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06c37bf929fff92" providerId="LiveId" clId="{EB03A5ED-D95B-4D3A-8A66-1C046AECA4A5}"/>
    <pc:docChg chg="modSld">
      <pc:chgData name="" userId="206c37bf929fff92" providerId="LiveId" clId="{EB03A5ED-D95B-4D3A-8A66-1C046AECA4A5}" dt="2025-05-26T08:13:11.398" v="22" actId="207"/>
      <pc:docMkLst>
        <pc:docMk/>
      </pc:docMkLst>
      <pc:sldChg chg="modSp">
        <pc:chgData name="" userId="206c37bf929fff92" providerId="LiveId" clId="{EB03A5ED-D95B-4D3A-8A66-1C046AECA4A5}" dt="2025-05-26T08:13:11.398" v="22" actId="207"/>
        <pc:sldMkLst>
          <pc:docMk/>
          <pc:sldMk cId="1442732676" sldId="256"/>
        </pc:sldMkLst>
        <pc:spChg chg="mod">
          <ac:chgData name="" userId="206c37bf929fff92" providerId="LiveId" clId="{EB03A5ED-D95B-4D3A-8A66-1C046AECA4A5}" dt="2025-05-26T08:13:11.398" v="22" actId="207"/>
          <ac:spMkLst>
            <pc:docMk/>
            <pc:sldMk cId="1442732676" sldId="256"/>
            <ac:spMk id="3" creationId="{CCEE6A7C-89FB-424D-8DF5-7FA9B98C0783}"/>
          </ac:spMkLst>
        </pc:spChg>
        <pc:spChg chg="mod">
          <ac:chgData name="" userId="206c37bf929fff92" providerId="LiveId" clId="{EB03A5ED-D95B-4D3A-8A66-1C046AECA4A5}" dt="2025-05-26T08:13:02.696" v="21" actId="207"/>
          <ac:spMkLst>
            <pc:docMk/>
            <pc:sldMk cId="1442732676" sldId="256"/>
            <ac:spMk id="4" creationId="{38A03533-F4C5-4691-BFCE-C88AF4BBCD55}"/>
          </ac:spMkLst>
        </pc:spChg>
      </pc:sldChg>
      <pc:sldChg chg="addSp modSp">
        <pc:chgData name="" userId="206c37bf929fff92" providerId="LiveId" clId="{EB03A5ED-D95B-4D3A-8A66-1C046AECA4A5}" dt="2025-05-26T08:08:38.145" v="16" actId="122"/>
        <pc:sldMkLst>
          <pc:docMk/>
          <pc:sldMk cId="3190915362" sldId="264"/>
        </pc:sldMkLst>
        <pc:spChg chg="add mod">
          <ac:chgData name="" userId="206c37bf929fff92" providerId="LiveId" clId="{EB03A5ED-D95B-4D3A-8A66-1C046AECA4A5}" dt="2025-05-26T08:08:38.145" v="16" actId="122"/>
          <ac:spMkLst>
            <pc:docMk/>
            <pc:sldMk cId="3190915362" sldId="264"/>
            <ac:spMk id="6" creationId="{A67B88DC-D824-4AC7-9E7F-5E2BC73CA7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6F3A-4BC4-4783-B5ED-7CA19D71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DD805-999A-4FCD-B8AC-383D769A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3014-39CB-430C-960A-8FDADBC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6C25-4919-4879-A447-6D7614BC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95DA-9D1A-49F5-9CB0-CD52737A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5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90E-555A-450D-BF98-A8D8E266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5DA1D-DF1C-4AAE-A568-E548C05CB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BD74-70F0-4359-A9AC-B1BC0CA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E7A7-6F57-46D1-BF28-074DD4C8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96A8-8541-4222-8A69-5B477C96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BC37B-B540-4763-BF93-9F7DB527D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C8F5E-FE68-4250-8C7E-6557BAFB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E021-0EC4-45EF-82B6-00ED3535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C9C4-0842-461C-B441-84B33F04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88E2-CF29-4434-95BA-EF2EE22A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32E6-1C67-49CA-8E4D-7C8FE45D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AD6F-5C3F-4C23-840A-0AA86B38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1CF4-F4BF-4F76-A795-D4EDA46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3E1D-226C-403B-907B-D3466F7B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935E-B5C9-4D2D-9A1A-2FC7A426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70A-008C-4CFC-8507-4FBB483A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D0A2-B26A-4E3B-B7BD-22C515E1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671A-00EE-469D-B887-1FBE9DC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8BEB-BDAF-4BF1-894D-D68E2EA8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3B56-13F2-4B8B-817E-9DC9A0AA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8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CB0C-0AF7-4854-A614-AED7E049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DC34-50E0-43D8-A2FF-E97B0B840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1269F-F5B3-48A0-AAB5-800D41CF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49ED-CF69-442B-919E-4F7490F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57CC9-5E23-4553-90D2-1217F0EF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86E5-E25E-4E07-84A8-81F62E9B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0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0DF-EBD3-4672-AA90-5DF9A6BC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79B20-B95C-4B0D-AE66-DBCE67D8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EAA9C-214C-4DD4-9576-84A945DA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CC1E7-BDB0-44E7-954B-AF0178495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BE3E1-9241-4FEB-B1B0-E9BB48EA3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0205-18D1-4770-8AE0-DBEFCDB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2C5B2-4882-45DC-88F2-6313D06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1D94F-11EA-49B7-B840-BD2BE5C8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8A62-5C0A-4FBC-951F-E93BB5FA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E9DC-A602-4160-8E90-1B73CE87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DB3D4-97D5-4458-AA31-236A9DDB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492D-E8C8-4D0C-96F4-87F9AD72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0A730-3E98-4C06-AB96-9D4E7B98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5B732-E616-441B-A0AF-5847F1FE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50964-7564-4B70-8202-79B8ED45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3DD7-6EF8-43AD-80D4-25925EDD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3F5B-0C5C-4524-A475-6DBADA2D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288E0-7A31-4375-82E3-83D70914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6C44-245A-48BA-8525-25F9C9C6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1C834-CEDE-4B70-BDAD-065A81F0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AB73B-22B3-4F40-B97E-2E8A8C68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2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6F7A-A0FE-4615-B800-8CB5C2D1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06606-1166-4B59-9723-6279B1808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91B77-1187-44CE-97A9-AFA7D2FA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8937-C8AA-4124-826D-5937485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9A40-EABC-4918-837A-B0357AD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CF5B2-C03C-49AB-B077-5E4D22EF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88862-4FEC-4521-836E-597A73CB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2A2-515D-4C71-8DF3-DBBAB691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6D5E-B9F9-41C4-B572-8AD3AF27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881-9CB7-4D48-AB03-F1DF79CF7C1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C6EB-193E-46F8-8553-5C8EB5517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B85D-35FE-43D1-A404-CFEA7B3F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17CB-1855-4A8A-9535-6F0CCD205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ushyant.singh@iitg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1E6-4631-477A-99A4-9B5437F4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9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Project 1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E6A7C-89FB-424D-8DF5-7FA9B98C0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1862"/>
            <a:ext cx="9144000" cy="1655762"/>
          </a:xfrm>
        </p:spPr>
        <p:txBody>
          <a:bodyPr/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Observations on Facebook Live Sellers Dataset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03533-F4C5-4691-BFCE-C88AF4BBCD55}"/>
              </a:ext>
            </a:extLst>
          </p:cNvPr>
          <p:cNvSpPr txBox="1"/>
          <p:nvPr/>
        </p:nvSpPr>
        <p:spPr>
          <a:xfrm>
            <a:off x="7172588" y="5201174"/>
            <a:ext cx="4639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Dushyant Pratap Singh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dushyant.singh@iitg.ac.in</a:t>
            </a:r>
            <a:endParaRPr lang="en-US" i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3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7B88DC-D824-4AC7-9E7F-5E2BC73CA7F0}"/>
              </a:ext>
            </a:extLst>
          </p:cNvPr>
          <p:cNvSpPr txBox="1"/>
          <p:nvPr/>
        </p:nvSpPr>
        <p:spPr>
          <a:xfrm>
            <a:off x="645952" y="2248250"/>
            <a:ext cx="102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1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E2D56-7018-4666-BD12-E4F2C5E9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5" y="1963024"/>
            <a:ext cx="5524500" cy="433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55BE7-4993-4B2E-A6AF-E3E639E8FC83}"/>
              </a:ext>
            </a:extLst>
          </p:cNvPr>
          <p:cNvSpPr txBox="1"/>
          <p:nvPr/>
        </p:nvSpPr>
        <p:spPr>
          <a:xfrm>
            <a:off x="473105" y="578840"/>
            <a:ext cx="1070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Average reactions over time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244DF-979F-4408-A033-5644FE6882F5}"/>
              </a:ext>
            </a:extLst>
          </p:cNvPr>
          <p:cNvSpPr txBox="1"/>
          <p:nvPr/>
        </p:nvSpPr>
        <p:spPr>
          <a:xfrm>
            <a:off x="6194398" y="1963024"/>
            <a:ext cx="53935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graph shows a </a:t>
            </a:r>
            <a:r>
              <a:rPr lang="en-US" b="1" dirty="0"/>
              <a:t>sharp peak around 2015</a:t>
            </a:r>
            <a:r>
              <a:rPr lang="en-US" dirty="0"/>
              <a:t>, where the average number of reactions surpasses </a:t>
            </a:r>
            <a:r>
              <a:rPr lang="en-US" b="1" dirty="0"/>
              <a:t>2,500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marks the </a:t>
            </a:r>
            <a:r>
              <a:rPr lang="en-US" b="1" dirty="0"/>
              <a:t>highest engagement period</a:t>
            </a:r>
            <a:r>
              <a:rPr lang="en-US" dirty="0"/>
              <a:t>, possibly due to a viral event or significant change in Facebook features (e.g., launch of reaction buttons in early 2016).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</a:t>
            </a:r>
            <a:r>
              <a:rPr lang="en-US" b="1" dirty="0"/>
              <a:t>2016 onward</a:t>
            </a:r>
            <a:r>
              <a:rPr lang="en-US" dirty="0"/>
              <a:t>, the average number of reactions remains </a:t>
            </a:r>
            <a:r>
              <a:rPr lang="en-US" b="1" dirty="0"/>
              <a:t>relatively low and stable</a:t>
            </a:r>
            <a:r>
              <a:rPr lang="en-US" dirty="0"/>
              <a:t>, fluctuating modestly around 100–400.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plateau suggests a return to baseline or audience saturation</a:t>
            </a:r>
          </a:p>
        </p:txBody>
      </p:sp>
    </p:spTree>
    <p:extLst>
      <p:ext uri="{BB962C8B-B14F-4D97-AF65-F5344CB8AC3E}">
        <p14:creationId xmlns:p14="http://schemas.microsoft.com/office/powerpoint/2010/main" val="33117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8212E-5DB7-48CB-A442-08475171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0" y="1893727"/>
            <a:ext cx="5438775" cy="436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5B7D2-ECEF-4E77-87CE-38A08B172A7F}"/>
              </a:ext>
            </a:extLst>
          </p:cNvPr>
          <p:cNvSpPr txBox="1"/>
          <p:nvPr/>
        </p:nvSpPr>
        <p:spPr>
          <a:xfrm>
            <a:off x="657225" y="601823"/>
            <a:ext cx="1071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Average reactions by hour of day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649E5-2D1D-4330-B1C7-B6EF4213FCE0}"/>
              </a:ext>
            </a:extLst>
          </p:cNvPr>
          <p:cNvSpPr txBox="1"/>
          <p:nvPr/>
        </p:nvSpPr>
        <p:spPr>
          <a:xfrm>
            <a:off x="6191075" y="2008860"/>
            <a:ext cx="5511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highest average number of reactions occurs at </a:t>
            </a:r>
            <a:r>
              <a:rPr lang="en-US" b="1" dirty="0"/>
              <a:t>18:00 (6 PM)</a:t>
            </a:r>
            <a:r>
              <a:rPr lang="en-US" dirty="0"/>
              <a:t>, closely followed by </a:t>
            </a:r>
            <a:r>
              <a:rPr lang="en-US" b="1" dirty="0"/>
              <a:t>19:00 (7 PM)</a:t>
            </a:r>
            <a:r>
              <a:rPr lang="en-US" dirty="0"/>
              <a:t> and </a:t>
            </a:r>
            <a:r>
              <a:rPr lang="en-US" b="1" dirty="0"/>
              <a:t>20:00 (8 PM)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suggests that </a:t>
            </a:r>
            <a:r>
              <a:rPr lang="en-US" b="1" dirty="0"/>
              <a:t>early evening is the prime time</a:t>
            </a:r>
            <a:r>
              <a:rPr lang="en-US" dirty="0"/>
              <a:t> for user engagement on Facebook — likely when people are relaxing after work or school.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noticeable </a:t>
            </a:r>
            <a:r>
              <a:rPr lang="en-US" b="1" dirty="0"/>
              <a:t>dip in reactions between 10 AM and 2 PM</a:t>
            </a:r>
            <a:r>
              <a:rPr lang="en-US" dirty="0"/>
              <a:t>, with values dropping to their lowest around </a:t>
            </a:r>
            <a:r>
              <a:rPr lang="en-US" b="1" dirty="0"/>
              <a:t>13:00 (1 PM)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may reflect reduced activity due to work commitments or lunchtime routines.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2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C807FD-D487-4B97-91F5-90A6375A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8" y="2088638"/>
            <a:ext cx="4903322" cy="4473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BCC07-0694-4809-9BBE-358C37FAED2C}"/>
              </a:ext>
            </a:extLst>
          </p:cNvPr>
          <p:cNvSpPr txBox="1"/>
          <p:nvPr/>
        </p:nvSpPr>
        <p:spPr>
          <a:xfrm>
            <a:off x="536895" y="822121"/>
            <a:ext cx="1078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Average reactions by hour of day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FA4D3-BF6F-4EFB-AA91-43C0EF9A0E09}"/>
              </a:ext>
            </a:extLst>
          </p:cNvPr>
          <p:cNvSpPr txBox="1"/>
          <p:nvPr/>
        </p:nvSpPr>
        <p:spPr>
          <a:xfrm>
            <a:off x="5704514" y="2088638"/>
            <a:ext cx="6392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Thursday stands out</a:t>
            </a:r>
            <a:r>
              <a:rPr lang="en-US" dirty="0"/>
              <a:t> as the day with the </a:t>
            </a:r>
            <a:r>
              <a:rPr lang="en-US" b="1" dirty="0"/>
              <a:t>highest average number of reactions</a:t>
            </a:r>
            <a:r>
              <a:rPr lang="en-US" dirty="0"/>
              <a:t>, peaking above all other days.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indicates that </a:t>
            </a:r>
            <a:r>
              <a:rPr lang="en-US" b="1" dirty="0"/>
              <a:t>Thursday is the optimal day for posting content</a:t>
            </a:r>
            <a:r>
              <a:rPr lang="en-US" dirty="0"/>
              <a:t> to maximize engagement.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Tuesday has the lowest average number of reactions</a:t>
            </a:r>
            <a:r>
              <a:rPr lang="en-US" dirty="0"/>
              <a:t>, slightly below Monday.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suggests </a:t>
            </a:r>
            <a:r>
              <a:rPr lang="en-US" b="1" dirty="0"/>
              <a:t>Tuesday may be the least effective day</a:t>
            </a:r>
            <a:r>
              <a:rPr lang="en-US" dirty="0"/>
              <a:t> for high interaction posts.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Saturday and Sunday show fairly consistent reaction levels</a:t>
            </a:r>
            <a:r>
              <a:rPr lang="en-US" dirty="0"/>
              <a:t>, comparable to weekdays like Friday.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implies that </a:t>
            </a:r>
            <a:r>
              <a:rPr lang="en-US" b="1" dirty="0"/>
              <a:t>weekends are still good opportunities</a:t>
            </a:r>
            <a:r>
              <a:rPr lang="en-US" dirty="0"/>
              <a:t> to reach active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33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5D92A-7F5C-431F-8BB7-16063A4E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0" y="1952931"/>
            <a:ext cx="4905375" cy="414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C695E-E39C-4628-81E3-B7972A214ECE}"/>
              </a:ext>
            </a:extLst>
          </p:cNvPr>
          <p:cNvSpPr txBox="1"/>
          <p:nvPr/>
        </p:nvSpPr>
        <p:spPr>
          <a:xfrm>
            <a:off x="545284" y="661026"/>
            <a:ext cx="1089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between number of Reactions and Engagement Metrics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12DD-841C-4D50-85B9-723460016E9C}"/>
              </a:ext>
            </a:extLst>
          </p:cNvPr>
          <p:cNvSpPr txBox="1"/>
          <p:nvPr/>
        </p:nvSpPr>
        <p:spPr>
          <a:xfrm>
            <a:off x="5732784" y="1952931"/>
            <a:ext cx="6045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highest correlation is between </a:t>
            </a:r>
            <a:r>
              <a:rPr lang="en-US" i="1" dirty="0"/>
              <a:t>num_comments </a:t>
            </a:r>
            <a:r>
              <a:rPr lang="en-US" dirty="0"/>
              <a:t>and </a:t>
            </a:r>
            <a:r>
              <a:rPr lang="en-US" i="1" dirty="0"/>
              <a:t>num_shares</a:t>
            </a:r>
            <a:r>
              <a:rPr lang="en-US" dirty="0"/>
              <a:t>, with a value of </a:t>
            </a:r>
            <a:r>
              <a:rPr lang="en-US" b="1" dirty="0"/>
              <a:t>0.64</a:t>
            </a:r>
            <a:r>
              <a:rPr lang="en-US" dirty="0"/>
              <a:t>, indicating a </a:t>
            </a:r>
            <a:r>
              <a:rPr lang="en-US" b="1" dirty="0"/>
              <a:t>moderately strong positive relationship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suggests that posts generating more comments are also </a:t>
            </a:r>
            <a:r>
              <a:rPr lang="en-US" b="1" dirty="0"/>
              <a:t>more likely to be shared</a:t>
            </a:r>
            <a:r>
              <a:rPr lang="en-US" dirty="0"/>
              <a:t>, possibly due to content that sparks conversation and wider appeal.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num_reactions </a:t>
            </a:r>
            <a:r>
              <a:rPr lang="en-US" dirty="0"/>
              <a:t>and </a:t>
            </a:r>
            <a:r>
              <a:rPr lang="en-US" i="1" dirty="0"/>
              <a:t>num_comments </a:t>
            </a:r>
            <a:r>
              <a:rPr lang="en-US" dirty="0"/>
              <a:t>have the </a:t>
            </a:r>
            <a:r>
              <a:rPr lang="en-US" b="1" dirty="0"/>
              <a:t>lowest correlation (0.15)</a:t>
            </a:r>
            <a:r>
              <a:rPr lang="en-US" dirty="0"/>
              <a:t> among the pairs.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implies that a post with many reactions doesn't necessarily lead to more comments — i.e., </a:t>
            </a:r>
            <a:r>
              <a:rPr lang="en-US" b="1" dirty="0"/>
              <a:t>liking something is passive, while commenting is more active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27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011A50-918B-43C4-A32B-04A3DDF256AB}"/>
              </a:ext>
            </a:extLst>
          </p:cNvPr>
          <p:cNvSpPr txBox="1"/>
          <p:nvPr/>
        </p:nvSpPr>
        <p:spPr>
          <a:xfrm>
            <a:off x="679508" y="620785"/>
            <a:ext cx="1080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Elbow Method 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033A-3CA5-42C1-89FB-94902052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" y="2117739"/>
            <a:ext cx="5610225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F44C3-EAD3-4C26-8EB1-4231391E5D75}"/>
              </a:ext>
            </a:extLst>
          </p:cNvPr>
          <p:cNvSpPr txBox="1"/>
          <p:nvPr/>
        </p:nvSpPr>
        <p:spPr>
          <a:xfrm>
            <a:off x="6182686" y="2117739"/>
            <a:ext cx="5905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Within-Cluster Sum of Squares (WCSS) drops sharply up to </a:t>
            </a:r>
            <a:r>
              <a:rPr lang="en-US" b="1" dirty="0"/>
              <a:t>6 clusters</a:t>
            </a:r>
            <a:r>
              <a:rPr lang="en-US" dirty="0"/>
              <a:t>, and then the curve starts to flatten.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"elbow" suggests </a:t>
            </a:r>
            <a:r>
              <a:rPr lang="en-US" b="1" dirty="0"/>
              <a:t>K = 6</a:t>
            </a:r>
            <a:r>
              <a:rPr lang="en-US" dirty="0"/>
              <a:t> is the optimal number of clusters.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Beyond </a:t>
            </a:r>
            <a:r>
              <a:rPr lang="en-US" b="1" dirty="0"/>
              <a:t>K = 6</a:t>
            </a:r>
            <a:r>
              <a:rPr lang="en-US" dirty="0"/>
              <a:t>, the WCSS still decreases but at a much slower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Indicates that the additional clusters might lead to </a:t>
            </a:r>
            <a:r>
              <a:rPr lang="en-US" b="1" dirty="0"/>
              <a:t>overfitting or unnecessary complexity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WCSS becomes nearly flat from </a:t>
            </a:r>
            <a:r>
              <a:rPr lang="en-US" b="1" dirty="0"/>
              <a:t>K = 13 onwards</a:t>
            </a:r>
            <a:r>
              <a:rPr lang="en-US" dirty="0"/>
              <a:t>. (Plateau Effect Around K = 13–17)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Suggests very little improvement in compactness, and these extra clusters might not add meaningful structure.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EC215-003D-4B6B-A2D7-15EA497F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5" y="666392"/>
            <a:ext cx="8338613" cy="60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44E7A-858E-46C4-B9FA-3B5607869F5F}"/>
              </a:ext>
            </a:extLst>
          </p:cNvPr>
          <p:cNvSpPr txBox="1"/>
          <p:nvPr/>
        </p:nvSpPr>
        <p:spPr>
          <a:xfrm>
            <a:off x="687897" y="310393"/>
            <a:ext cx="1067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Observations from K-means clusters with centroids  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0B3E6-9D67-4790-AB1A-49E22BABBA8C}"/>
              </a:ext>
            </a:extLst>
          </p:cNvPr>
          <p:cNvSpPr txBox="1"/>
          <p:nvPr/>
        </p:nvSpPr>
        <p:spPr>
          <a:xfrm>
            <a:off x="461395" y="1417739"/>
            <a:ext cx="111909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Distinct Clusters Show Clear Separation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plot reveals </a:t>
            </a:r>
            <a:r>
              <a:rPr lang="en-US" b="1" dirty="0"/>
              <a:t>6 well-separated clusters </a:t>
            </a:r>
            <a:r>
              <a:rPr lang="en-US" dirty="0"/>
              <a:t>in terms of </a:t>
            </a:r>
            <a:r>
              <a:rPr lang="en-US" i="1" dirty="0"/>
              <a:t>num_reactions </a:t>
            </a:r>
            <a:r>
              <a:rPr lang="en-US" dirty="0"/>
              <a:t>and </a:t>
            </a:r>
            <a:r>
              <a:rPr lang="en-US" i="1" dirty="0"/>
              <a:t>num_likes</a:t>
            </a:r>
            <a:r>
              <a:rPr lang="en-US" dirty="0"/>
              <a:t> confirming that the elbow method’s K=6 choice is appropriate.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Each color represents a group of posts that behave similarly in terms of reactions and likes.</a:t>
            </a:r>
            <a:endParaRPr lang="en-IN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IN" b="1" dirty="0"/>
              <a:t>Strong Linear Relationship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Across all clusters, there is a </a:t>
            </a:r>
            <a:r>
              <a:rPr lang="en-US" b="1" dirty="0"/>
              <a:t>near-perfect linear correlation </a:t>
            </a:r>
            <a:r>
              <a:rPr lang="en-US" dirty="0"/>
              <a:t>between </a:t>
            </a:r>
            <a:r>
              <a:rPr lang="en-US" i="1" dirty="0"/>
              <a:t>num_reactions </a:t>
            </a:r>
            <a:r>
              <a:rPr lang="en-US" dirty="0"/>
              <a:t>and </a:t>
            </a:r>
            <a:r>
              <a:rPr lang="en-US" i="1" dirty="0"/>
              <a:t>num_likes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This suggests that </a:t>
            </a:r>
            <a:r>
              <a:rPr lang="en-US" b="1" dirty="0"/>
              <a:t>likes scale proportionally with total reactions</a:t>
            </a:r>
            <a:r>
              <a:rPr lang="en-US" dirty="0"/>
              <a:t>—more engaging posts receive both higher likes and reactions.</a:t>
            </a:r>
            <a:endParaRPr lang="en-US" i="1" dirty="0"/>
          </a:p>
          <a:p>
            <a:pPr lvl="1"/>
            <a:endParaRPr lang="en-IN" b="1" dirty="0"/>
          </a:p>
          <a:p>
            <a:pPr marL="342900" indent="-342900">
              <a:buAutoNum type="arabicPeriod"/>
            </a:pPr>
            <a:r>
              <a:rPr lang="en-US" b="1" dirty="0"/>
              <a:t>Overlapping Near Origin (Low Engagement Posts)</a:t>
            </a:r>
          </a:p>
          <a:p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Clusters </a:t>
            </a:r>
            <a:r>
              <a:rPr lang="en-US" b="1" dirty="0"/>
              <a:t>4 and 5</a:t>
            </a:r>
            <a:r>
              <a:rPr lang="en-US" dirty="0"/>
              <a:t> (likely darker shades) are concentrated near the origin.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These represent </a:t>
            </a:r>
            <a:r>
              <a:rPr lang="en-US" b="1" dirty="0"/>
              <a:t>low-engagement posts</a:t>
            </a:r>
            <a:r>
              <a:rPr lang="en-US" dirty="0"/>
              <a:t> with both low reactions and low likes.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Centroids for these clusters are close, indicating </a:t>
            </a:r>
            <a:r>
              <a:rPr lang="en-US" b="1" dirty="0"/>
              <a:t>little variability</a:t>
            </a:r>
            <a:r>
              <a:rPr lang="en-US" dirty="0"/>
              <a:t> among low-performing posts.</a:t>
            </a:r>
          </a:p>
          <a:p>
            <a:pPr marL="800100" lvl="1" indent="-342900">
              <a:buAutoNum type="arabicPeriod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7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83A15D-6315-4DA3-ACF8-A6283FCEC227}"/>
              </a:ext>
            </a:extLst>
          </p:cNvPr>
          <p:cNvSpPr txBox="1"/>
          <p:nvPr/>
        </p:nvSpPr>
        <p:spPr>
          <a:xfrm>
            <a:off x="889233" y="855677"/>
            <a:ext cx="991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High-Performance Cluster (Likely Cluster 2 - Green)</a:t>
            </a:r>
          </a:p>
          <a:p>
            <a:pPr marL="342900" indent="-342900">
              <a:buFont typeface="+mj-lt"/>
              <a:buAutoNum type="arabicPeriod" startAt="4"/>
            </a:pP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green cluster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(Cluster 2) dominates the upper-right region, representing </a:t>
            </a:r>
            <a:r>
              <a:rPr lang="en-US" b="1" dirty="0"/>
              <a:t>high-performing posts</a:t>
            </a:r>
            <a:r>
              <a:rPr lang="en-US" dirty="0"/>
              <a:t> (thousands of reactions and likes).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The centroid for this group is significantly away from the origin, highlighting that this cluster contains outliers or </a:t>
            </a:r>
            <a:r>
              <a:rPr lang="en-US" b="1" dirty="0"/>
              <a:t>viral content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b="1" dirty="0"/>
          </a:p>
          <a:p>
            <a:pPr marL="342900" indent="-342900">
              <a:buFont typeface="+mj-lt"/>
              <a:buAutoNum type="arabicPeriod" startAt="4"/>
            </a:pPr>
            <a:r>
              <a:rPr lang="en-IN" b="1" dirty="0"/>
              <a:t>Centroid Placement Is Meaningful</a:t>
            </a:r>
          </a:p>
          <a:p>
            <a:pPr marL="342900" indent="-342900">
              <a:buFont typeface="+mj-lt"/>
              <a:buAutoNum type="arabicPeriod" startAt="4"/>
            </a:pPr>
            <a:endParaRPr lang="en-IN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The black triangles (centroids) lie approximately at the </a:t>
            </a:r>
            <a:r>
              <a:rPr lang="en-US" b="1" dirty="0"/>
              <a:t>center of their respective clusters</a:t>
            </a:r>
            <a:r>
              <a:rPr lang="en-US" dirty="0"/>
              <a:t>, validating the K-Means algorithm's effectiveness in minimizing intra-cluster variance.</a:t>
            </a:r>
            <a:endParaRPr lang="en-US" b="1" dirty="0"/>
          </a:p>
          <a:p>
            <a:pPr marL="342900" indent="-342900">
              <a:buFont typeface="+mj-lt"/>
              <a:buAutoNum type="arabicPeriod" startAt="4"/>
            </a:pPr>
            <a:endParaRPr lang="en-US" b="1" dirty="0"/>
          </a:p>
          <a:p>
            <a:pPr marL="342900" indent="-342900">
              <a:buFont typeface="+mj-lt"/>
              <a:buAutoNum type="arabicPeriod" startAt="4"/>
            </a:pPr>
            <a:endParaRPr lang="en-US" b="1" dirty="0"/>
          </a:p>
          <a:p>
            <a:pPr marL="342900" indent="-342900">
              <a:buFont typeface="+mj-lt"/>
              <a:buAutoNum type="arabicPeriod" startAt="4"/>
            </a:pPr>
            <a:endParaRPr lang="en-US" b="1" dirty="0"/>
          </a:p>
          <a:p>
            <a:pPr marL="342900" indent="-342900">
              <a:buFont typeface="+mj-lt"/>
              <a:buAutoNum type="arabicPeriod" startAt="4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89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740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Bell MT</vt:lpstr>
      <vt:lpstr>Calibri</vt:lpstr>
      <vt:lpstr>Calibri Light</vt:lpstr>
      <vt:lpstr>Wingdings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</dc:creator>
  <cp:lastModifiedBy>DUSHYANT PRATAP SINGH</cp:lastModifiedBy>
  <cp:revision>12</cp:revision>
  <dcterms:created xsi:type="dcterms:W3CDTF">2025-05-26T04:49:17Z</dcterms:created>
  <dcterms:modified xsi:type="dcterms:W3CDTF">2025-05-26T08:13:25Z</dcterms:modified>
</cp:coreProperties>
</file>