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388B1E-E797-69D6-6FA5-730BF2860C06}" name="shri yadav" initials="sy" userId="7e7860a85f799b0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5223" autoAdjust="0"/>
  </p:normalViewPr>
  <p:slideViewPr>
    <p:cSldViewPr snapToGrid="0">
      <p:cViewPr varScale="1">
        <p:scale>
          <a:sx n="117" d="100"/>
          <a:sy n="117" d="100"/>
        </p:scale>
        <p:origin x="255" y="5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09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2590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106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4915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4566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0628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2423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1930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48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288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102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461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926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917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123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340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007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413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39.jpg"/><Relationship Id="rId7" Type="http://schemas.openxmlformats.org/officeDocument/2006/relationships/image" Target="../media/image43.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7.jpg"/><Relationship Id="rId4" Type="http://schemas.openxmlformats.org/officeDocument/2006/relationships/image" Target="../media/image4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635" marR="130175">
              <a:lnSpc>
                <a:spcPct val="100000"/>
              </a:lnSpc>
              <a:spcBef>
                <a:spcPts val="105"/>
              </a:spcBef>
            </a:pPr>
            <a:r>
              <a:rPr lang="en-IN" sz="4000" spc="-80" dirty="0">
                <a:solidFill>
                  <a:schemeClr val="tx1"/>
                </a:solidFill>
              </a:rPr>
              <a:t>Capsto</a:t>
            </a:r>
            <a:r>
              <a:rPr lang="en-IN" sz="4000" spc="-100" dirty="0">
                <a:solidFill>
                  <a:schemeClr val="tx1"/>
                </a:solidFill>
              </a:rPr>
              <a:t>n</a:t>
            </a:r>
            <a:r>
              <a:rPr lang="en-IN" sz="4000" spc="-105" dirty="0">
                <a:solidFill>
                  <a:schemeClr val="tx1"/>
                </a:solidFill>
              </a:rPr>
              <a:t>e</a:t>
            </a:r>
            <a:r>
              <a:rPr lang="en-IN" sz="4000" spc="-204" dirty="0">
                <a:solidFill>
                  <a:schemeClr val="tx1"/>
                </a:solidFill>
              </a:rPr>
              <a:t> </a:t>
            </a:r>
            <a:r>
              <a:rPr lang="en-IN" sz="4000" spc="-140" dirty="0">
                <a:solidFill>
                  <a:schemeClr val="tx1"/>
                </a:solidFill>
              </a:rPr>
              <a:t>Proj</a:t>
            </a:r>
            <a:r>
              <a:rPr lang="en-IN" sz="4000" spc="-180" dirty="0">
                <a:solidFill>
                  <a:schemeClr val="tx1"/>
                </a:solidFill>
              </a:rPr>
              <a:t>e</a:t>
            </a:r>
            <a:r>
              <a:rPr lang="en-IN" sz="4000" spc="-30" dirty="0">
                <a:solidFill>
                  <a:schemeClr val="tx1"/>
                </a:solidFill>
              </a:rPr>
              <a:t>ct</a:t>
            </a:r>
            <a:r>
              <a:rPr lang="en-IN" sz="4000" spc="-195" dirty="0">
                <a:solidFill>
                  <a:schemeClr val="tx1"/>
                </a:solidFill>
              </a:rPr>
              <a:t> </a:t>
            </a:r>
            <a:r>
              <a:rPr lang="en-IN" sz="4000" spc="-300" dirty="0"/>
              <a:t>-</a:t>
            </a:r>
            <a:r>
              <a:rPr lang="en-IN" sz="4000" spc="-200" dirty="0"/>
              <a:t> </a:t>
            </a:r>
            <a:r>
              <a:rPr lang="en-IN" sz="4000" spc="-380" dirty="0"/>
              <a:t>4</a:t>
            </a:r>
            <a:br>
              <a:rPr lang="en-IN" sz="4000" spc="-380" dirty="0"/>
            </a:br>
            <a:r>
              <a:rPr lang="en-US" sz="4000" spc="-110" dirty="0">
                <a:solidFill>
                  <a:srgbClr val="124F5C"/>
                </a:solidFill>
              </a:rPr>
              <a:t>C</a:t>
            </a:r>
            <a:r>
              <a:rPr lang="en-US" sz="4000" spc="-110" dirty="0">
                <a:solidFill>
                  <a:schemeClr val="bg1"/>
                </a:solidFill>
              </a:rPr>
              <a:t>ustome</a:t>
            </a:r>
            <a:r>
              <a:rPr lang="en-US" sz="4000" spc="-110" dirty="0">
                <a:solidFill>
                  <a:srgbClr val="124F5C"/>
                </a:solidFill>
              </a:rPr>
              <a:t>r Segmentation</a:t>
            </a:r>
            <a:br>
              <a:rPr lang="en-US" sz="4000" spc="-110" dirty="0">
                <a:solidFill>
                  <a:srgbClr val="124F5C"/>
                </a:solidFill>
              </a:rPr>
            </a:br>
            <a:r>
              <a:rPr lang="en-US" sz="1800" spc="-110" dirty="0">
                <a:solidFill>
                  <a:srgbClr val="124F5C"/>
                </a:solidFill>
              </a:rPr>
              <a:t>By- Shri Prakash Yadav</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27556"/>
            <a:ext cx="4736841" cy="707886"/>
          </a:xfrm>
          <a:prstGeom prst="rect">
            <a:avLst/>
          </a:prstGeom>
          <a:noFill/>
        </p:spPr>
        <p:txBody>
          <a:bodyPr wrap="square" rtlCol="0">
            <a:spAutoFit/>
          </a:bodyPr>
          <a:lstStyle/>
          <a:p>
            <a:r>
              <a:rPr lang="en-US" sz="2000" b="1" dirty="0">
                <a:solidFill>
                  <a:schemeClr val="tx1"/>
                </a:solidFill>
              </a:rPr>
              <a:t>Univariate Analysis</a:t>
            </a:r>
          </a:p>
          <a:p>
            <a:endParaRPr lang="en-US" sz="2000" b="1" dirty="0">
              <a:solidFill>
                <a:schemeClr val="tx1"/>
              </a:solidFill>
            </a:endParaRPr>
          </a:p>
        </p:txBody>
      </p:sp>
      <p:pic>
        <p:nvPicPr>
          <p:cNvPr id="5" name="Picture 4">
            <a:extLst>
              <a:ext uri="{FF2B5EF4-FFF2-40B4-BE49-F238E27FC236}">
                <a16:creationId xmlns:a16="http://schemas.microsoft.com/office/drawing/2014/main" id="{3B544110-3F9B-A8A8-9462-4F57BF10DACD}"/>
              </a:ext>
            </a:extLst>
          </p:cNvPr>
          <p:cNvPicPr>
            <a:picLocks noChangeAspect="1"/>
          </p:cNvPicPr>
          <p:nvPr/>
        </p:nvPicPr>
        <p:blipFill>
          <a:blip r:embed="rId3"/>
          <a:stretch>
            <a:fillRect/>
          </a:stretch>
        </p:blipFill>
        <p:spPr>
          <a:xfrm>
            <a:off x="421050" y="488853"/>
            <a:ext cx="2472220" cy="1944103"/>
          </a:xfrm>
          <a:prstGeom prst="rect">
            <a:avLst/>
          </a:prstGeom>
        </p:spPr>
      </p:pic>
      <p:pic>
        <p:nvPicPr>
          <p:cNvPr id="7" name="Picture 6">
            <a:extLst>
              <a:ext uri="{FF2B5EF4-FFF2-40B4-BE49-F238E27FC236}">
                <a16:creationId xmlns:a16="http://schemas.microsoft.com/office/drawing/2014/main" id="{640CFAD3-CCAC-F939-62BF-08941088B40D}"/>
              </a:ext>
            </a:extLst>
          </p:cNvPr>
          <p:cNvPicPr>
            <a:picLocks noChangeAspect="1"/>
          </p:cNvPicPr>
          <p:nvPr/>
        </p:nvPicPr>
        <p:blipFill rotWithShape="1">
          <a:blip r:embed="rId4"/>
          <a:srcRect t="1950"/>
          <a:stretch/>
        </p:blipFill>
        <p:spPr>
          <a:xfrm>
            <a:off x="2967718" y="524043"/>
            <a:ext cx="2951389" cy="1904589"/>
          </a:xfrm>
          <a:prstGeom prst="rect">
            <a:avLst/>
          </a:prstGeom>
        </p:spPr>
      </p:pic>
      <p:pic>
        <p:nvPicPr>
          <p:cNvPr id="9" name="Picture 8">
            <a:extLst>
              <a:ext uri="{FF2B5EF4-FFF2-40B4-BE49-F238E27FC236}">
                <a16:creationId xmlns:a16="http://schemas.microsoft.com/office/drawing/2014/main" id="{5B923B4B-A26D-78F6-AA98-0291D3C26D84}"/>
              </a:ext>
            </a:extLst>
          </p:cNvPr>
          <p:cNvPicPr>
            <a:picLocks noChangeAspect="1"/>
          </p:cNvPicPr>
          <p:nvPr/>
        </p:nvPicPr>
        <p:blipFill>
          <a:blip r:embed="rId5"/>
          <a:stretch>
            <a:fillRect/>
          </a:stretch>
        </p:blipFill>
        <p:spPr>
          <a:xfrm>
            <a:off x="6037490" y="513753"/>
            <a:ext cx="2551340" cy="1904590"/>
          </a:xfrm>
          <a:prstGeom prst="rect">
            <a:avLst/>
          </a:prstGeom>
        </p:spPr>
      </p:pic>
      <p:pic>
        <p:nvPicPr>
          <p:cNvPr id="11" name="Picture 10">
            <a:extLst>
              <a:ext uri="{FF2B5EF4-FFF2-40B4-BE49-F238E27FC236}">
                <a16:creationId xmlns:a16="http://schemas.microsoft.com/office/drawing/2014/main" id="{F182FDD0-8D71-E1E5-6C41-3B2DE90B5C5C}"/>
              </a:ext>
            </a:extLst>
          </p:cNvPr>
          <p:cNvPicPr>
            <a:picLocks noChangeAspect="1"/>
          </p:cNvPicPr>
          <p:nvPr/>
        </p:nvPicPr>
        <p:blipFill>
          <a:blip r:embed="rId6"/>
          <a:stretch>
            <a:fillRect/>
          </a:stretch>
        </p:blipFill>
        <p:spPr>
          <a:xfrm>
            <a:off x="253092" y="2649310"/>
            <a:ext cx="3421516" cy="2249261"/>
          </a:xfrm>
          <a:prstGeom prst="rect">
            <a:avLst/>
          </a:prstGeom>
        </p:spPr>
      </p:pic>
      <p:pic>
        <p:nvPicPr>
          <p:cNvPr id="13" name="Picture 12">
            <a:extLst>
              <a:ext uri="{FF2B5EF4-FFF2-40B4-BE49-F238E27FC236}">
                <a16:creationId xmlns:a16="http://schemas.microsoft.com/office/drawing/2014/main" id="{DD9993C2-48CD-8CA9-1FE5-D447449B31C1}"/>
              </a:ext>
            </a:extLst>
          </p:cNvPr>
          <p:cNvPicPr>
            <a:picLocks noChangeAspect="1"/>
          </p:cNvPicPr>
          <p:nvPr/>
        </p:nvPicPr>
        <p:blipFill>
          <a:blip r:embed="rId7"/>
          <a:stretch>
            <a:fillRect/>
          </a:stretch>
        </p:blipFill>
        <p:spPr>
          <a:xfrm>
            <a:off x="4540022" y="2649309"/>
            <a:ext cx="3338514" cy="2249261"/>
          </a:xfrm>
          <a:prstGeom prst="rect">
            <a:avLst/>
          </a:prstGeom>
        </p:spPr>
      </p:pic>
    </p:spTree>
    <p:extLst>
      <p:ext uri="{BB962C8B-B14F-4D97-AF65-F5344CB8AC3E}">
        <p14:creationId xmlns:p14="http://schemas.microsoft.com/office/powerpoint/2010/main" val="111905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27556"/>
            <a:ext cx="4736841" cy="707886"/>
          </a:xfrm>
          <a:prstGeom prst="rect">
            <a:avLst/>
          </a:prstGeom>
          <a:noFill/>
        </p:spPr>
        <p:txBody>
          <a:bodyPr wrap="square" rtlCol="0">
            <a:spAutoFit/>
          </a:bodyPr>
          <a:lstStyle/>
          <a:p>
            <a:r>
              <a:rPr lang="en-US" sz="2000" b="1" dirty="0">
                <a:solidFill>
                  <a:schemeClr val="tx1"/>
                </a:solidFill>
              </a:rPr>
              <a:t>Univariate Analysis</a:t>
            </a:r>
          </a:p>
          <a:p>
            <a:endParaRPr lang="en-US" sz="2000" b="1" dirty="0">
              <a:solidFill>
                <a:schemeClr val="tx1"/>
              </a:solidFill>
            </a:endParaRPr>
          </a:p>
        </p:txBody>
      </p:sp>
      <p:pic>
        <p:nvPicPr>
          <p:cNvPr id="19" name="Picture 18">
            <a:extLst>
              <a:ext uri="{FF2B5EF4-FFF2-40B4-BE49-F238E27FC236}">
                <a16:creationId xmlns:a16="http://schemas.microsoft.com/office/drawing/2014/main" id="{1AC96712-8AEC-DEC6-464C-7AC5CED6A675}"/>
              </a:ext>
            </a:extLst>
          </p:cNvPr>
          <p:cNvPicPr>
            <a:picLocks noChangeAspect="1"/>
          </p:cNvPicPr>
          <p:nvPr/>
        </p:nvPicPr>
        <p:blipFill>
          <a:blip r:embed="rId3"/>
          <a:stretch>
            <a:fillRect/>
          </a:stretch>
        </p:blipFill>
        <p:spPr>
          <a:xfrm>
            <a:off x="421049" y="381499"/>
            <a:ext cx="7935685" cy="2545397"/>
          </a:xfrm>
          <a:prstGeom prst="rect">
            <a:avLst/>
          </a:prstGeom>
        </p:spPr>
      </p:pic>
      <p:pic>
        <p:nvPicPr>
          <p:cNvPr id="21" name="Picture 20">
            <a:extLst>
              <a:ext uri="{FF2B5EF4-FFF2-40B4-BE49-F238E27FC236}">
                <a16:creationId xmlns:a16="http://schemas.microsoft.com/office/drawing/2014/main" id="{385E4E51-6BBF-AAD1-B09A-C671A733E07C}"/>
              </a:ext>
            </a:extLst>
          </p:cNvPr>
          <p:cNvPicPr>
            <a:picLocks noChangeAspect="1"/>
          </p:cNvPicPr>
          <p:nvPr/>
        </p:nvPicPr>
        <p:blipFill rotWithShape="1">
          <a:blip r:embed="rId4"/>
          <a:srcRect t="1646"/>
          <a:stretch/>
        </p:blipFill>
        <p:spPr>
          <a:xfrm>
            <a:off x="349704" y="3006913"/>
            <a:ext cx="4144736" cy="1991311"/>
          </a:xfrm>
          <a:prstGeom prst="rect">
            <a:avLst/>
          </a:prstGeom>
        </p:spPr>
      </p:pic>
      <p:pic>
        <p:nvPicPr>
          <p:cNvPr id="23" name="Picture 22">
            <a:extLst>
              <a:ext uri="{FF2B5EF4-FFF2-40B4-BE49-F238E27FC236}">
                <a16:creationId xmlns:a16="http://schemas.microsoft.com/office/drawing/2014/main" id="{CA33E9CA-A4FD-9208-7EA8-06E31C1FD03E}"/>
              </a:ext>
            </a:extLst>
          </p:cNvPr>
          <p:cNvPicPr>
            <a:picLocks noChangeAspect="1"/>
          </p:cNvPicPr>
          <p:nvPr/>
        </p:nvPicPr>
        <p:blipFill>
          <a:blip r:embed="rId5"/>
          <a:stretch>
            <a:fillRect/>
          </a:stretch>
        </p:blipFill>
        <p:spPr>
          <a:xfrm>
            <a:off x="4649561" y="2971800"/>
            <a:ext cx="3673927" cy="1991310"/>
          </a:xfrm>
          <a:prstGeom prst="rect">
            <a:avLst/>
          </a:prstGeom>
        </p:spPr>
      </p:pic>
    </p:spTree>
    <p:extLst>
      <p:ext uri="{BB962C8B-B14F-4D97-AF65-F5344CB8AC3E}">
        <p14:creationId xmlns:p14="http://schemas.microsoft.com/office/powerpoint/2010/main" val="153461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9183"/>
            <a:ext cx="4736841" cy="707886"/>
          </a:xfrm>
          <a:prstGeom prst="rect">
            <a:avLst/>
          </a:prstGeom>
          <a:noFill/>
        </p:spPr>
        <p:txBody>
          <a:bodyPr wrap="square" rtlCol="0">
            <a:spAutoFit/>
          </a:bodyPr>
          <a:lstStyle/>
          <a:p>
            <a:r>
              <a:rPr lang="en-US" sz="2000" b="1" dirty="0">
                <a:solidFill>
                  <a:schemeClr val="tx1"/>
                </a:solidFill>
              </a:rPr>
              <a:t>Correlation Matrix</a:t>
            </a:r>
          </a:p>
          <a:p>
            <a:endParaRPr lang="en-US" sz="2000" b="1" dirty="0">
              <a:solidFill>
                <a:schemeClr val="tx1"/>
              </a:solidFill>
            </a:endParaRPr>
          </a:p>
        </p:txBody>
      </p:sp>
      <p:pic>
        <p:nvPicPr>
          <p:cNvPr id="4" name="Picture 3">
            <a:extLst>
              <a:ext uri="{FF2B5EF4-FFF2-40B4-BE49-F238E27FC236}">
                <a16:creationId xmlns:a16="http://schemas.microsoft.com/office/drawing/2014/main" id="{8824FB89-0F82-F572-1F08-A06D4EAF8CC8}"/>
              </a:ext>
            </a:extLst>
          </p:cNvPr>
          <p:cNvPicPr>
            <a:picLocks noChangeAspect="1"/>
          </p:cNvPicPr>
          <p:nvPr/>
        </p:nvPicPr>
        <p:blipFill>
          <a:blip r:embed="rId3"/>
          <a:stretch>
            <a:fillRect/>
          </a:stretch>
        </p:blipFill>
        <p:spPr>
          <a:xfrm>
            <a:off x="620487" y="461939"/>
            <a:ext cx="7780564" cy="4293758"/>
          </a:xfrm>
          <a:prstGeom prst="rect">
            <a:avLst/>
          </a:prstGeom>
        </p:spPr>
      </p:pic>
    </p:spTree>
    <p:extLst>
      <p:ext uri="{BB962C8B-B14F-4D97-AF65-F5344CB8AC3E}">
        <p14:creationId xmlns:p14="http://schemas.microsoft.com/office/powerpoint/2010/main" val="244762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9183"/>
            <a:ext cx="4736841" cy="707886"/>
          </a:xfrm>
          <a:prstGeom prst="rect">
            <a:avLst/>
          </a:prstGeom>
          <a:noFill/>
        </p:spPr>
        <p:txBody>
          <a:bodyPr wrap="square" rtlCol="0">
            <a:spAutoFit/>
          </a:bodyPr>
          <a:lstStyle/>
          <a:p>
            <a:r>
              <a:rPr lang="en-US" sz="2000" b="1" dirty="0">
                <a:solidFill>
                  <a:schemeClr val="tx1"/>
                </a:solidFill>
              </a:rPr>
              <a:t>RFM Analysis</a:t>
            </a:r>
          </a:p>
          <a:p>
            <a:endParaRPr lang="en-US" sz="2000" b="1" dirty="0">
              <a:solidFill>
                <a:schemeClr val="tx1"/>
              </a:solidFill>
            </a:endParaRPr>
          </a:p>
        </p:txBody>
      </p:sp>
      <p:pic>
        <p:nvPicPr>
          <p:cNvPr id="5" name="Picture 4">
            <a:extLst>
              <a:ext uri="{FF2B5EF4-FFF2-40B4-BE49-F238E27FC236}">
                <a16:creationId xmlns:a16="http://schemas.microsoft.com/office/drawing/2014/main" id="{4DAB360C-49F8-EC6B-A1B1-6430CECE2E94}"/>
              </a:ext>
            </a:extLst>
          </p:cNvPr>
          <p:cNvPicPr>
            <a:picLocks noChangeAspect="1"/>
          </p:cNvPicPr>
          <p:nvPr/>
        </p:nvPicPr>
        <p:blipFill>
          <a:blip r:embed="rId3"/>
          <a:stretch>
            <a:fillRect/>
          </a:stretch>
        </p:blipFill>
        <p:spPr>
          <a:xfrm>
            <a:off x="3234482" y="469803"/>
            <a:ext cx="2957513" cy="2088325"/>
          </a:xfrm>
          <a:prstGeom prst="rect">
            <a:avLst/>
          </a:prstGeom>
        </p:spPr>
      </p:pic>
      <p:pic>
        <p:nvPicPr>
          <p:cNvPr id="7" name="Picture 6">
            <a:extLst>
              <a:ext uri="{FF2B5EF4-FFF2-40B4-BE49-F238E27FC236}">
                <a16:creationId xmlns:a16="http://schemas.microsoft.com/office/drawing/2014/main" id="{2D40F706-9E05-BDA1-7A80-503A0A62026A}"/>
              </a:ext>
            </a:extLst>
          </p:cNvPr>
          <p:cNvPicPr>
            <a:picLocks noChangeAspect="1"/>
          </p:cNvPicPr>
          <p:nvPr/>
        </p:nvPicPr>
        <p:blipFill>
          <a:blip r:embed="rId4"/>
          <a:stretch>
            <a:fillRect/>
          </a:stretch>
        </p:blipFill>
        <p:spPr>
          <a:xfrm>
            <a:off x="6224653" y="451062"/>
            <a:ext cx="2540326" cy="2107066"/>
          </a:xfrm>
          <a:prstGeom prst="rect">
            <a:avLst/>
          </a:prstGeom>
        </p:spPr>
      </p:pic>
      <p:pic>
        <p:nvPicPr>
          <p:cNvPr id="9" name="Picture 8">
            <a:extLst>
              <a:ext uri="{FF2B5EF4-FFF2-40B4-BE49-F238E27FC236}">
                <a16:creationId xmlns:a16="http://schemas.microsoft.com/office/drawing/2014/main" id="{5C283897-9E93-FE7F-6E0D-0395F83A0E6B}"/>
              </a:ext>
            </a:extLst>
          </p:cNvPr>
          <p:cNvPicPr>
            <a:picLocks noChangeAspect="1"/>
          </p:cNvPicPr>
          <p:nvPr/>
        </p:nvPicPr>
        <p:blipFill>
          <a:blip r:embed="rId5"/>
          <a:stretch>
            <a:fillRect/>
          </a:stretch>
        </p:blipFill>
        <p:spPr>
          <a:xfrm>
            <a:off x="36558" y="2681968"/>
            <a:ext cx="2833107" cy="2330901"/>
          </a:xfrm>
          <a:prstGeom prst="rect">
            <a:avLst/>
          </a:prstGeom>
        </p:spPr>
      </p:pic>
      <p:pic>
        <p:nvPicPr>
          <p:cNvPr id="11" name="Picture 10">
            <a:extLst>
              <a:ext uri="{FF2B5EF4-FFF2-40B4-BE49-F238E27FC236}">
                <a16:creationId xmlns:a16="http://schemas.microsoft.com/office/drawing/2014/main" id="{43EF28EF-DFD5-03B9-0EDD-E83440868441}"/>
              </a:ext>
            </a:extLst>
          </p:cNvPr>
          <p:cNvPicPr>
            <a:picLocks noChangeAspect="1"/>
          </p:cNvPicPr>
          <p:nvPr/>
        </p:nvPicPr>
        <p:blipFill>
          <a:blip r:embed="rId6"/>
          <a:stretch>
            <a:fillRect/>
          </a:stretch>
        </p:blipFill>
        <p:spPr>
          <a:xfrm>
            <a:off x="2841090" y="2717752"/>
            <a:ext cx="3029648" cy="2295117"/>
          </a:xfrm>
          <a:prstGeom prst="rect">
            <a:avLst/>
          </a:prstGeom>
        </p:spPr>
      </p:pic>
      <p:pic>
        <p:nvPicPr>
          <p:cNvPr id="13" name="Picture 12">
            <a:extLst>
              <a:ext uri="{FF2B5EF4-FFF2-40B4-BE49-F238E27FC236}">
                <a16:creationId xmlns:a16="http://schemas.microsoft.com/office/drawing/2014/main" id="{15EFA752-9C27-D2A5-4F98-09F7BEDC95A3}"/>
              </a:ext>
            </a:extLst>
          </p:cNvPr>
          <p:cNvPicPr>
            <a:picLocks noChangeAspect="1"/>
          </p:cNvPicPr>
          <p:nvPr/>
        </p:nvPicPr>
        <p:blipFill>
          <a:blip r:embed="rId7"/>
          <a:stretch>
            <a:fillRect/>
          </a:stretch>
        </p:blipFill>
        <p:spPr>
          <a:xfrm>
            <a:off x="5870738" y="2717753"/>
            <a:ext cx="2926280" cy="2295117"/>
          </a:xfrm>
          <a:prstGeom prst="rect">
            <a:avLst/>
          </a:prstGeom>
        </p:spPr>
      </p:pic>
      <p:pic>
        <p:nvPicPr>
          <p:cNvPr id="4" name="Picture 3">
            <a:extLst>
              <a:ext uri="{FF2B5EF4-FFF2-40B4-BE49-F238E27FC236}">
                <a16:creationId xmlns:a16="http://schemas.microsoft.com/office/drawing/2014/main" id="{5A8FD36C-0B47-CB12-97DE-530FC60B1EC4}"/>
              </a:ext>
            </a:extLst>
          </p:cNvPr>
          <p:cNvPicPr>
            <a:picLocks noChangeAspect="1"/>
          </p:cNvPicPr>
          <p:nvPr/>
        </p:nvPicPr>
        <p:blipFill>
          <a:blip r:embed="rId8"/>
          <a:stretch>
            <a:fillRect/>
          </a:stretch>
        </p:blipFill>
        <p:spPr>
          <a:xfrm>
            <a:off x="315750" y="567418"/>
            <a:ext cx="2918732" cy="1990710"/>
          </a:xfrm>
          <a:prstGeom prst="rect">
            <a:avLst/>
          </a:prstGeom>
        </p:spPr>
      </p:pic>
    </p:spTree>
    <p:extLst>
      <p:ext uri="{BB962C8B-B14F-4D97-AF65-F5344CB8AC3E}">
        <p14:creationId xmlns:p14="http://schemas.microsoft.com/office/powerpoint/2010/main" val="359223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380227" y="92871"/>
            <a:ext cx="4736841" cy="707886"/>
          </a:xfrm>
          <a:prstGeom prst="rect">
            <a:avLst/>
          </a:prstGeom>
          <a:noFill/>
        </p:spPr>
        <p:txBody>
          <a:bodyPr wrap="square" rtlCol="0">
            <a:spAutoFit/>
          </a:bodyPr>
          <a:lstStyle/>
          <a:p>
            <a:r>
              <a:rPr lang="en-US" sz="2000" b="1" dirty="0">
                <a:solidFill>
                  <a:schemeClr val="tx1"/>
                </a:solidFill>
              </a:rPr>
              <a:t>RFM Analysis</a:t>
            </a:r>
          </a:p>
          <a:p>
            <a:endParaRPr lang="en-US" sz="2000" b="1" dirty="0">
              <a:solidFill>
                <a:schemeClr val="tx1"/>
              </a:solidFill>
            </a:endParaRPr>
          </a:p>
        </p:txBody>
      </p:sp>
      <p:pic>
        <p:nvPicPr>
          <p:cNvPr id="4" name="Picture 3">
            <a:extLst>
              <a:ext uri="{FF2B5EF4-FFF2-40B4-BE49-F238E27FC236}">
                <a16:creationId xmlns:a16="http://schemas.microsoft.com/office/drawing/2014/main" id="{5C1492D2-1FEF-2C9B-99D5-09C028347FC5}"/>
              </a:ext>
            </a:extLst>
          </p:cNvPr>
          <p:cNvPicPr>
            <a:picLocks noChangeAspect="1"/>
          </p:cNvPicPr>
          <p:nvPr/>
        </p:nvPicPr>
        <p:blipFill>
          <a:blip r:embed="rId3"/>
          <a:stretch>
            <a:fillRect/>
          </a:stretch>
        </p:blipFill>
        <p:spPr>
          <a:xfrm>
            <a:off x="1367518" y="738868"/>
            <a:ext cx="6417127" cy="3326946"/>
          </a:xfrm>
          <a:prstGeom prst="rect">
            <a:avLst/>
          </a:prstGeom>
        </p:spPr>
      </p:pic>
    </p:spTree>
    <p:extLst>
      <p:ext uri="{BB962C8B-B14F-4D97-AF65-F5344CB8AC3E}">
        <p14:creationId xmlns:p14="http://schemas.microsoft.com/office/powerpoint/2010/main" val="111813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9183"/>
            <a:ext cx="4736841" cy="707886"/>
          </a:xfrm>
          <a:prstGeom prst="rect">
            <a:avLst/>
          </a:prstGeom>
          <a:noFill/>
        </p:spPr>
        <p:txBody>
          <a:bodyPr wrap="square" rtlCol="0">
            <a:spAutoFit/>
          </a:bodyPr>
          <a:lstStyle/>
          <a:p>
            <a:r>
              <a:rPr lang="en-US" sz="2000" b="1" dirty="0">
                <a:solidFill>
                  <a:schemeClr val="tx1"/>
                </a:solidFill>
              </a:rPr>
              <a:t>Clustering</a:t>
            </a:r>
          </a:p>
          <a:p>
            <a:endParaRPr lang="en-US" sz="2000" b="1" dirty="0">
              <a:solidFill>
                <a:schemeClr val="tx1"/>
              </a:solidFill>
            </a:endParaRPr>
          </a:p>
        </p:txBody>
      </p:sp>
      <p:pic>
        <p:nvPicPr>
          <p:cNvPr id="4" name="Picture 3">
            <a:extLst>
              <a:ext uri="{FF2B5EF4-FFF2-40B4-BE49-F238E27FC236}">
                <a16:creationId xmlns:a16="http://schemas.microsoft.com/office/drawing/2014/main" id="{A1355C66-8B6C-72B6-83AA-CEC240AAC8E5}"/>
              </a:ext>
            </a:extLst>
          </p:cNvPr>
          <p:cNvPicPr>
            <a:picLocks noChangeAspect="1"/>
          </p:cNvPicPr>
          <p:nvPr/>
        </p:nvPicPr>
        <p:blipFill>
          <a:blip r:embed="rId3"/>
          <a:stretch>
            <a:fillRect/>
          </a:stretch>
        </p:blipFill>
        <p:spPr>
          <a:xfrm>
            <a:off x="134814" y="734786"/>
            <a:ext cx="2780360" cy="2106385"/>
          </a:xfrm>
          <a:prstGeom prst="rect">
            <a:avLst/>
          </a:prstGeom>
        </p:spPr>
      </p:pic>
      <p:pic>
        <p:nvPicPr>
          <p:cNvPr id="8" name="Picture 7">
            <a:extLst>
              <a:ext uri="{FF2B5EF4-FFF2-40B4-BE49-F238E27FC236}">
                <a16:creationId xmlns:a16="http://schemas.microsoft.com/office/drawing/2014/main" id="{5745E9EE-F1CC-0A8A-D67E-795A5EE7FDFD}"/>
              </a:ext>
            </a:extLst>
          </p:cNvPr>
          <p:cNvPicPr>
            <a:picLocks noChangeAspect="1"/>
          </p:cNvPicPr>
          <p:nvPr/>
        </p:nvPicPr>
        <p:blipFill>
          <a:blip r:embed="rId4"/>
          <a:stretch>
            <a:fillRect/>
          </a:stretch>
        </p:blipFill>
        <p:spPr>
          <a:xfrm>
            <a:off x="3020473" y="734786"/>
            <a:ext cx="2736396" cy="2069646"/>
          </a:xfrm>
          <a:prstGeom prst="rect">
            <a:avLst/>
          </a:prstGeom>
        </p:spPr>
      </p:pic>
      <p:pic>
        <p:nvPicPr>
          <p:cNvPr id="11" name="Picture 10">
            <a:extLst>
              <a:ext uri="{FF2B5EF4-FFF2-40B4-BE49-F238E27FC236}">
                <a16:creationId xmlns:a16="http://schemas.microsoft.com/office/drawing/2014/main" id="{70144088-C743-9B52-EEE9-69BE2C1ADFEA}"/>
              </a:ext>
            </a:extLst>
          </p:cNvPr>
          <p:cNvPicPr>
            <a:picLocks noChangeAspect="1"/>
          </p:cNvPicPr>
          <p:nvPr/>
        </p:nvPicPr>
        <p:blipFill>
          <a:blip r:embed="rId5"/>
          <a:stretch>
            <a:fillRect/>
          </a:stretch>
        </p:blipFill>
        <p:spPr>
          <a:xfrm>
            <a:off x="6030746" y="734787"/>
            <a:ext cx="2888796" cy="2069646"/>
          </a:xfrm>
          <a:prstGeom prst="rect">
            <a:avLst/>
          </a:prstGeom>
        </p:spPr>
      </p:pic>
      <p:pic>
        <p:nvPicPr>
          <p:cNvPr id="14" name="Picture 13">
            <a:extLst>
              <a:ext uri="{FF2B5EF4-FFF2-40B4-BE49-F238E27FC236}">
                <a16:creationId xmlns:a16="http://schemas.microsoft.com/office/drawing/2014/main" id="{1698D927-3069-F41C-A47A-EF756697C8ED}"/>
              </a:ext>
            </a:extLst>
          </p:cNvPr>
          <p:cNvPicPr>
            <a:picLocks noChangeAspect="1"/>
          </p:cNvPicPr>
          <p:nvPr/>
        </p:nvPicPr>
        <p:blipFill>
          <a:blip r:embed="rId6"/>
          <a:stretch>
            <a:fillRect/>
          </a:stretch>
        </p:blipFill>
        <p:spPr>
          <a:xfrm>
            <a:off x="134813" y="2841171"/>
            <a:ext cx="2885659" cy="2069646"/>
          </a:xfrm>
          <a:prstGeom prst="rect">
            <a:avLst/>
          </a:prstGeom>
        </p:spPr>
      </p:pic>
      <p:pic>
        <p:nvPicPr>
          <p:cNvPr id="18" name="Picture 17">
            <a:extLst>
              <a:ext uri="{FF2B5EF4-FFF2-40B4-BE49-F238E27FC236}">
                <a16:creationId xmlns:a16="http://schemas.microsoft.com/office/drawing/2014/main" id="{81E24EB0-6A16-AE2F-7D86-9474655A940C}"/>
              </a:ext>
            </a:extLst>
          </p:cNvPr>
          <p:cNvPicPr>
            <a:picLocks noChangeAspect="1"/>
          </p:cNvPicPr>
          <p:nvPr/>
        </p:nvPicPr>
        <p:blipFill>
          <a:blip r:embed="rId7"/>
          <a:stretch>
            <a:fillRect/>
          </a:stretch>
        </p:blipFill>
        <p:spPr>
          <a:xfrm>
            <a:off x="3075331" y="2904134"/>
            <a:ext cx="2780360" cy="1999422"/>
          </a:xfrm>
          <a:prstGeom prst="rect">
            <a:avLst/>
          </a:prstGeom>
        </p:spPr>
      </p:pic>
      <p:pic>
        <p:nvPicPr>
          <p:cNvPr id="20" name="Picture 19">
            <a:extLst>
              <a:ext uri="{FF2B5EF4-FFF2-40B4-BE49-F238E27FC236}">
                <a16:creationId xmlns:a16="http://schemas.microsoft.com/office/drawing/2014/main" id="{796FD277-4D41-078C-8C1A-4A37B63F2CCF}"/>
              </a:ext>
            </a:extLst>
          </p:cNvPr>
          <p:cNvPicPr>
            <a:picLocks noChangeAspect="1"/>
          </p:cNvPicPr>
          <p:nvPr/>
        </p:nvPicPr>
        <p:blipFill>
          <a:blip r:embed="rId8"/>
          <a:stretch>
            <a:fillRect/>
          </a:stretch>
        </p:blipFill>
        <p:spPr>
          <a:xfrm>
            <a:off x="6118378" y="3014951"/>
            <a:ext cx="2801164" cy="1867050"/>
          </a:xfrm>
          <a:prstGeom prst="rect">
            <a:avLst/>
          </a:prstGeom>
        </p:spPr>
      </p:pic>
    </p:spTree>
    <p:extLst>
      <p:ext uri="{BB962C8B-B14F-4D97-AF65-F5344CB8AC3E}">
        <p14:creationId xmlns:p14="http://schemas.microsoft.com/office/powerpoint/2010/main" val="373537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9183"/>
            <a:ext cx="4736841" cy="707886"/>
          </a:xfrm>
          <a:prstGeom prst="rect">
            <a:avLst/>
          </a:prstGeom>
          <a:noFill/>
        </p:spPr>
        <p:txBody>
          <a:bodyPr wrap="square" rtlCol="0">
            <a:spAutoFit/>
          </a:bodyPr>
          <a:lstStyle/>
          <a:p>
            <a:r>
              <a:rPr lang="en-US" sz="2000" b="1" dirty="0">
                <a:solidFill>
                  <a:schemeClr val="tx1"/>
                </a:solidFill>
              </a:rPr>
              <a:t>RFM Clustering</a:t>
            </a:r>
          </a:p>
          <a:p>
            <a:endParaRPr lang="en-US" sz="2000" b="1" dirty="0">
              <a:solidFill>
                <a:schemeClr val="tx1"/>
              </a:solidFill>
            </a:endParaRPr>
          </a:p>
        </p:txBody>
      </p:sp>
      <p:pic>
        <p:nvPicPr>
          <p:cNvPr id="4" name="Picture 3">
            <a:extLst>
              <a:ext uri="{FF2B5EF4-FFF2-40B4-BE49-F238E27FC236}">
                <a16:creationId xmlns:a16="http://schemas.microsoft.com/office/drawing/2014/main" id="{B9404F31-956E-F93F-C1AE-C4D0ADE11DEA}"/>
              </a:ext>
            </a:extLst>
          </p:cNvPr>
          <p:cNvPicPr>
            <a:picLocks noChangeAspect="1"/>
          </p:cNvPicPr>
          <p:nvPr/>
        </p:nvPicPr>
        <p:blipFill>
          <a:blip r:embed="rId3"/>
          <a:stretch>
            <a:fillRect/>
          </a:stretch>
        </p:blipFill>
        <p:spPr>
          <a:xfrm>
            <a:off x="315750" y="658586"/>
            <a:ext cx="2562161" cy="2105026"/>
          </a:xfrm>
          <a:prstGeom prst="rect">
            <a:avLst/>
          </a:prstGeom>
        </p:spPr>
      </p:pic>
      <p:pic>
        <p:nvPicPr>
          <p:cNvPr id="8" name="Picture 7">
            <a:extLst>
              <a:ext uri="{FF2B5EF4-FFF2-40B4-BE49-F238E27FC236}">
                <a16:creationId xmlns:a16="http://schemas.microsoft.com/office/drawing/2014/main" id="{E412659E-E345-AB62-E75B-B7001181534F}"/>
              </a:ext>
            </a:extLst>
          </p:cNvPr>
          <p:cNvPicPr>
            <a:picLocks noChangeAspect="1"/>
          </p:cNvPicPr>
          <p:nvPr/>
        </p:nvPicPr>
        <p:blipFill>
          <a:blip r:embed="rId4"/>
          <a:stretch>
            <a:fillRect/>
          </a:stretch>
        </p:blipFill>
        <p:spPr>
          <a:xfrm>
            <a:off x="3118757" y="658586"/>
            <a:ext cx="2690132" cy="2145846"/>
          </a:xfrm>
          <a:prstGeom prst="rect">
            <a:avLst/>
          </a:prstGeom>
        </p:spPr>
      </p:pic>
      <p:pic>
        <p:nvPicPr>
          <p:cNvPr id="11" name="Picture 10">
            <a:extLst>
              <a:ext uri="{FF2B5EF4-FFF2-40B4-BE49-F238E27FC236}">
                <a16:creationId xmlns:a16="http://schemas.microsoft.com/office/drawing/2014/main" id="{C9E4EEAF-A51F-BC16-8DDF-D0089E346252}"/>
              </a:ext>
            </a:extLst>
          </p:cNvPr>
          <p:cNvPicPr>
            <a:picLocks noChangeAspect="1"/>
          </p:cNvPicPr>
          <p:nvPr/>
        </p:nvPicPr>
        <p:blipFill>
          <a:blip r:embed="rId5"/>
          <a:stretch>
            <a:fillRect/>
          </a:stretch>
        </p:blipFill>
        <p:spPr>
          <a:xfrm>
            <a:off x="5955102" y="636814"/>
            <a:ext cx="2690132" cy="2125250"/>
          </a:xfrm>
          <a:prstGeom prst="rect">
            <a:avLst/>
          </a:prstGeom>
        </p:spPr>
      </p:pic>
      <p:pic>
        <p:nvPicPr>
          <p:cNvPr id="14" name="Picture 13">
            <a:extLst>
              <a:ext uri="{FF2B5EF4-FFF2-40B4-BE49-F238E27FC236}">
                <a16:creationId xmlns:a16="http://schemas.microsoft.com/office/drawing/2014/main" id="{47013B80-6941-7151-55E6-628DCDE93120}"/>
              </a:ext>
            </a:extLst>
          </p:cNvPr>
          <p:cNvPicPr>
            <a:picLocks noChangeAspect="1"/>
          </p:cNvPicPr>
          <p:nvPr/>
        </p:nvPicPr>
        <p:blipFill>
          <a:blip r:embed="rId6"/>
          <a:stretch>
            <a:fillRect/>
          </a:stretch>
        </p:blipFill>
        <p:spPr>
          <a:xfrm>
            <a:off x="201450" y="3029808"/>
            <a:ext cx="2676461" cy="2036989"/>
          </a:xfrm>
          <a:prstGeom prst="rect">
            <a:avLst/>
          </a:prstGeom>
        </p:spPr>
      </p:pic>
      <p:pic>
        <p:nvPicPr>
          <p:cNvPr id="17" name="Picture 16">
            <a:extLst>
              <a:ext uri="{FF2B5EF4-FFF2-40B4-BE49-F238E27FC236}">
                <a16:creationId xmlns:a16="http://schemas.microsoft.com/office/drawing/2014/main" id="{512B30C4-28D5-5645-4C8A-C34A6161DE7E}"/>
              </a:ext>
            </a:extLst>
          </p:cNvPr>
          <p:cNvPicPr>
            <a:picLocks noChangeAspect="1"/>
          </p:cNvPicPr>
          <p:nvPr/>
        </p:nvPicPr>
        <p:blipFill>
          <a:blip r:embed="rId7"/>
          <a:stretch>
            <a:fillRect/>
          </a:stretch>
        </p:blipFill>
        <p:spPr>
          <a:xfrm>
            <a:off x="3118758" y="2996293"/>
            <a:ext cx="2739117" cy="1985879"/>
          </a:xfrm>
          <a:prstGeom prst="rect">
            <a:avLst/>
          </a:prstGeom>
        </p:spPr>
      </p:pic>
      <p:pic>
        <p:nvPicPr>
          <p:cNvPr id="19" name="Picture 18">
            <a:extLst>
              <a:ext uri="{FF2B5EF4-FFF2-40B4-BE49-F238E27FC236}">
                <a16:creationId xmlns:a16="http://schemas.microsoft.com/office/drawing/2014/main" id="{125DF2B3-9967-3E6B-E48B-A64CC25C88A4}"/>
              </a:ext>
            </a:extLst>
          </p:cNvPr>
          <p:cNvPicPr>
            <a:picLocks noChangeAspect="1"/>
          </p:cNvPicPr>
          <p:nvPr/>
        </p:nvPicPr>
        <p:blipFill>
          <a:blip r:embed="rId8"/>
          <a:stretch>
            <a:fillRect/>
          </a:stretch>
        </p:blipFill>
        <p:spPr>
          <a:xfrm>
            <a:off x="6098722" y="2962715"/>
            <a:ext cx="2630877" cy="2036989"/>
          </a:xfrm>
          <a:prstGeom prst="rect">
            <a:avLst/>
          </a:prstGeom>
        </p:spPr>
      </p:pic>
    </p:spTree>
    <p:extLst>
      <p:ext uri="{BB962C8B-B14F-4D97-AF65-F5344CB8AC3E}">
        <p14:creationId xmlns:p14="http://schemas.microsoft.com/office/powerpoint/2010/main" val="173655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9183"/>
            <a:ext cx="4736841" cy="707886"/>
          </a:xfrm>
          <a:prstGeom prst="rect">
            <a:avLst/>
          </a:prstGeom>
          <a:noFill/>
        </p:spPr>
        <p:txBody>
          <a:bodyPr wrap="square" rtlCol="0">
            <a:spAutoFit/>
          </a:bodyPr>
          <a:lstStyle/>
          <a:p>
            <a:r>
              <a:rPr lang="en-US" sz="2000" b="1" dirty="0">
                <a:solidFill>
                  <a:schemeClr val="tx1"/>
                </a:solidFill>
              </a:rPr>
              <a:t>RFM Clustering</a:t>
            </a:r>
          </a:p>
          <a:p>
            <a:endParaRPr lang="en-US" sz="2000" b="1" dirty="0">
              <a:solidFill>
                <a:schemeClr val="tx1"/>
              </a:solidFill>
            </a:endParaRPr>
          </a:p>
        </p:txBody>
      </p:sp>
      <p:pic>
        <p:nvPicPr>
          <p:cNvPr id="5" name="Picture 4">
            <a:extLst>
              <a:ext uri="{FF2B5EF4-FFF2-40B4-BE49-F238E27FC236}">
                <a16:creationId xmlns:a16="http://schemas.microsoft.com/office/drawing/2014/main" id="{F73BEE74-58A0-D850-00DE-8F434E1026D4}"/>
              </a:ext>
            </a:extLst>
          </p:cNvPr>
          <p:cNvPicPr>
            <a:picLocks noChangeAspect="1"/>
          </p:cNvPicPr>
          <p:nvPr/>
        </p:nvPicPr>
        <p:blipFill>
          <a:blip r:embed="rId3"/>
          <a:stretch>
            <a:fillRect/>
          </a:stretch>
        </p:blipFill>
        <p:spPr>
          <a:xfrm>
            <a:off x="238125" y="795253"/>
            <a:ext cx="3562349" cy="1860790"/>
          </a:xfrm>
          <a:prstGeom prst="rect">
            <a:avLst/>
          </a:prstGeom>
        </p:spPr>
      </p:pic>
      <p:pic>
        <p:nvPicPr>
          <p:cNvPr id="7" name="Picture 6">
            <a:extLst>
              <a:ext uri="{FF2B5EF4-FFF2-40B4-BE49-F238E27FC236}">
                <a16:creationId xmlns:a16="http://schemas.microsoft.com/office/drawing/2014/main" id="{8F7E6562-67D3-1A53-B98A-3071CE60F9B9}"/>
              </a:ext>
            </a:extLst>
          </p:cNvPr>
          <p:cNvPicPr>
            <a:picLocks noChangeAspect="1"/>
          </p:cNvPicPr>
          <p:nvPr/>
        </p:nvPicPr>
        <p:blipFill>
          <a:blip r:embed="rId4"/>
          <a:stretch>
            <a:fillRect/>
          </a:stretch>
        </p:blipFill>
        <p:spPr>
          <a:xfrm>
            <a:off x="4441372" y="826314"/>
            <a:ext cx="3751490" cy="1652695"/>
          </a:xfrm>
          <a:prstGeom prst="rect">
            <a:avLst/>
          </a:prstGeom>
        </p:spPr>
      </p:pic>
      <p:pic>
        <p:nvPicPr>
          <p:cNvPr id="10" name="Picture 9">
            <a:extLst>
              <a:ext uri="{FF2B5EF4-FFF2-40B4-BE49-F238E27FC236}">
                <a16:creationId xmlns:a16="http://schemas.microsoft.com/office/drawing/2014/main" id="{EAE5CF8B-9154-1187-7EBF-3C926F75F954}"/>
              </a:ext>
            </a:extLst>
          </p:cNvPr>
          <p:cNvPicPr>
            <a:picLocks noChangeAspect="1"/>
          </p:cNvPicPr>
          <p:nvPr/>
        </p:nvPicPr>
        <p:blipFill>
          <a:blip r:embed="rId5"/>
          <a:stretch>
            <a:fillRect/>
          </a:stretch>
        </p:blipFill>
        <p:spPr>
          <a:xfrm>
            <a:off x="1917927" y="2656043"/>
            <a:ext cx="4581525" cy="2238375"/>
          </a:xfrm>
          <a:prstGeom prst="rect">
            <a:avLst/>
          </a:prstGeom>
        </p:spPr>
      </p:pic>
    </p:spTree>
    <p:extLst>
      <p:ext uri="{BB962C8B-B14F-4D97-AF65-F5344CB8AC3E}">
        <p14:creationId xmlns:p14="http://schemas.microsoft.com/office/powerpoint/2010/main" val="86810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380228" y="419824"/>
            <a:ext cx="7926933" cy="3108543"/>
          </a:xfrm>
          <a:prstGeom prst="rect">
            <a:avLst/>
          </a:prstGeom>
          <a:noFill/>
        </p:spPr>
        <p:txBody>
          <a:bodyPr wrap="square" rtlCol="0">
            <a:spAutoFit/>
          </a:bodyPr>
          <a:lstStyle/>
          <a:p>
            <a:r>
              <a:rPr lang="en-US" sz="2000" b="1" dirty="0">
                <a:solidFill>
                  <a:schemeClr val="tx1"/>
                </a:solidFill>
              </a:rPr>
              <a:t>Conclusion</a:t>
            </a:r>
          </a:p>
          <a:p>
            <a:endParaRPr lang="en-US" sz="2000" b="1" dirty="0">
              <a:solidFill>
                <a:schemeClr val="tx1"/>
              </a:solidFill>
            </a:endParaRPr>
          </a:p>
          <a:p>
            <a:endParaRPr lang="en-US" sz="2000" b="1" dirty="0">
              <a:solidFill>
                <a:schemeClr val="tx1"/>
              </a:solidFill>
            </a:endParaRPr>
          </a:p>
          <a:p>
            <a:r>
              <a:rPr lang="en-US" sz="1600" dirty="0">
                <a:solidFill>
                  <a:schemeClr val="bg2">
                    <a:lumMod val="25000"/>
                  </a:schemeClr>
                </a:solidFill>
              </a:rPr>
              <a:t>That’s all now, I have completed this project. Working on this project gave me a strong understanding of clustering and different clustering techniques. I was able to deliver multiple insights from online retail dataset and perform clustering on it. I also performed RFM analysis. I clustered the dataset using k-means, hierarchical and DBSCAN algorithms and found that the data can be nicely clustered into three groups.</a:t>
            </a:r>
          </a:p>
          <a:p>
            <a:endParaRPr lang="en-US" sz="2000" b="1" dirty="0">
              <a:solidFill>
                <a:schemeClr val="tx1"/>
              </a:solidFill>
            </a:endParaRPr>
          </a:p>
          <a:p>
            <a:endParaRPr lang="en-US" sz="2000" b="1" dirty="0">
              <a:solidFill>
                <a:schemeClr val="tx1"/>
              </a:solidFill>
            </a:endParaRPr>
          </a:p>
        </p:txBody>
      </p:sp>
    </p:spTree>
    <p:extLst>
      <p:ext uri="{BB962C8B-B14F-4D97-AF65-F5344CB8AC3E}">
        <p14:creationId xmlns:p14="http://schemas.microsoft.com/office/powerpoint/2010/main" val="41415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315750" y="513753"/>
            <a:ext cx="8020822" cy="2492990"/>
          </a:xfrm>
          <a:prstGeom prst="rect">
            <a:avLst/>
          </a:prstGeom>
          <a:noFill/>
        </p:spPr>
        <p:txBody>
          <a:bodyPr wrap="square" rtlCol="0">
            <a:spAutoFit/>
          </a:bodyPr>
          <a:lstStyle/>
          <a:p>
            <a:r>
              <a:rPr lang="en-US" sz="2000" b="1" dirty="0">
                <a:solidFill>
                  <a:schemeClr val="tx1"/>
                </a:solidFill>
              </a:rPr>
              <a:t>Challenges</a:t>
            </a:r>
          </a:p>
          <a:p>
            <a:endParaRPr lang="en-US" sz="2000" b="1" dirty="0">
              <a:solidFill>
                <a:schemeClr val="tx1"/>
              </a:solidFill>
            </a:endParaRPr>
          </a:p>
          <a:p>
            <a:endParaRPr lang="en-US" sz="2000" b="1" dirty="0">
              <a:solidFill>
                <a:schemeClr val="tx1"/>
              </a:solidFill>
            </a:endParaRPr>
          </a:p>
          <a:p>
            <a:r>
              <a:rPr lang="en-US" sz="1600" dirty="0">
                <a:solidFill>
                  <a:schemeClr val="bg2">
                    <a:lumMod val="25000"/>
                  </a:schemeClr>
                </a:solidFill>
              </a:rPr>
              <a:t>The main challenge that I faced in this project was the size of the dataset. I had limited hardware capability that’s why I was not able to perform clustering on whole dataset. After encoding Description and Country features the number of features increased to 4000 approx. When I tried to perform clustering algorithms it was showing full ram memory. Then I sampled 25000 data points from dataset and performed clustering on it.</a:t>
            </a:r>
          </a:p>
        </p:txBody>
      </p:sp>
    </p:spTree>
    <p:extLst>
      <p:ext uri="{BB962C8B-B14F-4D97-AF65-F5344CB8AC3E}">
        <p14:creationId xmlns:p14="http://schemas.microsoft.com/office/powerpoint/2010/main" val="139845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24A7183-333D-CAD9-0D18-543FCF1751B9}"/>
              </a:ext>
            </a:extLst>
          </p:cNvPr>
          <p:cNvSpPr txBox="1"/>
          <p:nvPr/>
        </p:nvSpPr>
        <p:spPr>
          <a:xfrm>
            <a:off x="565652" y="429556"/>
            <a:ext cx="4006348" cy="400110"/>
          </a:xfrm>
          <a:prstGeom prst="rect">
            <a:avLst/>
          </a:prstGeom>
          <a:noFill/>
        </p:spPr>
        <p:txBody>
          <a:bodyPr wrap="square" rtlCol="0">
            <a:spAutoFit/>
          </a:bodyPr>
          <a:lstStyle/>
          <a:p>
            <a:r>
              <a:rPr lang="en-US" sz="2000" b="1" dirty="0">
                <a:solidFill>
                  <a:schemeClr val="tx1"/>
                </a:solidFill>
              </a:rPr>
              <a:t>Points of Discussion</a:t>
            </a:r>
            <a:endParaRPr lang="en-IN" sz="2000" b="1" dirty="0">
              <a:solidFill>
                <a:schemeClr val="tx1"/>
              </a:solidFill>
            </a:endParaRPr>
          </a:p>
        </p:txBody>
      </p:sp>
      <p:sp>
        <p:nvSpPr>
          <p:cNvPr id="3" name="TextBox 2">
            <a:extLst>
              <a:ext uri="{FF2B5EF4-FFF2-40B4-BE49-F238E27FC236}">
                <a16:creationId xmlns:a16="http://schemas.microsoft.com/office/drawing/2014/main" id="{8B156299-0D8D-F858-8051-753D628022B3}"/>
              </a:ext>
            </a:extLst>
          </p:cNvPr>
          <p:cNvSpPr txBox="1"/>
          <p:nvPr/>
        </p:nvSpPr>
        <p:spPr>
          <a:xfrm>
            <a:off x="612435" y="693243"/>
            <a:ext cx="4554988" cy="3416320"/>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solidFill>
                  <a:schemeClr val="bg1"/>
                </a:solidFill>
              </a:rPr>
              <a:t>Problem Statement</a:t>
            </a:r>
          </a:p>
          <a:p>
            <a:pPr marL="285750" indent="-285750">
              <a:buFont typeface="Arial" panose="020B0604020202020204" pitchFamily="34" charset="0"/>
              <a:buChar char="•"/>
            </a:pPr>
            <a:r>
              <a:rPr lang="en-US" sz="1600" dirty="0">
                <a:solidFill>
                  <a:schemeClr val="bg1"/>
                </a:solidFill>
              </a:rPr>
              <a:t>Data Summary</a:t>
            </a:r>
          </a:p>
          <a:p>
            <a:pPr marL="285750" indent="-285750">
              <a:buFont typeface="Arial" panose="020B0604020202020204" pitchFamily="34" charset="0"/>
              <a:buChar char="•"/>
            </a:pPr>
            <a:r>
              <a:rPr lang="en-US" sz="1600" dirty="0">
                <a:solidFill>
                  <a:schemeClr val="bg1"/>
                </a:solidFill>
              </a:rPr>
              <a:t>Bivariate Analysis</a:t>
            </a:r>
          </a:p>
          <a:p>
            <a:pPr marL="285750" indent="-285750">
              <a:buFont typeface="Arial" panose="020B0604020202020204" pitchFamily="34" charset="0"/>
              <a:buChar char="•"/>
            </a:pPr>
            <a:r>
              <a:rPr lang="en-US" sz="1600" dirty="0">
                <a:solidFill>
                  <a:schemeClr val="bg1"/>
                </a:solidFill>
              </a:rPr>
              <a:t>Univariate Analysis</a:t>
            </a:r>
          </a:p>
          <a:p>
            <a:pPr marL="285750" indent="-285750">
              <a:buFont typeface="Arial" panose="020B0604020202020204" pitchFamily="34" charset="0"/>
              <a:buChar char="•"/>
            </a:pPr>
            <a:r>
              <a:rPr lang="en-US" sz="1600" dirty="0">
                <a:solidFill>
                  <a:schemeClr val="bg1"/>
                </a:solidFill>
              </a:rPr>
              <a:t>Correlation</a:t>
            </a:r>
          </a:p>
          <a:p>
            <a:pPr marL="285750" indent="-285750">
              <a:buFont typeface="Arial" panose="020B0604020202020204" pitchFamily="34" charset="0"/>
              <a:buChar char="•"/>
            </a:pPr>
            <a:r>
              <a:rPr lang="en-US" sz="1600" dirty="0">
                <a:solidFill>
                  <a:schemeClr val="bg1"/>
                </a:solidFill>
              </a:rPr>
              <a:t>RFM Analysis</a:t>
            </a:r>
          </a:p>
          <a:p>
            <a:pPr marL="285750" indent="-285750">
              <a:buFont typeface="Arial" panose="020B0604020202020204" pitchFamily="34" charset="0"/>
              <a:buChar char="•"/>
            </a:pPr>
            <a:r>
              <a:rPr lang="en-US" sz="1600" dirty="0">
                <a:solidFill>
                  <a:schemeClr val="bg1"/>
                </a:solidFill>
              </a:rPr>
              <a:t>Clustering</a:t>
            </a:r>
          </a:p>
          <a:p>
            <a:pPr marL="285750" indent="-285750">
              <a:buFont typeface="Arial" panose="020B0604020202020204" pitchFamily="34" charset="0"/>
              <a:buChar char="•"/>
            </a:pPr>
            <a:r>
              <a:rPr lang="en-US" sz="1600" dirty="0">
                <a:solidFill>
                  <a:schemeClr val="bg1"/>
                </a:solidFill>
              </a:rPr>
              <a:t>RFM Clustering</a:t>
            </a:r>
          </a:p>
          <a:p>
            <a:pPr marL="285750" indent="-285750">
              <a:buFont typeface="Arial" panose="020B0604020202020204" pitchFamily="34" charset="0"/>
              <a:buChar char="•"/>
            </a:pPr>
            <a:r>
              <a:rPr lang="en-US" sz="1600" dirty="0">
                <a:solidFill>
                  <a:schemeClr val="bg1"/>
                </a:solidFill>
              </a:rPr>
              <a:t>Conclusion</a:t>
            </a:r>
          </a:p>
          <a:p>
            <a:pPr marL="285750" indent="-285750">
              <a:buFont typeface="Arial" panose="020B0604020202020204" pitchFamily="34" charset="0"/>
              <a:buChar char="•"/>
            </a:pPr>
            <a:r>
              <a:rPr lang="en-US" sz="1600" dirty="0">
                <a:solidFill>
                  <a:schemeClr val="bg1"/>
                </a:solidFill>
              </a:rPr>
              <a:t>Challenges </a:t>
            </a:r>
          </a:p>
          <a:p>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3388768" y="2171640"/>
            <a:ext cx="4736841" cy="646331"/>
          </a:xfrm>
          <a:prstGeom prst="rect">
            <a:avLst/>
          </a:prstGeom>
          <a:noFill/>
        </p:spPr>
        <p:txBody>
          <a:bodyPr wrap="square" rtlCol="0">
            <a:spAutoFit/>
          </a:bodyPr>
          <a:lstStyle/>
          <a:p>
            <a:r>
              <a:rPr lang="en-US" sz="3600" b="1" dirty="0">
                <a:solidFill>
                  <a:schemeClr val="tx1"/>
                </a:solidFill>
              </a:rPr>
              <a:t>Thank You</a:t>
            </a:r>
          </a:p>
        </p:txBody>
      </p:sp>
    </p:spTree>
    <p:extLst>
      <p:ext uri="{BB962C8B-B14F-4D97-AF65-F5344CB8AC3E}">
        <p14:creationId xmlns:p14="http://schemas.microsoft.com/office/powerpoint/2010/main" val="51206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523122" y="272193"/>
            <a:ext cx="4736841" cy="4031873"/>
          </a:xfrm>
          <a:prstGeom prst="rect">
            <a:avLst/>
          </a:prstGeom>
          <a:noFill/>
        </p:spPr>
        <p:txBody>
          <a:bodyPr wrap="square" rtlCol="0">
            <a:spAutoFit/>
          </a:bodyPr>
          <a:lstStyle/>
          <a:p>
            <a:r>
              <a:rPr lang="en-US" sz="2000" b="1" dirty="0">
                <a:solidFill>
                  <a:schemeClr val="tx1"/>
                </a:solidFill>
              </a:rPr>
              <a:t>Problem Statement</a:t>
            </a:r>
          </a:p>
          <a:p>
            <a:endParaRPr lang="en-US" b="1" dirty="0">
              <a:solidFill>
                <a:schemeClr val="tx1"/>
              </a:solidFill>
            </a:endParaRPr>
          </a:p>
          <a:p>
            <a:endParaRPr lang="en-US" b="1" dirty="0">
              <a:solidFill>
                <a:schemeClr val="tx1"/>
              </a:solidFill>
            </a:endParaRPr>
          </a:p>
          <a:p>
            <a:r>
              <a:rPr lang="en-IN" sz="1600" dirty="0">
                <a:solidFill>
                  <a:schemeClr val="bg1"/>
                </a:solidFill>
                <a:latin typeface="+mn-lt"/>
              </a:rPr>
              <a:t>Customer segmentation is the process by which you divide your customers into segments up based on common characteristics such as demographics or behaviours, so you can market to those customers more effectively</a:t>
            </a:r>
            <a:r>
              <a:rPr lang="en-IN" sz="1600" dirty="0">
                <a:solidFill>
                  <a:schemeClr val="bg1"/>
                </a:solidFill>
              </a:rPr>
              <a:t>.</a:t>
            </a:r>
          </a:p>
          <a:p>
            <a:endParaRPr lang="en-IN" sz="1600" dirty="0">
              <a:solidFill>
                <a:schemeClr val="bg1"/>
              </a:solidFill>
            </a:endParaRPr>
          </a:p>
          <a:p>
            <a:r>
              <a:rPr lang="en-IN" sz="1600" dirty="0">
                <a:solidFill>
                  <a:schemeClr val="bg1"/>
                </a:solidFill>
              </a:rPr>
              <a:t>Customer segmentation is one of the most important marketing tools at our disposal, because it can help a business to better understand its target audience. This is because it groups customers based on common characteristics. These groups can be used to build an overview </a:t>
            </a:r>
          </a:p>
          <a:p>
            <a:r>
              <a:rPr lang="en-IN" sz="1600" dirty="0">
                <a:solidFill>
                  <a:schemeClr val="bg1"/>
                </a:solidFill>
              </a:rPr>
              <a:t>of customers.</a:t>
            </a:r>
            <a:endParaRPr lang="en-IN" sz="1600" b="1" dirty="0">
              <a:solidFill>
                <a:schemeClr val="bg1"/>
              </a:solidFill>
            </a:endParaRPr>
          </a:p>
        </p:txBody>
      </p:sp>
      <p:pic>
        <p:nvPicPr>
          <p:cNvPr id="4" name="Picture 3">
            <a:extLst>
              <a:ext uri="{FF2B5EF4-FFF2-40B4-BE49-F238E27FC236}">
                <a16:creationId xmlns:a16="http://schemas.microsoft.com/office/drawing/2014/main" id="{3D41E199-0F9F-582A-8228-47E1236EB5A6}"/>
              </a:ext>
            </a:extLst>
          </p:cNvPr>
          <p:cNvPicPr>
            <a:picLocks noChangeAspect="1"/>
          </p:cNvPicPr>
          <p:nvPr/>
        </p:nvPicPr>
        <p:blipFill>
          <a:blip r:embed="rId3"/>
          <a:stretch>
            <a:fillRect/>
          </a:stretch>
        </p:blipFill>
        <p:spPr>
          <a:xfrm>
            <a:off x="5159829" y="1187391"/>
            <a:ext cx="3911870" cy="2768717"/>
          </a:xfrm>
          <a:prstGeom prst="rect">
            <a:avLst/>
          </a:prstGeom>
        </p:spPr>
      </p:pic>
    </p:spTree>
    <p:extLst>
      <p:ext uri="{BB962C8B-B14F-4D97-AF65-F5344CB8AC3E}">
        <p14:creationId xmlns:p14="http://schemas.microsoft.com/office/powerpoint/2010/main" val="11538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523122" y="272193"/>
            <a:ext cx="7995684" cy="4770537"/>
          </a:xfrm>
          <a:prstGeom prst="rect">
            <a:avLst/>
          </a:prstGeom>
          <a:noFill/>
        </p:spPr>
        <p:txBody>
          <a:bodyPr wrap="square" rtlCol="0">
            <a:spAutoFit/>
          </a:bodyPr>
          <a:lstStyle/>
          <a:p>
            <a:r>
              <a:rPr lang="en-US" sz="2000" b="1" dirty="0">
                <a:solidFill>
                  <a:schemeClr val="tx1"/>
                </a:solidFill>
              </a:rPr>
              <a:t>Data Summary</a:t>
            </a:r>
          </a:p>
          <a:p>
            <a:endParaRPr lang="en-US" b="1" dirty="0">
              <a:solidFill>
                <a:schemeClr val="tx1"/>
              </a:solidFill>
            </a:endParaRPr>
          </a:p>
          <a:p>
            <a:endParaRPr lang="en-US" b="1" dirty="0">
              <a:solidFill>
                <a:schemeClr val="tx1"/>
              </a:solidFill>
            </a:endParaRPr>
          </a:p>
          <a:p>
            <a:r>
              <a:rPr lang="en-IN" sz="1600" dirty="0">
                <a:solidFill>
                  <a:schemeClr val="bg1"/>
                </a:solidFill>
                <a:latin typeface="+mn-lt"/>
              </a:rPr>
              <a:t>The Dataset I have been provided with is Online Retail dataset. It is a big dataset consisting of 541909 rows and 8 features. The features are listed below:</a:t>
            </a:r>
          </a:p>
          <a:p>
            <a:endParaRPr lang="en-IN" sz="1600" b="1" dirty="0">
              <a:solidFill>
                <a:schemeClr val="bg1"/>
              </a:solidFill>
              <a:latin typeface="+mn-lt"/>
            </a:endParaRPr>
          </a:p>
          <a:p>
            <a:pPr marL="285750" indent="-285750">
              <a:buFont typeface="Arial" panose="020B0604020202020204" pitchFamily="34" charset="0"/>
              <a:buChar char="•"/>
            </a:pPr>
            <a:r>
              <a:rPr lang="en-US" sz="1600" b="1" dirty="0" err="1">
                <a:solidFill>
                  <a:schemeClr val="bg1"/>
                </a:solidFill>
              </a:rPr>
              <a:t>InvoiceNo</a:t>
            </a:r>
            <a:r>
              <a:rPr lang="en-US" sz="1600" b="1" dirty="0">
                <a:solidFill>
                  <a:schemeClr val="bg1"/>
                </a:solidFill>
              </a:rPr>
              <a:t>: </a:t>
            </a:r>
            <a:r>
              <a:rPr lang="en-US" sz="1600" dirty="0">
                <a:solidFill>
                  <a:schemeClr val="bg1"/>
                </a:solidFill>
              </a:rPr>
              <a:t>Invoice number. Nominal, a 6-digit integral number uniquely assigned to each transaction. If this code starts with letter 'c', it indicates a cancellation.</a:t>
            </a:r>
          </a:p>
          <a:p>
            <a:endParaRPr lang="en-US" sz="1600" dirty="0">
              <a:solidFill>
                <a:schemeClr val="bg1"/>
              </a:solidFill>
            </a:endParaRPr>
          </a:p>
          <a:p>
            <a:pPr marL="285750" indent="-285750">
              <a:buFont typeface="Arial" panose="020B0604020202020204" pitchFamily="34" charset="0"/>
              <a:buChar char="•"/>
            </a:pPr>
            <a:r>
              <a:rPr lang="en-US" sz="1600" b="1" dirty="0" err="1">
                <a:solidFill>
                  <a:schemeClr val="bg1"/>
                </a:solidFill>
              </a:rPr>
              <a:t>StockCode</a:t>
            </a:r>
            <a:r>
              <a:rPr lang="en-US" sz="1600" b="1" dirty="0">
                <a:solidFill>
                  <a:schemeClr val="bg1"/>
                </a:solidFill>
              </a:rPr>
              <a:t>: </a:t>
            </a:r>
            <a:r>
              <a:rPr lang="en-US" sz="1600" dirty="0">
                <a:solidFill>
                  <a:schemeClr val="bg1"/>
                </a:solidFill>
              </a:rPr>
              <a:t>Product (item) code. Nominal, a 5-digit integral number uniquely assigned to each distinct product.</a:t>
            </a:r>
          </a:p>
          <a:p>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Description: </a:t>
            </a:r>
            <a:r>
              <a:rPr lang="en-US" sz="1600" dirty="0">
                <a:solidFill>
                  <a:schemeClr val="bg1"/>
                </a:solidFill>
              </a:rPr>
              <a:t>Product (item) name. Nominal.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Quantity: </a:t>
            </a:r>
            <a:r>
              <a:rPr lang="en-US" sz="1600" dirty="0">
                <a:solidFill>
                  <a:schemeClr val="bg1"/>
                </a:solidFill>
              </a:rPr>
              <a:t>The quantities of each product (item) per transaction. Numeric.</a:t>
            </a:r>
          </a:p>
          <a:p>
            <a:endParaRPr lang="en-US" sz="1600" dirty="0">
              <a:solidFill>
                <a:schemeClr val="bg1"/>
              </a:solidFill>
            </a:endParaRPr>
          </a:p>
          <a:p>
            <a:pPr marL="285750" indent="-285750">
              <a:buFont typeface="Arial" panose="020B0604020202020204" pitchFamily="34" charset="0"/>
              <a:buChar char="•"/>
            </a:pPr>
            <a:r>
              <a:rPr lang="en-US" sz="1600" b="1" dirty="0" err="1">
                <a:solidFill>
                  <a:schemeClr val="bg1"/>
                </a:solidFill>
              </a:rPr>
              <a:t>InvoiceDate</a:t>
            </a:r>
            <a:r>
              <a:rPr lang="en-US" sz="1600" b="1" dirty="0">
                <a:solidFill>
                  <a:schemeClr val="bg1"/>
                </a:solidFill>
              </a:rPr>
              <a:t>: </a:t>
            </a:r>
            <a:r>
              <a:rPr lang="en-US" sz="1600" dirty="0">
                <a:solidFill>
                  <a:schemeClr val="bg1"/>
                </a:solidFill>
              </a:rPr>
              <a:t>Invoice Date and time. Numeric, the day and time when each transaction was generated.</a:t>
            </a:r>
          </a:p>
          <a:p>
            <a:r>
              <a:rPr lang="en-US" sz="1600" dirty="0"/>
              <a:t> </a:t>
            </a:r>
          </a:p>
        </p:txBody>
      </p:sp>
    </p:spTree>
    <p:extLst>
      <p:ext uri="{BB962C8B-B14F-4D97-AF65-F5344CB8AC3E}">
        <p14:creationId xmlns:p14="http://schemas.microsoft.com/office/powerpoint/2010/main" val="417639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523122" y="272193"/>
            <a:ext cx="7995684" cy="2369880"/>
          </a:xfrm>
          <a:prstGeom prst="rect">
            <a:avLst/>
          </a:prstGeom>
          <a:noFill/>
        </p:spPr>
        <p:txBody>
          <a:bodyPr wrap="square" rtlCol="0">
            <a:spAutoFit/>
          </a:bodyPr>
          <a:lstStyle/>
          <a:p>
            <a:pPr marL="342900" indent="-342900">
              <a:buFont typeface="Arial" panose="020B0604020202020204" pitchFamily="34" charset="0"/>
              <a:buChar char="•"/>
            </a:pPr>
            <a:r>
              <a:rPr lang="en-US" sz="1600" b="1" dirty="0" err="1">
                <a:solidFill>
                  <a:schemeClr val="bg1"/>
                </a:solidFill>
              </a:rPr>
              <a:t>UnitPrice</a:t>
            </a:r>
            <a:r>
              <a:rPr lang="en-US" sz="1600" b="1" dirty="0">
                <a:solidFill>
                  <a:schemeClr val="bg1"/>
                </a:solidFill>
              </a:rPr>
              <a:t>: </a:t>
            </a:r>
            <a:r>
              <a:rPr lang="en-US" sz="1600" dirty="0">
                <a:solidFill>
                  <a:schemeClr val="bg1"/>
                </a:solidFill>
              </a:rPr>
              <a:t>Unit price. Numeric, Product price per unit in sterling.</a:t>
            </a:r>
          </a:p>
          <a:p>
            <a:endParaRPr lang="en-US" sz="1600" b="1" dirty="0">
              <a:solidFill>
                <a:schemeClr val="bg1"/>
              </a:solidFill>
            </a:endParaRPr>
          </a:p>
          <a:p>
            <a:pPr marL="342900" indent="-342900">
              <a:buFont typeface="Arial" panose="020B0604020202020204" pitchFamily="34" charset="0"/>
              <a:buChar char="•"/>
            </a:pPr>
            <a:r>
              <a:rPr lang="en-US" sz="1600" b="1" dirty="0" err="1">
                <a:solidFill>
                  <a:schemeClr val="bg1"/>
                </a:solidFill>
              </a:rPr>
              <a:t>CustomerID</a:t>
            </a:r>
            <a:r>
              <a:rPr lang="en-US" sz="1600" b="1" dirty="0">
                <a:solidFill>
                  <a:schemeClr val="bg1"/>
                </a:solidFill>
              </a:rPr>
              <a:t>: </a:t>
            </a:r>
            <a:r>
              <a:rPr lang="en-US" sz="1600" dirty="0">
                <a:solidFill>
                  <a:schemeClr val="bg1"/>
                </a:solidFill>
              </a:rPr>
              <a:t>Customer number. Nominal, a 5-digit integral number uniquely assigned to each customer.</a:t>
            </a:r>
          </a:p>
          <a:p>
            <a:endParaRPr lang="en-US" sz="1600" dirty="0">
              <a:solidFill>
                <a:schemeClr val="bg1"/>
              </a:solidFill>
            </a:endParaRPr>
          </a:p>
          <a:p>
            <a:pPr marL="342900" indent="-342900">
              <a:buFont typeface="Arial" panose="020B0604020202020204" pitchFamily="34" charset="0"/>
              <a:buChar char="•"/>
            </a:pPr>
            <a:r>
              <a:rPr lang="en-US" sz="1600" b="1" dirty="0">
                <a:solidFill>
                  <a:schemeClr val="bg1"/>
                </a:solidFill>
              </a:rPr>
              <a:t>Country: </a:t>
            </a:r>
            <a:r>
              <a:rPr lang="en-US" sz="1600" dirty="0">
                <a:solidFill>
                  <a:schemeClr val="bg1"/>
                </a:solidFill>
              </a:rPr>
              <a:t>Country name. Nominal, the name of the country where each customer resides.</a:t>
            </a:r>
          </a:p>
          <a:p>
            <a:pPr marL="342900" indent="-342900">
              <a:buFont typeface="Arial" panose="020B0604020202020204" pitchFamily="34" charset="0"/>
              <a:buChar char="•"/>
            </a:pPr>
            <a:endParaRPr lang="en-US" sz="2000" b="1" dirty="0"/>
          </a:p>
          <a:p>
            <a:endParaRPr lang="en-IN" sz="1600" b="1" dirty="0">
              <a:solidFill>
                <a:schemeClr val="tx1"/>
              </a:solidFill>
            </a:endParaRPr>
          </a:p>
        </p:txBody>
      </p:sp>
    </p:spTree>
    <p:extLst>
      <p:ext uri="{BB962C8B-B14F-4D97-AF65-F5344CB8AC3E}">
        <p14:creationId xmlns:p14="http://schemas.microsoft.com/office/powerpoint/2010/main" val="49987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523122" y="251782"/>
            <a:ext cx="7995684" cy="646331"/>
          </a:xfrm>
          <a:prstGeom prst="rect">
            <a:avLst/>
          </a:prstGeom>
          <a:noFill/>
        </p:spPr>
        <p:txBody>
          <a:bodyPr wrap="square" rtlCol="0">
            <a:spAutoFit/>
          </a:bodyPr>
          <a:lstStyle/>
          <a:p>
            <a:endParaRPr lang="en-US" sz="2000" b="1" dirty="0"/>
          </a:p>
          <a:p>
            <a:endParaRPr lang="en-IN" sz="1600" b="1" dirty="0">
              <a:solidFill>
                <a:schemeClr val="tx1"/>
              </a:solidFill>
            </a:endParaRPr>
          </a:p>
        </p:txBody>
      </p:sp>
      <p:pic>
        <p:nvPicPr>
          <p:cNvPr id="3" name="Picture 2">
            <a:extLst>
              <a:ext uri="{FF2B5EF4-FFF2-40B4-BE49-F238E27FC236}">
                <a16:creationId xmlns:a16="http://schemas.microsoft.com/office/drawing/2014/main" id="{6D95299A-219F-D646-EF19-48F1290B811C}"/>
              </a:ext>
            </a:extLst>
          </p:cNvPr>
          <p:cNvPicPr>
            <a:picLocks noChangeAspect="1"/>
          </p:cNvPicPr>
          <p:nvPr/>
        </p:nvPicPr>
        <p:blipFill>
          <a:blip r:embed="rId3"/>
          <a:stretch>
            <a:fillRect/>
          </a:stretch>
        </p:blipFill>
        <p:spPr>
          <a:xfrm>
            <a:off x="1820636" y="1016454"/>
            <a:ext cx="5188403" cy="3429000"/>
          </a:xfrm>
          <a:prstGeom prst="rect">
            <a:avLst/>
          </a:prstGeom>
        </p:spPr>
      </p:pic>
      <p:sp>
        <p:nvSpPr>
          <p:cNvPr id="4" name="TextBox 3">
            <a:extLst>
              <a:ext uri="{FF2B5EF4-FFF2-40B4-BE49-F238E27FC236}">
                <a16:creationId xmlns:a16="http://schemas.microsoft.com/office/drawing/2014/main" id="{CAA92477-15F7-5862-A476-E9B2D2B5C510}"/>
              </a:ext>
            </a:extLst>
          </p:cNvPr>
          <p:cNvSpPr txBox="1"/>
          <p:nvPr/>
        </p:nvSpPr>
        <p:spPr>
          <a:xfrm>
            <a:off x="451077" y="285304"/>
            <a:ext cx="2739118" cy="400110"/>
          </a:xfrm>
          <a:prstGeom prst="rect">
            <a:avLst/>
          </a:prstGeom>
          <a:noFill/>
        </p:spPr>
        <p:txBody>
          <a:bodyPr wrap="square" rtlCol="0">
            <a:spAutoFit/>
          </a:bodyPr>
          <a:lstStyle/>
          <a:p>
            <a:r>
              <a:rPr lang="en-US" sz="2000" b="1" dirty="0">
                <a:solidFill>
                  <a:schemeClr val="tx1"/>
                </a:solidFill>
              </a:rPr>
              <a:t>NULL Values</a:t>
            </a:r>
            <a:endParaRPr lang="en-IN" sz="2000" b="1" dirty="0">
              <a:solidFill>
                <a:schemeClr val="tx1"/>
              </a:solidFill>
            </a:endParaRPr>
          </a:p>
        </p:txBody>
      </p:sp>
    </p:spTree>
    <p:extLst>
      <p:ext uri="{BB962C8B-B14F-4D97-AF65-F5344CB8AC3E}">
        <p14:creationId xmlns:p14="http://schemas.microsoft.com/office/powerpoint/2010/main" val="120748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513502" y="0"/>
            <a:ext cx="4736841" cy="830997"/>
          </a:xfrm>
          <a:prstGeom prst="rect">
            <a:avLst/>
          </a:prstGeom>
          <a:noFill/>
        </p:spPr>
        <p:txBody>
          <a:bodyPr wrap="square" rtlCol="0">
            <a:spAutoFit/>
          </a:bodyPr>
          <a:lstStyle/>
          <a:p>
            <a:r>
              <a:rPr lang="en-US" sz="2000" b="1" dirty="0">
                <a:solidFill>
                  <a:schemeClr val="tx1"/>
                </a:solidFill>
              </a:rPr>
              <a:t>Bivariate Analysis</a:t>
            </a:r>
          </a:p>
          <a:p>
            <a:endParaRPr lang="en-US" b="1" dirty="0">
              <a:solidFill>
                <a:schemeClr val="tx1"/>
              </a:solidFill>
            </a:endParaRPr>
          </a:p>
          <a:p>
            <a:endParaRPr lang="en-US" b="1" dirty="0">
              <a:solidFill>
                <a:schemeClr val="tx1"/>
              </a:solidFill>
            </a:endParaRPr>
          </a:p>
        </p:txBody>
      </p:sp>
      <p:pic>
        <p:nvPicPr>
          <p:cNvPr id="7" name="Picture 6">
            <a:extLst>
              <a:ext uri="{FF2B5EF4-FFF2-40B4-BE49-F238E27FC236}">
                <a16:creationId xmlns:a16="http://schemas.microsoft.com/office/drawing/2014/main" id="{F6B87987-1942-9EBF-E0B4-73AFA529069A}"/>
              </a:ext>
            </a:extLst>
          </p:cNvPr>
          <p:cNvPicPr>
            <a:picLocks noChangeAspect="1"/>
          </p:cNvPicPr>
          <p:nvPr/>
        </p:nvPicPr>
        <p:blipFill rotWithShape="1">
          <a:blip r:embed="rId3"/>
          <a:srcRect t="1168"/>
          <a:stretch/>
        </p:blipFill>
        <p:spPr>
          <a:xfrm>
            <a:off x="315750" y="419864"/>
            <a:ext cx="4003409" cy="2453995"/>
          </a:xfrm>
          <a:prstGeom prst="rect">
            <a:avLst/>
          </a:prstGeom>
        </p:spPr>
      </p:pic>
      <p:pic>
        <p:nvPicPr>
          <p:cNvPr id="9" name="Picture 8">
            <a:extLst>
              <a:ext uri="{FF2B5EF4-FFF2-40B4-BE49-F238E27FC236}">
                <a16:creationId xmlns:a16="http://schemas.microsoft.com/office/drawing/2014/main" id="{76E76BB0-ECC0-4157-CC6A-63BCE792EB21}"/>
              </a:ext>
            </a:extLst>
          </p:cNvPr>
          <p:cNvPicPr>
            <a:picLocks noChangeAspect="1"/>
          </p:cNvPicPr>
          <p:nvPr/>
        </p:nvPicPr>
        <p:blipFill>
          <a:blip r:embed="rId4"/>
          <a:stretch>
            <a:fillRect/>
          </a:stretch>
        </p:blipFill>
        <p:spPr>
          <a:xfrm>
            <a:off x="4663379" y="419865"/>
            <a:ext cx="4034494" cy="2380504"/>
          </a:xfrm>
          <a:prstGeom prst="rect">
            <a:avLst/>
          </a:prstGeom>
        </p:spPr>
      </p:pic>
      <p:pic>
        <p:nvPicPr>
          <p:cNvPr id="11" name="Picture 10">
            <a:extLst>
              <a:ext uri="{FF2B5EF4-FFF2-40B4-BE49-F238E27FC236}">
                <a16:creationId xmlns:a16="http://schemas.microsoft.com/office/drawing/2014/main" id="{97D147ED-91FD-E875-9800-79D823C6324A}"/>
              </a:ext>
            </a:extLst>
          </p:cNvPr>
          <p:cNvPicPr>
            <a:picLocks noChangeAspect="1"/>
          </p:cNvPicPr>
          <p:nvPr/>
        </p:nvPicPr>
        <p:blipFill>
          <a:blip r:embed="rId5"/>
          <a:stretch>
            <a:fillRect/>
          </a:stretch>
        </p:blipFill>
        <p:spPr>
          <a:xfrm>
            <a:off x="4775548" y="2873859"/>
            <a:ext cx="3810155" cy="2241344"/>
          </a:xfrm>
          <a:prstGeom prst="rect">
            <a:avLst/>
          </a:prstGeom>
        </p:spPr>
      </p:pic>
      <p:pic>
        <p:nvPicPr>
          <p:cNvPr id="3" name="Picture 2">
            <a:extLst>
              <a:ext uri="{FF2B5EF4-FFF2-40B4-BE49-F238E27FC236}">
                <a16:creationId xmlns:a16="http://schemas.microsoft.com/office/drawing/2014/main" id="{5A5E50A4-8118-AF56-58BD-5B933FF4E5B8}"/>
              </a:ext>
            </a:extLst>
          </p:cNvPr>
          <p:cNvPicPr>
            <a:picLocks noChangeAspect="1"/>
          </p:cNvPicPr>
          <p:nvPr/>
        </p:nvPicPr>
        <p:blipFill rotWithShape="1">
          <a:blip r:embed="rId6"/>
          <a:srcRect t="1667"/>
          <a:stretch/>
        </p:blipFill>
        <p:spPr>
          <a:xfrm>
            <a:off x="375169" y="2854535"/>
            <a:ext cx="4157832" cy="2279991"/>
          </a:xfrm>
          <a:prstGeom prst="rect">
            <a:avLst/>
          </a:prstGeom>
        </p:spPr>
      </p:pic>
    </p:spTree>
    <p:extLst>
      <p:ext uri="{BB962C8B-B14F-4D97-AF65-F5344CB8AC3E}">
        <p14:creationId xmlns:p14="http://schemas.microsoft.com/office/powerpoint/2010/main" val="379664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27556"/>
            <a:ext cx="4736841" cy="400110"/>
          </a:xfrm>
          <a:prstGeom prst="rect">
            <a:avLst/>
          </a:prstGeom>
          <a:noFill/>
        </p:spPr>
        <p:txBody>
          <a:bodyPr wrap="square" rtlCol="0">
            <a:spAutoFit/>
          </a:bodyPr>
          <a:lstStyle/>
          <a:p>
            <a:r>
              <a:rPr lang="en-US" sz="2000" b="1" dirty="0">
                <a:solidFill>
                  <a:schemeClr val="tx1"/>
                </a:solidFill>
              </a:rPr>
              <a:t>Bivariate Analysis</a:t>
            </a:r>
          </a:p>
        </p:txBody>
      </p:sp>
      <p:pic>
        <p:nvPicPr>
          <p:cNvPr id="10" name="Picture 9">
            <a:extLst>
              <a:ext uri="{FF2B5EF4-FFF2-40B4-BE49-F238E27FC236}">
                <a16:creationId xmlns:a16="http://schemas.microsoft.com/office/drawing/2014/main" id="{9A9DF7C4-3C5A-3663-A891-364408ACA040}"/>
              </a:ext>
            </a:extLst>
          </p:cNvPr>
          <p:cNvPicPr>
            <a:picLocks noChangeAspect="1"/>
          </p:cNvPicPr>
          <p:nvPr/>
        </p:nvPicPr>
        <p:blipFill>
          <a:blip r:embed="rId3"/>
          <a:stretch>
            <a:fillRect/>
          </a:stretch>
        </p:blipFill>
        <p:spPr>
          <a:xfrm>
            <a:off x="421049" y="658566"/>
            <a:ext cx="4118795" cy="2097154"/>
          </a:xfrm>
          <a:prstGeom prst="rect">
            <a:avLst/>
          </a:prstGeom>
        </p:spPr>
      </p:pic>
      <p:pic>
        <p:nvPicPr>
          <p:cNvPr id="12" name="Picture 11">
            <a:extLst>
              <a:ext uri="{FF2B5EF4-FFF2-40B4-BE49-F238E27FC236}">
                <a16:creationId xmlns:a16="http://schemas.microsoft.com/office/drawing/2014/main" id="{6570A04C-0403-E3AC-2243-82F7D6D3FC27}"/>
              </a:ext>
            </a:extLst>
          </p:cNvPr>
          <p:cNvPicPr>
            <a:picLocks noChangeAspect="1"/>
          </p:cNvPicPr>
          <p:nvPr/>
        </p:nvPicPr>
        <p:blipFill rotWithShape="1">
          <a:blip r:embed="rId4"/>
          <a:srcRect r="1662"/>
          <a:stretch/>
        </p:blipFill>
        <p:spPr>
          <a:xfrm>
            <a:off x="615958" y="2900532"/>
            <a:ext cx="3062908" cy="2181225"/>
          </a:xfrm>
          <a:prstGeom prst="rect">
            <a:avLst/>
          </a:prstGeom>
        </p:spPr>
      </p:pic>
      <p:pic>
        <p:nvPicPr>
          <p:cNvPr id="15" name="Picture 14">
            <a:extLst>
              <a:ext uri="{FF2B5EF4-FFF2-40B4-BE49-F238E27FC236}">
                <a16:creationId xmlns:a16="http://schemas.microsoft.com/office/drawing/2014/main" id="{801F13A6-FC6B-4FDF-2A01-C0F49BF48EB9}"/>
              </a:ext>
            </a:extLst>
          </p:cNvPr>
          <p:cNvPicPr>
            <a:picLocks noChangeAspect="1"/>
          </p:cNvPicPr>
          <p:nvPr/>
        </p:nvPicPr>
        <p:blipFill>
          <a:blip r:embed="rId5"/>
          <a:stretch>
            <a:fillRect/>
          </a:stretch>
        </p:blipFill>
        <p:spPr>
          <a:xfrm>
            <a:off x="4930411" y="2787532"/>
            <a:ext cx="3197116" cy="2355968"/>
          </a:xfrm>
          <a:prstGeom prst="rect">
            <a:avLst/>
          </a:prstGeom>
        </p:spPr>
      </p:pic>
    </p:spTree>
    <p:extLst>
      <p:ext uri="{BB962C8B-B14F-4D97-AF65-F5344CB8AC3E}">
        <p14:creationId xmlns:p14="http://schemas.microsoft.com/office/powerpoint/2010/main" val="17602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13753"/>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82BC55A-94F3-00FE-208B-333E4274AB3D}"/>
              </a:ext>
            </a:extLst>
          </p:cNvPr>
          <p:cNvSpPr txBox="1"/>
          <p:nvPr/>
        </p:nvSpPr>
        <p:spPr>
          <a:xfrm>
            <a:off x="421049" y="27556"/>
            <a:ext cx="4736841" cy="707886"/>
          </a:xfrm>
          <a:prstGeom prst="rect">
            <a:avLst/>
          </a:prstGeom>
          <a:noFill/>
        </p:spPr>
        <p:txBody>
          <a:bodyPr wrap="square" rtlCol="0">
            <a:spAutoFit/>
          </a:bodyPr>
          <a:lstStyle/>
          <a:p>
            <a:r>
              <a:rPr lang="en-US" sz="2000" b="1" dirty="0">
                <a:solidFill>
                  <a:schemeClr val="tx1"/>
                </a:solidFill>
              </a:rPr>
              <a:t>Univariate Analysis</a:t>
            </a:r>
          </a:p>
          <a:p>
            <a:endParaRPr lang="en-US" sz="2000" b="1" dirty="0">
              <a:solidFill>
                <a:schemeClr val="tx1"/>
              </a:solidFill>
            </a:endParaRPr>
          </a:p>
        </p:txBody>
      </p:sp>
      <p:pic>
        <p:nvPicPr>
          <p:cNvPr id="4" name="Picture 3">
            <a:extLst>
              <a:ext uri="{FF2B5EF4-FFF2-40B4-BE49-F238E27FC236}">
                <a16:creationId xmlns:a16="http://schemas.microsoft.com/office/drawing/2014/main" id="{B7B108A7-360A-A0C9-E2C8-59AEC2AF5489}"/>
              </a:ext>
            </a:extLst>
          </p:cNvPr>
          <p:cNvPicPr>
            <a:picLocks noChangeAspect="1"/>
          </p:cNvPicPr>
          <p:nvPr/>
        </p:nvPicPr>
        <p:blipFill>
          <a:blip r:embed="rId3"/>
          <a:stretch>
            <a:fillRect/>
          </a:stretch>
        </p:blipFill>
        <p:spPr>
          <a:xfrm>
            <a:off x="362631" y="513753"/>
            <a:ext cx="2756126" cy="1939699"/>
          </a:xfrm>
          <a:prstGeom prst="rect">
            <a:avLst/>
          </a:prstGeom>
        </p:spPr>
      </p:pic>
      <p:pic>
        <p:nvPicPr>
          <p:cNvPr id="16" name="Picture 15">
            <a:extLst>
              <a:ext uri="{FF2B5EF4-FFF2-40B4-BE49-F238E27FC236}">
                <a16:creationId xmlns:a16="http://schemas.microsoft.com/office/drawing/2014/main" id="{03D75565-B8D5-9897-3108-169794BFE270}"/>
              </a:ext>
            </a:extLst>
          </p:cNvPr>
          <p:cNvPicPr>
            <a:picLocks noChangeAspect="1"/>
          </p:cNvPicPr>
          <p:nvPr/>
        </p:nvPicPr>
        <p:blipFill>
          <a:blip r:embed="rId4"/>
          <a:stretch>
            <a:fillRect/>
          </a:stretch>
        </p:blipFill>
        <p:spPr>
          <a:xfrm>
            <a:off x="3165638" y="513751"/>
            <a:ext cx="2627623" cy="1939699"/>
          </a:xfrm>
          <a:prstGeom prst="rect">
            <a:avLst/>
          </a:prstGeom>
        </p:spPr>
      </p:pic>
      <p:pic>
        <p:nvPicPr>
          <p:cNvPr id="18" name="Picture 17">
            <a:extLst>
              <a:ext uri="{FF2B5EF4-FFF2-40B4-BE49-F238E27FC236}">
                <a16:creationId xmlns:a16="http://schemas.microsoft.com/office/drawing/2014/main" id="{08A3292B-935C-4E61-F734-EB8A8E7D7116}"/>
              </a:ext>
            </a:extLst>
          </p:cNvPr>
          <p:cNvPicPr>
            <a:picLocks noChangeAspect="1"/>
          </p:cNvPicPr>
          <p:nvPr/>
        </p:nvPicPr>
        <p:blipFill>
          <a:blip r:embed="rId5"/>
          <a:stretch>
            <a:fillRect/>
          </a:stretch>
        </p:blipFill>
        <p:spPr>
          <a:xfrm>
            <a:off x="5816465" y="513751"/>
            <a:ext cx="2824843" cy="1939699"/>
          </a:xfrm>
          <a:prstGeom prst="rect">
            <a:avLst/>
          </a:prstGeom>
        </p:spPr>
      </p:pic>
      <p:pic>
        <p:nvPicPr>
          <p:cNvPr id="20" name="Picture 19">
            <a:extLst>
              <a:ext uri="{FF2B5EF4-FFF2-40B4-BE49-F238E27FC236}">
                <a16:creationId xmlns:a16="http://schemas.microsoft.com/office/drawing/2014/main" id="{5A0E301F-FF8A-449B-BB7F-1F30F3C4FC9D}"/>
              </a:ext>
            </a:extLst>
          </p:cNvPr>
          <p:cNvPicPr>
            <a:picLocks noChangeAspect="1"/>
          </p:cNvPicPr>
          <p:nvPr/>
        </p:nvPicPr>
        <p:blipFill>
          <a:blip r:embed="rId6"/>
          <a:stretch>
            <a:fillRect/>
          </a:stretch>
        </p:blipFill>
        <p:spPr>
          <a:xfrm>
            <a:off x="385835" y="2453451"/>
            <a:ext cx="2756126" cy="2241014"/>
          </a:xfrm>
          <a:prstGeom prst="rect">
            <a:avLst/>
          </a:prstGeom>
        </p:spPr>
      </p:pic>
      <p:pic>
        <p:nvPicPr>
          <p:cNvPr id="22" name="Picture 21">
            <a:extLst>
              <a:ext uri="{FF2B5EF4-FFF2-40B4-BE49-F238E27FC236}">
                <a16:creationId xmlns:a16="http://schemas.microsoft.com/office/drawing/2014/main" id="{5B0A5D8D-963F-2B7A-7EE0-8CEB32E2DA5C}"/>
              </a:ext>
            </a:extLst>
          </p:cNvPr>
          <p:cNvPicPr>
            <a:picLocks noChangeAspect="1"/>
          </p:cNvPicPr>
          <p:nvPr/>
        </p:nvPicPr>
        <p:blipFill>
          <a:blip r:embed="rId7"/>
          <a:stretch>
            <a:fillRect/>
          </a:stretch>
        </p:blipFill>
        <p:spPr>
          <a:xfrm>
            <a:off x="3221626" y="2486107"/>
            <a:ext cx="2594839" cy="2208358"/>
          </a:xfrm>
          <a:prstGeom prst="rect">
            <a:avLst/>
          </a:prstGeom>
        </p:spPr>
      </p:pic>
      <p:pic>
        <p:nvPicPr>
          <p:cNvPr id="24" name="Picture 23">
            <a:extLst>
              <a:ext uri="{FF2B5EF4-FFF2-40B4-BE49-F238E27FC236}">
                <a16:creationId xmlns:a16="http://schemas.microsoft.com/office/drawing/2014/main" id="{57CD839A-4C29-64D1-884F-8718FEA30317}"/>
              </a:ext>
            </a:extLst>
          </p:cNvPr>
          <p:cNvPicPr>
            <a:picLocks noChangeAspect="1"/>
          </p:cNvPicPr>
          <p:nvPr/>
        </p:nvPicPr>
        <p:blipFill>
          <a:blip r:embed="rId8"/>
          <a:stretch>
            <a:fillRect/>
          </a:stretch>
        </p:blipFill>
        <p:spPr>
          <a:xfrm>
            <a:off x="5845040" y="2494383"/>
            <a:ext cx="2858089" cy="2191805"/>
          </a:xfrm>
          <a:prstGeom prst="rect">
            <a:avLst/>
          </a:prstGeom>
        </p:spPr>
      </p:pic>
    </p:spTree>
    <p:extLst>
      <p:ext uri="{BB962C8B-B14F-4D97-AF65-F5344CB8AC3E}">
        <p14:creationId xmlns:p14="http://schemas.microsoft.com/office/powerpoint/2010/main" val="181564211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2722</TotalTime>
  <Words>471</Words>
  <Application>Microsoft Office PowerPoint</Application>
  <PresentationFormat>On-screen Show (16:9)</PresentationFormat>
  <Paragraphs>100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Montserrat</vt:lpstr>
      <vt:lpstr>Simple Light</vt:lpstr>
      <vt:lpstr>Capstone Project - 4 Customer Segmentation By- Shri Prakash Yadav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Airline Passenger Referral Prediction  </dc:title>
  <cp:lastModifiedBy>shri yadav</cp:lastModifiedBy>
  <cp:revision>13</cp:revision>
  <dcterms:modified xsi:type="dcterms:W3CDTF">2022-08-10T10:20:23Z</dcterms:modified>
</cp:coreProperties>
</file>