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7BBZgS1NYmtj6oJrxlfCYup/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6cddf8dc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6cddf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6cddf8dc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6cddf8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7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Relationship Id="rId5" Type="http://schemas.openxmlformats.org/officeDocument/2006/relationships/image" Target="../media/image7.jpg"/><Relationship Id="rId6" Type="http://schemas.openxmlformats.org/officeDocument/2006/relationships/image" Target="../media/image5.jpg"/><Relationship Id="rId7" Type="http://schemas.openxmlformats.org/officeDocument/2006/relationships/image" Target="../media/image8.jp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Capstone Project - 3</a:t>
            </a:r>
            <a:endParaRPr b="1" sz="3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Airline Passenger Referral Prediction</a:t>
            </a:r>
            <a:br>
              <a:rPr b="1" lang="en-I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 Shri Prakash Yadav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Bivariate Analysis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Boeing 777-300ER/A330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a</a:t>
            </a:r>
            <a:r>
              <a:rPr lang="en-IN">
                <a:solidFill>
                  <a:srgbClr val="00637D"/>
                </a:solidFill>
              </a:rPr>
              <a:t>nd Boeing 787/A380 has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the highest yes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recommendation rate.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Airbus has the lowest yes 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recommendation rate.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For overall values greater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t</a:t>
            </a:r>
            <a:r>
              <a:rPr lang="en-IN">
                <a:solidFill>
                  <a:srgbClr val="00637D"/>
                </a:solidFill>
              </a:rPr>
              <a:t>han 6 recommendation is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mostly yes.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For overall values less than 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6 the recommendation is 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mostly no.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Capture4.JPG"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6375" y="2995300"/>
            <a:ext cx="2793875" cy="214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4.JPG" id="121" name="Google Shape;1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1175" y="203324"/>
            <a:ext cx="5191125" cy="2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Univariate Analysis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The mean of overall is 6.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For most of the reviews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overall recommendation is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below 6.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Solo leisure type of 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travellers are highest.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Travellers mostly uses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economy class.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The dataset is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imbalanced.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Capture15.JPG"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50" y="2900350"/>
            <a:ext cx="2143125" cy="211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6.JPG" id="129" name="Google Shape;1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3075" y="2900350"/>
            <a:ext cx="2054650" cy="21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7.JPG" id="130" name="Google Shape;130;p10"/>
          <p:cNvPicPr preferRelativeResize="0"/>
          <p:nvPr/>
        </p:nvPicPr>
        <p:blipFill rotWithShape="1">
          <a:blip r:embed="rId5">
            <a:alphaModFix/>
          </a:blip>
          <a:srcRect b="0" l="0" r="0" t="-11370"/>
          <a:stretch/>
        </p:blipFill>
        <p:spPr>
          <a:xfrm>
            <a:off x="7486150" y="2700500"/>
            <a:ext cx="1657850" cy="186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2.JPG" id="131" name="Google Shape;13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2227" y="746867"/>
            <a:ext cx="25336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5.JPG" id="132" name="Google Shape;13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3900" y="703399"/>
            <a:ext cx="2809875" cy="1868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Covariance</a:t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All the numerical features are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strongly correlated with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target variable.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Recommended highest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correlated with value_for_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money and overall. 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Capture18.JPG"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57200"/>
            <a:ext cx="51816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Covariance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For both cabin_type and traveller type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p_value is less than 0.05 means both are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correlated with our target variable.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Capture19.JPG"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875" y="686898"/>
            <a:ext cx="25241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KNN Classifier</a:t>
            </a:r>
            <a:endParaRPr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For a distance base model KNN was performing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very good.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The best n_neighbors calculated using gridsearch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cv was 85.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Accuracy score for KNN was 0.96.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F1 score for KNN was 0.95.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knn.JPG"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174" y="1093909"/>
            <a:ext cx="26193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Naive Bayes</a:t>
            </a:r>
            <a:endParaRPr/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Naive bayes was not a good choice as the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dimension of dataset was high.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The accuracy score for NB was 0.86.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F1 score for NB was 0.83.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nb.JPG" id="160" name="Google Shape;1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739" y="1202348"/>
            <a:ext cx="25050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Logistic Regression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Logistic Regression model was working like KNN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model.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Accuracy score for LR was 0.96.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F1 score for LR model was 0.94.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lr.JPG" id="167" name="Google Shape;1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0914" y="1123217"/>
            <a:ext cx="25241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Support Vector Machine Classifier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Support Vector Machine was working better than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KNN and LR model.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Accuracy score for SVM model was 0.96.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F1 score for SVM was 0.95.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svm.JPG"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869" y="1077790"/>
            <a:ext cx="24384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Decision Tree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As the dataset was high </a:t>
            </a:r>
            <a:r>
              <a:rPr lang="en-IN">
                <a:solidFill>
                  <a:srgbClr val="00637D"/>
                </a:solidFill>
              </a:rPr>
              <a:t>dimensional still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Decision Tree was performing good.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Accuracy score for DT was 0.95.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F1 score for DT was 0.94.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dt.JPG"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8893" y="1263162"/>
            <a:ext cx="25050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Random Forest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The best model than I could train was Random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Forest.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Accuracy score for RF model was 0.968.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F1 score for RF was 0.96.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rf.JPG"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2528" y="1308221"/>
            <a:ext cx="25336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Points of Discussion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chemeClr val="lt1"/>
                </a:solidFill>
              </a:rPr>
              <a:t>Problem Statement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rgbClr val="134F5C"/>
                </a:solidFill>
              </a:rPr>
              <a:t>Data Summary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rgbClr val="134F5C"/>
                </a:solidFill>
              </a:rPr>
              <a:t>Bivariate Analysis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rgbClr val="134F5C"/>
                </a:solidFill>
              </a:rPr>
              <a:t>Univariate Analysis</a:t>
            </a:r>
            <a:endParaRPr sz="1600">
              <a:solidFill>
                <a:srgbClr val="134F5C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rgbClr val="134F5C"/>
                </a:solidFill>
              </a:rPr>
              <a:t>Covariance</a:t>
            </a:r>
            <a:endParaRPr sz="1600">
              <a:solidFill>
                <a:srgbClr val="134F5C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rgbClr val="134F5C"/>
                </a:solidFill>
              </a:rPr>
              <a:t>Model Creation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rgbClr val="134F5C"/>
                </a:solidFill>
              </a:rPr>
              <a:t>Feature Importance</a:t>
            </a:r>
            <a:endParaRPr sz="1600">
              <a:solidFill>
                <a:srgbClr val="134F5C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rgbClr val="134F5C"/>
                </a:solidFill>
              </a:rPr>
              <a:t>Conclusion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rgbClr val="134F5C"/>
                </a:solidFill>
              </a:rPr>
              <a:t>Challenges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Gradient Boosting Classifier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Gradient Boosting was also performing very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good on our dataset.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Accuracy score for GB classifier was 0.96.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F1 score for GB classifier was 0.95.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gb_c.JPG"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912" y="1304192"/>
            <a:ext cx="25527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Feature Importance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The most important features which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determines the recommendations are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Overall, value_for_money, food_bev,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ground_service, cabin_service,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entertainment, seat_comfort, good, never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and told.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Good, never and told features come from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bag of word vectorization of reviews.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feature imortance.JPG"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5346" y="1364638"/>
            <a:ext cx="3115676" cy="281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00637D"/>
                </a:solidFill>
              </a:rPr>
              <a:t>   That’s it! I performed EDA and modelling on airline review dataset. I was able to find various trend and dependencies from dataset. The best model that I could train was Random Forest whose accuracy score was 0.97 and F1 score was 0.96. The most important </a:t>
            </a:r>
            <a:r>
              <a:rPr lang="en-IN">
                <a:solidFill>
                  <a:srgbClr val="00637D"/>
                </a:solidFill>
              </a:rPr>
              <a:t>pre existing</a:t>
            </a:r>
            <a:r>
              <a:rPr lang="en-IN">
                <a:solidFill>
                  <a:srgbClr val="00637D"/>
                </a:solidFill>
              </a:rPr>
              <a:t> features were overall, value_for_money and food_bev rating.  </a:t>
            </a:r>
            <a:endParaRPr>
              <a:solidFill>
                <a:srgbClr val="00637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Challenges 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00637D"/>
                </a:solidFill>
              </a:rPr>
              <a:t>   The </a:t>
            </a:r>
            <a:r>
              <a:rPr lang="en-IN">
                <a:solidFill>
                  <a:srgbClr val="00637D"/>
                </a:solidFill>
              </a:rPr>
              <a:t>dataset</a:t>
            </a:r>
            <a:r>
              <a:rPr lang="en-IN">
                <a:solidFill>
                  <a:srgbClr val="00637D"/>
                </a:solidFill>
              </a:rPr>
              <a:t> had reviews as one of its features. Converting this textual feature to numerical feature was one of the challenges. The other challenge that I faced in this project was that the dataset had a lot of null values. Handling the null values was another challenge.</a:t>
            </a:r>
            <a:endParaRPr>
              <a:solidFill>
                <a:srgbClr val="00637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024555" y="2118947"/>
            <a:ext cx="49676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Airline is a fast and premium mode of travel.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For a</a:t>
            </a:r>
            <a:r>
              <a:rPr lang="en-IN">
                <a:solidFill>
                  <a:srgbClr val="00637D"/>
                </a:solidFill>
              </a:rPr>
              <a:t> </a:t>
            </a:r>
            <a:r>
              <a:rPr lang="en-IN">
                <a:solidFill>
                  <a:srgbClr val="00637D"/>
                </a:solidFill>
              </a:rPr>
              <a:t>decent</a:t>
            </a:r>
            <a:r>
              <a:rPr lang="en-IN">
                <a:solidFill>
                  <a:srgbClr val="00637D"/>
                </a:solidFill>
              </a:rPr>
              <a:t> portion of population nowadays 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airways is the first choice.</a:t>
            </a:r>
            <a:r>
              <a:rPr lang="en-IN"/>
              <a:t> </a:t>
            </a:r>
            <a:r>
              <a:rPr lang="en-IN">
                <a:solidFill>
                  <a:srgbClr val="00637D"/>
                </a:solidFill>
              </a:rPr>
              <a:t>F</a:t>
            </a:r>
            <a:r>
              <a:rPr lang="en-IN">
                <a:solidFill>
                  <a:srgbClr val="00637D"/>
                </a:solidFill>
              </a:rPr>
              <a:t>or airline giants it is 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important to know</a:t>
            </a:r>
            <a:r>
              <a:rPr lang="en-IN"/>
              <a:t> </a:t>
            </a:r>
            <a:r>
              <a:rPr lang="en-IN">
                <a:solidFill>
                  <a:srgbClr val="00637D"/>
                </a:solidFill>
              </a:rPr>
              <a:t>whether a passenger likes 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their services or</a:t>
            </a:r>
            <a:r>
              <a:rPr lang="en-IN"/>
              <a:t> </a:t>
            </a:r>
            <a:r>
              <a:rPr lang="en-IN">
                <a:solidFill>
                  <a:srgbClr val="00637D"/>
                </a:solidFill>
              </a:rPr>
              <a:t>not. It would be very 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informative for them if they can analyse and 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predict whether any passenger is going to 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recommend their flight or not. Analysing 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reviews can also help them with the services 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or features that passenger likes the</a:t>
            </a:r>
            <a:r>
              <a:rPr lang="en-IN"/>
              <a:t> </a:t>
            </a:r>
            <a:r>
              <a:rPr lang="en-IN">
                <a:solidFill>
                  <a:srgbClr val="00637D"/>
                </a:solidFill>
              </a:rPr>
              <a:t>most.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aeroplane-3.jpg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662" y="1480449"/>
            <a:ext cx="3121152" cy="2340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Summary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The dataset airline review consists of 65947 rows and 17 columns which are listed below: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seat_comfort </a:t>
            </a:r>
            <a:r>
              <a:rPr lang="en-IN">
                <a:solidFill>
                  <a:srgbClr val="00637D"/>
                </a:solidFill>
              </a:rPr>
              <a:t>: seat comfort rating (0-5)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cabin_service</a:t>
            </a:r>
            <a:r>
              <a:rPr lang="en-IN">
                <a:solidFill>
                  <a:srgbClr val="00637D"/>
                </a:solidFill>
              </a:rPr>
              <a:t> : cabin service rating (0-5)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entertainment</a:t>
            </a:r>
            <a:r>
              <a:rPr lang="en-IN">
                <a:solidFill>
                  <a:srgbClr val="00637D"/>
                </a:solidFill>
              </a:rPr>
              <a:t> : entertainment rating (0-5)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ground_service </a:t>
            </a:r>
            <a:r>
              <a:rPr lang="en-IN">
                <a:solidFill>
                  <a:srgbClr val="00637D"/>
                </a:solidFill>
              </a:rPr>
              <a:t>: cabin service rating (0-5)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value_for_money</a:t>
            </a:r>
            <a:r>
              <a:rPr lang="en-IN">
                <a:solidFill>
                  <a:srgbClr val="00637D"/>
                </a:solidFill>
              </a:rPr>
              <a:t> : value for money rating (0-5)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B5394"/>
                </a:solidFill>
              </a:rPr>
              <a:t>overall</a:t>
            </a:r>
            <a:r>
              <a:rPr lang="en-IN">
                <a:solidFill>
                  <a:srgbClr val="0B5394"/>
                </a:solidFill>
              </a:rPr>
              <a:t> : </a:t>
            </a:r>
            <a:r>
              <a:rPr lang="en-IN">
                <a:solidFill>
                  <a:srgbClr val="00637D"/>
                </a:solidFill>
              </a:rPr>
              <a:t>overall rating given by reviewer (0-10)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food_bev</a:t>
            </a:r>
            <a:r>
              <a:rPr lang="en-IN">
                <a:solidFill>
                  <a:srgbClr val="00637D"/>
                </a:solidFill>
              </a:rPr>
              <a:t> : rating given to food and beverage (0-5)</a:t>
            </a:r>
            <a:endParaRPr>
              <a:solidFill>
                <a:srgbClr val="00637D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6cddf8d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Date Summary</a:t>
            </a:r>
            <a:endParaRPr/>
          </a:p>
        </p:txBody>
      </p:sp>
      <p:sp>
        <p:nvSpPr>
          <p:cNvPr id="80" name="Google Shape;80;g11d6cddf8d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637D"/>
                </a:solidFill>
              </a:rPr>
              <a:t>Dates</a:t>
            </a:r>
            <a:endParaRPr b="1"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r</a:t>
            </a:r>
            <a:r>
              <a:rPr b="1" lang="en-IN">
                <a:solidFill>
                  <a:srgbClr val="00637D"/>
                </a:solidFill>
              </a:rPr>
              <a:t>eview_date</a:t>
            </a:r>
            <a:r>
              <a:rPr lang="en-IN">
                <a:solidFill>
                  <a:srgbClr val="00637D"/>
                </a:solidFill>
              </a:rPr>
              <a:t> : date on which review was given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flown _date</a:t>
            </a:r>
            <a:r>
              <a:rPr lang="en-IN">
                <a:solidFill>
                  <a:srgbClr val="00637D"/>
                </a:solidFill>
              </a:rPr>
              <a:t> : date of flight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637D"/>
                </a:solidFill>
              </a:rPr>
              <a:t>Others</a:t>
            </a:r>
            <a:endParaRPr b="1"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airline</a:t>
            </a:r>
            <a:r>
              <a:rPr lang="en-IN">
                <a:solidFill>
                  <a:srgbClr val="00637D"/>
                </a:solidFill>
              </a:rPr>
              <a:t> : name of the airline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aircraft</a:t>
            </a:r>
            <a:r>
              <a:rPr lang="en-IN">
                <a:solidFill>
                  <a:srgbClr val="00637D"/>
                </a:solidFill>
              </a:rPr>
              <a:t> : name of the aircraft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author</a:t>
            </a:r>
            <a:r>
              <a:rPr lang="en-IN">
                <a:solidFill>
                  <a:srgbClr val="00637D"/>
                </a:solidFill>
              </a:rPr>
              <a:t> : name of the author who has given the review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routs</a:t>
            </a:r>
            <a:r>
              <a:rPr lang="en-IN">
                <a:solidFill>
                  <a:srgbClr val="00637D"/>
                </a:solidFill>
              </a:rPr>
              <a:t> : route of flight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review</a:t>
            </a:r>
            <a:r>
              <a:rPr lang="en-IN">
                <a:solidFill>
                  <a:srgbClr val="00637D"/>
                </a:solidFill>
              </a:rPr>
              <a:t> : review given by author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recommended</a:t>
            </a:r>
            <a:r>
              <a:rPr lang="en-IN">
                <a:solidFill>
                  <a:srgbClr val="00637D"/>
                </a:solidFill>
              </a:rPr>
              <a:t> : whether a traveller going to recommend the flight or not</a:t>
            </a:r>
            <a:endParaRPr b="1">
              <a:solidFill>
                <a:srgbClr val="0063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6cddf8dc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Summary</a:t>
            </a:r>
            <a:endParaRPr/>
          </a:p>
        </p:txBody>
      </p:sp>
      <p:sp>
        <p:nvSpPr>
          <p:cNvPr id="86" name="Google Shape;86;g11d6cddf8dc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cabin_type</a:t>
            </a:r>
            <a:r>
              <a:rPr lang="en-IN">
                <a:solidFill>
                  <a:srgbClr val="00637D"/>
                </a:solidFill>
              </a:rPr>
              <a:t> : type of cabin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b="1" lang="en-IN">
                <a:solidFill>
                  <a:srgbClr val="00637D"/>
                </a:solidFill>
              </a:rPr>
              <a:t>traveller_type</a:t>
            </a:r>
            <a:r>
              <a:rPr lang="en-IN">
                <a:solidFill>
                  <a:srgbClr val="00637D"/>
                </a:solidFill>
              </a:rPr>
              <a:t> : type of traveller</a:t>
            </a:r>
            <a:endParaRPr>
              <a:solidFill>
                <a:srgbClr val="00637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Bivariate Analysis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American airlines and United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a</a:t>
            </a:r>
            <a:r>
              <a:rPr lang="en-IN">
                <a:solidFill>
                  <a:srgbClr val="00637D"/>
                </a:solidFill>
              </a:rPr>
              <a:t>irlines have highest number of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n</a:t>
            </a:r>
            <a:r>
              <a:rPr lang="en-IN">
                <a:solidFill>
                  <a:srgbClr val="00637D"/>
                </a:solidFill>
              </a:rPr>
              <a:t>o recommendations.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Cathay Pacific and China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Southern airlines have highest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number of yes recommendations. 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Capture1.JPG"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625" y="979600"/>
            <a:ext cx="4529376" cy="37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Bivariate Analysis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China Southern, Asiana and Eva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Air airlines have highest yes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recommendation rate.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Air Canada rouge and American 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airlines have the lowest yes 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recommendation rate.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American airlines have received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highest number of reviews.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Copa airlines have received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minimum number of reviews.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Capture2.JPG"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107" y="471121"/>
            <a:ext cx="4352925" cy="2360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3.JPG"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6710" y="2795586"/>
            <a:ext cx="4400550" cy="234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Bivariate Analysis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For ground_service, cabin_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s</a:t>
            </a:r>
            <a:r>
              <a:rPr lang="en-IN">
                <a:solidFill>
                  <a:srgbClr val="00637D"/>
                </a:solidFill>
              </a:rPr>
              <a:t>ervice, seat_comfort, food_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bev, entertainment, value_for_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m</a:t>
            </a:r>
            <a:r>
              <a:rPr lang="en-IN">
                <a:solidFill>
                  <a:srgbClr val="00637D"/>
                </a:solidFill>
              </a:rPr>
              <a:t>oney if rating is less than or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equal to 2 the recommendation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is </a:t>
            </a:r>
            <a:r>
              <a:rPr lang="en-IN">
                <a:solidFill>
                  <a:srgbClr val="00637D"/>
                </a:solidFill>
              </a:rPr>
              <a:t>mostly</a:t>
            </a:r>
            <a:r>
              <a:rPr lang="en-IN">
                <a:solidFill>
                  <a:srgbClr val="00637D"/>
                </a:solidFill>
              </a:rPr>
              <a:t> no and for rating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values greater than or equal to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4 the recommendation is </a:t>
            </a:r>
            <a:endParaRPr>
              <a:solidFill>
                <a:srgbClr val="0063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mostly yes.</a:t>
            </a:r>
            <a:endParaRPr>
              <a:solidFill>
                <a:srgbClr val="00637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37D"/>
              </a:buClr>
              <a:buSzPts val="1800"/>
              <a:buChar char="●"/>
            </a:pPr>
            <a:r>
              <a:rPr lang="en-IN">
                <a:solidFill>
                  <a:srgbClr val="00637D"/>
                </a:solidFill>
              </a:rPr>
              <a:t>For rating equal to 2 the 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recommendation could be both </a:t>
            </a:r>
            <a:endParaRPr>
              <a:solidFill>
                <a:srgbClr val="0063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637D"/>
                </a:solidFill>
              </a:rPr>
              <a:t>       </a:t>
            </a:r>
            <a:r>
              <a:rPr lang="en-IN">
                <a:solidFill>
                  <a:srgbClr val="00637D"/>
                </a:solidFill>
              </a:rPr>
              <a:t>y</a:t>
            </a:r>
            <a:r>
              <a:rPr lang="en-IN">
                <a:solidFill>
                  <a:srgbClr val="00637D"/>
                </a:solidFill>
              </a:rPr>
              <a:t>es or no.</a:t>
            </a:r>
            <a:endParaRPr>
              <a:solidFill>
                <a:srgbClr val="00637D"/>
              </a:solidFill>
            </a:endParaRPr>
          </a:p>
        </p:txBody>
      </p:sp>
      <p:pic>
        <p:nvPicPr>
          <p:cNvPr descr="Capture6.JPG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975" y="1688350"/>
            <a:ext cx="2199525" cy="168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7.JPG"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550" y="-1"/>
            <a:ext cx="2274275" cy="168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8.JPG" id="110" name="Google Shape;11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2550" y="1727087"/>
            <a:ext cx="2512400" cy="161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0.JPG" id="111" name="Google Shape;11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3975" y="0"/>
            <a:ext cx="2297700" cy="168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9.JPG" id="112" name="Google Shape;11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3987" y="3460129"/>
            <a:ext cx="2628697" cy="1683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1.JPG" id="113" name="Google Shape;11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55425" y="3524275"/>
            <a:ext cx="2199525" cy="16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