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3.xml" ContentType="application/vnd.openxmlformats-officedocument.presentationml.tags+xml"/>
  <Override PartName="/ppt/charts/chart1.xml" ContentType="application/vnd.openxmlformats-officedocument.drawingml.chart+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charts/chart2.xml" ContentType="application/vnd.openxmlformats-officedocument.drawingml.chart+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58" r:id="rId3"/>
    <p:sldId id="259" r:id="rId4"/>
    <p:sldId id="260" r:id="rId5"/>
    <p:sldId id="261" r:id="rId6"/>
    <p:sldId id="266" r:id="rId7"/>
    <p:sldId id="263" r:id="rId8"/>
    <p:sldId id="267" r:id="rId9"/>
    <p:sldId id="268" r:id="rId10"/>
    <p:sldId id="269" r:id="rId11"/>
    <p:sldId id="270" r:id="rId12"/>
    <p:sldId id="262" r:id="rId13"/>
    <p:sldId id="274" r:id="rId14"/>
    <p:sldId id="279" r:id="rId15"/>
    <p:sldId id="281" r:id="rId1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04">
          <p15:clr>
            <a:srgbClr val="A4A3A4"/>
          </p15:clr>
        </p15:guide>
        <p15:guide id="2" pos="38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BB7"/>
    <a:srgbClr val="7BA79D"/>
    <a:srgbClr val="726868"/>
    <a:srgbClr val="DD8047"/>
    <a:srgbClr val="D8B25C"/>
    <a:srgbClr val="A5AB81"/>
    <a:srgbClr val="5F3660"/>
    <a:srgbClr val="EA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5" autoAdjust="0"/>
    <p:restoredTop sz="94660"/>
  </p:normalViewPr>
  <p:slideViewPr>
    <p:cSldViewPr snapToGrid="0">
      <p:cViewPr varScale="1">
        <p:scale>
          <a:sx n="116" d="100"/>
          <a:sy n="116" d="100"/>
        </p:scale>
        <p:origin x="224" y="360"/>
      </p:cViewPr>
      <p:guideLst>
        <p:guide orient="horz" pos="2104"/>
        <p:guide pos="38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86137\AppData\Local\Temp\Temp1_&#23545;&#21475;&#35797;&#21367;&#20998;&#26512;.zip\&#23545;&#21475;&#35797;&#21367;&#20998;&#26512;\16-18&#23545;&#21475;&#35797;&#21367;&#30693;&#35782;&#28857;&#22823;&#31456;&#33410;&#27719;&#24635;.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86137\AppData\Local\Temp\Temp1_&#23545;&#21475;&#35797;&#21367;&#20998;&#26512;.zip\&#23545;&#21475;&#35797;&#21367;&#20998;&#26512;\16-18&#23545;&#21475;&#35797;&#21367;&#30693;&#35782;&#28857;&#22823;&#31456;&#33410;&#27719;&#24635;.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内科护理学</a:t>
            </a:r>
            <a:endParaRPr lang="zh-CN" altLang="en-US" sz="1400" b="0" i="0" u="none" strike="noStrike" baseline="0">
              <a:solidFill>
                <a:srgbClr val="595959">
                  <a:alpha val="100000"/>
                </a:srgbClr>
              </a:solidFill>
              <a:latin typeface="宋体" panose="02010600030101010101" pitchFamily="2" charset="-122"/>
              <a:ea typeface="宋体" panose="02010600030101010101" pitchFamily="2" charset="-122"/>
              <a:cs typeface="宋体" panose="02010600030101010101" pitchFamily="2" charset="-122"/>
            </a:endParaRPr>
          </a:p>
        </c:rich>
      </c:tx>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2A8-DD48-B0A7-C4E9520B0FB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2A8-DD48-B0A7-C4E9520B0FB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2A8-DD48-B0A7-C4E9520B0FB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2A8-DD48-B0A7-C4E9520B0FB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2A8-DD48-B0A7-C4E9520B0FB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2A8-DD48-B0A7-C4E9520B0FB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2A8-DD48-B0A7-C4E9520B0FB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2A8-DD48-B0A7-C4E9520B0FB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2A8-DD48-B0A7-C4E9520B0FB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2A8-DD48-B0A7-C4E9520B0FBE}"/>
              </c:ext>
            </c:extLst>
          </c:dPt>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rgbClr val="969696">
                      <a:alpha val="100000"/>
                    </a:srgbClr>
                  </a:solidFill>
                  <a:prstDash val="solid"/>
                  <a:round/>
                </a:ln>
              </c:spPr>
            </c:leaderLines>
            <c:extLst>
              <c:ext xmlns:c15="http://schemas.microsoft.com/office/drawing/2012/chart" uri="{CE6537A1-D6FC-4f65-9D91-7224C49458BB}"/>
            </c:extLst>
          </c:dLbls>
          <c:cat>
            <c:strRef>
              <c:f>'[16-18对口试卷知识点大章节汇总.xls]Sheet1'!$A$27:$A$36</c:f>
              <c:strCache>
                <c:ptCount val="10"/>
                <c:pt idx="0">
                  <c:v>呼吸系统疾病</c:v>
                </c:pt>
                <c:pt idx="1">
                  <c:v>消化系统疾病</c:v>
                </c:pt>
                <c:pt idx="2">
                  <c:v>泌尿系统疾病</c:v>
                </c:pt>
                <c:pt idx="3">
                  <c:v>能量代谢与体温</c:v>
                </c:pt>
                <c:pt idx="4">
                  <c:v>造血系统疾病</c:v>
                </c:pt>
                <c:pt idx="5">
                  <c:v>风湿性疾病</c:v>
                </c:pt>
                <c:pt idx="6">
                  <c:v>内分泌代谢疾病</c:v>
                </c:pt>
                <c:pt idx="7">
                  <c:v>神经系统疾病</c:v>
                </c:pt>
                <c:pt idx="8">
                  <c:v>常见传染病</c:v>
                </c:pt>
                <c:pt idx="9">
                  <c:v>循环系统疾病</c:v>
                </c:pt>
              </c:strCache>
            </c:strRef>
          </c:cat>
          <c:val>
            <c:numRef>
              <c:f>'[16-18对口试卷知识点大章节汇总.xls]Sheet1'!$C$27:$C$36</c:f>
              <c:numCache>
                <c:formatCode>0.00%</c:formatCode>
                <c:ptCount val="10"/>
                <c:pt idx="0">
                  <c:v>0.17361111111111099</c:v>
                </c:pt>
                <c:pt idx="1">
                  <c:v>0.1875</c:v>
                </c:pt>
                <c:pt idx="2">
                  <c:v>7.2916666666666699E-2</c:v>
                </c:pt>
                <c:pt idx="3">
                  <c:v>4.1666666666666699E-2</c:v>
                </c:pt>
                <c:pt idx="4">
                  <c:v>9.375E-2</c:v>
                </c:pt>
                <c:pt idx="5">
                  <c:v>3.4722222222222203E-2</c:v>
                </c:pt>
                <c:pt idx="6">
                  <c:v>9.375E-2</c:v>
                </c:pt>
                <c:pt idx="7">
                  <c:v>7.2916666666666699E-2</c:v>
                </c:pt>
                <c:pt idx="8">
                  <c:v>3.4722222222222203E-2</c:v>
                </c:pt>
                <c:pt idx="9">
                  <c:v>0.194444444444444</c:v>
                </c:pt>
              </c:numCache>
            </c:numRef>
          </c:val>
          <c:extLst>
            <c:ext xmlns:c16="http://schemas.microsoft.com/office/drawing/2014/chart" uri="{C3380CC4-5D6E-409C-BE32-E72D297353CC}">
              <c16:uniqueId val="{00000014-72A8-DD48-B0A7-C4E9520B0FBE}"/>
            </c:ext>
          </c:extLst>
        </c:ser>
        <c:dLbls>
          <c:showLegendKey val="0"/>
          <c:showVal val="0"/>
          <c:showCatName val="0"/>
          <c:showSerName val="0"/>
          <c:showPercent val="0"/>
          <c:showBubbleSize val="0"/>
          <c:showLeaderLines val="1"/>
        </c:dLbls>
        <c:firstSliceAng val="0"/>
      </c:pieChart>
      <c:spPr>
        <a:noFill/>
        <a:ln>
          <a:noFill/>
        </a:ln>
        <a:effectLst/>
      </c:spPr>
    </c:plotArea>
    <c:legend>
      <c:legendPos val="r"/>
      <c:legendEntry>
        <c:idx val="0"/>
        <c:txPr>
          <a:bodyPr rot="0" spcFirstLastPara="0" vertOverflow="ellipsis" vert="horz" wrap="square" anchor="ctr" anchorCtr="1"/>
          <a:lstStyle/>
          <a:p>
            <a:pPr>
              <a:defRPr lang="zh-CN" sz="1200" b="1" i="0" u="none" strike="noStrike" kern="1200" baseline="0">
                <a:solidFill>
                  <a:schemeClr val="tx1">
                    <a:lumMod val="65000"/>
                    <a:lumOff val="35000"/>
                  </a:schemeClr>
                </a:solidFill>
                <a:latin typeface="+mn-ea"/>
                <a:ea typeface="+mn-ea"/>
                <a:cs typeface="+mn-cs"/>
              </a:defRPr>
            </a:pPr>
            <a:endParaRPr lang="zh-CN"/>
          </a:p>
        </c:txPr>
      </c:legendEntry>
      <c:legendEntry>
        <c:idx val="1"/>
        <c:txPr>
          <a:bodyPr rot="0" spcFirstLastPara="0" vertOverflow="ellipsis" vert="horz" wrap="square" anchor="ctr" anchorCtr="1"/>
          <a:lstStyle/>
          <a:p>
            <a:pPr>
              <a:defRPr lang="zh-CN" sz="1200" b="1" i="0" u="none" strike="noStrike" kern="1200" baseline="0">
                <a:solidFill>
                  <a:schemeClr val="tx1">
                    <a:lumMod val="65000"/>
                    <a:lumOff val="35000"/>
                  </a:schemeClr>
                </a:solidFill>
                <a:latin typeface="+mn-ea"/>
                <a:ea typeface="+mn-ea"/>
                <a:cs typeface="+mn-cs"/>
              </a:defRPr>
            </a:pPr>
            <a:endParaRPr lang="zh-CN"/>
          </a:p>
        </c:txPr>
      </c:legendEntry>
      <c:legendEntry>
        <c:idx val="2"/>
        <c:txPr>
          <a:bodyPr rot="0" spcFirstLastPara="0" vertOverflow="ellipsis" vert="horz" wrap="square" anchor="ctr" anchorCtr="1"/>
          <a:lstStyle/>
          <a:p>
            <a:pPr>
              <a:defRPr lang="zh-CN" sz="1200" b="1" i="0" u="none" strike="noStrike" kern="1200" baseline="0">
                <a:solidFill>
                  <a:schemeClr val="tx1">
                    <a:lumMod val="65000"/>
                    <a:lumOff val="35000"/>
                  </a:schemeClr>
                </a:solidFill>
                <a:latin typeface="+mn-ea"/>
                <a:ea typeface="+mn-ea"/>
                <a:cs typeface="+mn-cs"/>
              </a:defRPr>
            </a:pPr>
            <a:endParaRPr lang="zh-CN"/>
          </a:p>
        </c:txPr>
      </c:legendEntry>
      <c:legendEntry>
        <c:idx val="3"/>
        <c:txPr>
          <a:bodyPr rot="0" spcFirstLastPara="0" vertOverflow="ellipsis" vert="horz" wrap="square" anchor="ctr" anchorCtr="1"/>
          <a:lstStyle/>
          <a:p>
            <a:pPr>
              <a:defRPr lang="zh-CN" sz="1200" b="1" i="0" u="none" strike="noStrike" kern="1200" baseline="0">
                <a:solidFill>
                  <a:schemeClr val="tx1">
                    <a:lumMod val="65000"/>
                    <a:lumOff val="35000"/>
                  </a:schemeClr>
                </a:solidFill>
                <a:latin typeface="+mn-ea"/>
                <a:ea typeface="+mn-ea"/>
                <a:cs typeface="+mn-cs"/>
              </a:defRPr>
            </a:pPr>
            <a:endParaRPr lang="zh-CN"/>
          </a:p>
        </c:txPr>
      </c:legendEntry>
      <c:legendEntry>
        <c:idx val="4"/>
        <c:txPr>
          <a:bodyPr rot="0" spcFirstLastPara="0" vertOverflow="ellipsis" vert="horz" wrap="square" anchor="ctr" anchorCtr="1"/>
          <a:lstStyle/>
          <a:p>
            <a:pPr>
              <a:defRPr lang="zh-CN" sz="1200" b="1" i="0" u="none" strike="noStrike" kern="1200" baseline="0">
                <a:solidFill>
                  <a:schemeClr val="tx1">
                    <a:lumMod val="65000"/>
                    <a:lumOff val="35000"/>
                  </a:schemeClr>
                </a:solidFill>
                <a:latin typeface="+mn-ea"/>
                <a:ea typeface="+mn-ea"/>
                <a:cs typeface="+mn-cs"/>
              </a:defRPr>
            </a:pPr>
            <a:endParaRPr lang="zh-CN"/>
          </a:p>
        </c:txPr>
      </c:legendEntry>
      <c:legendEntry>
        <c:idx val="5"/>
        <c:txPr>
          <a:bodyPr rot="0" spcFirstLastPara="0" vertOverflow="ellipsis" vert="horz" wrap="square" anchor="ctr" anchorCtr="1"/>
          <a:lstStyle/>
          <a:p>
            <a:pPr>
              <a:defRPr lang="zh-CN" sz="1200" b="1" i="0" u="none" strike="noStrike" kern="1200" baseline="0">
                <a:solidFill>
                  <a:schemeClr val="tx1">
                    <a:lumMod val="65000"/>
                    <a:lumOff val="35000"/>
                  </a:schemeClr>
                </a:solidFill>
                <a:latin typeface="+mn-ea"/>
                <a:ea typeface="+mn-ea"/>
                <a:cs typeface="+mn-cs"/>
              </a:defRPr>
            </a:pPr>
            <a:endParaRPr lang="zh-CN"/>
          </a:p>
        </c:txPr>
      </c:legendEntry>
      <c:legendEntry>
        <c:idx val="6"/>
        <c:txPr>
          <a:bodyPr rot="0" spcFirstLastPara="0" vertOverflow="ellipsis" vert="horz" wrap="square" anchor="ctr" anchorCtr="1"/>
          <a:lstStyle/>
          <a:p>
            <a:pPr>
              <a:defRPr lang="zh-CN" sz="1200" b="1" i="0" u="none" strike="noStrike" kern="1200" baseline="0">
                <a:solidFill>
                  <a:schemeClr val="tx1">
                    <a:lumMod val="65000"/>
                    <a:lumOff val="35000"/>
                  </a:schemeClr>
                </a:solidFill>
                <a:latin typeface="+mn-ea"/>
                <a:ea typeface="+mn-ea"/>
                <a:cs typeface="+mn-cs"/>
              </a:defRPr>
            </a:pPr>
            <a:endParaRPr lang="zh-CN"/>
          </a:p>
        </c:txPr>
      </c:legendEntry>
      <c:legendEntry>
        <c:idx val="7"/>
        <c:txPr>
          <a:bodyPr rot="0" spcFirstLastPara="0" vertOverflow="ellipsis" vert="horz" wrap="square" anchor="ctr" anchorCtr="1"/>
          <a:lstStyle/>
          <a:p>
            <a:pPr>
              <a:defRPr lang="zh-CN" sz="1200" b="1" i="0" u="none" strike="noStrike" kern="1200" baseline="0">
                <a:solidFill>
                  <a:schemeClr val="tx1">
                    <a:lumMod val="65000"/>
                    <a:lumOff val="35000"/>
                  </a:schemeClr>
                </a:solidFill>
                <a:latin typeface="+mn-ea"/>
                <a:ea typeface="+mn-ea"/>
                <a:cs typeface="+mn-cs"/>
              </a:defRPr>
            </a:pPr>
            <a:endParaRPr lang="zh-CN"/>
          </a:p>
        </c:txPr>
      </c:legendEntry>
      <c:legendEntry>
        <c:idx val="8"/>
        <c:txPr>
          <a:bodyPr rot="0" spcFirstLastPara="0" vertOverflow="ellipsis" vert="horz" wrap="square" anchor="ctr" anchorCtr="1"/>
          <a:lstStyle/>
          <a:p>
            <a:pPr>
              <a:defRPr lang="zh-CN" sz="1200" b="1" i="0" u="none" strike="noStrike" kern="1200" baseline="0">
                <a:solidFill>
                  <a:schemeClr val="tx1">
                    <a:lumMod val="65000"/>
                    <a:lumOff val="35000"/>
                  </a:schemeClr>
                </a:solidFill>
                <a:latin typeface="+mn-ea"/>
                <a:ea typeface="+mn-ea"/>
                <a:cs typeface="+mn-cs"/>
              </a:defRPr>
            </a:pPr>
            <a:endParaRPr lang="zh-CN"/>
          </a:p>
        </c:txPr>
      </c:legendEntry>
      <c:legendEntry>
        <c:idx val="9"/>
        <c:txPr>
          <a:bodyPr rot="0" spcFirstLastPara="0" vertOverflow="ellipsis" vert="horz" wrap="square" anchor="ctr" anchorCtr="1"/>
          <a:lstStyle/>
          <a:p>
            <a:pPr>
              <a:defRPr lang="zh-CN" sz="1200" b="1" i="0" u="none" strike="noStrike" kern="1200" baseline="0">
                <a:solidFill>
                  <a:schemeClr val="tx1">
                    <a:lumMod val="65000"/>
                    <a:lumOff val="35000"/>
                  </a:schemeClr>
                </a:solidFill>
                <a:latin typeface="+mn-ea"/>
                <a:ea typeface="+mn-ea"/>
                <a:cs typeface="+mn-cs"/>
              </a:defRPr>
            </a:pPr>
            <a:endParaRPr lang="zh-CN"/>
          </a:p>
        </c:txPr>
      </c:legendEntry>
      <c:layout>
        <c:manualLayout>
          <c:xMode val="edge"/>
          <c:yMode val="edge"/>
          <c:x val="0.68210104419365003"/>
          <c:y val="6.7377959660917905E-2"/>
          <c:w val="0.31441831030481998"/>
          <c:h val="0.82505115463314804"/>
        </c:manualLayout>
      </c:layout>
      <c:overlay val="0"/>
      <c:spPr>
        <a:noFill/>
        <a:ln>
          <a:noFill/>
        </a:ln>
        <a:effectLst/>
      </c:spPr>
      <c:txPr>
        <a:bodyPr rot="0" spcFirstLastPara="0" vertOverflow="ellipsis" vert="horz" wrap="square" anchor="ctr" anchorCtr="1"/>
        <a:lstStyle/>
        <a:p>
          <a:pPr>
            <a:defRPr lang="zh-CN" sz="1200" b="1" i="0" u="none" strike="noStrike" kern="1200" baseline="0">
              <a:solidFill>
                <a:schemeClr val="tx1">
                  <a:lumMod val="65000"/>
                  <a:lumOff val="35000"/>
                </a:schemeClr>
              </a:solidFill>
              <a:latin typeface="+mn-ea"/>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wrap="square"/>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外科护理学</a:t>
            </a:r>
            <a:endParaRPr lang="zh-CN" altLang="en-US" sz="1400" b="0" i="0" u="none" strike="noStrike" baseline="0">
              <a:solidFill>
                <a:srgbClr val="595959">
                  <a:alpha val="100000"/>
                </a:srgbClr>
              </a:solidFill>
              <a:latin typeface="宋体" panose="02010600030101010101" pitchFamily="2" charset="-122"/>
              <a:ea typeface="宋体" panose="02010600030101010101" pitchFamily="2" charset="-122"/>
              <a:cs typeface="宋体" panose="02010600030101010101" pitchFamily="2" charset="-122"/>
            </a:endParaRPr>
          </a:p>
        </c:rich>
      </c:tx>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823-3144-A141-722865E45FC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823-3144-A141-722865E45FC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823-3144-A141-722865E45FC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823-3144-A141-722865E45FC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823-3144-A141-722865E45FC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823-3144-A141-722865E45FC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823-3144-A141-722865E45FC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823-3144-A141-722865E45FC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823-3144-A141-722865E45FC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823-3144-A141-722865E45FC0}"/>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7823-3144-A141-722865E45FC0}"/>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7823-3144-A141-722865E45FC0}"/>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7823-3144-A141-722865E45FC0}"/>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7823-3144-A141-722865E45FC0}"/>
              </c:ext>
            </c:extLst>
          </c:dPt>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rgbClr val="969696">
                      <a:alpha val="100000"/>
                    </a:srgbClr>
                  </a:solidFill>
                  <a:prstDash val="solid"/>
                  <a:round/>
                </a:ln>
              </c:spPr>
            </c:leaderLines>
            <c:extLst>
              <c:ext xmlns:c15="http://schemas.microsoft.com/office/drawing/2012/chart" uri="{CE6537A1-D6FC-4f65-9D91-7224C49458BB}"/>
            </c:extLst>
          </c:dLbls>
          <c:cat>
            <c:strRef>
              <c:f>'[16-18对口试卷知识点大章节汇总.xls]Sheet1'!$A$39:$A$52</c:f>
              <c:strCache>
                <c:ptCount val="14"/>
                <c:pt idx="0">
                  <c:v>损伤</c:v>
                </c:pt>
                <c:pt idx="1">
                  <c:v>外科感染</c:v>
                </c:pt>
                <c:pt idx="2">
                  <c:v>外科休克</c:v>
                </c:pt>
                <c:pt idx="3">
                  <c:v>颅脑疾病</c:v>
                </c:pt>
                <c:pt idx="4">
                  <c:v>甲状腺功能亢进症外科治疗</c:v>
                </c:pt>
                <c:pt idx="5">
                  <c:v>胸部疾病</c:v>
                </c:pt>
                <c:pt idx="6">
                  <c:v>急性化脓性腹膜炎与腹部损伤</c:v>
                </c:pt>
                <c:pt idx="7">
                  <c:v>腹外疝</c:v>
                </c:pt>
                <c:pt idx="8">
                  <c:v>胃肠疾病</c:v>
                </c:pt>
                <c:pt idx="9">
                  <c:v>肝胆胰疾病</c:v>
                </c:pt>
                <c:pt idx="10">
                  <c:v>周围血管疾病</c:v>
                </c:pt>
                <c:pt idx="11">
                  <c:v>泌尿及男性生殖系统疾病</c:v>
                </c:pt>
                <c:pt idx="12">
                  <c:v>运动系统疾病</c:v>
                </c:pt>
                <c:pt idx="13">
                  <c:v>水电解质酸碱平衡失调</c:v>
                </c:pt>
              </c:strCache>
            </c:strRef>
          </c:cat>
          <c:val>
            <c:numRef>
              <c:f>'[16-18对口试卷知识点大章节汇总.xls]Sheet1'!$C$39:$C$52</c:f>
              <c:numCache>
                <c:formatCode>0.00%</c:formatCode>
                <c:ptCount val="14"/>
                <c:pt idx="0">
                  <c:v>5.0387596899224799E-2</c:v>
                </c:pt>
                <c:pt idx="1">
                  <c:v>3.8759689922480599E-2</c:v>
                </c:pt>
                <c:pt idx="2">
                  <c:v>8.5271317829457405E-2</c:v>
                </c:pt>
                <c:pt idx="3">
                  <c:v>7.7519379844961198E-2</c:v>
                </c:pt>
                <c:pt idx="4">
                  <c:v>6.9767441860465101E-2</c:v>
                </c:pt>
                <c:pt idx="5">
                  <c:v>0.127906976744186</c:v>
                </c:pt>
                <c:pt idx="6">
                  <c:v>7.7519379844961196E-3</c:v>
                </c:pt>
                <c:pt idx="7">
                  <c:v>1.5503875968992199E-2</c:v>
                </c:pt>
                <c:pt idx="8">
                  <c:v>0.19767441860465099</c:v>
                </c:pt>
                <c:pt idx="9">
                  <c:v>5.8139534883720902E-2</c:v>
                </c:pt>
                <c:pt idx="10">
                  <c:v>3.1007751937984499E-2</c:v>
                </c:pt>
                <c:pt idx="11">
                  <c:v>4.6511627906976702E-2</c:v>
                </c:pt>
                <c:pt idx="12">
                  <c:v>7.3643410852713198E-2</c:v>
                </c:pt>
                <c:pt idx="13">
                  <c:v>0.12015503875969</c:v>
                </c:pt>
              </c:numCache>
            </c:numRef>
          </c:val>
          <c:extLst>
            <c:ext xmlns:c16="http://schemas.microsoft.com/office/drawing/2014/chart" uri="{C3380CC4-5D6E-409C-BE32-E72D297353CC}">
              <c16:uniqueId val="{0000001C-7823-3144-A141-722865E45FC0}"/>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3129644921552441"/>
          <c:y val="8.0167793055231876E-2"/>
          <c:w val="0.35631709331131295"/>
          <c:h val="0.91820088557445811"/>
        </c:manualLayout>
      </c:layout>
      <c:overlay val="0"/>
      <c:spPr>
        <a:noFill/>
        <a:ln>
          <a:noFill/>
        </a:ln>
        <a:effectLst/>
      </c:spPr>
      <c:txPr>
        <a:bodyPr rot="0" spcFirstLastPara="0" vertOverflow="ellipsis" vert="horz" wrap="square" anchor="ctr" anchorCtr="1"/>
        <a:lstStyle/>
        <a:p>
          <a:pPr>
            <a:defRPr lang="zh-CN" sz="1200" b="1" i="0" u="none" strike="noStrike" kern="1200" baseline="0">
              <a:solidFill>
                <a:schemeClr val="tx1">
                  <a:lumMod val="65000"/>
                  <a:lumOff val="35000"/>
                </a:schemeClr>
              </a:solidFill>
              <a:latin typeface="+mn-ea"/>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wrap="square"/>
    <a:lstStyle/>
    <a:p>
      <a:pPr>
        <a:defRPr lang="zh-CN"/>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C4B073-452C-D944-A99A-58D30410FE6A}" type="doc">
      <dgm:prSet loTypeId="urn:microsoft.com/office/officeart/2005/8/layout/vList3" loCatId="" qsTypeId="urn:microsoft.com/office/officeart/2005/8/quickstyle/simple3" qsCatId="simple" csTypeId="urn:microsoft.com/office/officeart/2005/8/colors/colorful2" csCatId="colorful" phldr="1"/>
      <dgm:spPr/>
    </dgm:pt>
    <dgm:pt modelId="{EEEF89A1-A05C-5A48-8B90-18AB151B3C2D}">
      <dgm:prSet phldrT="[文本]" custT="1"/>
      <dgm:spPr/>
      <dgm:t>
        <a:bodyPr/>
        <a:lstStyle/>
        <a:p>
          <a:pPr algn="just"/>
          <a:r>
            <a:rPr lang="en-US" altLang="zh-CN" sz="1800" b="1" dirty="0">
              <a:latin typeface="Times New Roman" panose="02020503050405090304" charset="0"/>
              <a:ea typeface="微软雅黑" panose="020B0503020204020204" charset="-122"/>
              <a:cs typeface="Times New Roman" panose="02020503050405090304" charset="0"/>
            </a:rPr>
            <a:t>1.</a:t>
          </a:r>
          <a:r>
            <a:rPr lang="zh-CN" altLang="en-US" sz="1800" b="1" dirty="0">
              <a:latin typeface="Times New Roman" panose="02020503050405090304" charset="0"/>
              <a:ea typeface="微软雅黑" panose="020B0503020204020204" charset="-122"/>
              <a:cs typeface="Times New Roman" panose="02020503050405090304" charset="0"/>
            </a:rPr>
            <a:t>了解内科常见病的病因和发病机制</a:t>
          </a:r>
          <a:endParaRPr lang="zh-CN" altLang="en-US" sz="1800" dirty="0"/>
        </a:p>
      </dgm:t>
    </dgm:pt>
    <dgm:pt modelId="{3C0DE4EE-AE9E-7745-B67A-C1CA0844DF50}" type="parTrans" cxnId="{92F99AD1-1746-ED43-B513-098B0C1B3F45}">
      <dgm:prSet/>
      <dgm:spPr/>
      <dgm:t>
        <a:bodyPr/>
        <a:lstStyle/>
        <a:p>
          <a:pPr algn="just"/>
          <a:endParaRPr lang="zh-CN" altLang="en-US" sz="1800"/>
        </a:p>
      </dgm:t>
    </dgm:pt>
    <dgm:pt modelId="{8BFA7C16-AA37-5341-8396-3E15D1BFACCD}" type="sibTrans" cxnId="{92F99AD1-1746-ED43-B513-098B0C1B3F45}">
      <dgm:prSet/>
      <dgm:spPr/>
      <dgm:t>
        <a:bodyPr/>
        <a:lstStyle/>
        <a:p>
          <a:pPr algn="just"/>
          <a:endParaRPr lang="zh-CN" altLang="en-US" sz="1800"/>
        </a:p>
      </dgm:t>
    </dgm:pt>
    <dgm:pt modelId="{641D461E-6F3C-5441-A206-B91211EA77EC}">
      <dgm:prSet phldrT="[文本]" custT="1"/>
      <dgm:spPr/>
      <dgm:t>
        <a:bodyPr/>
        <a:lstStyle/>
        <a:p>
          <a:pPr algn="just"/>
          <a:r>
            <a:rPr lang="en-US" altLang="zh-CN" sz="1800" b="1" dirty="0">
              <a:latin typeface="Times New Roman" panose="02020503050405090304" charset="0"/>
              <a:ea typeface="微软雅黑" panose="020B0503020204020204" charset="-122"/>
              <a:cs typeface="Times New Roman" panose="02020503050405090304" charset="0"/>
            </a:rPr>
            <a:t>2. </a:t>
          </a:r>
          <a:r>
            <a:rPr lang="zh-CN" altLang="en-US" sz="1800" b="1" dirty="0">
              <a:latin typeface="Times New Roman" panose="02020503050405090304" charset="0"/>
              <a:ea typeface="微软雅黑" panose="020B0503020204020204" charset="-122"/>
              <a:cs typeface="Times New Roman" panose="02020503050405090304" charset="0"/>
            </a:rPr>
            <a:t>熟悉内科各系统疾病常见症状、体征的概念、原因、特点及护理要点。</a:t>
          </a:r>
          <a:endParaRPr lang="zh-CN" altLang="en-US" sz="1800" dirty="0"/>
        </a:p>
      </dgm:t>
    </dgm:pt>
    <dgm:pt modelId="{63DED827-CDC4-BD43-8295-3D048A6A9D66}" type="parTrans" cxnId="{0624C972-3909-364D-A1B2-AF884A991E9A}">
      <dgm:prSet/>
      <dgm:spPr/>
      <dgm:t>
        <a:bodyPr/>
        <a:lstStyle/>
        <a:p>
          <a:pPr algn="just"/>
          <a:endParaRPr lang="zh-CN" altLang="en-US" sz="1800"/>
        </a:p>
      </dgm:t>
    </dgm:pt>
    <dgm:pt modelId="{1C4F416A-96F2-0041-8628-AAD92543D330}" type="sibTrans" cxnId="{0624C972-3909-364D-A1B2-AF884A991E9A}">
      <dgm:prSet/>
      <dgm:spPr/>
      <dgm:t>
        <a:bodyPr/>
        <a:lstStyle/>
        <a:p>
          <a:pPr algn="just"/>
          <a:endParaRPr lang="zh-CN" altLang="en-US" sz="1800"/>
        </a:p>
      </dgm:t>
    </dgm:pt>
    <dgm:pt modelId="{32676DB7-8272-1B4A-A31B-57061832D26A}">
      <dgm:prSet phldrT="[文本]" custT="1"/>
      <dgm:spPr/>
      <dgm:t>
        <a:bodyPr/>
        <a:lstStyle/>
        <a:p>
          <a:pPr algn="just"/>
          <a:r>
            <a:rPr lang="en-US" altLang="zh-CN" sz="1800" b="1">
              <a:latin typeface="Times New Roman" panose="02020503050405090304" charset="0"/>
              <a:ea typeface="微软雅黑" panose="020B0503020204020204" charset="-122"/>
              <a:cs typeface="Times New Roman" panose="02020503050405090304" charset="0"/>
            </a:rPr>
            <a:t>3. </a:t>
          </a:r>
          <a:r>
            <a:rPr lang="zh-CN" altLang="en-US" sz="1800" b="1">
              <a:latin typeface="Times New Roman" panose="02020503050405090304" charset="0"/>
              <a:ea typeface="微软雅黑" panose="020B0503020204020204" charset="-122"/>
              <a:cs typeface="Times New Roman" panose="02020503050405090304" charset="0"/>
            </a:rPr>
            <a:t>熟悉内科常见病的基本概念、常用检查项目。</a:t>
          </a:r>
          <a:endParaRPr lang="zh-CN" altLang="en-US" sz="1800" dirty="0"/>
        </a:p>
      </dgm:t>
    </dgm:pt>
    <dgm:pt modelId="{87AF3074-E5A8-CC45-8BBA-C4B649D4F1C0}" type="parTrans" cxnId="{6B6A4049-96AD-F049-8920-749A65F93FBF}">
      <dgm:prSet/>
      <dgm:spPr/>
      <dgm:t>
        <a:bodyPr/>
        <a:lstStyle/>
        <a:p>
          <a:pPr algn="just"/>
          <a:endParaRPr lang="zh-CN" altLang="en-US" sz="1800"/>
        </a:p>
      </dgm:t>
    </dgm:pt>
    <dgm:pt modelId="{7149AF90-1F67-B749-8E74-D370CB97DC30}" type="sibTrans" cxnId="{6B6A4049-96AD-F049-8920-749A65F93FBF}">
      <dgm:prSet/>
      <dgm:spPr/>
      <dgm:t>
        <a:bodyPr/>
        <a:lstStyle/>
        <a:p>
          <a:pPr algn="just"/>
          <a:endParaRPr lang="zh-CN" altLang="en-US" sz="1800"/>
        </a:p>
      </dgm:t>
    </dgm:pt>
    <dgm:pt modelId="{1A34E2E7-2C8D-E943-83AD-223896303782}">
      <dgm:prSet phldrT="[文本]" custT="1"/>
      <dgm:spPr/>
      <dgm:t>
        <a:bodyPr/>
        <a:lstStyle/>
        <a:p>
          <a:pPr algn="just"/>
          <a:r>
            <a:rPr lang="en-US" altLang="zh-CN" sz="1800" b="1">
              <a:latin typeface="Times New Roman" panose="02020503050405090304" charset="0"/>
              <a:ea typeface="微软雅黑" panose="020B0503020204020204" charset="-122"/>
              <a:cs typeface="Times New Roman" panose="02020503050405090304" charset="0"/>
            </a:rPr>
            <a:t>4. </a:t>
          </a:r>
          <a:r>
            <a:rPr lang="zh-CN" altLang="en-US" sz="1800" b="1">
              <a:latin typeface="Times New Roman" panose="02020503050405090304" charset="0"/>
              <a:ea typeface="微软雅黑" panose="020B0503020204020204" charset="-122"/>
              <a:cs typeface="Times New Roman" panose="02020503050405090304" charset="0"/>
            </a:rPr>
            <a:t>熟悉内科常见病病人的健康教育。</a:t>
          </a:r>
          <a:endParaRPr lang="zh-CN" altLang="en-US" sz="1800" dirty="0"/>
        </a:p>
      </dgm:t>
    </dgm:pt>
    <dgm:pt modelId="{EB97F6F8-0DC9-574D-8715-66F57A0F67A3}" type="parTrans" cxnId="{62EA0843-56E9-E14C-B586-1496CDCE9E63}">
      <dgm:prSet/>
      <dgm:spPr/>
      <dgm:t>
        <a:bodyPr/>
        <a:lstStyle/>
        <a:p>
          <a:pPr algn="just"/>
          <a:endParaRPr lang="zh-CN" altLang="en-US" sz="1800"/>
        </a:p>
      </dgm:t>
    </dgm:pt>
    <dgm:pt modelId="{B08AAE70-12E7-DA43-8283-641A1D7587B2}" type="sibTrans" cxnId="{62EA0843-56E9-E14C-B586-1496CDCE9E63}">
      <dgm:prSet/>
      <dgm:spPr/>
      <dgm:t>
        <a:bodyPr/>
        <a:lstStyle/>
        <a:p>
          <a:pPr algn="just"/>
          <a:endParaRPr lang="zh-CN" altLang="en-US" sz="1800"/>
        </a:p>
      </dgm:t>
    </dgm:pt>
    <dgm:pt modelId="{DB8713D6-1610-1B4D-8FEE-6C0F4F055CE8}">
      <dgm:prSet phldrT="[文本]" custT="1"/>
      <dgm:spPr/>
      <dgm:t>
        <a:bodyPr/>
        <a:lstStyle/>
        <a:p>
          <a:pPr algn="just"/>
          <a:r>
            <a:rPr lang="en-US" altLang="zh-CN" sz="1800" b="1" dirty="0">
              <a:latin typeface="Times New Roman" panose="02020503050405090304" charset="0"/>
              <a:ea typeface="微软雅黑" panose="020B0503020204020204" charset="-122"/>
              <a:cs typeface="Times New Roman" panose="02020503050405090304" charset="0"/>
            </a:rPr>
            <a:t>5.</a:t>
          </a:r>
          <a:r>
            <a:rPr lang="zh-CN" altLang="en-US" sz="1800" b="1" dirty="0">
              <a:latin typeface="Times New Roman" panose="02020503050405090304" charset="0"/>
              <a:ea typeface="微软雅黑" panose="020B0503020204020204" charset="-122"/>
              <a:cs typeface="Times New Roman" panose="02020503050405090304" charset="0"/>
            </a:rPr>
            <a:t>掌握内科常见病的临床表现、治疗要点和护理要点。</a:t>
          </a:r>
          <a:endParaRPr lang="zh-CN" altLang="en-US" sz="1800" dirty="0"/>
        </a:p>
      </dgm:t>
    </dgm:pt>
    <dgm:pt modelId="{0D2C6AA6-AF9D-D544-975B-F613CE476566}" type="parTrans" cxnId="{744CE05C-2085-B148-9431-ECC47AF73B6F}">
      <dgm:prSet/>
      <dgm:spPr/>
      <dgm:t>
        <a:bodyPr/>
        <a:lstStyle/>
        <a:p>
          <a:pPr algn="just"/>
          <a:endParaRPr lang="zh-CN" altLang="en-US" sz="1800"/>
        </a:p>
      </dgm:t>
    </dgm:pt>
    <dgm:pt modelId="{2735C741-17BF-4245-93E8-B687F4BFF5F9}" type="sibTrans" cxnId="{744CE05C-2085-B148-9431-ECC47AF73B6F}">
      <dgm:prSet/>
      <dgm:spPr/>
      <dgm:t>
        <a:bodyPr/>
        <a:lstStyle/>
        <a:p>
          <a:pPr algn="just"/>
          <a:endParaRPr lang="zh-CN" altLang="en-US" sz="1800"/>
        </a:p>
      </dgm:t>
    </dgm:pt>
    <dgm:pt modelId="{70311FE2-E210-8148-8406-48E0240788A0}">
      <dgm:prSet phldrT="[文本]" custT="1"/>
      <dgm:spPr/>
      <dgm:t>
        <a:bodyPr/>
        <a:lstStyle/>
        <a:p>
          <a:pPr algn="just"/>
          <a:r>
            <a:rPr lang="en-US" altLang="zh-CN" sz="1800" b="1" dirty="0">
              <a:latin typeface="Times New Roman" panose="02020503050405090304" charset="0"/>
              <a:ea typeface="微软雅黑" panose="020B0503020204020204" charset="-122"/>
              <a:cs typeface="Times New Roman" panose="02020503050405090304" charset="0"/>
            </a:rPr>
            <a:t>6.</a:t>
          </a:r>
          <a:r>
            <a:rPr lang="zh-CN" altLang="en-US" sz="1800" b="1" dirty="0">
              <a:latin typeface="Times New Roman" panose="02020503050405090304" charset="0"/>
              <a:ea typeface="微软雅黑" panose="020B0503020204020204" charset="-122"/>
              <a:cs typeface="Times New Roman" panose="02020503050405090304" charset="0"/>
            </a:rPr>
            <a:t>掌握内科急危重症的病情判断和抢救配合。 </a:t>
          </a:r>
          <a:endParaRPr lang="zh-CN" altLang="en-US" sz="1800" dirty="0"/>
        </a:p>
      </dgm:t>
    </dgm:pt>
    <dgm:pt modelId="{12C4D901-94DC-E940-86A1-95625F5D10AA}" type="parTrans" cxnId="{54E23E29-D423-B54E-8CD7-931ED1EE19F7}">
      <dgm:prSet/>
      <dgm:spPr/>
      <dgm:t>
        <a:bodyPr/>
        <a:lstStyle/>
        <a:p>
          <a:pPr algn="just"/>
          <a:endParaRPr lang="zh-CN" altLang="en-US" sz="1800"/>
        </a:p>
      </dgm:t>
    </dgm:pt>
    <dgm:pt modelId="{DE3C8A2A-3A70-634D-8E34-8D9205B50137}" type="sibTrans" cxnId="{54E23E29-D423-B54E-8CD7-931ED1EE19F7}">
      <dgm:prSet/>
      <dgm:spPr/>
      <dgm:t>
        <a:bodyPr/>
        <a:lstStyle/>
        <a:p>
          <a:pPr algn="just"/>
          <a:endParaRPr lang="zh-CN" altLang="en-US" sz="1800"/>
        </a:p>
      </dgm:t>
    </dgm:pt>
    <dgm:pt modelId="{390D63A9-9B3F-2D46-A5AA-1BD3DAD40E82}" type="pres">
      <dgm:prSet presAssocID="{5FC4B073-452C-D944-A99A-58D30410FE6A}" presName="linearFlow" presStyleCnt="0">
        <dgm:presLayoutVars>
          <dgm:dir/>
          <dgm:resizeHandles val="exact"/>
        </dgm:presLayoutVars>
      </dgm:prSet>
      <dgm:spPr/>
    </dgm:pt>
    <dgm:pt modelId="{874FFAC5-C7D8-2841-BE3B-7AD521E1A2F5}" type="pres">
      <dgm:prSet presAssocID="{EEEF89A1-A05C-5A48-8B90-18AB151B3C2D}" presName="composite" presStyleCnt="0"/>
      <dgm:spPr/>
    </dgm:pt>
    <dgm:pt modelId="{12D60CEA-A5DB-C74D-836F-42933C46E8F9}" type="pres">
      <dgm:prSet presAssocID="{EEEF89A1-A05C-5A48-8B90-18AB151B3C2D}" presName="imgShp" presStyleLbl="fgImgPlace1" presStyleIdx="0" presStyleCnt="6"/>
      <dgm:spPr/>
    </dgm:pt>
    <dgm:pt modelId="{B1F4869C-4F7A-E646-985C-BBD03A7F14E1}" type="pres">
      <dgm:prSet presAssocID="{EEEF89A1-A05C-5A48-8B90-18AB151B3C2D}" presName="txShp" presStyleLbl="node1" presStyleIdx="0" presStyleCnt="6">
        <dgm:presLayoutVars>
          <dgm:bulletEnabled val="1"/>
        </dgm:presLayoutVars>
      </dgm:prSet>
      <dgm:spPr/>
    </dgm:pt>
    <dgm:pt modelId="{CA1460CA-2A87-2242-B3EF-0D475643ED44}" type="pres">
      <dgm:prSet presAssocID="{8BFA7C16-AA37-5341-8396-3E15D1BFACCD}" presName="spacing" presStyleCnt="0"/>
      <dgm:spPr/>
    </dgm:pt>
    <dgm:pt modelId="{978B7A2D-D813-BE41-B8A7-B7D00BD56474}" type="pres">
      <dgm:prSet presAssocID="{641D461E-6F3C-5441-A206-B91211EA77EC}" presName="composite" presStyleCnt="0"/>
      <dgm:spPr/>
    </dgm:pt>
    <dgm:pt modelId="{67D8B03A-AAA4-844B-9342-30703C54A19F}" type="pres">
      <dgm:prSet presAssocID="{641D461E-6F3C-5441-A206-B91211EA77EC}" presName="imgShp" presStyleLbl="fgImgPlace1" presStyleIdx="1" presStyleCnt="6"/>
      <dgm:spPr/>
    </dgm:pt>
    <dgm:pt modelId="{51407E0D-F4BB-1B46-A65F-1E31D2DEBDB0}" type="pres">
      <dgm:prSet presAssocID="{641D461E-6F3C-5441-A206-B91211EA77EC}" presName="txShp" presStyleLbl="node1" presStyleIdx="1" presStyleCnt="6">
        <dgm:presLayoutVars>
          <dgm:bulletEnabled val="1"/>
        </dgm:presLayoutVars>
      </dgm:prSet>
      <dgm:spPr/>
    </dgm:pt>
    <dgm:pt modelId="{35BBAB4A-E154-D840-88C3-0FA1AACEAB59}" type="pres">
      <dgm:prSet presAssocID="{1C4F416A-96F2-0041-8628-AAD92543D330}" presName="spacing" presStyleCnt="0"/>
      <dgm:spPr/>
    </dgm:pt>
    <dgm:pt modelId="{F1856707-D0B7-334C-A0CC-84908BB07389}" type="pres">
      <dgm:prSet presAssocID="{32676DB7-8272-1B4A-A31B-57061832D26A}" presName="composite" presStyleCnt="0"/>
      <dgm:spPr/>
    </dgm:pt>
    <dgm:pt modelId="{9BCBEE2F-CD64-2C47-88AF-54CDF0EF94BE}" type="pres">
      <dgm:prSet presAssocID="{32676DB7-8272-1B4A-A31B-57061832D26A}" presName="imgShp" presStyleLbl="fgImgPlace1" presStyleIdx="2" presStyleCnt="6"/>
      <dgm:spPr/>
    </dgm:pt>
    <dgm:pt modelId="{41C5E67D-3022-8E45-83B3-1BA4BB3DCF98}" type="pres">
      <dgm:prSet presAssocID="{32676DB7-8272-1B4A-A31B-57061832D26A}" presName="txShp" presStyleLbl="node1" presStyleIdx="2" presStyleCnt="6">
        <dgm:presLayoutVars>
          <dgm:bulletEnabled val="1"/>
        </dgm:presLayoutVars>
      </dgm:prSet>
      <dgm:spPr/>
    </dgm:pt>
    <dgm:pt modelId="{5E03C3E0-7239-B94B-814C-B8A81326AD8D}" type="pres">
      <dgm:prSet presAssocID="{7149AF90-1F67-B749-8E74-D370CB97DC30}" presName="spacing" presStyleCnt="0"/>
      <dgm:spPr/>
    </dgm:pt>
    <dgm:pt modelId="{1C687F0F-95EC-1847-931C-C1EB19455B34}" type="pres">
      <dgm:prSet presAssocID="{1A34E2E7-2C8D-E943-83AD-223896303782}" presName="composite" presStyleCnt="0"/>
      <dgm:spPr/>
    </dgm:pt>
    <dgm:pt modelId="{90C85CCC-4374-7C4F-932E-D5E143BF6BBE}" type="pres">
      <dgm:prSet presAssocID="{1A34E2E7-2C8D-E943-83AD-223896303782}" presName="imgShp" presStyleLbl="fgImgPlace1" presStyleIdx="3" presStyleCnt="6"/>
      <dgm:spPr/>
    </dgm:pt>
    <dgm:pt modelId="{D3AA1F6F-463F-234D-9536-50361E67968A}" type="pres">
      <dgm:prSet presAssocID="{1A34E2E7-2C8D-E943-83AD-223896303782}" presName="txShp" presStyleLbl="node1" presStyleIdx="3" presStyleCnt="6">
        <dgm:presLayoutVars>
          <dgm:bulletEnabled val="1"/>
        </dgm:presLayoutVars>
      </dgm:prSet>
      <dgm:spPr/>
    </dgm:pt>
    <dgm:pt modelId="{21882821-6047-E14C-AEE2-424CCF542B33}" type="pres">
      <dgm:prSet presAssocID="{B08AAE70-12E7-DA43-8283-641A1D7587B2}" presName="spacing" presStyleCnt="0"/>
      <dgm:spPr/>
    </dgm:pt>
    <dgm:pt modelId="{F312BF5E-7441-744C-AAC8-31828AF53548}" type="pres">
      <dgm:prSet presAssocID="{DB8713D6-1610-1B4D-8FEE-6C0F4F055CE8}" presName="composite" presStyleCnt="0"/>
      <dgm:spPr/>
    </dgm:pt>
    <dgm:pt modelId="{B703B544-41A2-E745-AEBC-5A70703EFF23}" type="pres">
      <dgm:prSet presAssocID="{DB8713D6-1610-1B4D-8FEE-6C0F4F055CE8}" presName="imgShp" presStyleLbl="fgImgPlace1" presStyleIdx="4" presStyleCnt="6"/>
      <dgm:spPr/>
    </dgm:pt>
    <dgm:pt modelId="{82F18A65-4EE5-1943-A9A5-84F5914ADD8C}" type="pres">
      <dgm:prSet presAssocID="{DB8713D6-1610-1B4D-8FEE-6C0F4F055CE8}" presName="txShp" presStyleLbl="node1" presStyleIdx="4" presStyleCnt="6">
        <dgm:presLayoutVars>
          <dgm:bulletEnabled val="1"/>
        </dgm:presLayoutVars>
      </dgm:prSet>
      <dgm:spPr/>
    </dgm:pt>
    <dgm:pt modelId="{D4454294-E703-1845-9DB0-FF59D013C04C}" type="pres">
      <dgm:prSet presAssocID="{2735C741-17BF-4245-93E8-B687F4BFF5F9}" presName="spacing" presStyleCnt="0"/>
      <dgm:spPr/>
    </dgm:pt>
    <dgm:pt modelId="{0B2992E3-BF10-6246-90AE-C3D10117D1BE}" type="pres">
      <dgm:prSet presAssocID="{70311FE2-E210-8148-8406-48E0240788A0}" presName="composite" presStyleCnt="0"/>
      <dgm:spPr/>
    </dgm:pt>
    <dgm:pt modelId="{DAB7446D-ADB4-704F-90E8-3EB90D5374CA}" type="pres">
      <dgm:prSet presAssocID="{70311FE2-E210-8148-8406-48E0240788A0}" presName="imgShp" presStyleLbl="fgImgPlace1" presStyleIdx="5" presStyleCnt="6"/>
      <dgm:spPr/>
    </dgm:pt>
    <dgm:pt modelId="{04825ABA-56F2-1044-ABA9-AE459920EA6E}" type="pres">
      <dgm:prSet presAssocID="{70311FE2-E210-8148-8406-48E0240788A0}" presName="txShp" presStyleLbl="node1" presStyleIdx="5" presStyleCnt="6">
        <dgm:presLayoutVars>
          <dgm:bulletEnabled val="1"/>
        </dgm:presLayoutVars>
      </dgm:prSet>
      <dgm:spPr/>
    </dgm:pt>
  </dgm:ptLst>
  <dgm:cxnLst>
    <dgm:cxn modelId="{822EA210-7F96-F547-8DCF-2475674918B0}" type="presOf" srcId="{5FC4B073-452C-D944-A99A-58D30410FE6A}" destId="{390D63A9-9B3F-2D46-A5AA-1BD3DAD40E82}" srcOrd="0" destOrd="0" presId="urn:microsoft.com/office/officeart/2005/8/layout/vList3"/>
    <dgm:cxn modelId="{8C5DA122-D9AE-8549-B292-131483082062}" type="presOf" srcId="{1A34E2E7-2C8D-E943-83AD-223896303782}" destId="{D3AA1F6F-463F-234D-9536-50361E67968A}" srcOrd="0" destOrd="0" presId="urn:microsoft.com/office/officeart/2005/8/layout/vList3"/>
    <dgm:cxn modelId="{54E23E29-D423-B54E-8CD7-931ED1EE19F7}" srcId="{5FC4B073-452C-D944-A99A-58D30410FE6A}" destId="{70311FE2-E210-8148-8406-48E0240788A0}" srcOrd="5" destOrd="0" parTransId="{12C4D901-94DC-E940-86A1-95625F5D10AA}" sibTransId="{DE3C8A2A-3A70-634D-8E34-8D9205B50137}"/>
    <dgm:cxn modelId="{62EA0843-56E9-E14C-B586-1496CDCE9E63}" srcId="{5FC4B073-452C-D944-A99A-58D30410FE6A}" destId="{1A34E2E7-2C8D-E943-83AD-223896303782}" srcOrd="3" destOrd="0" parTransId="{EB97F6F8-0DC9-574D-8715-66F57A0F67A3}" sibTransId="{B08AAE70-12E7-DA43-8283-641A1D7587B2}"/>
    <dgm:cxn modelId="{6B6A4049-96AD-F049-8920-749A65F93FBF}" srcId="{5FC4B073-452C-D944-A99A-58D30410FE6A}" destId="{32676DB7-8272-1B4A-A31B-57061832D26A}" srcOrd="2" destOrd="0" parTransId="{87AF3074-E5A8-CC45-8BBA-C4B649D4F1C0}" sibTransId="{7149AF90-1F67-B749-8E74-D370CB97DC30}"/>
    <dgm:cxn modelId="{744CE05C-2085-B148-9431-ECC47AF73B6F}" srcId="{5FC4B073-452C-D944-A99A-58D30410FE6A}" destId="{DB8713D6-1610-1B4D-8FEE-6C0F4F055CE8}" srcOrd="4" destOrd="0" parTransId="{0D2C6AA6-AF9D-D544-975B-F613CE476566}" sibTransId="{2735C741-17BF-4245-93E8-B687F4BFF5F9}"/>
    <dgm:cxn modelId="{0624C972-3909-364D-A1B2-AF884A991E9A}" srcId="{5FC4B073-452C-D944-A99A-58D30410FE6A}" destId="{641D461E-6F3C-5441-A206-B91211EA77EC}" srcOrd="1" destOrd="0" parTransId="{63DED827-CDC4-BD43-8295-3D048A6A9D66}" sibTransId="{1C4F416A-96F2-0041-8628-AAD92543D330}"/>
    <dgm:cxn modelId="{BB465580-9641-AA4D-8F2D-5DA489640765}" type="presOf" srcId="{32676DB7-8272-1B4A-A31B-57061832D26A}" destId="{41C5E67D-3022-8E45-83B3-1BA4BB3DCF98}" srcOrd="0" destOrd="0" presId="urn:microsoft.com/office/officeart/2005/8/layout/vList3"/>
    <dgm:cxn modelId="{09826C9B-1B49-4141-9049-F42623B48A71}" type="presOf" srcId="{70311FE2-E210-8148-8406-48E0240788A0}" destId="{04825ABA-56F2-1044-ABA9-AE459920EA6E}" srcOrd="0" destOrd="0" presId="urn:microsoft.com/office/officeart/2005/8/layout/vList3"/>
    <dgm:cxn modelId="{E3C765CC-87AE-F64C-A042-15ADB4360D62}" type="presOf" srcId="{EEEF89A1-A05C-5A48-8B90-18AB151B3C2D}" destId="{B1F4869C-4F7A-E646-985C-BBD03A7F14E1}" srcOrd="0" destOrd="0" presId="urn:microsoft.com/office/officeart/2005/8/layout/vList3"/>
    <dgm:cxn modelId="{92F99AD1-1746-ED43-B513-098B0C1B3F45}" srcId="{5FC4B073-452C-D944-A99A-58D30410FE6A}" destId="{EEEF89A1-A05C-5A48-8B90-18AB151B3C2D}" srcOrd="0" destOrd="0" parTransId="{3C0DE4EE-AE9E-7745-B67A-C1CA0844DF50}" sibTransId="{8BFA7C16-AA37-5341-8396-3E15D1BFACCD}"/>
    <dgm:cxn modelId="{CFDDD1E6-3A4A-2046-879E-50C52648420B}" type="presOf" srcId="{DB8713D6-1610-1B4D-8FEE-6C0F4F055CE8}" destId="{82F18A65-4EE5-1943-A9A5-84F5914ADD8C}" srcOrd="0" destOrd="0" presId="urn:microsoft.com/office/officeart/2005/8/layout/vList3"/>
    <dgm:cxn modelId="{359C93FE-ED7D-E647-836D-458E98D98461}" type="presOf" srcId="{641D461E-6F3C-5441-A206-B91211EA77EC}" destId="{51407E0D-F4BB-1B46-A65F-1E31D2DEBDB0}" srcOrd="0" destOrd="0" presId="urn:microsoft.com/office/officeart/2005/8/layout/vList3"/>
    <dgm:cxn modelId="{5B3924A7-6B1F-FF48-89EB-CA6E1C6289BB}" type="presParOf" srcId="{390D63A9-9B3F-2D46-A5AA-1BD3DAD40E82}" destId="{874FFAC5-C7D8-2841-BE3B-7AD521E1A2F5}" srcOrd="0" destOrd="0" presId="urn:microsoft.com/office/officeart/2005/8/layout/vList3"/>
    <dgm:cxn modelId="{FF11C149-34FE-774B-8EA8-E177EAF77CB1}" type="presParOf" srcId="{874FFAC5-C7D8-2841-BE3B-7AD521E1A2F5}" destId="{12D60CEA-A5DB-C74D-836F-42933C46E8F9}" srcOrd="0" destOrd="0" presId="urn:microsoft.com/office/officeart/2005/8/layout/vList3"/>
    <dgm:cxn modelId="{825FB110-EFE9-5D4B-8B02-160DA463A147}" type="presParOf" srcId="{874FFAC5-C7D8-2841-BE3B-7AD521E1A2F5}" destId="{B1F4869C-4F7A-E646-985C-BBD03A7F14E1}" srcOrd="1" destOrd="0" presId="urn:microsoft.com/office/officeart/2005/8/layout/vList3"/>
    <dgm:cxn modelId="{F511E159-604F-CE41-B586-17B9119F8BD2}" type="presParOf" srcId="{390D63A9-9B3F-2D46-A5AA-1BD3DAD40E82}" destId="{CA1460CA-2A87-2242-B3EF-0D475643ED44}" srcOrd="1" destOrd="0" presId="urn:microsoft.com/office/officeart/2005/8/layout/vList3"/>
    <dgm:cxn modelId="{4FA10268-F2F2-134B-B5A4-AB241BF417DF}" type="presParOf" srcId="{390D63A9-9B3F-2D46-A5AA-1BD3DAD40E82}" destId="{978B7A2D-D813-BE41-B8A7-B7D00BD56474}" srcOrd="2" destOrd="0" presId="urn:microsoft.com/office/officeart/2005/8/layout/vList3"/>
    <dgm:cxn modelId="{8E2455ED-D752-C546-A1CF-7E8801E6BEE2}" type="presParOf" srcId="{978B7A2D-D813-BE41-B8A7-B7D00BD56474}" destId="{67D8B03A-AAA4-844B-9342-30703C54A19F}" srcOrd="0" destOrd="0" presId="urn:microsoft.com/office/officeart/2005/8/layout/vList3"/>
    <dgm:cxn modelId="{9B979873-A246-2D40-8019-A328F42D8814}" type="presParOf" srcId="{978B7A2D-D813-BE41-B8A7-B7D00BD56474}" destId="{51407E0D-F4BB-1B46-A65F-1E31D2DEBDB0}" srcOrd="1" destOrd="0" presId="urn:microsoft.com/office/officeart/2005/8/layout/vList3"/>
    <dgm:cxn modelId="{C706BCB8-9469-3044-8DA2-60E1CDF7F5D5}" type="presParOf" srcId="{390D63A9-9B3F-2D46-A5AA-1BD3DAD40E82}" destId="{35BBAB4A-E154-D840-88C3-0FA1AACEAB59}" srcOrd="3" destOrd="0" presId="urn:microsoft.com/office/officeart/2005/8/layout/vList3"/>
    <dgm:cxn modelId="{E1A0669E-9A56-214D-A8E8-387F09A597DE}" type="presParOf" srcId="{390D63A9-9B3F-2D46-A5AA-1BD3DAD40E82}" destId="{F1856707-D0B7-334C-A0CC-84908BB07389}" srcOrd="4" destOrd="0" presId="urn:microsoft.com/office/officeart/2005/8/layout/vList3"/>
    <dgm:cxn modelId="{A721E8C8-E177-D445-87D0-FF748E247D54}" type="presParOf" srcId="{F1856707-D0B7-334C-A0CC-84908BB07389}" destId="{9BCBEE2F-CD64-2C47-88AF-54CDF0EF94BE}" srcOrd="0" destOrd="0" presId="urn:microsoft.com/office/officeart/2005/8/layout/vList3"/>
    <dgm:cxn modelId="{946D5D1F-5BD6-794F-92A3-24E6FB779DB8}" type="presParOf" srcId="{F1856707-D0B7-334C-A0CC-84908BB07389}" destId="{41C5E67D-3022-8E45-83B3-1BA4BB3DCF98}" srcOrd="1" destOrd="0" presId="urn:microsoft.com/office/officeart/2005/8/layout/vList3"/>
    <dgm:cxn modelId="{9998660A-1A64-9A4F-9182-C583CDCF18F3}" type="presParOf" srcId="{390D63A9-9B3F-2D46-A5AA-1BD3DAD40E82}" destId="{5E03C3E0-7239-B94B-814C-B8A81326AD8D}" srcOrd="5" destOrd="0" presId="urn:microsoft.com/office/officeart/2005/8/layout/vList3"/>
    <dgm:cxn modelId="{A67BE8BD-8625-C244-8F8A-87C34328FF05}" type="presParOf" srcId="{390D63A9-9B3F-2D46-A5AA-1BD3DAD40E82}" destId="{1C687F0F-95EC-1847-931C-C1EB19455B34}" srcOrd="6" destOrd="0" presId="urn:microsoft.com/office/officeart/2005/8/layout/vList3"/>
    <dgm:cxn modelId="{A6F4FEBD-DEA0-EF44-AE0C-38010B15EBED}" type="presParOf" srcId="{1C687F0F-95EC-1847-931C-C1EB19455B34}" destId="{90C85CCC-4374-7C4F-932E-D5E143BF6BBE}" srcOrd="0" destOrd="0" presId="urn:microsoft.com/office/officeart/2005/8/layout/vList3"/>
    <dgm:cxn modelId="{EFFEFAE9-1618-2146-81C0-3B5FF7BEAFC2}" type="presParOf" srcId="{1C687F0F-95EC-1847-931C-C1EB19455B34}" destId="{D3AA1F6F-463F-234D-9536-50361E67968A}" srcOrd="1" destOrd="0" presId="urn:microsoft.com/office/officeart/2005/8/layout/vList3"/>
    <dgm:cxn modelId="{570E49DE-B007-F441-8A68-171B807CE25C}" type="presParOf" srcId="{390D63A9-9B3F-2D46-A5AA-1BD3DAD40E82}" destId="{21882821-6047-E14C-AEE2-424CCF542B33}" srcOrd="7" destOrd="0" presId="urn:microsoft.com/office/officeart/2005/8/layout/vList3"/>
    <dgm:cxn modelId="{1C095A43-D138-A845-826F-40880BFD0CAC}" type="presParOf" srcId="{390D63A9-9B3F-2D46-A5AA-1BD3DAD40E82}" destId="{F312BF5E-7441-744C-AAC8-31828AF53548}" srcOrd="8" destOrd="0" presId="urn:microsoft.com/office/officeart/2005/8/layout/vList3"/>
    <dgm:cxn modelId="{0DA89FF9-0050-A242-8C80-A5754ACA4D36}" type="presParOf" srcId="{F312BF5E-7441-744C-AAC8-31828AF53548}" destId="{B703B544-41A2-E745-AEBC-5A70703EFF23}" srcOrd="0" destOrd="0" presId="urn:microsoft.com/office/officeart/2005/8/layout/vList3"/>
    <dgm:cxn modelId="{560B4C67-6920-294C-8860-D6674CA35F03}" type="presParOf" srcId="{F312BF5E-7441-744C-AAC8-31828AF53548}" destId="{82F18A65-4EE5-1943-A9A5-84F5914ADD8C}" srcOrd="1" destOrd="0" presId="urn:microsoft.com/office/officeart/2005/8/layout/vList3"/>
    <dgm:cxn modelId="{FAB4BA34-3438-0344-B60F-07BDDF4830E8}" type="presParOf" srcId="{390D63A9-9B3F-2D46-A5AA-1BD3DAD40E82}" destId="{D4454294-E703-1845-9DB0-FF59D013C04C}" srcOrd="9" destOrd="0" presId="urn:microsoft.com/office/officeart/2005/8/layout/vList3"/>
    <dgm:cxn modelId="{106019A1-92B9-2646-B80C-0117CCD4B4E4}" type="presParOf" srcId="{390D63A9-9B3F-2D46-A5AA-1BD3DAD40E82}" destId="{0B2992E3-BF10-6246-90AE-C3D10117D1BE}" srcOrd="10" destOrd="0" presId="urn:microsoft.com/office/officeart/2005/8/layout/vList3"/>
    <dgm:cxn modelId="{01AABA54-78F1-6A45-B3EF-DCD092D9A196}" type="presParOf" srcId="{0B2992E3-BF10-6246-90AE-C3D10117D1BE}" destId="{DAB7446D-ADB4-704F-90E8-3EB90D5374CA}" srcOrd="0" destOrd="0" presId="urn:microsoft.com/office/officeart/2005/8/layout/vList3"/>
    <dgm:cxn modelId="{A858D0BE-93EE-154B-BAAC-9D24B987708D}" type="presParOf" srcId="{0B2992E3-BF10-6246-90AE-C3D10117D1BE}" destId="{04825ABA-56F2-1044-ABA9-AE459920EA6E}"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4869C-4F7A-E646-985C-BBD03A7F14E1}">
      <dsp:nvSpPr>
        <dsp:cNvPr id="0" name=""/>
        <dsp:cNvSpPr/>
      </dsp:nvSpPr>
      <dsp:spPr>
        <a:xfrm rot="10800000">
          <a:off x="2201703" y="488"/>
          <a:ext cx="8107679" cy="638174"/>
        </a:xfrm>
        <a:prstGeom prst="homePlat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1417" tIns="68580" rIns="128016" bIns="68580" numCol="1" spcCol="1270" anchor="ctr" anchorCtr="0">
          <a:noAutofit/>
        </a:bodyPr>
        <a:lstStyle/>
        <a:p>
          <a:pPr marL="0" lvl="0" indent="0" algn="just" defTabSz="800100">
            <a:lnSpc>
              <a:spcPct val="90000"/>
            </a:lnSpc>
            <a:spcBef>
              <a:spcPct val="0"/>
            </a:spcBef>
            <a:spcAft>
              <a:spcPct val="35000"/>
            </a:spcAft>
            <a:buNone/>
          </a:pPr>
          <a:r>
            <a:rPr lang="en-US" altLang="zh-CN" sz="1800" b="1" kern="1200" dirty="0">
              <a:latin typeface="Times New Roman" panose="02020503050405090304" charset="0"/>
              <a:ea typeface="微软雅黑" panose="020B0503020204020204" charset="-122"/>
              <a:cs typeface="Times New Roman" panose="02020503050405090304" charset="0"/>
            </a:rPr>
            <a:t>1.</a:t>
          </a:r>
          <a:r>
            <a:rPr lang="zh-CN" altLang="en-US" sz="1800" b="1" kern="1200" dirty="0">
              <a:latin typeface="Times New Roman" panose="02020503050405090304" charset="0"/>
              <a:ea typeface="微软雅黑" panose="020B0503020204020204" charset="-122"/>
              <a:cs typeface="Times New Roman" panose="02020503050405090304" charset="0"/>
            </a:rPr>
            <a:t>了解内科常见病的病因和发病机制</a:t>
          </a:r>
          <a:endParaRPr lang="zh-CN" altLang="en-US" sz="1800" kern="1200" dirty="0"/>
        </a:p>
      </dsp:txBody>
      <dsp:txXfrm rot="10800000">
        <a:off x="2361246" y="488"/>
        <a:ext cx="7948136" cy="638174"/>
      </dsp:txXfrm>
    </dsp:sp>
    <dsp:sp modelId="{12D60CEA-A5DB-C74D-836F-42933C46E8F9}">
      <dsp:nvSpPr>
        <dsp:cNvPr id="0" name=""/>
        <dsp:cNvSpPr/>
      </dsp:nvSpPr>
      <dsp:spPr>
        <a:xfrm>
          <a:off x="1882616" y="488"/>
          <a:ext cx="638174" cy="638174"/>
        </a:xfrm>
        <a:prstGeom prst="ellipse">
          <a:avLst/>
        </a:prstGeom>
        <a:solidFill>
          <a:schemeClr val="accent2">
            <a:tint val="5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1407E0D-F4BB-1B46-A65F-1E31D2DEBDB0}">
      <dsp:nvSpPr>
        <dsp:cNvPr id="0" name=""/>
        <dsp:cNvSpPr/>
      </dsp:nvSpPr>
      <dsp:spPr>
        <a:xfrm rot="10800000">
          <a:off x="2201703" y="824586"/>
          <a:ext cx="8107679" cy="638174"/>
        </a:xfrm>
        <a:prstGeom prst="homePlate">
          <a:avLst/>
        </a:prstGeom>
        <a:gradFill rotWithShape="0">
          <a:gsLst>
            <a:gs pos="0">
              <a:schemeClr val="accent2">
                <a:hueOff val="-291073"/>
                <a:satOff val="-16786"/>
                <a:lumOff val="1726"/>
                <a:alphaOff val="0"/>
                <a:lumMod val="110000"/>
                <a:satMod val="105000"/>
                <a:tint val="67000"/>
              </a:schemeClr>
            </a:gs>
            <a:gs pos="50000">
              <a:schemeClr val="accent2">
                <a:hueOff val="-291073"/>
                <a:satOff val="-16786"/>
                <a:lumOff val="1726"/>
                <a:alphaOff val="0"/>
                <a:lumMod val="105000"/>
                <a:satMod val="103000"/>
                <a:tint val="73000"/>
              </a:schemeClr>
            </a:gs>
            <a:gs pos="100000">
              <a:schemeClr val="accent2">
                <a:hueOff val="-291073"/>
                <a:satOff val="-16786"/>
                <a:lumOff val="172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1417" tIns="68580" rIns="128016" bIns="68580" numCol="1" spcCol="1270" anchor="ctr" anchorCtr="0">
          <a:noAutofit/>
        </a:bodyPr>
        <a:lstStyle/>
        <a:p>
          <a:pPr marL="0" lvl="0" indent="0" algn="just" defTabSz="800100">
            <a:lnSpc>
              <a:spcPct val="90000"/>
            </a:lnSpc>
            <a:spcBef>
              <a:spcPct val="0"/>
            </a:spcBef>
            <a:spcAft>
              <a:spcPct val="35000"/>
            </a:spcAft>
            <a:buNone/>
          </a:pPr>
          <a:r>
            <a:rPr lang="en-US" altLang="zh-CN" sz="1800" b="1" kern="1200" dirty="0">
              <a:latin typeface="Times New Roman" panose="02020503050405090304" charset="0"/>
              <a:ea typeface="微软雅黑" panose="020B0503020204020204" charset="-122"/>
              <a:cs typeface="Times New Roman" panose="02020503050405090304" charset="0"/>
            </a:rPr>
            <a:t>2. </a:t>
          </a:r>
          <a:r>
            <a:rPr lang="zh-CN" altLang="en-US" sz="1800" b="1" kern="1200" dirty="0">
              <a:latin typeface="Times New Roman" panose="02020503050405090304" charset="0"/>
              <a:ea typeface="微软雅黑" panose="020B0503020204020204" charset="-122"/>
              <a:cs typeface="Times New Roman" panose="02020503050405090304" charset="0"/>
            </a:rPr>
            <a:t>熟悉内科各系统疾病常见症状、体征的概念、原因、特点及护理要点。</a:t>
          </a:r>
          <a:endParaRPr lang="zh-CN" altLang="en-US" sz="1800" kern="1200" dirty="0"/>
        </a:p>
      </dsp:txBody>
      <dsp:txXfrm rot="10800000">
        <a:off x="2361246" y="824586"/>
        <a:ext cx="7948136" cy="638174"/>
      </dsp:txXfrm>
    </dsp:sp>
    <dsp:sp modelId="{67D8B03A-AAA4-844B-9342-30703C54A19F}">
      <dsp:nvSpPr>
        <dsp:cNvPr id="0" name=""/>
        <dsp:cNvSpPr/>
      </dsp:nvSpPr>
      <dsp:spPr>
        <a:xfrm>
          <a:off x="1882616" y="824586"/>
          <a:ext cx="638174" cy="638174"/>
        </a:xfrm>
        <a:prstGeom prst="ellipse">
          <a:avLst/>
        </a:prstGeom>
        <a:solidFill>
          <a:schemeClr val="accent2">
            <a:tint val="50000"/>
            <a:hueOff val="-176132"/>
            <a:satOff val="-15234"/>
            <a:lumOff val="-152"/>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41C5E67D-3022-8E45-83B3-1BA4BB3DCF98}">
      <dsp:nvSpPr>
        <dsp:cNvPr id="0" name=""/>
        <dsp:cNvSpPr/>
      </dsp:nvSpPr>
      <dsp:spPr>
        <a:xfrm rot="10800000">
          <a:off x="2201703" y="1648685"/>
          <a:ext cx="8107679" cy="638174"/>
        </a:xfrm>
        <a:prstGeom prst="homePlate">
          <a:avLst/>
        </a:prstGeom>
        <a:gradFill rotWithShape="0">
          <a:gsLst>
            <a:gs pos="0">
              <a:schemeClr val="accent2">
                <a:hueOff val="-582145"/>
                <a:satOff val="-33571"/>
                <a:lumOff val="3451"/>
                <a:alphaOff val="0"/>
                <a:lumMod val="110000"/>
                <a:satMod val="105000"/>
                <a:tint val="67000"/>
              </a:schemeClr>
            </a:gs>
            <a:gs pos="50000">
              <a:schemeClr val="accent2">
                <a:hueOff val="-582145"/>
                <a:satOff val="-33571"/>
                <a:lumOff val="3451"/>
                <a:alphaOff val="0"/>
                <a:lumMod val="105000"/>
                <a:satMod val="103000"/>
                <a:tint val="73000"/>
              </a:schemeClr>
            </a:gs>
            <a:gs pos="100000">
              <a:schemeClr val="accent2">
                <a:hueOff val="-582145"/>
                <a:satOff val="-33571"/>
                <a:lumOff val="345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1417" tIns="68580" rIns="128016" bIns="68580" numCol="1" spcCol="1270" anchor="ctr" anchorCtr="0">
          <a:noAutofit/>
        </a:bodyPr>
        <a:lstStyle/>
        <a:p>
          <a:pPr marL="0" lvl="0" indent="0" algn="just" defTabSz="800100">
            <a:lnSpc>
              <a:spcPct val="90000"/>
            </a:lnSpc>
            <a:spcBef>
              <a:spcPct val="0"/>
            </a:spcBef>
            <a:spcAft>
              <a:spcPct val="35000"/>
            </a:spcAft>
            <a:buNone/>
          </a:pPr>
          <a:r>
            <a:rPr lang="en-US" altLang="zh-CN" sz="1800" b="1" kern="1200">
              <a:latin typeface="Times New Roman" panose="02020503050405090304" charset="0"/>
              <a:ea typeface="微软雅黑" panose="020B0503020204020204" charset="-122"/>
              <a:cs typeface="Times New Roman" panose="02020503050405090304" charset="0"/>
            </a:rPr>
            <a:t>3. </a:t>
          </a:r>
          <a:r>
            <a:rPr lang="zh-CN" altLang="en-US" sz="1800" b="1" kern="1200">
              <a:latin typeface="Times New Roman" panose="02020503050405090304" charset="0"/>
              <a:ea typeface="微软雅黑" panose="020B0503020204020204" charset="-122"/>
              <a:cs typeface="Times New Roman" panose="02020503050405090304" charset="0"/>
            </a:rPr>
            <a:t>熟悉内科常见病的基本概念、常用检查项目。</a:t>
          </a:r>
          <a:endParaRPr lang="zh-CN" altLang="en-US" sz="1800" kern="1200" dirty="0"/>
        </a:p>
      </dsp:txBody>
      <dsp:txXfrm rot="10800000">
        <a:off x="2361246" y="1648685"/>
        <a:ext cx="7948136" cy="638174"/>
      </dsp:txXfrm>
    </dsp:sp>
    <dsp:sp modelId="{9BCBEE2F-CD64-2C47-88AF-54CDF0EF94BE}">
      <dsp:nvSpPr>
        <dsp:cNvPr id="0" name=""/>
        <dsp:cNvSpPr/>
      </dsp:nvSpPr>
      <dsp:spPr>
        <a:xfrm>
          <a:off x="1882616" y="1648685"/>
          <a:ext cx="638174" cy="638174"/>
        </a:xfrm>
        <a:prstGeom prst="ellipse">
          <a:avLst/>
        </a:prstGeom>
        <a:solidFill>
          <a:schemeClr val="accent2">
            <a:tint val="50000"/>
            <a:hueOff val="-352265"/>
            <a:satOff val="-30468"/>
            <a:lumOff val="-305"/>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3AA1F6F-463F-234D-9536-50361E67968A}">
      <dsp:nvSpPr>
        <dsp:cNvPr id="0" name=""/>
        <dsp:cNvSpPr/>
      </dsp:nvSpPr>
      <dsp:spPr>
        <a:xfrm rot="10800000">
          <a:off x="2201703" y="2472783"/>
          <a:ext cx="8107679" cy="638174"/>
        </a:xfrm>
        <a:prstGeom prst="homePlate">
          <a:avLst/>
        </a:prstGeom>
        <a:gradFill rotWithShape="0">
          <a:gsLst>
            <a:gs pos="0">
              <a:schemeClr val="accent2">
                <a:hueOff val="-873218"/>
                <a:satOff val="-50357"/>
                <a:lumOff val="5177"/>
                <a:alphaOff val="0"/>
                <a:lumMod val="110000"/>
                <a:satMod val="105000"/>
                <a:tint val="67000"/>
              </a:schemeClr>
            </a:gs>
            <a:gs pos="50000">
              <a:schemeClr val="accent2">
                <a:hueOff val="-873218"/>
                <a:satOff val="-50357"/>
                <a:lumOff val="5177"/>
                <a:alphaOff val="0"/>
                <a:lumMod val="105000"/>
                <a:satMod val="103000"/>
                <a:tint val="73000"/>
              </a:schemeClr>
            </a:gs>
            <a:gs pos="100000">
              <a:schemeClr val="accent2">
                <a:hueOff val="-873218"/>
                <a:satOff val="-50357"/>
                <a:lumOff val="517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1417" tIns="68580" rIns="128016" bIns="68580" numCol="1" spcCol="1270" anchor="ctr" anchorCtr="0">
          <a:noAutofit/>
        </a:bodyPr>
        <a:lstStyle/>
        <a:p>
          <a:pPr marL="0" lvl="0" indent="0" algn="just" defTabSz="800100">
            <a:lnSpc>
              <a:spcPct val="90000"/>
            </a:lnSpc>
            <a:spcBef>
              <a:spcPct val="0"/>
            </a:spcBef>
            <a:spcAft>
              <a:spcPct val="35000"/>
            </a:spcAft>
            <a:buNone/>
          </a:pPr>
          <a:r>
            <a:rPr lang="en-US" altLang="zh-CN" sz="1800" b="1" kern="1200">
              <a:latin typeface="Times New Roman" panose="02020503050405090304" charset="0"/>
              <a:ea typeface="微软雅黑" panose="020B0503020204020204" charset="-122"/>
              <a:cs typeface="Times New Roman" panose="02020503050405090304" charset="0"/>
            </a:rPr>
            <a:t>4. </a:t>
          </a:r>
          <a:r>
            <a:rPr lang="zh-CN" altLang="en-US" sz="1800" b="1" kern="1200">
              <a:latin typeface="Times New Roman" panose="02020503050405090304" charset="0"/>
              <a:ea typeface="微软雅黑" panose="020B0503020204020204" charset="-122"/>
              <a:cs typeface="Times New Roman" panose="02020503050405090304" charset="0"/>
            </a:rPr>
            <a:t>熟悉内科常见病病人的健康教育。</a:t>
          </a:r>
          <a:endParaRPr lang="zh-CN" altLang="en-US" sz="1800" kern="1200" dirty="0"/>
        </a:p>
      </dsp:txBody>
      <dsp:txXfrm rot="10800000">
        <a:off x="2361246" y="2472783"/>
        <a:ext cx="7948136" cy="638174"/>
      </dsp:txXfrm>
    </dsp:sp>
    <dsp:sp modelId="{90C85CCC-4374-7C4F-932E-D5E143BF6BBE}">
      <dsp:nvSpPr>
        <dsp:cNvPr id="0" name=""/>
        <dsp:cNvSpPr/>
      </dsp:nvSpPr>
      <dsp:spPr>
        <a:xfrm>
          <a:off x="1882616" y="2472783"/>
          <a:ext cx="638174" cy="638174"/>
        </a:xfrm>
        <a:prstGeom prst="ellipse">
          <a:avLst/>
        </a:prstGeom>
        <a:solidFill>
          <a:schemeClr val="accent2">
            <a:tint val="50000"/>
            <a:hueOff val="-528397"/>
            <a:satOff val="-45702"/>
            <a:lumOff val="-457"/>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2F18A65-4EE5-1943-A9A5-84F5914ADD8C}">
      <dsp:nvSpPr>
        <dsp:cNvPr id="0" name=""/>
        <dsp:cNvSpPr/>
      </dsp:nvSpPr>
      <dsp:spPr>
        <a:xfrm rot="10800000">
          <a:off x="2201703" y="3296882"/>
          <a:ext cx="8107679" cy="638174"/>
        </a:xfrm>
        <a:prstGeom prst="homePlate">
          <a:avLst/>
        </a:prstGeom>
        <a:gradFill rotWithShape="0">
          <a:gsLst>
            <a:gs pos="0">
              <a:schemeClr val="accent2">
                <a:hueOff val="-1164290"/>
                <a:satOff val="-67142"/>
                <a:lumOff val="6902"/>
                <a:alphaOff val="0"/>
                <a:lumMod val="110000"/>
                <a:satMod val="105000"/>
                <a:tint val="67000"/>
              </a:schemeClr>
            </a:gs>
            <a:gs pos="50000">
              <a:schemeClr val="accent2">
                <a:hueOff val="-1164290"/>
                <a:satOff val="-67142"/>
                <a:lumOff val="6902"/>
                <a:alphaOff val="0"/>
                <a:lumMod val="105000"/>
                <a:satMod val="103000"/>
                <a:tint val="73000"/>
              </a:schemeClr>
            </a:gs>
            <a:gs pos="100000">
              <a:schemeClr val="accent2">
                <a:hueOff val="-1164290"/>
                <a:satOff val="-67142"/>
                <a:lumOff val="690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1417" tIns="68580" rIns="128016" bIns="68580" numCol="1" spcCol="1270" anchor="ctr" anchorCtr="0">
          <a:noAutofit/>
        </a:bodyPr>
        <a:lstStyle/>
        <a:p>
          <a:pPr marL="0" lvl="0" indent="0" algn="just" defTabSz="800100">
            <a:lnSpc>
              <a:spcPct val="90000"/>
            </a:lnSpc>
            <a:spcBef>
              <a:spcPct val="0"/>
            </a:spcBef>
            <a:spcAft>
              <a:spcPct val="35000"/>
            </a:spcAft>
            <a:buNone/>
          </a:pPr>
          <a:r>
            <a:rPr lang="en-US" altLang="zh-CN" sz="1800" b="1" kern="1200" dirty="0">
              <a:latin typeface="Times New Roman" panose="02020503050405090304" charset="0"/>
              <a:ea typeface="微软雅黑" panose="020B0503020204020204" charset="-122"/>
              <a:cs typeface="Times New Roman" panose="02020503050405090304" charset="0"/>
            </a:rPr>
            <a:t>5.</a:t>
          </a:r>
          <a:r>
            <a:rPr lang="zh-CN" altLang="en-US" sz="1800" b="1" kern="1200" dirty="0">
              <a:latin typeface="Times New Roman" panose="02020503050405090304" charset="0"/>
              <a:ea typeface="微软雅黑" panose="020B0503020204020204" charset="-122"/>
              <a:cs typeface="Times New Roman" panose="02020503050405090304" charset="0"/>
            </a:rPr>
            <a:t>掌握内科常见病的临床表现、治疗要点和护理要点。</a:t>
          </a:r>
          <a:endParaRPr lang="zh-CN" altLang="en-US" sz="1800" kern="1200" dirty="0"/>
        </a:p>
      </dsp:txBody>
      <dsp:txXfrm rot="10800000">
        <a:off x="2361246" y="3296882"/>
        <a:ext cx="7948136" cy="638174"/>
      </dsp:txXfrm>
    </dsp:sp>
    <dsp:sp modelId="{B703B544-41A2-E745-AEBC-5A70703EFF23}">
      <dsp:nvSpPr>
        <dsp:cNvPr id="0" name=""/>
        <dsp:cNvSpPr/>
      </dsp:nvSpPr>
      <dsp:spPr>
        <a:xfrm>
          <a:off x="1882616" y="3296882"/>
          <a:ext cx="638174" cy="638174"/>
        </a:xfrm>
        <a:prstGeom prst="ellipse">
          <a:avLst/>
        </a:prstGeom>
        <a:solidFill>
          <a:schemeClr val="accent2">
            <a:tint val="50000"/>
            <a:hueOff val="-704530"/>
            <a:satOff val="-60936"/>
            <a:lumOff val="-61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04825ABA-56F2-1044-ABA9-AE459920EA6E}">
      <dsp:nvSpPr>
        <dsp:cNvPr id="0" name=""/>
        <dsp:cNvSpPr/>
      </dsp:nvSpPr>
      <dsp:spPr>
        <a:xfrm rot="10800000">
          <a:off x="2201703" y="4120980"/>
          <a:ext cx="8107679" cy="638174"/>
        </a:xfrm>
        <a:prstGeom prst="homePlate">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1417" tIns="68580" rIns="128016" bIns="68580" numCol="1" spcCol="1270" anchor="ctr" anchorCtr="0">
          <a:noAutofit/>
        </a:bodyPr>
        <a:lstStyle/>
        <a:p>
          <a:pPr marL="0" lvl="0" indent="0" algn="just" defTabSz="800100">
            <a:lnSpc>
              <a:spcPct val="90000"/>
            </a:lnSpc>
            <a:spcBef>
              <a:spcPct val="0"/>
            </a:spcBef>
            <a:spcAft>
              <a:spcPct val="35000"/>
            </a:spcAft>
            <a:buNone/>
          </a:pPr>
          <a:r>
            <a:rPr lang="en-US" altLang="zh-CN" sz="1800" b="1" kern="1200" dirty="0">
              <a:latin typeface="Times New Roman" panose="02020503050405090304" charset="0"/>
              <a:ea typeface="微软雅黑" panose="020B0503020204020204" charset="-122"/>
              <a:cs typeface="Times New Roman" panose="02020503050405090304" charset="0"/>
            </a:rPr>
            <a:t>6.</a:t>
          </a:r>
          <a:r>
            <a:rPr lang="zh-CN" altLang="en-US" sz="1800" b="1" kern="1200" dirty="0">
              <a:latin typeface="Times New Roman" panose="02020503050405090304" charset="0"/>
              <a:ea typeface="微软雅黑" panose="020B0503020204020204" charset="-122"/>
              <a:cs typeface="Times New Roman" panose="02020503050405090304" charset="0"/>
            </a:rPr>
            <a:t>掌握内科急危重症的病情判断和抢救配合。 </a:t>
          </a:r>
          <a:endParaRPr lang="zh-CN" altLang="en-US" sz="1800" kern="1200" dirty="0"/>
        </a:p>
      </dsp:txBody>
      <dsp:txXfrm rot="10800000">
        <a:off x="2361246" y="4120980"/>
        <a:ext cx="7948136" cy="638174"/>
      </dsp:txXfrm>
    </dsp:sp>
    <dsp:sp modelId="{DAB7446D-ADB4-704F-90E8-3EB90D5374CA}">
      <dsp:nvSpPr>
        <dsp:cNvPr id="0" name=""/>
        <dsp:cNvSpPr/>
      </dsp:nvSpPr>
      <dsp:spPr>
        <a:xfrm>
          <a:off x="1882616" y="4120980"/>
          <a:ext cx="638174" cy="638174"/>
        </a:xfrm>
        <a:prstGeom prst="ellipse">
          <a:avLst/>
        </a:prstGeom>
        <a:solidFill>
          <a:schemeClr val="accent2">
            <a:tint val="50000"/>
            <a:hueOff val="-880662"/>
            <a:satOff val="-76170"/>
            <a:lumOff val="-762"/>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3D73C47E-1ED9-4E31-838A-B5B04AF03654}" type="datetimeFigureOut">
              <a:rPr lang="zh-CN" altLang="en-US"/>
              <a:t>2019/12/27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AD7D2323-6601-482A-B080-1FD152E7DFF0}"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ln>
        </p:spPr>
      </p:sp>
      <p:sp>
        <p:nvSpPr>
          <p:cNvPr id="27650" name="Notes Placeholder 2"/>
          <p:cNvSpPr>
            <a:spLocks noGrp="1"/>
          </p:cNvSpPr>
          <p:nvPr>
            <p:ph type="body" idx="1"/>
          </p:nvPr>
        </p:nvSpPr>
        <p:spPr bwMode="auto">
          <a:noFill/>
        </p:spPr>
        <p:txBody>
          <a:bodyPr wrap="square" numCol="1" anchor="t" anchorCtr="0" compatLnSpc="1"/>
          <a:lstStyle/>
          <a:p>
            <a:pPr>
              <a:spcBef>
                <a:spcPct val="0"/>
              </a:spcBef>
            </a:pPr>
            <a:endParaRPr lang="en-US" altLang="zh-CN"/>
          </a:p>
        </p:txBody>
      </p:sp>
      <p:sp>
        <p:nvSpPr>
          <p:cNvPr id="27651" name="Header Placeholder 3"/>
          <p:cNvSpPr>
            <a:spLocks noGrp="1"/>
          </p:cNvSpPr>
          <p:nvPr>
            <p:ph type="hdr" sz="quarter"/>
          </p:nvPr>
        </p:nvSpPr>
        <p:spPr bwMode="auto">
          <a:noFill/>
          <a:ln>
            <a:miter lim="800000"/>
          </a:ln>
        </p:spPr>
        <p:txBody>
          <a:bodyPr wrap="square" numCol="1" anchor="t" anchorCtr="0" compatLnSpc="1"/>
          <a:lstStyle/>
          <a:p>
            <a:pPr fontAlgn="base">
              <a:spcBef>
                <a:spcPct val="0"/>
              </a:spcBef>
              <a:spcAft>
                <a:spcPct val="0"/>
              </a:spcAft>
            </a:pPr>
            <a:r>
              <a:rPr lang="en-US" altLang="zh-CN"/>
              <a:t>My First Template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ln>
        </p:spPr>
      </p:sp>
      <p:sp>
        <p:nvSpPr>
          <p:cNvPr id="31746" name="Notes Placeholder 2"/>
          <p:cNvSpPr>
            <a:spLocks noGrp="1"/>
          </p:cNvSpPr>
          <p:nvPr>
            <p:ph type="body" idx="1"/>
          </p:nvPr>
        </p:nvSpPr>
        <p:spPr bwMode="auto">
          <a:noFill/>
        </p:spPr>
        <p:txBody>
          <a:bodyPr wrap="square" numCol="1" anchor="t" anchorCtr="0" compatLnSpc="1"/>
          <a:lstStyle/>
          <a:p>
            <a:pPr>
              <a:spcBef>
                <a:spcPct val="0"/>
              </a:spcBef>
            </a:pPr>
            <a:endParaRPr lang="en-US" altLang="zh-CN"/>
          </a:p>
        </p:txBody>
      </p:sp>
      <p:sp>
        <p:nvSpPr>
          <p:cNvPr id="31747" name="Header Placeholder 3"/>
          <p:cNvSpPr>
            <a:spLocks noGrp="1"/>
          </p:cNvSpPr>
          <p:nvPr>
            <p:ph type="hdr" sz="quarter"/>
          </p:nvPr>
        </p:nvSpPr>
        <p:spPr bwMode="auto">
          <a:noFill/>
          <a:ln>
            <a:miter lim="800000"/>
          </a:ln>
        </p:spPr>
        <p:txBody>
          <a:bodyPr wrap="square" numCol="1" anchor="t" anchorCtr="0" compatLnSpc="1"/>
          <a:lstStyle/>
          <a:p>
            <a:pPr fontAlgn="base">
              <a:spcBef>
                <a:spcPct val="0"/>
              </a:spcBef>
              <a:spcAft>
                <a:spcPct val="0"/>
              </a:spcAft>
            </a:pPr>
            <a:r>
              <a:rPr lang="en-US" altLang="zh-CN"/>
              <a:t>My First Template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8132932-FBE9-4F9F-9E6C-26B0DDFA11E0}" type="datetimeFigureOut">
              <a:rPr lang="zh-CN" altLang="en-US"/>
              <a:t>2019/12/27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B685E1C-19D7-422C-8AB0-AC99E65B3EAC}" type="slidenum">
              <a:rPr lang="zh-CN" altLang="en-US"/>
              <a:t>‹#›</a:t>
            </a:fld>
            <a:endParaRPr lang="zh-CN" alt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193B4BD-8EBB-4EB2-A273-BD81B3E0953A}" type="datetimeFigureOut">
              <a:rPr lang="zh-CN" altLang="en-US"/>
              <a:t>2019/12/27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B69C8EB-726A-4DA9-BF86-879043AD7970}" type="slidenum">
              <a:rPr lang="zh-CN" altLang="en-US"/>
              <a:t>‹#›</a:t>
            </a:fld>
            <a:endParaRPr lang="zh-CN" alt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BC23B29-C5A0-4F16-9D17-299415F51420}" type="datetimeFigureOut">
              <a:rPr lang="zh-CN" altLang="en-US"/>
              <a:t>2019/12/27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2E69DBA-2716-4D93-A95D-D8D44146787D}" type="slidenum">
              <a:rPr lang="zh-CN" altLang="en-US"/>
              <a:t>‹#›</a:t>
            </a:fld>
            <a:endParaRPr lang="zh-CN" alt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4" name="Flowchart: Off-page Connector 6"/>
          <p:cNvSpPr/>
          <p:nvPr userDrawn="1"/>
        </p:nvSpPr>
        <p:spPr>
          <a:xfrm rot="5400000">
            <a:off x="11681618" y="6247607"/>
            <a:ext cx="455613" cy="565150"/>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5" name="Title 1"/>
          <p:cNvSpPr>
            <a:spLocks noGrp="1"/>
          </p:cNvSpPr>
          <p:nvPr>
            <p:ph type="title"/>
          </p:nvPr>
        </p:nvSpPr>
        <p:spPr>
          <a:xfrm>
            <a:off x="2336800" y="356628"/>
            <a:ext cx="7518400" cy="471365"/>
          </a:xfrm>
          <a:prstGeom prst="rect">
            <a:avLst/>
          </a:prstGeom>
        </p:spPr>
        <p:txBody>
          <a:bodyPr wrap="none" lIns="0" tIns="0" rIns="0" bIns="0">
            <a:noAutofit/>
          </a:bodyPr>
          <a:lstStyle>
            <a:lvl1pPr algn="ctr">
              <a:defRPr sz="3200" b="1" baseline="0">
                <a:solidFill>
                  <a:schemeClr val="tx1">
                    <a:lumMod val="90000"/>
                    <a:lumOff val="10000"/>
                  </a:schemeClr>
                </a:solidFill>
              </a:defRPr>
            </a:lvl1pPr>
          </a:lstStyle>
          <a:p>
            <a:r>
              <a:rPr lang="zh-CN" altLang="en-US" dirty="0"/>
              <a:t>单击此处编辑母版标题样式</a:t>
            </a:r>
            <a:endParaRPr lang="en-US" dirty="0"/>
          </a:p>
        </p:txBody>
      </p:sp>
      <p:sp>
        <p:nvSpPr>
          <p:cNvPr id="6" name="Text Placeholder 3"/>
          <p:cNvSpPr>
            <a:spLocks noGrp="1"/>
          </p:cNvSpPr>
          <p:nvPr>
            <p:ph type="body" sz="half" idx="2"/>
          </p:nvPr>
        </p:nvSpPr>
        <p:spPr>
          <a:xfrm>
            <a:off x="3352800" y="825950"/>
            <a:ext cx="5486400" cy="267661"/>
          </a:xfrm>
          <a:prstGeom prst="rect">
            <a:avLst/>
          </a:prstGeom>
        </p:spPr>
        <p:txBody>
          <a:bodyPr lIns="0" tIns="0" rIns="0" bIns="0" anchor="ctr">
            <a:noAutofit/>
          </a:bodyPr>
          <a:lstStyle>
            <a:lvl1pPr marL="0" indent="0" algn="ctr">
              <a:buNone/>
              <a:defRPr sz="1600" b="1" i="0" baseline="0">
                <a:solidFill>
                  <a:schemeClr val="bg1">
                    <a:lumMod val="75000"/>
                  </a:schemeClr>
                </a:solidFill>
                <a:latin typeface="+mn-lt"/>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dirty="0"/>
              <a:t>单击此处编辑母版文本样式</a:t>
            </a:r>
          </a:p>
        </p:txBody>
      </p:sp>
      <p:sp>
        <p:nvSpPr>
          <p:cNvPr id="7" name="Slide Number Placeholder 4"/>
          <p:cNvSpPr>
            <a:spLocks noGrp="1"/>
          </p:cNvSpPr>
          <p:nvPr>
            <p:ph type="sldNum" sz="quarter" idx="10"/>
          </p:nvPr>
        </p:nvSpPr>
        <p:spPr>
          <a:xfrm>
            <a:off x="11642725" y="6340475"/>
            <a:ext cx="611188" cy="366713"/>
          </a:xfrm>
        </p:spPr>
        <p:txBody>
          <a:bodyPr/>
          <a:lstStyle>
            <a:lvl1pPr algn="ctr">
              <a:defRPr sz="1335" b="1" smtClean="0">
                <a:solidFill>
                  <a:schemeClr val="tx1">
                    <a:lumMod val="75000"/>
                    <a:lumOff val="25000"/>
                  </a:schemeClr>
                </a:solidFill>
              </a:defRPr>
            </a:lvl1pPr>
          </a:lstStyle>
          <a:p>
            <a:pPr>
              <a:defRPr/>
            </a:pPr>
            <a:fld id="{249D783C-DFAB-412D-A936-5914ABA1F984}" type="slidenum">
              <a:rPr lang="en-US"/>
              <a:t>‹#›</a:t>
            </a:fld>
            <a:endParaRPr lang="en-US" dirty="0"/>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D3A64DB-8D0F-4E25-8EC8-139143B0E47F}" type="datetimeFigureOut">
              <a:rPr lang="zh-CN" altLang="en-US"/>
              <a:t>2019/12/27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4CB9446-70FE-434C-A32F-C2D57AF16285}" type="slidenum">
              <a:rPr lang="zh-CN" altLang="en-US"/>
              <a:t>‹#›</a:t>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E560EE7-3EA5-4831-9251-FD81972F6421}" type="datetimeFigureOut">
              <a:rPr lang="zh-CN" altLang="en-US"/>
              <a:t>2019/12/27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49827D2-9E59-465D-9969-AF61516712C3}" type="slidenum">
              <a:rPr lang="zh-CN" altLang="en-US"/>
              <a:t>‹#›</a:t>
            </a:fld>
            <a:endParaRPr lang="zh-CN" alt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6EDC590-3873-4B15-9FAC-254027083671}" type="datetimeFigureOut">
              <a:rPr lang="zh-CN" altLang="en-US"/>
              <a:t>2019/12/27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2D4F105-822C-4BE1-A4A5-3187DCF678B5}" type="slidenum">
              <a:rPr lang="zh-CN" altLang="en-US"/>
              <a:t>‹#›</a:t>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9817DC5A-8FA5-4BC1-80D4-8F07FF61E174}" type="datetimeFigureOut">
              <a:rPr lang="zh-CN" altLang="en-US"/>
              <a:t>2019/12/27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232C730-48D4-47A4-8E06-C971FA7B05CE}" type="slidenum">
              <a:rPr lang="zh-CN" altLang="en-US"/>
              <a:t>‹#›</a:t>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786AC00-1BC6-48B8-AEF6-8D2F1209E2AE}" type="datetimeFigureOut">
              <a:rPr lang="zh-CN" altLang="en-US"/>
              <a:t>2019/12/27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045F016-F460-4EC2-BA31-AE0102C2352D}" type="slidenum">
              <a:rPr lang="zh-CN" altLang="en-US"/>
              <a:t>‹#›</a:t>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905F6CD-6EE8-40E5-A0EC-4F5297CFEA68}" type="datetimeFigureOut">
              <a:rPr lang="zh-CN" altLang="en-US"/>
              <a:t>2019/12/27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80F6F12-8270-40A9-A793-0CD4EC60B7B4}" type="slidenum">
              <a:rPr lang="zh-CN" altLang="en-US"/>
              <a:t>‹#›</a:t>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4C322AF-DB80-4675-B957-A7D87E5597C3}" type="datetimeFigureOut">
              <a:rPr lang="zh-CN" altLang="en-US"/>
              <a:t>2019/12/27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6E1CE7D-07D0-4DB8-B121-41A66BE6C016}" type="slidenum">
              <a:rPr lang="zh-CN" altLang="en-US"/>
              <a:t>‹#›</a:t>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CACAEBE-E122-4E36-968F-F49E3DDAEA4A}" type="datetimeFigureOut">
              <a:rPr lang="zh-CN" altLang="en-US"/>
              <a:t>2019/12/27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8809E6E-7A6E-48A3-B027-C0587E5CCBEC}" type="slidenum">
              <a:rPr lang="zh-CN" altLang="en-US"/>
              <a:t>‹#›</a:t>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ABF1769F-5559-45B4-BB5E-CB022A75A78F}" type="datetimeFigureOut">
              <a:rPr lang="zh-CN" altLang="en-US"/>
              <a:t>2019/12/27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CC3AC679-CC0A-425C-9E88-28456073B459}"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8.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microsoft.com/office/2007/relationships/hdphoto" Target="../media/hdphoto9.wdp"/><Relationship Id="rId2" Type="http://schemas.openxmlformats.org/officeDocument/2006/relationships/slideLayout" Target="../slideLayouts/slideLayout12.xml"/><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0.wdp"/><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18.xml"/><Relationship Id="rId6" Type="http://schemas.microsoft.com/office/2007/relationships/hdphoto" Target="../media/hdphoto11.wdp"/><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notesSlide" Target="../notesSlides/notesSlide3.xml"/><Relationship Id="rId7"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tags" Target="../tags/tag19.xml"/><Relationship Id="rId6" Type="http://schemas.openxmlformats.org/officeDocument/2006/relationships/image" Target="../media/image2.png"/><Relationship Id="rId5" Type="http://schemas.openxmlformats.org/officeDocument/2006/relationships/image" Target="../media/image7.jpe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 Target="slide1.xml"/><Relationship Id="rId2" Type="http://schemas.openxmlformats.org/officeDocument/2006/relationships/tags" Target="../tags/tag2.xml"/><Relationship Id="rId16" Type="http://schemas.microsoft.com/office/2007/relationships/hdphoto" Target="../media/hdphoto2.wd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5" Type="http://schemas.openxmlformats.org/officeDocument/2006/relationships/image" Target="../media/image3.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1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4.png"/><Relationship Id="rId7" Type="http://schemas.openxmlformats.org/officeDocument/2006/relationships/diagramData" Target="../diagrams/data1.xml"/><Relationship Id="rId2" Type="http://schemas.openxmlformats.org/officeDocument/2006/relationships/slideLayout" Target="../slideLayouts/slideLayout7.xml"/><Relationship Id="rId1" Type="http://schemas.openxmlformats.org/officeDocument/2006/relationships/tags" Target="../tags/tag12.xml"/><Relationship Id="rId6" Type="http://schemas.microsoft.com/office/2007/relationships/hdphoto" Target="../media/hdphoto5.wdp"/><Relationship Id="rId11" Type="http://schemas.microsoft.com/office/2007/relationships/diagramDrawing" Target="../diagrams/drawing1.xml"/><Relationship Id="rId5" Type="http://schemas.openxmlformats.org/officeDocument/2006/relationships/image" Target="../media/image3.png"/><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7" Type="http://schemas.microsoft.com/office/2007/relationships/hdphoto" Target="../media/hdphoto1.wdp"/><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4.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7.wdp"/><Relationship Id="rId2" Type="http://schemas.openxmlformats.org/officeDocument/2006/relationships/slideLayout" Target="../slideLayouts/slideLayout7.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5"/>
          <p:cNvSpPr>
            <a:spLocks noChangeArrowheads="1"/>
          </p:cNvSpPr>
          <p:nvPr/>
        </p:nvSpPr>
        <p:spPr bwMode="gray">
          <a:xfrm>
            <a:off x="-11113" y="-14288"/>
            <a:ext cx="12234863" cy="336551"/>
          </a:xfrm>
          <a:prstGeom prst="rect">
            <a:avLst/>
          </a:prstGeom>
          <a:solidFill>
            <a:schemeClr val="accent1">
              <a:alpha val="8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solidFill>
                <a:srgbClr val="FFFFFF"/>
              </a:solidFill>
            </a:endParaRPr>
          </a:p>
        </p:txBody>
      </p:sp>
      <p:sp>
        <p:nvSpPr>
          <p:cNvPr id="101" name="Rectangle 15"/>
          <p:cNvSpPr>
            <a:spLocks noChangeArrowheads="1"/>
          </p:cNvSpPr>
          <p:nvPr/>
        </p:nvSpPr>
        <p:spPr bwMode="gray">
          <a:xfrm>
            <a:off x="-11113" y="6551613"/>
            <a:ext cx="12234863" cy="334962"/>
          </a:xfrm>
          <a:prstGeom prst="rect">
            <a:avLst/>
          </a:prstGeom>
          <a:solidFill>
            <a:schemeClr val="accent1">
              <a:alpha val="8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solidFill>
                <a:srgbClr val="FFFFFF"/>
              </a:solidFill>
            </a:endParaRPr>
          </a:p>
        </p:txBody>
      </p:sp>
      <p:sp>
        <p:nvSpPr>
          <p:cNvPr id="97" name="矩形 2"/>
          <p:cNvSpPr/>
          <p:nvPr/>
        </p:nvSpPr>
        <p:spPr>
          <a:xfrm rot="16200000" flipH="1">
            <a:off x="6527006" y="1877219"/>
            <a:ext cx="8670925" cy="4325938"/>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51" name="矩形 2"/>
          <p:cNvSpPr/>
          <p:nvPr/>
        </p:nvSpPr>
        <p:spPr>
          <a:xfrm rot="5400000">
            <a:off x="-2535238" y="3457575"/>
            <a:ext cx="8670925" cy="4327526"/>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 name="矩形 2"/>
          <p:cNvSpPr/>
          <p:nvPr/>
        </p:nvSpPr>
        <p:spPr>
          <a:xfrm rot="5400000">
            <a:off x="-1413669" y="1104106"/>
            <a:ext cx="2436813" cy="1219201"/>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57" name="矩形 2"/>
          <p:cNvSpPr/>
          <p:nvPr/>
        </p:nvSpPr>
        <p:spPr>
          <a:xfrm rot="5400000">
            <a:off x="-528637" y="1458912"/>
            <a:ext cx="1460500" cy="730251"/>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58" name="矩形 2"/>
          <p:cNvSpPr/>
          <p:nvPr/>
        </p:nvSpPr>
        <p:spPr>
          <a:xfrm rot="5400000">
            <a:off x="-754856" y="383380"/>
            <a:ext cx="2363788" cy="1181101"/>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59" name="矩形 2"/>
          <p:cNvSpPr/>
          <p:nvPr/>
        </p:nvSpPr>
        <p:spPr>
          <a:xfrm rot="5400000">
            <a:off x="-8731" y="1745457"/>
            <a:ext cx="992187" cy="495300"/>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60" name="矩形 2"/>
          <p:cNvSpPr/>
          <p:nvPr/>
        </p:nvSpPr>
        <p:spPr>
          <a:xfrm rot="5400000">
            <a:off x="1042194" y="2458244"/>
            <a:ext cx="992188" cy="495300"/>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61" name="矩形 2"/>
          <p:cNvSpPr/>
          <p:nvPr/>
        </p:nvSpPr>
        <p:spPr>
          <a:xfrm rot="5400000">
            <a:off x="143668" y="2323307"/>
            <a:ext cx="1458913" cy="730250"/>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62" name="矩形 2"/>
          <p:cNvSpPr/>
          <p:nvPr/>
        </p:nvSpPr>
        <p:spPr>
          <a:xfrm rot="5400000">
            <a:off x="-660400" y="3194050"/>
            <a:ext cx="1985962" cy="992188"/>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63" name="矩形 2"/>
          <p:cNvSpPr/>
          <p:nvPr/>
        </p:nvSpPr>
        <p:spPr>
          <a:xfrm rot="5400000">
            <a:off x="-444500" y="4089400"/>
            <a:ext cx="1123950" cy="561976"/>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64" name="矩形 2"/>
          <p:cNvSpPr/>
          <p:nvPr/>
        </p:nvSpPr>
        <p:spPr>
          <a:xfrm rot="5400000">
            <a:off x="-1497807" y="5574507"/>
            <a:ext cx="2436813" cy="1219200"/>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65" name="矩形 2"/>
          <p:cNvSpPr/>
          <p:nvPr/>
        </p:nvSpPr>
        <p:spPr>
          <a:xfrm rot="5400000">
            <a:off x="-853281" y="5156994"/>
            <a:ext cx="1123950" cy="560387"/>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66" name="矩形 2"/>
          <p:cNvSpPr/>
          <p:nvPr/>
        </p:nvSpPr>
        <p:spPr>
          <a:xfrm rot="5400000">
            <a:off x="-134937" y="4440237"/>
            <a:ext cx="1123950" cy="561975"/>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67" name="矩形 2"/>
          <p:cNvSpPr/>
          <p:nvPr/>
        </p:nvSpPr>
        <p:spPr>
          <a:xfrm rot="5400000">
            <a:off x="840581" y="4593432"/>
            <a:ext cx="1109663" cy="552450"/>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68" name="矩形 2"/>
          <p:cNvSpPr/>
          <p:nvPr/>
        </p:nvSpPr>
        <p:spPr>
          <a:xfrm rot="5400000">
            <a:off x="173832" y="3520281"/>
            <a:ext cx="1123950" cy="560387"/>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69" name="矩形 2"/>
          <p:cNvSpPr/>
          <p:nvPr/>
        </p:nvSpPr>
        <p:spPr>
          <a:xfrm rot="5400000">
            <a:off x="-1228725" y="3030537"/>
            <a:ext cx="1697038" cy="849313"/>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70" name="矩形 2"/>
          <p:cNvSpPr/>
          <p:nvPr/>
        </p:nvSpPr>
        <p:spPr>
          <a:xfrm rot="5400000">
            <a:off x="865188" y="2606675"/>
            <a:ext cx="3319462" cy="1658938"/>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71" name="矩形 2"/>
          <p:cNvSpPr/>
          <p:nvPr/>
        </p:nvSpPr>
        <p:spPr>
          <a:xfrm rot="5400000">
            <a:off x="369094" y="1326356"/>
            <a:ext cx="1049338" cy="523875"/>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72" name="矩形 2"/>
          <p:cNvSpPr/>
          <p:nvPr/>
        </p:nvSpPr>
        <p:spPr>
          <a:xfrm rot="5400000">
            <a:off x="-770731" y="2347119"/>
            <a:ext cx="1049337" cy="523875"/>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73" name="矩形 2"/>
          <p:cNvSpPr/>
          <p:nvPr/>
        </p:nvSpPr>
        <p:spPr>
          <a:xfrm rot="5400000">
            <a:off x="550069" y="3785394"/>
            <a:ext cx="1738313" cy="866775"/>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74" name="矩形 2"/>
          <p:cNvSpPr/>
          <p:nvPr/>
        </p:nvSpPr>
        <p:spPr>
          <a:xfrm rot="5400000">
            <a:off x="972344" y="423069"/>
            <a:ext cx="654050" cy="325438"/>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75" name="矩形 2"/>
          <p:cNvSpPr/>
          <p:nvPr/>
        </p:nvSpPr>
        <p:spPr>
          <a:xfrm rot="5400000">
            <a:off x="-1316831" y="1445418"/>
            <a:ext cx="4667250" cy="2328863"/>
          </a:xfrm>
          <a:custGeom>
            <a:avLst/>
            <a:gdLst/>
            <a:ahLst/>
            <a:cxnLst/>
            <a:rect l="l" t="t" r="r" b="b"/>
            <a:pathLst>
              <a:path w="421675" h="210838">
                <a:moveTo>
                  <a:pt x="210838" y="0"/>
                </a:moveTo>
                <a:lnTo>
                  <a:pt x="421675" y="210838"/>
                </a:lnTo>
                <a:lnTo>
                  <a:pt x="0" y="210838"/>
                </a:lnTo>
                <a:close/>
              </a:path>
            </a:pathLst>
          </a:custGeom>
          <a:noFill/>
          <a:ln w="25400" cap="flat" cmpd="sng" algn="ctr">
            <a:solidFill>
              <a:srgbClr val="A8CDD7"/>
            </a:solid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76" name="矩形 2"/>
          <p:cNvSpPr/>
          <p:nvPr/>
        </p:nvSpPr>
        <p:spPr>
          <a:xfrm rot="5400000">
            <a:off x="2018507" y="2072481"/>
            <a:ext cx="2538412" cy="1266825"/>
          </a:xfrm>
          <a:custGeom>
            <a:avLst/>
            <a:gdLst/>
            <a:ahLst/>
            <a:cxnLst/>
            <a:rect l="l" t="t" r="r" b="b"/>
            <a:pathLst>
              <a:path w="421675" h="210838">
                <a:moveTo>
                  <a:pt x="210838" y="0"/>
                </a:moveTo>
                <a:lnTo>
                  <a:pt x="421675" y="210838"/>
                </a:lnTo>
                <a:lnTo>
                  <a:pt x="0" y="210838"/>
                </a:lnTo>
                <a:close/>
              </a:path>
            </a:pathLst>
          </a:custGeom>
          <a:noFill/>
          <a:ln w="25400" cap="flat" cmpd="sng" algn="ctr">
            <a:solidFill>
              <a:srgbClr val="A8CDD7"/>
            </a:solid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77" name="矩形 2"/>
          <p:cNvSpPr/>
          <p:nvPr/>
        </p:nvSpPr>
        <p:spPr>
          <a:xfrm rot="5400000">
            <a:off x="-706437" y="2581275"/>
            <a:ext cx="1982787" cy="989013"/>
          </a:xfrm>
          <a:custGeom>
            <a:avLst/>
            <a:gdLst/>
            <a:ahLst/>
            <a:cxnLst/>
            <a:rect l="l" t="t" r="r" b="b"/>
            <a:pathLst>
              <a:path w="421675" h="210838">
                <a:moveTo>
                  <a:pt x="210838" y="0"/>
                </a:moveTo>
                <a:lnTo>
                  <a:pt x="421675" y="210838"/>
                </a:lnTo>
                <a:lnTo>
                  <a:pt x="0" y="210838"/>
                </a:lnTo>
                <a:close/>
              </a:path>
            </a:pathLst>
          </a:custGeom>
          <a:noFill/>
          <a:ln w="25400" cap="flat" cmpd="sng" algn="ctr">
            <a:solidFill>
              <a:srgbClr val="A8CDD7"/>
            </a:solid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78" name="矩形 2"/>
          <p:cNvSpPr/>
          <p:nvPr/>
        </p:nvSpPr>
        <p:spPr>
          <a:xfrm rot="5400000">
            <a:off x="1910556" y="1381919"/>
            <a:ext cx="992188" cy="495300"/>
          </a:xfrm>
          <a:custGeom>
            <a:avLst/>
            <a:gdLst/>
            <a:ahLst/>
            <a:cxnLst/>
            <a:rect l="l" t="t" r="r" b="b"/>
            <a:pathLst>
              <a:path w="421675" h="210838">
                <a:moveTo>
                  <a:pt x="210838" y="0"/>
                </a:moveTo>
                <a:lnTo>
                  <a:pt x="421675" y="210838"/>
                </a:lnTo>
                <a:lnTo>
                  <a:pt x="0" y="210838"/>
                </a:lnTo>
                <a:close/>
              </a:path>
            </a:pathLst>
          </a:custGeom>
          <a:noFill/>
          <a:ln w="25400" cap="flat" cmpd="sng" algn="ctr">
            <a:solidFill>
              <a:srgbClr val="A8CDD7"/>
            </a:solid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79" name="矩形 2"/>
          <p:cNvSpPr/>
          <p:nvPr/>
        </p:nvSpPr>
        <p:spPr>
          <a:xfrm rot="5400000">
            <a:off x="1015206" y="2132807"/>
            <a:ext cx="549275" cy="274638"/>
          </a:xfrm>
          <a:custGeom>
            <a:avLst/>
            <a:gdLst/>
            <a:ahLst/>
            <a:cxnLst/>
            <a:rect l="l" t="t" r="r" b="b"/>
            <a:pathLst>
              <a:path w="421675" h="210838">
                <a:moveTo>
                  <a:pt x="210838" y="0"/>
                </a:moveTo>
                <a:lnTo>
                  <a:pt x="421675" y="210838"/>
                </a:lnTo>
                <a:lnTo>
                  <a:pt x="0" y="210838"/>
                </a:lnTo>
                <a:close/>
              </a:path>
            </a:pathLst>
          </a:custGeom>
          <a:noFill/>
          <a:ln w="25400" cap="flat" cmpd="sng" algn="ctr">
            <a:solidFill>
              <a:srgbClr val="A8CDD7"/>
            </a:solid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80" name="矩形 2"/>
          <p:cNvSpPr/>
          <p:nvPr/>
        </p:nvSpPr>
        <p:spPr>
          <a:xfrm rot="5400000">
            <a:off x="808832" y="2609056"/>
            <a:ext cx="654050" cy="325437"/>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81" name="矩形 2"/>
          <p:cNvSpPr/>
          <p:nvPr/>
        </p:nvSpPr>
        <p:spPr>
          <a:xfrm rot="5400000">
            <a:off x="1439863" y="5599113"/>
            <a:ext cx="471487" cy="236537"/>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82" name="矩形 2"/>
          <p:cNvSpPr/>
          <p:nvPr/>
        </p:nvSpPr>
        <p:spPr>
          <a:xfrm rot="5400000">
            <a:off x="273844" y="4836319"/>
            <a:ext cx="777875" cy="388937"/>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83" name="矩形 2"/>
          <p:cNvSpPr/>
          <p:nvPr/>
        </p:nvSpPr>
        <p:spPr>
          <a:xfrm rot="5400000">
            <a:off x="-1464469" y="2582069"/>
            <a:ext cx="3417888" cy="1708150"/>
          </a:xfrm>
          <a:custGeom>
            <a:avLst/>
            <a:gdLst/>
            <a:ahLst/>
            <a:cxnLst/>
            <a:rect l="l" t="t" r="r" b="b"/>
            <a:pathLst>
              <a:path w="421675" h="210838">
                <a:moveTo>
                  <a:pt x="210838" y="0"/>
                </a:moveTo>
                <a:lnTo>
                  <a:pt x="421675" y="210838"/>
                </a:lnTo>
                <a:lnTo>
                  <a:pt x="0" y="210838"/>
                </a:lnTo>
                <a:close/>
              </a:path>
            </a:pathLst>
          </a:custGeom>
          <a:solidFill>
            <a:srgbClr val="A8CDD7">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84" name="矩形 2"/>
          <p:cNvSpPr/>
          <p:nvPr/>
        </p:nvSpPr>
        <p:spPr>
          <a:xfrm rot="5400000">
            <a:off x="1527175" y="4318000"/>
            <a:ext cx="1612900" cy="806450"/>
          </a:xfrm>
          <a:custGeom>
            <a:avLst/>
            <a:gdLst/>
            <a:ahLst/>
            <a:cxnLst/>
            <a:rect l="l" t="t" r="r" b="b"/>
            <a:pathLst>
              <a:path w="421675" h="210838">
                <a:moveTo>
                  <a:pt x="210838" y="0"/>
                </a:moveTo>
                <a:lnTo>
                  <a:pt x="421675" y="210838"/>
                </a:lnTo>
                <a:lnTo>
                  <a:pt x="0" y="210838"/>
                </a:lnTo>
                <a:close/>
              </a:path>
            </a:pathLst>
          </a:custGeom>
          <a:solidFill>
            <a:srgbClr val="A8CDD7">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85" name="矩形 2"/>
          <p:cNvSpPr/>
          <p:nvPr/>
        </p:nvSpPr>
        <p:spPr>
          <a:xfrm rot="5400000">
            <a:off x="2003425" y="2370138"/>
            <a:ext cx="1612900" cy="806450"/>
          </a:xfrm>
          <a:custGeom>
            <a:avLst/>
            <a:gdLst/>
            <a:ahLst/>
            <a:cxnLst/>
            <a:rect l="l" t="t" r="r" b="b"/>
            <a:pathLst>
              <a:path w="421675" h="210838">
                <a:moveTo>
                  <a:pt x="210838" y="0"/>
                </a:moveTo>
                <a:lnTo>
                  <a:pt x="421675" y="210838"/>
                </a:lnTo>
                <a:lnTo>
                  <a:pt x="0" y="210838"/>
                </a:lnTo>
                <a:close/>
              </a:path>
            </a:pathLst>
          </a:custGeom>
          <a:solidFill>
            <a:srgbClr val="A8CDD7">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86" name="矩形 2"/>
          <p:cNvSpPr/>
          <p:nvPr/>
        </p:nvSpPr>
        <p:spPr>
          <a:xfrm rot="5400000">
            <a:off x="1455738" y="633412"/>
            <a:ext cx="958850" cy="479425"/>
          </a:xfrm>
          <a:custGeom>
            <a:avLst/>
            <a:gdLst/>
            <a:ahLst/>
            <a:cxnLst/>
            <a:rect l="l" t="t" r="r" b="b"/>
            <a:pathLst>
              <a:path w="421675" h="210838">
                <a:moveTo>
                  <a:pt x="210838" y="0"/>
                </a:moveTo>
                <a:lnTo>
                  <a:pt x="421675" y="210838"/>
                </a:lnTo>
                <a:lnTo>
                  <a:pt x="0" y="210838"/>
                </a:lnTo>
                <a:close/>
              </a:path>
            </a:pathLst>
          </a:custGeom>
          <a:solidFill>
            <a:srgbClr val="A8CDD7">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87" name="矩形 2"/>
          <p:cNvSpPr/>
          <p:nvPr/>
        </p:nvSpPr>
        <p:spPr>
          <a:xfrm rot="5400000">
            <a:off x="369094" y="300832"/>
            <a:ext cx="473075" cy="236537"/>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88" name="矩形 2"/>
          <p:cNvSpPr/>
          <p:nvPr/>
        </p:nvSpPr>
        <p:spPr>
          <a:xfrm rot="5400000">
            <a:off x="1538288" y="3730625"/>
            <a:ext cx="274637" cy="138113"/>
          </a:xfrm>
          <a:custGeom>
            <a:avLst/>
            <a:gdLst/>
            <a:ahLst/>
            <a:cxnLst/>
            <a:rect l="l" t="t" r="r" b="b"/>
            <a:pathLst>
              <a:path w="421675" h="210838">
                <a:moveTo>
                  <a:pt x="210838" y="0"/>
                </a:moveTo>
                <a:lnTo>
                  <a:pt x="421675" y="210838"/>
                </a:lnTo>
                <a:lnTo>
                  <a:pt x="0" y="210838"/>
                </a:lnTo>
                <a:close/>
              </a:path>
            </a:pathLst>
          </a:custGeom>
          <a:noFill/>
          <a:ln w="25400" cap="flat" cmpd="sng" algn="ctr">
            <a:solidFill>
              <a:srgbClr val="A8CDD7"/>
            </a:solid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89" name="矩形 2"/>
          <p:cNvSpPr/>
          <p:nvPr/>
        </p:nvSpPr>
        <p:spPr>
          <a:xfrm rot="5400000">
            <a:off x="1293813" y="4044950"/>
            <a:ext cx="406400" cy="203200"/>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91" name="矩形 2"/>
          <p:cNvSpPr/>
          <p:nvPr/>
        </p:nvSpPr>
        <p:spPr>
          <a:xfrm rot="5400000">
            <a:off x="-2908300" y="3457575"/>
            <a:ext cx="8670925" cy="4327525"/>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92" name="矩形 2"/>
          <p:cNvSpPr/>
          <p:nvPr/>
        </p:nvSpPr>
        <p:spPr>
          <a:xfrm rot="5400000">
            <a:off x="1651000" y="2346960"/>
            <a:ext cx="4335463" cy="2163763"/>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93" name="矩形 2"/>
          <p:cNvSpPr/>
          <p:nvPr/>
        </p:nvSpPr>
        <p:spPr>
          <a:xfrm rot="5400000">
            <a:off x="-820738" y="2319338"/>
            <a:ext cx="3113087" cy="1557338"/>
          </a:xfrm>
          <a:custGeom>
            <a:avLst/>
            <a:gdLst/>
            <a:ahLst/>
            <a:cxnLst/>
            <a:rect l="l" t="t" r="r" b="b"/>
            <a:pathLst>
              <a:path w="421675" h="210838">
                <a:moveTo>
                  <a:pt x="210838" y="0"/>
                </a:moveTo>
                <a:lnTo>
                  <a:pt x="421675" y="210838"/>
                </a:lnTo>
                <a:lnTo>
                  <a:pt x="0" y="210838"/>
                </a:lnTo>
                <a:close/>
              </a:path>
            </a:pathLst>
          </a:custGeom>
          <a:solidFill>
            <a:srgbClr val="A8CDD7">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94" name="文本框 8"/>
          <p:cNvSpPr txBox="1"/>
          <p:nvPr/>
        </p:nvSpPr>
        <p:spPr>
          <a:xfrm>
            <a:off x="886055" y="1308907"/>
            <a:ext cx="10301851" cy="1014730"/>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zh-CN" altLang="zh-CN" sz="6000" b="1" kern="0" spc="50" dirty="0">
                <a:ln w="11430"/>
                <a:solidFill>
                  <a:schemeClr val="accent2"/>
                </a:solidFill>
                <a:effectLst>
                  <a:outerShdw blurRad="76200" dist="50800" dir="5400000" algn="tl" rotWithShape="0">
                    <a:srgbClr val="000000">
                      <a:alpha val="65000"/>
                    </a:srgbClr>
                  </a:outerShdw>
                </a:effectLst>
                <a:latin typeface="华文楷体" panose="02010600040101010101" charset="-122"/>
                <a:ea typeface="华文楷体" panose="02010600040101010101" charset="-122"/>
              </a:rPr>
              <a:t>对口升学</a:t>
            </a:r>
          </a:p>
        </p:txBody>
      </p:sp>
      <p:cxnSp>
        <p:nvCxnSpPr>
          <p:cNvPr id="4" name="直接连接符 3"/>
          <p:cNvCxnSpPr/>
          <p:nvPr/>
        </p:nvCxnSpPr>
        <p:spPr>
          <a:xfrm>
            <a:off x="3594100" y="3816350"/>
            <a:ext cx="5002213" cy="0"/>
          </a:xfrm>
          <a:prstGeom prst="line">
            <a:avLst/>
          </a:prstGeom>
          <a:ln w="38100">
            <a:solidFill>
              <a:schemeClr val="accent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矩形 2"/>
          <p:cNvSpPr/>
          <p:nvPr/>
        </p:nvSpPr>
        <p:spPr>
          <a:xfrm rot="16200000" flipH="1">
            <a:off x="10410825" y="-798512"/>
            <a:ext cx="2363788" cy="117951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alpha val="50196"/>
            </a:scheme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53" name="矩形 2"/>
          <p:cNvSpPr/>
          <p:nvPr/>
        </p:nvSpPr>
        <p:spPr>
          <a:xfrm rot="16200000" flipH="1">
            <a:off x="10229851" y="263525"/>
            <a:ext cx="958850" cy="479425"/>
          </a:xfrm>
          <a:custGeom>
            <a:avLst/>
            <a:gdLst/>
            <a:ahLst/>
            <a:cxnLst/>
            <a:rect l="l" t="t" r="r" b="b"/>
            <a:pathLst>
              <a:path w="421675" h="210838">
                <a:moveTo>
                  <a:pt x="210838" y="0"/>
                </a:moveTo>
                <a:lnTo>
                  <a:pt x="421675" y="210838"/>
                </a:lnTo>
                <a:lnTo>
                  <a:pt x="0" y="210838"/>
                </a:lnTo>
                <a:close/>
              </a:path>
            </a:pathLst>
          </a:custGeom>
          <a:solidFill>
            <a:srgbClr val="A8CDD7">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54" name="矩形 2"/>
          <p:cNvSpPr/>
          <p:nvPr/>
        </p:nvSpPr>
        <p:spPr>
          <a:xfrm rot="16200000" flipH="1">
            <a:off x="8455025" y="792162"/>
            <a:ext cx="4335463" cy="2163763"/>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95" name="矩形 2"/>
          <p:cNvSpPr/>
          <p:nvPr/>
        </p:nvSpPr>
        <p:spPr>
          <a:xfrm rot="16200000" flipH="1">
            <a:off x="11404600" y="1946276"/>
            <a:ext cx="1049337" cy="525462"/>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98" name="矩形 2"/>
          <p:cNvSpPr/>
          <p:nvPr/>
        </p:nvSpPr>
        <p:spPr>
          <a:xfrm rot="16200000" flipH="1">
            <a:off x="10229057" y="1069181"/>
            <a:ext cx="1917700" cy="957263"/>
          </a:xfrm>
          <a:custGeom>
            <a:avLst/>
            <a:gdLst/>
            <a:ahLst/>
            <a:cxnLst/>
            <a:rect l="l" t="t" r="r" b="b"/>
            <a:pathLst>
              <a:path w="421675" h="210838">
                <a:moveTo>
                  <a:pt x="210838" y="0"/>
                </a:moveTo>
                <a:lnTo>
                  <a:pt x="421675" y="210838"/>
                </a:lnTo>
                <a:lnTo>
                  <a:pt x="0" y="210838"/>
                </a:lnTo>
                <a:close/>
              </a:path>
            </a:pathLst>
          </a:custGeom>
          <a:solidFill>
            <a:srgbClr val="A8CDD7">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96" name="矩形 2"/>
          <p:cNvSpPr/>
          <p:nvPr/>
        </p:nvSpPr>
        <p:spPr>
          <a:xfrm rot="16200000" flipH="1">
            <a:off x="10483056" y="1669257"/>
            <a:ext cx="1071563" cy="533400"/>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99" name="矩形 2"/>
          <p:cNvSpPr/>
          <p:nvPr/>
        </p:nvSpPr>
        <p:spPr>
          <a:xfrm rot="16200000" flipH="1">
            <a:off x="9016207" y="754856"/>
            <a:ext cx="1049338" cy="523875"/>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15" name="矩形 14"/>
          <p:cNvSpPr/>
          <p:nvPr/>
        </p:nvSpPr>
        <p:spPr>
          <a:xfrm>
            <a:off x="3606800" y="4279900"/>
            <a:ext cx="5000625" cy="857250"/>
          </a:xfrm>
          <a:prstGeom prst="rect">
            <a:avLst/>
          </a:prstGeom>
          <a:pattFill prst="ltHorz">
            <a:fgClr>
              <a:schemeClr val="accent3"/>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0" name="图片 99"/>
          <p:cNvPicPr>
            <a:picLocks noChangeAspect="1"/>
          </p:cNvPicPr>
          <p:nvPr/>
        </p:nvPicPr>
        <p:blipFill>
          <a:blip r:embed="rId2"/>
          <a:stretch>
            <a:fillRect/>
          </a:stretch>
        </p:blipFill>
        <p:spPr>
          <a:xfrm>
            <a:off x="8734425" y="3413125"/>
            <a:ext cx="3411538" cy="3740150"/>
          </a:xfrm>
          <a:prstGeom prst="rect">
            <a:avLst/>
          </a:prstGeom>
          <a:effectLst>
            <a:outerShdw blurRad="50800" dist="38100" dir="5400000" algn="t" rotWithShape="0">
              <a:prstClr val="black">
                <a:alpha val="40000"/>
              </a:prstClr>
            </a:outerShdw>
          </a:effectLst>
        </p:spPr>
      </p:pic>
      <p:grpSp>
        <p:nvGrpSpPr>
          <p:cNvPr id="2" name="组合 1">
            <a:extLst>
              <a:ext uri="{FF2B5EF4-FFF2-40B4-BE49-F238E27FC236}">
                <a16:creationId xmlns:a16="http://schemas.microsoft.com/office/drawing/2014/main" id="{17A03B35-82AD-824C-8EAC-35DA07C23577}"/>
              </a:ext>
            </a:extLst>
          </p:cNvPr>
          <p:cNvGrpSpPr/>
          <p:nvPr/>
        </p:nvGrpSpPr>
        <p:grpSpPr>
          <a:xfrm>
            <a:off x="8596313" y="24130"/>
            <a:ext cx="3406140" cy="712508"/>
            <a:chOff x="6477636" y="24130"/>
            <a:chExt cx="5524817" cy="1155700"/>
          </a:xfrm>
        </p:grpSpPr>
        <p:pic>
          <p:nvPicPr>
            <p:cNvPr id="3" name="图片 2" descr="logo"/>
            <p:cNvPicPr>
              <a:picLocks noChangeAspect="1"/>
            </p:cNvPicPr>
            <p:nvPr/>
          </p:nvPicPr>
          <p:blipFill rotWithShape="1">
            <a:blip r:embed="rId3">
              <a:clrChange>
                <a:clrFrom>
                  <a:srgbClr val="000000">
                    <a:alpha val="0"/>
                  </a:srgbClr>
                </a:clrFrom>
                <a:clrTo>
                  <a:srgbClr val="000000">
                    <a:alpha val="0"/>
                    <a:alpha val="0"/>
                  </a:srgbClr>
                </a:clrTo>
              </a:clrChange>
            </a:blip>
            <a:srcRect r="79453"/>
            <a:stretch/>
          </p:blipFill>
          <p:spPr>
            <a:xfrm>
              <a:off x="6477636" y="24130"/>
              <a:ext cx="1174114" cy="1155700"/>
            </a:xfrm>
            <a:prstGeom prst="rect">
              <a:avLst/>
            </a:prstGeom>
          </p:spPr>
        </p:pic>
        <p:pic>
          <p:nvPicPr>
            <p:cNvPr id="90" name="图片 89" descr="logo">
              <a:extLst>
                <a:ext uri="{FF2B5EF4-FFF2-40B4-BE49-F238E27FC236}">
                  <a16:creationId xmlns:a16="http://schemas.microsoft.com/office/drawing/2014/main" id="{CF5909F4-60C2-6C49-B901-76361683BA9C}"/>
                </a:ext>
              </a:extLst>
            </p:cNvPr>
            <p:cNvPicPr>
              <a:picLocks noChangeAspect="1"/>
            </p:cNvPicPr>
            <p:nvPr/>
          </p:nvPicPr>
          <p:blipFill rotWithShape="1">
            <a:blip r:embed="rId4">
              <a:clrChange>
                <a:clrFrom>
                  <a:srgbClr val="000000">
                    <a:alpha val="0"/>
                  </a:srgbClr>
                </a:clrFrom>
                <a:clrTo>
                  <a:srgbClr val="000000">
                    <a:alpha val="0"/>
                    <a:alpha val="0"/>
                  </a:srgbClr>
                </a:clrTo>
              </a:clrChange>
              <a:duotone>
                <a:prstClr val="black"/>
                <a:srgbClr val="FF0000">
                  <a:tint val="45000"/>
                  <a:satMod val="400000"/>
                </a:srgbClr>
              </a:duotone>
              <a:extLst>
                <a:ext uri="{BEBA8EAE-BF5A-486C-A8C5-ECC9F3942E4B}">
                  <a14:imgProps xmlns:a14="http://schemas.microsoft.com/office/drawing/2010/main">
                    <a14:imgLayer r:embed="rId5">
                      <a14:imgEffect>
                        <a14:sharpenSoften amount="50000"/>
                      </a14:imgEffect>
                      <a14:imgEffect>
                        <a14:brightnessContrast bright="-20000" contrast="-20000"/>
                      </a14:imgEffect>
                    </a14:imgLayer>
                  </a14:imgProps>
                </a:ext>
              </a:extLst>
            </a:blip>
            <a:srcRect l="23014"/>
            <a:stretch/>
          </p:blipFill>
          <p:spPr>
            <a:xfrm>
              <a:off x="7603174" y="24130"/>
              <a:ext cx="4399279" cy="1155700"/>
            </a:xfrm>
            <a:prstGeom prst="rect">
              <a:avLst/>
            </a:prstGeom>
          </p:spPr>
        </p:pic>
      </p:grpSp>
      <p:sp>
        <p:nvSpPr>
          <p:cNvPr id="5" name="文本框 4">
            <a:extLst>
              <a:ext uri="{FF2B5EF4-FFF2-40B4-BE49-F238E27FC236}">
                <a16:creationId xmlns:a16="http://schemas.microsoft.com/office/drawing/2014/main" id="{339DB92A-3BCB-3D45-BC1B-F7466A8E505A}"/>
              </a:ext>
            </a:extLst>
          </p:cNvPr>
          <p:cNvSpPr txBox="1"/>
          <p:nvPr/>
        </p:nvSpPr>
        <p:spPr>
          <a:xfrm>
            <a:off x="3957978" y="4264306"/>
            <a:ext cx="5054589" cy="1384995"/>
          </a:xfrm>
          <a:prstGeom prst="rect">
            <a:avLst/>
          </a:prstGeom>
          <a:noFill/>
        </p:spPr>
        <p:txBody>
          <a:bodyPr wrap="none" rtlCol="0">
            <a:spAutoFit/>
          </a:bodyPr>
          <a:lstStyle/>
          <a:p>
            <a:r>
              <a:rPr lang="zh-CN" altLang="en-US" sz="3600" b="1" dirty="0">
                <a:solidFill>
                  <a:schemeClr val="accent2">
                    <a:lumMod val="75000"/>
                  </a:schemeClr>
                </a:solidFill>
                <a:sym typeface="+mn-ea"/>
              </a:rPr>
              <a:t>汇报人： 张彦芳    </a:t>
            </a:r>
            <a:r>
              <a:rPr lang="zh-CN" altLang="en-US" sz="3600" b="1" dirty="0">
                <a:solidFill>
                  <a:schemeClr val="accent2"/>
                </a:solidFill>
                <a:sym typeface="+mn-ea"/>
              </a:rPr>
              <a:t> </a:t>
            </a:r>
            <a:r>
              <a:rPr lang="zh-CN" altLang="en-US" sz="4800" b="1" dirty="0">
                <a:solidFill>
                  <a:schemeClr val="accent2"/>
                </a:solidFill>
                <a:sym typeface="+mn-ea"/>
              </a:rPr>
              <a:t>     </a:t>
            </a:r>
            <a:endParaRPr lang="zh-CN" altLang="en-US" sz="4800" b="1" spc="100" dirty="0">
              <a:ln w="11430"/>
              <a:solidFill>
                <a:schemeClr val="accent2"/>
              </a:solidFill>
              <a:effectLst>
                <a:outerShdw blurRad="76200" dist="50800" dir="5400000" algn="tl" rotWithShape="0">
                  <a:srgbClr val="000000">
                    <a:alpha val="65000"/>
                  </a:srgbClr>
                </a:outerShdw>
              </a:effectLst>
              <a:sym typeface="+mn-ea"/>
            </a:endParaRPr>
          </a:p>
          <a:p>
            <a:endParaRPr kumimoji="1" lang="zh-CN" altLang="en-US" sz="36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strips(downLeft)">
                                      <p:cBhvr>
                                        <p:cTn id="7" dur="5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5"/>
          <p:cNvSpPr>
            <a:spLocks noChangeArrowheads="1"/>
          </p:cNvSpPr>
          <p:nvPr/>
        </p:nvSpPr>
        <p:spPr bwMode="gray">
          <a:xfrm>
            <a:off x="-11113" y="6551613"/>
            <a:ext cx="12234863" cy="334962"/>
          </a:xfrm>
          <a:prstGeom prst="rect">
            <a:avLst/>
          </a:prstGeom>
          <a:solidFill>
            <a:schemeClr val="accent1">
              <a:alpha val="8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solidFill>
                <a:srgbClr val="FFFFFF"/>
              </a:solidFill>
            </a:endParaRPr>
          </a:p>
        </p:txBody>
      </p:sp>
      <p:cxnSp>
        <p:nvCxnSpPr>
          <p:cNvPr id="25602" name="直接连接符 3"/>
          <p:cNvCxnSpPr>
            <a:cxnSpLocks noChangeShapeType="1"/>
          </p:cNvCxnSpPr>
          <p:nvPr/>
        </p:nvCxnSpPr>
        <p:spPr bwMode="auto">
          <a:xfrm>
            <a:off x="-1588" y="3284538"/>
            <a:ext cx="12207876" cy="0"/>
          </a:xfrm>
          <a:prstGeom prst="line">
            <a:avLst/>
          </a:prstGeom>
          <a:noFill/>
          <a:ln w="28575">
            <a:solidFill>
              <a:schemeClr val="accent2"/>
            </a:solidFill>
            <a:round/>
          </a:ln>
        </p:spPr>
      </p:cxnSp>
      <p:sp>
        <p:nvSpPr>
          <p:cNvPr id="22" name="矩形 32"/>
          <p:cNvSpPr>
            <a:spLocks noChangeArrowheads="1"/>
          </p:cNvSpPr>
          <p:nvPr/>
        </p:nvSpPr>
        <p:spPr bwMode="auto">
          <a:xfrm>
            <a:off x="4433888" y="2540000"/>
            <a:ext cx="6048375" cy="689610"/>
          </a:xfrm>
          <a:prstGeom prst="rect">
            <a:avLst/>
          </a:prstGeom>
          <a:noFill/>
          <a:ln>
            <a:noFill/>
          </a:ln>
        </p:spPr>
        <p:txBody>
          <a:bodyPr lIns="121917" tIns="60958" rIns="121917" bIns="60958">
            <a:spAutoFit/>
          </a:bodyPr>
          <a:lstStyle/>
          <a:p>
            <a:pPr fontAlgn="auto">
              <a:spcBef>
                <a:spcPts val="0"/>
              </a:spcBef>
              <a:spcAft>
                <a:spcPts val="0"/>
              </a:spcAft>
              <a:defRPr/>
            </a:pPr>
            <a:r>
              <a:rPr lang="zh-CN" altLang="en-US" sz="3700" dirty="0">
                <a:solidFill>
                  <a:schemeClr val="accent1">
                    <a:lumMod val="50000"/>
                  </a:schemeClr>
                </a:solidFill>
                <a:latin typeface="微软雅黑" panose="020B0503020204020204" charset="-122"/>
                <a:ea typeface="微软雅黑" panose="020B0503020204020204" charset="-122"/>
              </a:rPr>
              <a:t>外科历年考点</a:t>
            </a:r>
          </a:p>
        </p:txBody>
      </p:sp>
      <p:pic>
        <p:nvPicPr>
          <p:cNvPr id="25605" name="图片 22"/>
          <p:cNvPicPr>
            <a:picLocks noChangeAspect="1"/>
          </p:cNvPicPr>
          <p:nvPr/>
        </p:nvPicPr>
        <p:blipFill>
          <a:blip r:embed="rId2"/>
          <a:srcRect/>
          <a:stretch>
            <a:fillRect/>
          </a:stretch>
        </p:blipFill>
        <p:spPr bwMode="auto">
          <a:xfrm>
            <a:off x="10101263" y="4605338"/>
            <a:ext cx="2079625" cy="2281237"/>
          </a:xfrm>
          <a:prstGeom prst="rect">
            <a:avLst/>
          </a:prstGeom>
          <a:noFill/>
          <a:ln w="9525">
            <a:noFill/>
            <a:miter lim="800000"/>
            <a:headEnd/>
            <a:tailEnd/>
          </a:ln>
        </p:spPr>
      </p:pic>
      <p:sp>
        <p:nvSpPr>
          <p:cNvPr id="25606" name="椭圆 4"/>
          <p:cNvSpPr>
            <a:spLocks noChangeArrowheads="1"/>
          </p:cNvSpPr>
          <p:nvPr/>
        </p:nvSpPr>
        <p:spPr bwMode="auto">
          <a:xfrm>
            <a:off x="-11113" y="2420938"/>
            <a:ext cx="4076701" cy="1727200"/>
          </a:xfrm>
          <a:prstGeom prst="homePlate">
            <a:avLst>
              <a:gd name="adj" fmla="val 50025"/>
            </a:avLst>
          </a:prstGeom>
          <a:solidFill>
            <a:schemeClr val="accent2"/>
          </a:solidFill>
          <a:ln w="9525">
            <a:noFill/>
            <a:miter lim="800000"/>
          </a:ln>
        </p:spPr>
        <p:txBody>
          <a:bodyPr lIns="121917" tIns="60958" rIns="121917" bIns="60958" anchor="ctr"/>
          <a:lstStyle/>
          <a:p>
            <a:pPr algn="ctr"/>
            <a:r>
              <a:rPr lang="en-US" altLang="zh-CN" sz="8300">
                <a:solidFill>
                  <a:srgbClr val="FFFFFF"/>
                </a:solidFill>
                <a:latin typeface="Times New Roman" panose="02020503050405090304" charset="0"/>
                <a:cs typeface="Times New Roman" panose="02020503050405090304" charset="0"/>
              </a:rPr>
              <a:t>3</a:t>
            </a:r>
          </a:p>
        </p:txBody>
      </p:sp>
      <p:grpSp>
        <p:nvGrpSpPr>
          <p:cNvPr id="10" name="组合 9">
            <a:extLst>
              <a:ext uri="{FF2B5EF4-FFF2-40B4-BE49-F238E27FC236}">
                <a16:creationId xmlns:a16="http://schemas.microsoft.com/office/drawing/2014/main" id="{BA180DCD-2B12-EA4F-97C9-2D264C3F8CF5}"/>
              </a:ext>
            </a:extLst>
          </p:cNvPr>
          <p:cNvGrpSpPr/>
          <p:nvPr/>
        </p:nvGrpSpPr>
        <p:grpSpPr>
          <a:xfrm>
            <a:off x="8891735" y="319367"/>
            <a:ext cx="3406140" cy="712508"/>
            <a:chOff x="6477636" y="24130"/>
            <a:chExt cx="5524817" cy="1155700"/>
          </a:xfrm>
        </p:grpSpPr>
        <p:pic>
          <p:nvPicPr>
            <p:cNvPr id="11" name="图片 10" descr="logo">
              <a:extLst>
                <a:ext uri="{FF2B5EF4-FFF2-40B4-BE49-F238E27FC236}">
                  <a16:creationId xmlns:a16="http://schemas.microsoft.com/office/drawing/2014/main" id="{BB54C27B-1341-394E-AAFA-5653C6142F61}"/>
                </a:ext>
              </a:extLst>
            </p:cNvPr>
            <p:cNvPicPr>
              <a:picLocks noChangeAspect="1"/>
            </p:cNvPicPr>
            <p:nvPr/>
          </p:nvPicPr>
          <p:blipFill rotWithShape="1">
            <a:blip r:embed="rId3">
              <a:clrChange>
                <a:clrFrom>
                  <a:srgbClr val="000000">
                    <a:alpha val="0"/>
                  </a:srgbClr>
                </a:clrFrom>
                <a:clrTo>
                  <a:srgbClr val="000000">
                    <a:alpha val="0"/>
                    <a:alpha val="0"/>
                  </a:srgbClr>
                </a:clrTo>
              </a:clrChange>
            </a:blip>
            <a:srcRect r="79453"/>
            <a:stretch/>
          </p:blipFill>
          <p:spPr>
            <a:xfrm>
              <a:off x="6477636" y="24130"/>
              <a:ext cx="1174114" cy="1155700"/>
            </a:xfrm>
            <a:prstGeom prst="rect">
              <a:avLst/>
            </a:prstGeom>
          </p:spPr>
        </p:pic>
        <p:pic>
          <p:nvPicPr>
            <p:cNvPr id="12" name="图片 11" descr="logo">
              <a:extLst>
                <a:ext uri="{FF2B5EF4-FFF2-40B4-BE49-F238E27FC236}">
                  <a16:creationId xmlns:a16="http://schemas.microsoft.com/office/drawing/2014/main" id="{9FA97910-6F76-9D49-8574-5B4C73902D40}"/>
                </a:ext>
              </a:extLst>
            </p:cNvPr>
            <p:cNvPicPr>
              <a:picLocks noChangeAspect="1"/>
            </p:cNvPicPr>
            <p:nvPr/>
          </p:nvPicPr>
          <p:blipFill rotWithShape="1">
            <a:blip r:embed="rId4">
              <a:clrChange>
                <a:clrFrom>
                  <a:srgbClr val="000000">
                    <a:alpha val="0"/>
                  </a:srgbClr>
                </a:clrFrom>
                <a:clrTo>
                  <a:srgbClr val="000000">
                    <a:alpha val="0"/>
                    <a:alpha val="0"/>
                  </a:srgbClr>
                </a:clrTo>
              </a:clrChange>
              <a:duotone>
                <a:prstClr val="black"/>
                <a:srgbClr val="FF0000">
                  <a:tint val="45000"/>
                  <a:satMod val="400000"/>
                </a:srgbClr>
              </a:duotone>
              <a:extLst>
                <a:ext uri="{BEBA8EAE-BF5A-486C-A8C5-ECC9F3942E4B}">
                  <a14:imgProps xmlns:a14="http://schemas.microsoft.com/office/drawing/2010/main">
                    <a14:imgLayer r:embed="rId5">
                      <a14:imgEffect>
                        <a14:sharpenSoften amount="50000"/>
                      </a14:imgEffect>
                      <a14:imgEffect>
                        <a14:brightnessContrast bright="-20000" contrast="-20000"/>
                      </a14:imgEffect>
                    </a14:imgLayer>
                  </a14:imgProps>
                </a:ext>
              </a:extLst>
            </a:blip>
            <a:srcRect l="23014"/>
            <a:stretch/>
          </p:blipFill>
          <p:spPr>
            <a:xfrm>
              <a:off x="7603174" y="24130"/>
              <a:ext cx="4399279" cy="1155700"/>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500" fill="hold">
                                          <p:stCondLst>
                                            <p:cond delay="0"/>
                                          </p:stCondLst>
                                        </p:cTn>
                                        <p:tgtEl>
                                          <p:spTgt spid="22"/>
                                        </p:tgtEl>
                                        <p:attrNameLst>
                                          <p:attrName>style.visibility</p:attrName>
                                        </p:attrNameLst>
                                      </p:cBhvr>
                                      <p:to>
                                        <p:strVal val="visible"/>
                                      </p:to>
                                    </p:set>
                                    <p:anim calcmode="discrete" valueType="clr">
                                      <p:cBhvr override="childStyle">
                                        <p:cTn id="7" dur="500"/>
                                        <p:tgtEl>
                                          <p:spTgt spid="22"/>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22"/>
                                        </p:tgtEl>
                                        <p:attrNameLst>
                                          <p:attrName>fillcolor</p:attrName>
                                        </p:attrNameLst>
                                      </p:cBhvr>
                                      <p:tavLst>
                                        <p:tav tm="0">
                                          <p:val>
                                            <p:clrVal>
                                              <a:schemeClr val="accent2"/>
                                            </p:clrVal>
                                          </p:val>
                                        </p:tav>
                                        <p:tav tm="50000">
                                          <p:val>
                                            <p:clrVal>
                                              <a:schemeClr val="hlink"/>
                                            </p:clrVal>
                                          </p:val>
                                        </p:tav>
                                      </p:tavLst>
                                    </p:anim>
                                    <p:set>
                                      <p:cBhvr>
                                        <p:cTn id="9" dur="500"/>
                                        <p:tgtEl>
                                          <p:spTgt spid="2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5" name="组合 51"/>
          <p:cNvGrpSpPr/>
          <p:nvPr/>
        </p:nvGrpSpPr>
        <p:grpSpPr bwMode="auto">
          <a:xfrm>
            <a:off x="1588" y="0"/>
            <a:ext cx="12190412" cy="1031875"/>
            <a:chOff x="795" y="-1"/>
            <a:chExt cx="12190413" cy="1031624"/>
          </a:xfrm>
        </p:grpSpPr>
        <p:sp>
          <p:nvSpPr>
            <p:cNvPr id="53" name="矩形 52"/>
            <p:cNvSpPr/>
            <p:nvPr>
              <p:custDataLst>
                <p:tags r:id="rId1"/>
              </p:custDataLst>
            </p:nvPr>
          </p:nvSpPr>
          <p:spPr>
            <a:xfrm>
              <a:off x="795" y="280919"/>
              <a:ext cx="12190413" cy="750704"/>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p>
          </p:txBody>
        </p:sp>
        <p:pic>
          <p:nvPicPr>
            <p:cNvPr id="26648" name="图片 53"/>
            <p:cNvPicPr>
              <a:picLocks noChangeAspect="1"/>
            </p:cNvPicPr>
            <p:nvPr/>
          </p:nvPicPr>
          <p:blipFill>
            <a:blip r:embed="rId4"/>
            <a:srcRect/>
            <a:stretch>
              <a:fillRect/>
            </a:stretch>
          </p:blipFill>
          <p:spPr bwMode="auto">
            <a:xfrm>
              <a:off x="328107" y="-1"/>
              <a:ext cx="940631" cy="1031623"/>
            </a:xfrm>
            <a:prstGeom prst="rect">
              <a:avLst/>
            </a:prstGeom>
            <a:noFill/>
            <a:ln w="9525">
              <a:noFill/>
              <a:miter lim="800000"/>
              <a:headEnd/>
              <a:tailEnd/>
            </a:ln>
          </p:spPr>
        </p:pic>
      </p:grpSp>
      <p:grpSp>
        <p:nvGrpSpPr>
          <p:cNvPr id="78" name="Group 77"/>
          <p:cNvGrpSpPr/>
          <p:nvPr/>
        </p:nvGrpSpPr>
        <p:grpSpPr>
          <a:xfrm>
            <a:off x="4366260" y="3375660"/>
            <a:ext cx="1624965" cy="1252855"/>
            <a:chOff x="3362253" y="2517137"/>
            <a:chExt cx="1112458" cy="771294"/>
          </a:xfrm>
          <a:solidFill>
            <a:srgbClr val="D8B25C"/>
          </a:solidFill>
        </p:grpSpPr>
        <p:sp>
          <p:nvSpPr>
            <p:cNvPr id="79" name="Round Diagonal Corner Rectangle 78"/>
            <p:cNvSpPr/>
            <p:nvPr/>
          </p:nvSpPr>
          <p:spPr>
            <a:xfrm rot="10800000" flipH="1" flipV="1">
              <a:off x="3364530" y="2542534"/>
              <a:ext cx="1110181" cy="745897"/>
            </a:xfrm>
            <a:prstGeom prst="round2DiagRect">
              <a:avLst>
                <a:gd name="adj1" fmla="val 391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p>
              <a:pPr algn="ctr" fontAlgn="auto">
                <a:spcBef>
                  <a:spcPts val="0"/>
                </a:spcBef>
                <a:spcAft>
                  <a:spcPts val="0"/>
                </a:spcAft>
                <a:defRPr/>
              </a:pPr>
              <a:endPar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503050405090304" charset="0"/>
                <a:cs typeface="Times New Roman" panose="02020503050405090304" charset="0"/>
              </a:endParaRPr>
            </a:p>
          </p:txBody>
        </p:sp>
        <p:sp>
          <p:nvSpPr>
            <p:cNvPr id="80" name="Round Diagonal Corner Rectangle 79"/>
            <p:cNvSpPr/>
            <p:nvPr/>
          </p:nvSpPr>
          <p:spPr>
            <a:xfrm rot="10800000" flipH="1" flipV="1">
              <a:off x="3362253" y="2517137"/>
              <a:ext cx="1110181" cy="745897"/>
            </a:xfrm>
            <a:prstGeom prst="round2DiagRect">
              <a:avLst>
                <a:gd name="adj1" fmla="val 391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p>
              <a:pPr algn="ctr" fontAlgn="auto">
                <a:spcBef>
                  <a:spcPts val="0"/>
                </a:spcBef>
                <a:spcAft>
                  <a:spcPts val="0"/>
                </a:spcAft>
                <a:defRPr/>
              </a:pPr>
              <a:endPar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503050405090304" charset="0"/>
                <a:cs typeface="Times New Roman" panose="02020503050405090304" charset="0"/>
              </a:endParaRPr>
            </a:p>
          </p:txBody>
        </p:sp>
      </p:grpSp>
      <p:grpSp>
        <p:nvGrpSpPr>
          <p:cNvPr id="81" name="Group 80"/>
          <p:cNvGrpSpPr/>
          <p:nvPr/>
        </p:nvGrpSpPr>
        <p:grpSpPr>
          <a:xfrm>
            <a:off x="6166279" y="3376955"/>
            <a:ext cx="1752171" cy="1252669"/>
            <a:chOff x="4638997" y="2552242"/>
            <a:chExt cx="1314128" cy="939502"/>
          </a:xfrm>
          <a:solidFill>
            <a:srgbClr val="7BA79D"/>
          </a:solidFill>
        </p:grpSpPr>
        <p:sp>
          <p:nvSpPr>
            <p:cNvPr id="82" name="Round Diagonal Corner Rectangle 81"/>
            <p:cNvSpPr/>
            <p:nvPr/>
          </p:nvSpPr>
          <p:spPr>
            <a:xfrm rot="10800000" flipV="1">
              <a:off x="4638997" y="2577119"/>
              <a:ext cx="1314124" cy="914625"/>
            </a:xfrm>
            <a:prstGeom prst="round2DiagRect">
              <a:avLst>
                <a:gd name="adj1" fmla="val 391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dirty="0">
                <a:latin typeface="Times New Roman" panose="02020503050405090304" charset="0"/>
                <a:cs typeface="Times New Roman" panose="02020503050405090304" charset="0"/>
              </a:endParaRPr>
            </a:p>
          </p:txBody>
        </p:sp>
        <p:sp>
          <p:nvSpPr>
            <p:cNvPr id="83" name="Round Diagonal Corner Rectangle 82"/>
            <p:cNvSpPr/>
            <p:nvPr/>
          </p:nvSpPr>
          <p:spPr>
            <a:xfrm rot="10800000" flipV="1">
              <a:off x="4639001" y="2552242"/>
              <a:ext cx="1314124" cy="914625"/>
            </a:xfrm>
            <a:prstGeom prst="round2DiagRect">
              <a:avLst>
                <a:gd name="adj1" fmla="val 391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dirty="0">
                <a:latin typeface="Times New Roman" panose="02020503050405090304" charset="0"/>
                <a:cs typeface="Times New Roman" panose="02020503050405090304" charset="0"/>
              </a:endParaRPr>
            </a:p>
          </p:txBody>
        </p:sp>
      </p:grpSp>
      <p:grpSp>
        <p:nvGrpSpPr>
          <p:cNvPr id="84" name="Group 83"/>
          <p:cNvGrpSpPr/>
          <p:nvPr/>
        </p:nvGrpSpPr>
        <p:grpSpPr>
          <a:xfrm>
            <a:off x="6067887" y="2016843"/>
            <a:ext cx="1869613" cy="1326647"/>
            <a:chOff x="4550915" y="1512632"/>
            <a:chExt cx="1402210" cy="994985"/>
          </a:xfrm>
          <a:solidFill>
            <a:srgbClr val="DD8047"/>
          </a:solidFill>
        </p:grpSpPr>
        <p:sp>
          <p:nvSpPr>
            <p:cNvPr id="85" name="Round Diagonal Corner Rectangle 84"/>
            <p:cNvSpPr/>
            <p:nvPr/>
          </p:nvSpPr>
          <p:spPr>
            <a:xfrm rot="10800000">
              <a:off x="4550915" y="1531687"/>
              <a:ext cx="1402206" cy="975930"/>
            </a:xfrm>
            <a:prstGeom prst="round2DiagRect">
              <a:avLst>
                <a:gd name="adj1" fmla="val 391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dirty="0">
                <a:latin typeface="Times New Roman" panose="02020503050405090304" charset="0"/>
                <a:cs typeface="Times New Roman" panose="02020503050405090304" charset="0"/>
              </a:endParaRPr>
            </a:p>
          </p:txBody>
        </p:sp>
        <p:sp>
          <p:nvSpPr>
            <p:cNvPr id="86" name="Round Diagonal Corner Rectangle 85"/>
            <p:cNvSpPr/>
            <p:nvPr/>
          </p:nvSpPr>
          <p:spPr>
            <a:xfrm rot="10800000">
              <a:off x="4550919" y="1512632"/>
              <a:ext cx="1402206" cy="975930"/>
            </a:xfrm>
            <a:prstGeom prst="round2DiagRect">
              <a:avLst>
                <a:gd name="adj1" fmla="val 391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dirty="0">
                <a:latin typeface="Times New Roman" panose="02020503050405090304" charset="0"/>
                <a:cs typeface="Times New Roman" panose="02020503050405090304" charset="0"/>
              </a:endParaRPr>
            </a:p>
          </p:txBody>
        </p:sp>
      </p:grpSp>
      <p:grpSp>
        <p:nvGrpSpPr>
          <p:cNvPr id="87" name="Group 86"/>
          <p:cNvGrpSpPr/>
          <p:nvPr/>
        </p:nvGrpSpPr>
        <p:grpSpPr>
          <a:xfrm>
            <a:off x="4220210" y="2016760"/>
            <a:ext cx="1732280" cy="1347470"/>
            <a:chOff x="2607467" y="1060892"/>
            <a:chExt cx="1841153" cy="1359852"/>
          </a:xfrm>
          <a:solidFill>
            <a:srgbClr val="548BB7"/>
          </a:solidFill>
        </p:grpSpPr>
        <p:sp>
          <p:nvSpPr>
            <p:cNvPr id="88" name="Round Diagonal Corner Rectangle 87"/>
            <p:cNvSpPr/>
            <p:nvPr/>
          </p:nvSpPr>
          <p:spPr>
            <a:xfrm rot="10800000" flipH="1">
              <a:off x="2609055" y="1082809"/>
              <a:ext cx="1839565" cy="1337935"/>
            </a:xfrm>
            <a:prstGeom prst="round2DiagRect">
              <a:avLst>
                <a:gd name="adj1" fmla="val 391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latin typeface="Times New Roman" panose="02020503050405090304" charset="0"/>
                <a:cs typeface="Times New Roman" panose="02020503050405090304" charset="0"/>
              </a:endParaRPr>
            </a:p>
          </p:txBody>
        </p:sp>
        <p:sp>
          <p:nvSpPr>
            <p:cNvPr id="89" name="Round Diagonal Corner Rectangle 88"/>
            <p:cNvSpPr/>
            <p:nvPr/>
          </p:nvSpPr>
          <p:spPr>
            <a:xfrm rot="10800000" flipH="1">
              <a:off x="2607467" y="1060892"/>
              <a:ext cx="1839565" cy="1337935"/>
            </a:xfrm>
            <a:prstGeom prst="round2DiagRect">
              <a:avLst>
                <a:gd name="adj1" fmla="val 391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latin typeface="Times New Roman" panose="02020503050405090304" charset="0"/>
                <a:cs typeface="Times New Roman" panose="02020503050405090304" charset="0"/>
              </a:endParaRPr>
            </a:p>
          </p:txBody>
        </p:sp>
      </p:grpSp>
      <p:sp>
        <p:nvSpPr>
          <p:cNvPr id="77" name="Oval 76"/>
          <p:cNvSpPr/>
          <p:nvPr/>
        </p:nvSpPr>
        <p:spPr>
          <a:xfrm>
            <a:off x="5484813" y="2746375"/>
            <a:ext cx="1165225" cy="1165225"/>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dirty="0">
              <a:latin typeface="Times New Roman" panose="02020503050405090304" charset="0"/>
              <a:cs typeface="Times New Roman" panose="02020503050405090304" charset="0"/>
            </a:endParaRPr>
          </a:p>
        </p:txBody>
      </p:sp>
      <p:sp>
        <p:nvSpPr>
          <p:cNvPr id="26631" name="Title 6"/>
          <p:cNvSpPr>
            <a:spLocks noGrp="1"/>
          </p:cNvSpPr>
          <p:nvPr>
            <p:ph type="title"/>
          </p:nvPr>
        </p:nvSpPr>
        <p:spPr>
          <a:xfrm>
            <a:off x="1327785" y="560070"/>
            <a:ext cx="7518400" cy="471488"/>
          </a:xfrm>
        </p:spPr>
        <p:txBody>
          <a:bodyPr/>
          <a:lstStyle/>
          <a:p>
            <a:pPr algn="l"/>
            <a:r>
              <a:rPr lang="zh-CN" altLang="en-US" sz="4000" b="0">
                <a:solidFill>
                  <a:schemeClr val="tx1"/>
                </a:solidFill>
                <a:latin typeface="微软雅黑" panose="020B0503020204020204" charset="-122"/>
                <a:ea typeface="微软雅黑" panose="020B0503020204020204" charset="-122"/>
              </a:rPr>
              <a:t>外科历年考点</a:t>
            </a:r>
          </a:p>
        </p:txBody>
      </p:sp>
      <p:sp>
        <p:nvSpPr>
          <p:cNvPr id="2053" name="Freeform 5"/>
          <p:cNvSpPr/>
          <p:nvPr/>
        </p:nvSpPr>
        <p:spPr bwMode="auto">
          <a:xfrm>
            <a:off x="5541963" y="3317875"/>
            <a:ext cx="1108075" cy="2687638"/>
          </a:xfrm>
          <a:custGeom>
            <a:avLst/>
            <a:gdLst>
              <a:gd name="T0" fmla="*/ 109 w 203"/>
              <a:gd name="T1" fmla="*/ 0 h 676"/>
              <a:gd name="T2" fmla="*/ 110 w 203"/>
              <a:gd name="T3" fmla="*/ 585 h 676"/>
              <a:gd name="T4" fmla="*/ 110 w 203"/>
              <a:gd name="T5" fmla="*/ 586 h 676"/>
              <a:gd name="T6" fmla="*/ 116 w 203"/>
              <a:gd name="T7" fmla="*/ 619 h 676"/>
              <a:gd name="T8" fmla="*/ 121 w 203"/>
              <a:gd name="T9" fmla="*/ 629 h 676"/>
              <a:gd name="T10" fmla="*/ 147 w 203"/>
              <a:gd name="T11" fmla="*/ 656 h 676"/>
              <a:gd name="T12" fmla="*/ 203 w 203"/>
              <a:gd name="T13" fmla="*/ 676 h 676"/>
              <a:gd name="T14" fmla="*/ 0 w 203"/>
              <a:gd name="T15" fmla="*/ 676 h 676"/>
              <a:gd name="T16" fmla="*/ 62 w 203"/>
              <a:gd name="T17" fmla="*/ 650 h 676"/>
              <a:gd name="T18" fmla="*/ 78 w 203"/>
              <a:gd name="T19" fmla="*/ 629 h 676"/>
              <a:gd name="T20" fmla="*/ 82 w 203"/>
              <a:gd name="T21" fmla="*/ 619 h 676"/>
              <a:gd name="T22" fmla="*/ 88 w 203"/>
              <a:gd name="T23" fmla="*/ 586 h 676"/>
              <a:gd name="T24" fmla="*/ 88 w 203"/>
              <a:gd name="T25" fmla="*/ 585 h 676"/>
              <a:gd name="T26" fmla="*/ 88 w 203"/>
              <a:gd name="T27" fmla="*/ 0 h 676"/>
              <a:gd name="T28" fmla="*/ 109 w 203"/>
              <a:gd name="T29" fmla="*/ 0 h 6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3"/>
              <a:gd name="T46" fmla="*/ 0 h 676"/>
              <a:gd name="T47" fmla="*/ 203 w 203"/>
              <a:gd name="T48" fmla="*/ 676 h 6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3" h="676">
                <a:moveTo>
                  <a:pt x="109" y="0"/>
                </a:moveTo>
                <a:cubicBezTo>
                  <a:pt x="110" y="585"/>
                  <a:pt x="110" y="585"/>
                  <a:pt x="110" y="585"/>
                </a:cubicBezTo>
                <a:cubicBezTo>
                  <a:pt x="110" y="586"/>
                  <a:pt x="110" y="586"/>
                  <a:pt x="110" y="586"/>
                </a:cubicBezTo>
                <a:cubicBezTo>
                  <a:pt x="110" y="598"/>
                  <a:pt x="112" y="609"/>
                  <a:pt x="116" y="619"/>
                </a:cubicBezTo>
                <a:cubicBezTo>
                  <a:pt x="117" y="622"/>
                  <a:pt x="119" y="626"/>
                  <a:pt x="121" y="629"/>
                </a:cubicBezTo>
                <a:cubicBezTo>
                  <a:pt x="127" y="637"/>
                  <a:pt x="136" y="646"/>
                  <a:pt x="147" y="656"/>
                </a:cubicBezTo>
                <a:cubicBezTo>
                  <a:pt x="164" y="669"/>
                  <a:pt x="182" y="676"/>
                  <a:pt x="203" y="676"/>
                </a:cubicBezTo>
                <a:cubicBezTo>
                  <a:pt x="0" y="676"/>
                  <a:pt x="0" y="676"/>
                  <a:pt x="0" y="676"/>
                </a:cubicBezTo>
                <a:cubicBezTo>
                  <a:pt x="24" y="676"/>
                  <a:pt x="45" y="667"/>
                  <a:pt x="62" y="650"/>
                </a:cubicBezTo>
                <a:cubicBezTo>
                  <a:pt x="68" y="643"/>
                  <a:pt x="74" y="636"/>
                  <a:pt x="78" y="629"/>
                </a:cubicBezTo>
                <a:cubicBezTo>
                  <a:pt x="79" y="626"/>
                  <a:pt x="81" y="622"/>
                  <a:pt x="82" y="619"/>
                </a:cubicBezTo>
                <a:cubicBezTo>
                  <a:pt x="86" y="609"/>
                  <a:pt x="88" y="598"/>
                  <a:pt x="88" y="586"/>
                </a:cubicBezTo>
                <a:cubicBezTo>
                  <a:pt x="88" y="586"/>
                  <a:pt x="88" y="586"/>
                  <a:pt x="88" y="585"/>
                </a:cubicBezTo>
                <a:cubicBezTo>
                  <a:pt x="88" y="0"/>
                  <a:pt x="88" y="0"/>
                  <a:pt x="88" y="0"/>
                </a:cubicBezTo>
                <a:lnTo>
                  <a:pt x="109" y="0"/>
                </a:lnTo>
                <a:close/>
              </a:path>
            </a:pathLst>
          </a:custGeom>
          <a:solidFill>
            <a:srgbClr val="548BB7"/>
          </a:solidFill>
          <a:ln w="9525">
            <a:noFill/>
            <a:round/>
          </a:ln>
        </p:spPr>
        <p:txBody>
          <a:bodyPr lIns="121920" tIns="60960" rIns="121920" bIns="60960"/>
          <a:lstStyle/>
          <a:p>
            <a:endParaRPr lang="zh-CN" altLang="en-US" b="1"/>
          </a:p>
        </p:txBody>
      </p:sp>
      <p:sp>
        <p:nvSpPr>
          <p:cNvPr id="63" name="Oval 62"/>
          <p:cNvSpPr/>
          <p:nvPr/>
        </p:nvSpPr>
        <p:spPr>
          <a:xfrm>
            <a:off x="5886450" y="3125788"/>
            <a:ext cx="384175" cy="384175"/>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dirty="0">
              <a:latin typeface="Times New Roman" panose="02020503050405090304" charset="0"/>
              <a:cs typeface="Times New Roman" panose="02020503050405090304" charset="0"/>
            </a:endParaRPr>
          </a:p>
        </p:txBody>
      </p:sp>
      <p:sp>
        <p:nvSpPr>
          <p:cNvPr id="68" name="Rectangle 67"/>
          <p:cNvSpPr/>
          <p:nvPr/>
        </p:nvSpPr>
        <p:spPr>
          <a:xfrm>
            <a:off x="0" y="6005513"/>
            <a:ext cx="12192000" cy="111125"/>
          </a:xfrm>
          <a:prstGeom prst="rect">
            <a:avLst/>
          </a:prstGeom>
          <a:solidFill>
            <a:srgbClr val="7BA7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95" name="Rectangle 94"/>
          <p:cNvSpPr>
            <a:spLocks noChangeArrowheads="1"/>
          </p:cNvSpPr>
          <p:nvPr/>
        </p:nvSpPr>
        <p:spPr bwMode="auto">
          <a:xfrm>
            <a:off x="8161655" y="3724910"/>
            <a:ext cx="3576638" cy="615315"/>
          </a:xfrm>
          <a:prstGeom prst="rect">
            <a:avLst/>
          </a:prstGeom>
          <a:noFill/>
          <a:ln w="9525">
            <a:noFill/>
            <a:miter lim="800000"/>
          </a:ln>
        </p:spPr>
        <p:txBody>
          <a:bodyPr lIns="0" tIns="0" rIns="0" bIns="0">
            <a:spAutoFit/>
          </a:bodyPr>
          <a:lstStyle/>
          <a:p>
            <a:r>
              <a:rPr lang="zh-CN" altLang="en-US" sz="2000" b="1">
                <a:solidFill>
                  <a:schemeClr val="accent2">
                    <a:lumMod val="75000"/>
                  </a:schemeClr>
                </a:solidFill>
                <a:latin typeface="Times New Roman" panose="02020503050405090304" charset="0"/>
                <a:ea typeface="微软雅黑" charset="0"/>
              </a:rPr>
              <a:t>熟悉外科常见疾病的防治要点、辅助检查、并发症和健康教育</a:t>
            </a:r>
          </a:p>
        </p:txBody>
      </p:sp>
      <p:sp>
        <p:nvSpPr>
          <p:cNvPr id="98" name="Rectangle 97"/>
          <p:cNvSpPr>
            <a:spLocks noChangeArrowheads="1"/>
          </p:cNvSpPr>
          <p:nvPr/>
        </p:nvSpPr>
        <p:spPr bwMode="auto">
          <a:xfrm>
            <a:off x="8117523" y="2393633"/>
            <a:ext cx="3663950" cy="307340"/>
          </a:xfrm>
          <a:prstGeom prst="rect">
            <a:avLst/>
          </a:prstGeom>
          <a:noFill/>
          <a:ln w="9525">
            <a:noFill/>
            <a:miter lim="800000"/>
          </a:ln>
        </p:spPr>
        <p:txBody>
          <a:bodyPr lIns="0" tIns="0" rIns="0" bIns="0">
            <a:spAutoFit/>
          </a:bodyPr>
          <a:lstStyle/>
          <a:p>
            <a:r>
              <a:rPr lang="zh-CN" altLang="en-US" sz="2000" b="1">
                <a:solidFill>
                  <a:schemeClr val="accent2"/>
                </a:solidFill>
                <a:latin typeface="Times New Roman" panose="02020503050405090304" charset="0"/>
                <a:ea typeface="微软雅黑" charset="0"/>
              </a:rPr>
              <a:t>了解外科常见疾病的病因</a:t>
            </a:r>
          </a:p>
        </p:txBody>
      </p:sp>
      <p:sp>
        <p:nvSpPr>
          <p:cNvPr id="104" name="Rectangle 103"/>
          <p:cNvSpPr/>
          <p:nvPr/>
        </p:nvSpPr>
        <p:spPr>
          <a:xfrm>
            <a:off x="1624330" y="3819525"/>
            <a:ext cx="2597150" cy="615315"/>
          </a:xfrm>
          <a:prstGeom prst="rect">
            <a:avLst/>
          </a:prstGeom>
        </p:spPr>
        <p:txBody>
          <a:bodyPr lIns="0" tIns="0" rIns="0" bIns="0">
            <a:spAutoFit/>
          </a:bodyPr>
          <a:lstStyle/>
          <a:p>
            <a:pPr algn="r" fontAlgn="auto">
              <a:spcBef>
                <a:spcPts val="0"/>
              </a:spcBef>
              <a:spcAft>
                <a:spcPts val="0"/>
              </a:spcAft>
              <a:defRPr/>
            </a:pPr>
            <a:r>
              <a:rPr sz="2000" b="1" dirty="0">
                <a:solidFill>
                  <a:srgbClr val="00B050"/>
                </a:solidFill>
                <a:latin typeface="Times New Roman" panose="02020503050405090304" charset="0"/>
                <a:ea typeface="微软雅黑" charset="0"/>
              </a:rPr>
              <a:t>掌握外科常见疾病与外科急危重症的临床表现</a:t>
            </a:r>
          </a:p>
        </p:txBody>
      </p:sp>
      <p:sp>
        <p:nvSpPr>
          <p:cNvPr id="107" name="Rectangle 106"/>
          <p:cNvSpPr>
            <a:spLocks noChangeArrowheads="1"/>
          </p:cNvSpPr>
          <p:nvPr/>
        </p:nvSpPr>
        <p:spPr bwMode="auto">
          <a:xfrm>
            <a:off x="1599883" y="2393633"/>
            <a:ext cx="2536825" cy="615315"/>
          </a:xfrm>
          <a:prstGeom prst="rect">
            <a:avLst/>
          </a:prstGeom>
          <a:noFill/>
          <a:ln w="9525">
            <a:noFill/>
            <a:miter lim="800000"/>
          </a:ln>
        </p:spPr>
        <p:txBody>
          <a:bodyPr lIns="0" tIns="0" rIns="0" bIns="0">
            <a:spAutoFit/>
          </a:bodyPr>
          <a:lstStyle/>
          <a:p>
            <a:pPr algn="ctr"/>
            <a:r>
              <a:rPr sz="2000" b="1">
                <a:solidFill>
                  <a:schemeClr val="accent1">
                    <a:lumMod val="75000"/>
                  </a:schemeClr>
                </a:solidFill>
                <a:latin typeface="Times New Roman" panose="02020503050405090304" charset="0"/>
                <a:ea typeface="微软雅黑" charset="0"/>
              </a:rPr>
              <a:t>能初步规范进行外科常用技术操作</a:t>
            </a:r>
          </a:p>
        </p:txBody>
      </p:sp>
      <p:sp>
        <p:nvSpPr>
          <p:cNvPr id="121" name="Oval 120"/>
          <p:cNvSpPr/>
          <p:nvPr/>
        </p:nvSpPr>
        <p:spPr>
          <a:xfrm>
            <a:off x="5959475" y="4494213"/>
            <a:ext cx="239713" cy="23971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dirty="0">
              <a:latin typeface="Times New Roman" panose="02020503050405090304" charset="0"/>
              <a:cs typeface="Times New Roman" panose="02020503050405090304" charset="0"/>
            </a:endParaRPr>
          </a:p>
        </p:txBody>
      </p:sp>
      <p:sp>
        <p:nvSpPr>
          <p:cNvPr id="26642" name="文本框 2"/>
          <p:cNvSpPr txBox="1">
            <a:spLocks noChangeArrowheads="1"/>
          </p:cNvSpPr>
          <p:nvPr/>
        </p:nvSpPr>
        <p:spPr bwMode="auto">
          <a:xfrm>
            <a:off x="4852670" y="2016125"/>
            <a:ext cx="402590" cy="1845310"/>
          </a:xfrm>
          <a:prstGeom prst="rect">
            <a:avLst/>
          </a:prstGeom>
          <a:noFill/>
          <a:ln w="9525">
            <a:noFill/>
            <a:miter lim="800000"/>
          </a:ln>
        </p:spPr>
        <p:txBody>
          <a:bodyPr wrap="square">
            <a:spAutoFit/>
          </a:bodyPr>
          <a:lstStyle/>
          <a:p>
            <a:r>
              <a:rPr lang="en-US" altLang="zh-CN" sz="9600" b="1">
                <a:solidFill>
                  <a:srgbClr val="FFFFFF"/>
                </a:solidFill>
                <a:latin typeface="Times New Roman" panose="02020503050405090304" charset="0"/>
                <a:cs typeface="Times New Roman" panose="02020503050405090304" charset="0"/>
              </a:rPr>
              <a:t>1</a:t>
            </a:r>
            <a:endParaRPr lang="zh-CN" altLang="en-US" sz="9600" b="1">
              <a:solidFill>
                <a:srgbClr val="FFFFFF"/>
              </a:solidFill>
              <a:latin typeface="Times New Roman" panose="02020503050405090304" charset="0"/>
              <a:cs typeface="Times New Roman" panose="02020503050405090304" charset="0"/>
            </a:endParaRPr>
          </a:p>
          <a:p>
            <a:endParaRPr lang="zh-CN" altLang="en-US" b="1">
              <a:latin typeface="Times New Roman" panose="02020503050405090304" charset="0"/>
              <a:ea typeface="微软雅黑" panose="020B0503020204020204" charset="-122"/>
              <a:cs typeface="Times New Roman" panose="02020503050405090304" charset="0"/>
            </a:endParaRPr>
          </a:p>
        </p:txBody>
      </p:sp>
      <p:sp>
        <p:nvSpPr>
          <p:cNvPr id="26643" name="文本框 56"/>
          <p:cNvSpPr txBox="1">
            <a:spLocks noChangeArrowheads="1"/>
          </p:cNvSpPr>
          <p:nvPr/>
        </p:nvSpPr>
        <p:spPr bwMode="auto">
          <a:xfrm>
            <a:off x="6831013" y="1990725"/>
            <a:ext cx="412750" cy="1568450"/>
          </a:xfrm>
          <a:prstGeom prst="rect">
            <a:avLst/>
          </a:prstGeom>
          <a:noFill/>
          <a:ln w="9525">
            <a:noFill/>
            <a:miter lim="800000"/>
          </a:ln>
        </p:spPr>
        <p:txBody>
          <a:bodyPr>
            <a:spAutoFit/>
          </a:bodyPr>
          <a:lstStyle/>
          <a:p>
            <a:pPr algn="ctr"/>
            <a:r>
              <a:rPr lang="en-US" altLang="zh-CN" sz="9600" b="1">
                <a:solidFill>
                  <a:srgbClr val="FFFFFF"/>
                </a:solidFill>
                <a:latin typeface="Times New Roman" panose="02020503050405090304" charset="0"/>
                <a:cs typeface="Times New Roman" panose="02020503050405090304" charset="0"/>
              </a:rPr>
              <a:t>2</a:t>
            </a:r>
          </a:p>
        </p:txBody>
      </p:sp>
      <p:sp>
        <p:nvSpPr>
          <p:cNvPr id="26644" name="文本框 57"/>
          <p:cNvSpPr txBox="1">
            <a:spLocks noChangeArrowheads="1"/>
          </p:cNvSpPr>
          <p:nvPr/>
        </p:nvSpPr>
        <p:spPr bwMode="auto">
          <a:xfrm>
            <a:off x="6650038" y="3363913"/>
            <a:ext cx="412750" cy="1568450"/>
          </a:xfrm>
          <a:prstGeom prst="rect">
            <a:avLst/>
          </a:prstGeom>
          <a:noFill/>
          <a:ln w="9525">
            <a:noFill/>
            <a:miter lim="800000"/>
          </a:ln>
        </p:spPr>
        <p:txBody>
          <a:bodyPr>
            <a:spAutoFit/>
          </a:bodyPr>
          <a:lstStyle/>
          <a:p>
            <a:r>
              <a:rPr lang="en-US" altLang="zh-CN" sz="9600" b="1">
                <a:solidFill>
                  <a:srgbClr val="FFFFFF"/>
                </a:solidFill>
                <a:latin typeface="Times New Roman" panose="02020503050405090304" charset="0"/>
                <a:cs typeface="Times New Roman" panose="02020503050405090304" charset="0"/>
              </a:rPr>
              <a:t>4</a:t>
            </a:r>
          </a:p>
        </p:txBody>
      </p:sp>
      <p:sp>
        <p:nvSpPr>
          <p:cNvPr id="26645" name="文本框 58"/>
          <p:cNvSpPr txBox="1">
            <a:spLocks noChangeArrowheads="1"/>
          </p:cNvSpPr>
          <p:nvPr/>
        </p:nvSpPr>
        <p:spPr bwMode="auto">
          <a:xfrm>
            <a:off x="5068570" y="3343275"/>
            <a:ext cx="308610" cy="1568450"/>
          </a:xfrm>
          <a:prstGeom prst="rect">
            <a:avLst/>
          </a:prstGeom>
          <a:noFill/>
          <a:ln w="9525">
            <a:noFill/>
            <a:miter lim="800000"/>
          </a:ln>
        </p:spPr>
        <p:txBody>
          <a:bodyPr wrap="square">
            <a:spAutoFit/>
          </a:bodyPr>
          <a:lstStyle/>
          <a:p>
            <a:r>
              <a:rPr lang="en-US" altLang="zh-CN" sz="9600" b="1">
                <a:solidFill>
                  <a:srgbClr val="FFFFFF"/>
                </a:solidFill>
                <a:latin typeface="Times New Roman" panose="02020503050405090304" charset="0"/>
                <a:cs typeface="Times New Roman" panose="02020503050405090304" charset="0"/>
              </a:rPr>
              <a:t>3</a:t>
            </a:r>
          </a:p>
        </p:txBody>
      </p:sp>
      <p:sp>
        <p:nvSpPr>
          <p:cNvPr id="26646" name="文本框 59"/>
          <p:cNvSpPr txBox="1">
            <a:spLocks noChangeArrowheads="1"/>
          </p:cNvSpPr>
          <p:nvPr/>
        </p:nvSpPr>
        <p:spPr bwMode="auto">
          <a:xfrm>
            <a:off x="5194300" y="4260850"/>
            <a:ext cx="412750" cy="1445260"/>
          </a:xfrm>
          <a:prstGeom prst="rect">
            <a:avLst/>
          </a:prstGeom>
          <a:noFill/>
          <a:ln w="9525">
            <a:noFill/>
            <a:miter lim="800000"/>
          </a:ln>
        </p:spPr>
        <p:txBody>
          <a:bodyPr>
            <a:spAutoFit/>
          </a:bodyPr>
          <a:lstStyle/>
          <a:p>
            <a:r>
              <a:rPr lang="en-US" altLang="zh-CN" sz="8800" b="1">
                <a:solidFill>
                  <a:srgbClr val="FFFFFF"/>
                </a:solidFill>
                <a:latin typeface="Calibri" panose="020F0502020204030204" pitchFamily="34" charset="0"/>
              </a:rPr>
              <a:t>5</a:t>
            </a:r>
          </a:p>
        </p:txBody>
      </p:sp>
      <p:grpSp>
        <p:nvGrpSpPr>
          <p:cNvPr id="35" name="组合 34">
            <a:extLst>
              <a:ext uri="{FF2B5EF4-FFF2-40B4-BE49-F238E27FC236}">
                <a16:creationId xmlns:a16="http://schemas.microsoft.com/office/drawing/2014/main" id="{5350D3DA-A266-6D48-8E4D-57E28E081D49}"/>
              </a:ext>
            </a:extLst>
          </p:cNvPr>
          <p:cNvGrpSpPr/>
          <p:nvPr/>
        </p:nvGrpSpPr>
        <p:grpSpPr>
          <a:xfrm>
            <a:off x="8891735" y="319367"/>
            <a:ext cx="3406140" cy="712508"/>
            <a:chOff x="6477636" y="24130"/>
            <a:chExt cx="5524817" cy="1155700"/>
          </a:xfrm>
        </p:grpSpPr>
        <p:pic>
          <p:nvPicPr>
            <p:cNvPr id="36" name="图片 35" descr="logo">
              <a:extLst>
                <a:ext uri="{FF2B5EF4-FFF2-40B4-BE49-F238E27FC236}">
                  <a16:creationId xmlns:a16="http://schemas.microsoft.com/office/drawing/2014/main" id="{D3CD022C-ACEF-7145-A8A4-6B1155FB6556}"/>
                </a:ext>
              </a:extLst>
            </p:cNvPr>
            <p:cNvPicPr>
              <a:picLocks noChangeAspect="1"/>
            </p:cNvPicPr>
            <p:nvPr/>
          </p:nvPicPr>
          <p:blipFill rotWithShape="1">
            <a:blip r:embed="rId5">
              <a:clrChange>
                <a:clrFrom>
                  <a:srgbClr val="000000">
                    <a:alpha val="0"/>
                  </a:srgbClr>
                </a:clrFrom>
                <a:clrTo>
                  <a:srgbClr val="000000">
                    <a:alpha val="0"/>
                    <a:alpha val="0"/>
                  </a:srgbClr>
                </a:clrTo>
              </a:clrChange>
            </a:blip>
            <a:srcRect r="79453"/>
            <a:stretch/>
          </p:blipFill>
          <p:spPr>
            <a:xfrm>
              <a:off x="6477636" y="24130"/>
              <a:ext cx="1174114" cy="1155700"/>
            </a:xfrm>
            <a:prstGeom prst="rect">
              <a:avLst/>
            </a:prstGeom>
          </p:spPr>
        </p:pic>
        <p:pic>
          <p:nvPicPr>
            <p:cNvPr id="37" name="图片 36" descr="logo">
              <a:extLst>
                <a:ext uri="{FF2B5EF4-FFF2-40B4-BE49-F238E27FC236}">
                  <a16:creationId xmlns:a16="http://schemas.microsoft.com/office/drawing/2014/main" id="{B82EACEC-AB97-724A-BE56-6B46B7AE8DF5}"/>
                </a:ext>
              </a:extLst>
            </p:cNvPr>
            <p:cNvPicPr>
              <a:picLocks noChangeAspect="1"/>
            </p:cNvPicPr>
            <p:nvPr/>
          </p:nvPicPr>
          <p:blipFill rotWithShape="1">
            <a:blip r:embed="rId6">
              <a:clrChange>
                <a:clrFrom>
                  <a:srgbClr val="000000">
                    <a:alpha val="0"/>
                  </a:srgbClr>
                </a:clrFrom>
                <a:clrTo>
                  <a:srgbClr val="000000">
                    <a:alpha val="0"/>
                    <a:alpha val="0"/>
                  </a:srgbClr>
                </a:clrTo>
              </a:clrChange>
              <a:duotone>
                <a:prstClr val="black"/>
                <a:srgbClr val="FF0000">
                  <a:tint val="45000"/>
                  <a:satMod val="400000"/>
                </a:srgbClr>
              </a:duotone>
              <a:extLst>
                <a:ext uri="{BEBA8EAE-BF5A-486C-A8C5-ECC9F3942E4B}">
                  <a14:imgProps xmlns:a14="http://schemas.microsoft.com/office/drawing/2010/main">
                    <a14:imgLayer r:embed="rId7">
                      <a14:imgEffect>
                        <a14:sharpenSoften amount="50000"/>
                      </a14:imgEffect>
                      <a14:imgEffect>
                        <a14:brightnessContrast bright="-20000" contrast="-20000"/>
                      </a14:imgEffect>
                    </a14:imgLayer>
                  </a14:imgProps>
                </a:ext>
              </a:extLst>
            </a:blip>
            <a:srcRect l="23014"/>
            <a:stretch/>
          </p:blipFill>
          <p:spPr>
            <a:xfrm>
              <a:off x="7603174" y="24130"/>
              <a:ext cx="4399279" cy="1155700"/>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barn(inVertical)">
                                      <p:cBhvr>
                                        <p:cTn id="7" dur="500"/>
                                        <p:tgtEl>
                                          <p:spTgt spid="26631"/>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strips(downLeft)">
                                      <p:cBhvr>
                                        <p:cTn id="11" dur="500"/>
                                        <p:tgtEl>
                                          <p:spTgt spid="6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053"/>
                                        </p:tgtEl>
                                        <p:attrNameLst>
                                          <p:attrName>style.visibility</p:attrName>
                                        </p:attrNameLst>
                                      </p:cBhvr>
                                      <p:to>
                                        <p:strVal val="visible"/>
                                      </p:to>
                                    </p:set>
                                    <p:animEffect transition="in" filter="wipe(down)">
                                      <p:cBhvr>
                                        <p:cTn id="15" dur="500"/>
                                        <p:tgtEl>
                                          <p:spTgt spid="2053"/>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63"/>
                                        </p:tgtEl>
                                        <p:attrNameLst>
                                          <p:attrName>style.visibility</p:attrName>
                                        </p:attrNameLst>
                                      </p:cBhvr>
                                      <p:to>
                                        <p:strVal val="visible"/>
                                      </p:to>
                                    </p:set>
                                    <p:anim calcmode="lin" valueType="num">
                                      <p:cBhvr>
                                        <p:cTn id="18" dur="500" fill="hold"/>
                                        <p:tgtEl>
                                          <p:spTgt spid="63"/>
                                        </p:tgtEl>
                                        <p:attrNameLst>
                                          <p:attrName>ppt_w</p:attrName>
                                        </p:attrNameLst>
                                      </p:cBhvr>
                                      <p:tavLst>
                                        <p:tav tm="0">
                                          <p:val>
                                            <p:fltVal val="0"/>
                                          </p:val>
                                        </p:tav>
                                        <p:tav tm="100000">
                                          <p:val>
                                            <p:strVal val="#ppt_w"/>
                                          </p:val>
                                        </p:tav>
                                      </p:tavLst>
                                    </p:anim>
                                    <p:anim calcmode="lin" valueType="num">
                                      <p:cBhvr>
                                        <p:cTn id="19" dur="500" fill="hold"/>
                                        <p:tgtEl>
                                          <p:spTgt spid="63"/>
                                        </p:tgtEl>
                                        <p:attrNameLst>
                                          <p:attrName>ppt_h</p:attrName>
                                        </p:attrNameLst>
                                      </p:cBhvr>
                                      <p:tavLst>
                                        <p:tav tm="0">
                                          <p:val>
                                            <p:fltVal val="0"/>
                                          </p:val>
                                        </p:tav>
                                        <p:tav tm="100000">
                                          <p:val>
                                            <p:strVal val="#ppt_h"/>
                                          </p:val>
                                        </p:tav>
                                      </p:tavLst>
                                    </p:anim>
                                    <p:animEffect transition="in" filter="fade">
                                      <p:cBhvr>
                                        <p:cTn id="20" dur="500"/>
                                        <p:tgtEl>
                                          <p:spTgt spid="63"/>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77"/>
                                        </p:tgtEl>
                                        <p:attrNameLst>
                                          <p:attrName>style.visibility</p:attrName>
                                        </p:attrNameLst>
                                      </p:cBhvr>
                                      <p:to>
                                        <p:strVal val="visible"/>
                                      </p:to>
                                    </p:set>
                                    <p:anim calcmode="lin" valueType="num">
                                      <p:cBhvr>
                                        <p:cTn id="24" dur="500" fill="hold"/>
                                        <p:tgtEl>
                                          <p:spTgt spid="77"/>
                                        </p:tgtEl>
                                        <p:attrNameLst>
                                          <p:attrName>ppt_w</p:attrName>
                                        </p:attrNameLst>
                                      </p:cBhvr>
                                      <p:tavLst>
                                        <p:tav tm="0">
                                          <p:val>
                                            <p:fltVal val="0"/>
                                          </p:val>
                                        </p:tav>
                                        <p:tav tm="100000">
                                          <p:val>
                                            <p:strVal val="#ppt_w"/>
                                          </p:val>
                                        </p:tav>
                                      </p:tavLst>
                                    </p:anim>
                                    <p:anim calcmode="lin" valueType="num">
                                      <p:cBhvr>
                                        <p:cTn id="25" dur="500" fill="hold"/>
                                        <p:tgtEl>
                                          <p:spTgt spid="77"/>
                                        </p:tgtEl>
                                        <p:attrNameLst>
                                          <p:attrName>ppt_h</p:attrName>
                                        </p:attrNameLst>
                                      </p:cBhvr>
                                      <p:tavLst>
                                        <p:tav tm="0">
                                          <p:val>
                                            <p:fltVal val="0"/>
                                          </p:val>
                                        </p:tav>
                                        <p:tav tm="100000">
                                          <p:val>
                                            <p:strVal val="#ppt_h"/>
                                          </p:val>
                                        </p:tav>
                                      </p:tavLst>
                                    </p:anim>
                                    <p:animEffect transition="in" filter="fade">
                                      <p:cBhvr>
                                        <p:cTn id="26" dur="500"/>
                                        <p:tgtEl>
                                          <p:spTgt spid="77"/>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87"/>
                                        </p:tgtEl>
                                        <p:attrNameLst>
                                          <p:attrName>style.visibility</p:attrName>
                                        </p:attrNameLst>
                                      </p:cBhvr>
                                      <p:to>
                                        <p:strVal val="visible"/>
                                      </p:to>
                                    </p:set>
                                    <p:anim calcmode="lin" valueType="num">
                                      <p:cBhvr>
                                        <p:cTn id="30" dur="500" fill="hold"/>
                                        <p:tgtEl>
                                          <p:spTgt spid="87"/>
                                        </p:tgtEl>
                                        <p:attrNameLst>
                                          <p:attrName>ppt_w</p:attrName>
                                        </p:attrNameLst>
                                      </p:cBhvr>
                                      <p:tavLst>
                                        <p:tav tm="0">
                                          <p:val>
                                            <p:fltVal val="0"/>
                                          </p:val>
                                        </p:tav>
                                        <p:tav tm="100000">
                                          <p:val>
                                            <p:strVal val="#ppt_w"/>
                                          </p:val>
                                        </p:tav>
                                      </p:tavLst>
                                    </p:anim>
                                    <p:anim calcmode="lin" valueType="num">
                                      <p:cBhvr>
                                        <p:cTn id="31" dur="500" fill="hold"/>
                                        <p:tgtEl>
                                          <p:spTgt spid="87"/>
                                        </p:tgtEl>
                                        <p:attrNameLst>
                                          <p:attrName>ppt_h</p:attrName>
                                        </p:attrNameLst>
                                      </p:cBhvr>
                                      <p:tavLst>
                                        <p:tav tm="0">
                                          <p:val>
                                            <p:fltVal val="0"/>
                                          </p:val>
                                        </p:tav>
                                        <p:tav tm="100000">
                                          <p:val>
                                            <p:strVal val="#ppt_h"/>
                                          </p:val>
                                        </p:tav>
                                      </p:tavLst>
                                    </p:anim>
                                    <p:animEffect transition="in" filter="fade">
                                      <p:cBhvr>
                                        <p:cTn id="32" dur="500"/>
                                        <p:tgtEl>
                                          <p:spTgt spid="87"/>
                                        </p:tgtEl>
                                      </p:cBhvr>
                                    </p:animEffect>
                                  </p:childTnLst>
                                </p:cTn>
                              </p:par>
                            </p:childTnLst>
                          </p:cTn>
                        </p:par>
                        <p:par>
                          <p:cTn id="33" fill="hold">
                            <p:stCondLst>
                              <p:cond delay="2500"/>
                            </p:stCondLst>
                            <p:childTnLst>
                              <p:par>
                                <p:cTn id="34" presetID="53" presetClass="entr" presetSubtype="16" fill="hold" nodeType="afterEffect">
                                  <p:stCondLst>
                                    <p:cond delay="0"/>
                                  </p:stCondLst>
                                  <p:childTnLst>
                                    <p:set>
                                      <p:cBhvr>
                                        <p:cTn id="35" dur="1" fill="hold">
                                          <p:stCondLst>
                                            <p:cond delay="0"/>
                                          </p:stCondLst>
                                        </p:cTn>
                                        <p:tgtEl>
                                          <p:spTgt spid="84"/>
                                        </p:tgtEl>
                                        <p:attrNameLst>
                                          <p:attrName>style.visibility</p:attrName>
                                        </p:attrNameLst>
                                      </p:cBhvr>
                                      <p:to>
                                        <p:strVal val="visible"/>
                                      </p:to>
                                    </p:set>
                                    <p:anim calcmode="lin" valueType="num">
                                      <p:cBhvr>
                                        <p:cTn id="36" dur="500" fill="hold"/>
                                        <p:tgtEl>
                                          <p:spTgt spid="84"/>
                                        </p:tgtEl>
                                        <p:attrNameLst>
                                          <p:attrName>ppt_w</p:attrName>
                                        </p:attrNameLst>
                                      </p:cBhvr>
                                      <p:tavLst>
                                        <p:tav tm="0">
                                          <p:val>
                                            <p:fltVal val="0"/>
                                          </p:val>
                                        </p:tav>
                                        <p:tav tm="100000">
                                          <p:val>
                                            <p:strVal val="#ppt_w"/>
                                          </p:val>
                                        </p:tav>
                                      </p:tavLst>
                                    </p:anim>
                                    <p:anim calcmode="lin" valueType="num">
                                      <p:cBhvr>
                                        <p:cTn id="37" dur="500" fill="hold"/>
                                        <p:tgtEl>
                                          <p:spTgt spid="84"/>
                                        </p:tgtEl>
                                        <p:attrNameLst>
                                          <p:attrName>ppt_h</p:attrName>
                                        </p:attrNameLst>
                                      </p:cBhvr>
                                      <p:tavLst>
                                        <p:tav tm="0">
                                          <p:val>
                                            <p:fltVal val="0"/>
                                          </p:val>
                                        </p:tav>
                                        <p:tav tm="100000">
                                          <p:val>
                                            <p:strVal val="#ppt_h"/>
                                          </p:val>
                                        </p:tav>
                                      </p:tavLst>
                                    </p:anim>
                                    <p:animEffect transition="in" filter="fade">
                                      <p:cBhvr>
                                        <p:cTn id="38" dur="500"/>
                                        <p:tgtEl>
                                          <p:spTgt spid="8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fade">
                                      <p:cBhvr>
                                        <p:cTn id="41" dur="500"/>
                                        <p:tgtEl>
                                          <p:spTgt spid="98"/>
                                        </p:tgtEl>
                                      </p:cBhvr>
                                    </p:animEffect>
                                  </p:childTnLst>
                                </p:cTn>
                              </p:par>
                            </p:childTnLst>
                          </p:cTn>
                        </p:par>
                        <p:par>
                          <p:cTn id="42" fill="hold">
                            <p:stCondLst>
                              <p:cond delay="3000"/>
                            </p:stCondLst>
                            <p:childTnLst>
                              <p:par>
                                <p:cTn id="43" presetID="53" presetClass="entr" presetSubtype="16" fill="hold" nodeType="afterEffect">
                                  <p:stCondLst>
                                    <p:cond delay="0"/>
                                  </p:stCondLst>
                                  <p:childTnLst>
                                    <p:set>
                                      <p:cBhvr>
                                        <p:cTn id="44" dur="1" fill="hold">
                                          <p:stCondLst>
                                            <p:cond delay="0"/>
                                          </p:stCondLst>
                                        </p:cTn>
                                        <p:tgtEl>
                                          <p:spTgt spid="81"/>
                                        </p:tgtEl>
                                        <p:attrNameLst>
                                          <p:attrName>style.visibility</p:attrName>
                                        </p:attrNameLst>
                                      </p:cBhvr>
                                      <p:to>
                                        <p:strVal val="visible"/>
                                      </p:to>
                                    </p:set>
                                    <p:anim calcmode="lin" valueType="num">
                                      <p:cBhvr>
                                        <p:cTn id="45" dur="500" fill="hold"/>
                                        <p:tgtEl>
                                          <p:spTgt spid="81"/>
                                        </p:tgtEl>
                                        <p:attrNameLst>
                                          <p:attrName>ppt_w</p:attrName>
                                        </p:attrNameLst>
                                      </p:cBhvr>
                                      <p:tavLst>
                                        <p:tav tm="0">
                                          <p:val>
                                            <p:fltVal val="0"/>
                                          </p:val>
                                        </p:tav>
                                        <p:tav tm="100000">
                                          <p:val>
                                            <p:strVal val="#ppt_w"/>
                                          </p:val>
                                        </p:tav>
                                      </p:tavLst>
                                    </p:anim>
                                    <p:anim calcmode="lin" valueType="num">
                                      <p:cBhvr>
                                        <p:cTn id="46" dur="500" fill="hold"/>
                                        <p:tgtEl>
                                          <p:spTgt spid="81"/>
                                        </p:tgtEl>
                                        <p:attrNameLst>
                                          <p:attrName>ppt_h</p:attrName>
                                        </p:attrNameLst>
                                      </p:cBhvr>
                                      <p:tavLst>
                                        <p:tav tm="0">
                                          <p:val>
                                            <p:fltVal val="0"/>
                                          </p:val>
                                        </p:tav>
                                        <p:tav tm="100000">
                                          <p:val>
                                            <p:strVal val="#ppt_h"/>
                                          </p:val>
                                        </p:tav>
                                      </p:tavLst>
                                    </p:anim>
                                    <p:animEffect transition="in" filter="fade">
                                      <p:cBhvr>
                                        <p:cTn id="47" dur="500"/>
                                        <p:tgtEl>
                                          <p:spTgt spid="8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5"/>
                                        </p:tgtEl>
                                        <p:attrNameLst>
                                          <p:attrName>style.visibility</p:attrName>
                                        </p:attrNameLst>
                                      </p:cBhvr>
                                      <p:to>
                                        <p:strVal val="visible"/>
                                      </p:to>
                                    </p:set>
                                    <p:animEffect transition="in" filter="fade">
                                      <p:cBhvr>
                                        <p:cTn id="50" dur="500"/>
                                        <p:tgtEl>
                                          <p:spTgt spid="95"/>
                                        </p:tgtEl>
                                      </p:cBhvr>
                                    </p:animEffect>
                                  </p:childTnLst>
                                </p:cTn>
                              </p:par>
                            </p:childTnLst>
                          </p:cTn>
                        </p:par>
                        <p:par>
                          <p:cTn id="51" fill="hold">
                            <p:stCondLst>
                              <p:cond delay="3500"/>
                            </p:stCondLst>
                            <p:childTnLst>
                              <p:par>
                                <p:cTn id="52" presetID="53" presetClass="entr" presetSubtype="16" fill="hold" nodeType="afterEffect">
                                  <p:stCondLst>
                                    <p:cond delay="0"/>
                                  </p:stCondLst>
                                  <p:childTnLst>
                                    <p:set>
                                      <p:cBhvr>
                                        <p:cTn id="53" dur="1" fill="hold">
                                          <p:stCondLst>
                                            <p:cond delay="0"/>
                                          </p:stCondLst>
                                        </p:cTn>
                                        <p:tgtEl>
                                          <p:spTgt spid="78"/>
                                        </p:tgtEl>
                                        <p:attrNameLst>
                                          <p:attrName>style.visibility</p:attrName>
                                        </p:attrNameLst>
                                      </p:cBhvr>
                                      <p:to>
                                        <p:strVal val="visible"/>
                                      </p:to>
                                    </p:set>
                                    <p:anim calcmode="lin" valueType="num">
                                      <p:cBhvr>
                                        <p:cTn id="54" dur="500" fill="hold"/>
                                        <p:tgtEl>
                                          <p:spTgt spid="78"/>
                                        </p:tgtEl>
                                        <p:attrNameLst>
                                          <p:attrName>ppt_w</p:attrName>
                                        </p:attrNameLst>
                                      </p:cBhvr>
                                      <p:tavLst>
                                        <p:tav tm="0">
                                          <p:val>
                                            <p:fltVal val="0"/>
                                          </p:val>
                                        </p:tav>
                                        <p:tav tm="100000">
                                          <p:val>
                                            <p:strVal val="#ppt_w"/>
                                          </p:val>
                                        </p:tav>
                                      </p:tavLst>
                                    </p:anim>
                                    <p:anim calcmode="lin" valueType="num">
                                      <p:cBhvr>
                                        <p:cTn id="55" dur="500" fill="hold"/>
                                        <p:tgtEl>
                                          <p:spTgt spid="78"/>
                                        </p:tgtEl>
                                        <p:attrNameLst>
                                          <p:attrName>ppt_h</p:attrName>
                                        </p:attrNameLst>
                                      </p:cBhvr>
                                      <p:tavLst>
                                        <p:tav tm="0">
                                          <p:val>
                                            <p:fltVal val="0"/>
                                          </p:val>
                                        </p:tav>
                                        <p:tav tm="100000">
                                          <p:val>
                                            <p:strVal val="#ppt_h"/>
                                          </p:val>
                                        </p:tav>
                                      </p:tavLst>
                                    </p:anim>
                                    <p:animEffect transition="in" filter="fade">
                                      <p:cBhvr>
                                        <p:cTn id="56" dur="500"/>
                                        <p:tgtEl>
                                          <p:spTgt spid="7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500"/>
                                        <p:tgtEl>
                                          <p:spTgt spid="104"/>
                                        </p:tgtEl>
                                      </p:cBhvr>
                                    </p:animEffect>
                                  </p:childTnLst>
                                </p:cTn>
                              </p:par>
                            </p:childTnLst>
                          </p:cTn>
                        </p:par>
                        <p:par>
                          <p:cTn id="60" fill="hold">
                            <p:stCondLst>
                              <p:cond delay="4000"/>
                            </p:stCondLst>
                            <p:childTnLst>
                              <p:par>
                                <p:cTn id="61" presetID="53" presetClass="entr" presetSubtype="16" fill="hold" grpId="0" nodeType="afterEffect">
                                  <p:stCondLst>
                                    <p:cond delay="0"/>
                                  </p:stCondLst>
                                  <p:childTnLst>
                                    <p:set>
                                      <p:cBhvr>
                                        <p:cTn id="62" dur="1" fill="hold">
                                          <p:stCondLst>
                                            <p:cond delay="0"/>
                                          </p:stCondLst>
                                        </p:cTn>
                                        <p:tgtEl>
                                          <p:spTgt spid="121"/>
                                        </p:tgtEl>
                                        <p:attrNameLst>
                                          <p:attrName>style.visibility</p:attrName>
                                        </p:attrNameLst>
                                      </p:cBhvr>
                                      <p:to>
                                        <p:strVal val="visible"/>
                                      </p:to>
                                    </p:set>
                                    <p:anim calcmode="lin" valueType="num">
                                      <p:cBhvr>
                                        <p:cTn id="63" dur="500" fill="hold"/>
                                        <p:tgtEl>
                                          <p:spTgt spid="121"/>
                                        </p:tgtEl>
                                        <p:attrNameLst>
                                          <p:attrName>ppt_w</p:attrName>
                                        </p:attrNameLst>
                                      </p:cBhvr>
                                      <p:tavLst>
                                        <p:tav tm="0">
                                          <p:val>
                                            <p:fltVal val="0"/>
                                          </p:val>
                                        </p:tav>
                                        <p:tav tm="100000">
                                          <p:val>
                                            <p:strVal val="#ppt_w"/>
                                          </p:val>
                                        </p:tav>
                                      </p:tavLst>
                                    </p:anim>
                                    <p:anim calcmode="lin" valueType="num">
                                      <p:cBhvr>
                                        <p:cTn id="64" dur="500" fill="hold"/>
                                        <p:tgtEl>
                                          <p:spTgt spid="121"/>
                                        </p:tgtEl>
                                        <p:attrNameLst>
                                          <p:attrName>ppt_h</p:attrName>
                                        </p:attrNameLst>
                                      </p:cBhvr>
                                      <p:tavLst>
                                        <p:tav tm="0">
                                          <p:val>
                                            <p:fltVal val="0"/>
                                          </p:val>
                                        </p:tav>
                                        <p:tav tm="100000">
                                          <p:val>
                                            <p:strVal val="#ppt_h"/>
                                          </p:val>
                                        </p:tav>
                                      </p:tavLst>
                                    </p:anim>
                                    <p:animEffect transition="in" filter="fade">
                                      <p:cBhvr>
                                        <p:cTn id="65" dur="500"/>
                                        <p:tgtEl>
                                          <p:spTgt spid="12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07"/>
                                        </p:tgtEl>
                                        <p:attrNameLst>
                                          <p:attrName>style.visibility</p:attrName>
                                        </p:attrNameLst>
                                      </p:cBhvr>
                                      <p:to>
                                        <p:strVal val="visible"/>
                                      </p:to>
                                    </p:set>
                                    <p:animEffect transition="in" filter="fade">
                                      <p:cBhvr>
                                        <p:cTn id="68"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6631" grpId="0"/>
      <p:bldP spid="2053" grpId="0" animBg="1"/>
      <p:bldP spid="63" grpId="0" animBg="1"/>
      <p:bldP spid="68" grpId="0" animBg="1"/>
      <p:bldP spid="95" grpId="0"/>
      <p:bldP spid="98" grpId="0"/>
      <p:bldP spid="104" grpId="0"/>
      <p:bldP spid="107" grpId="0"/>
      <p:bldP spid="1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组合 17"/>
          <p:cNvGrpSpPr/>
          <p:nvPr/>
        </p:nvGrpSpPr>
        <p:grpSpPr bwMode="auto">
          <a:xfrm>
            <a:off x="1588" y="0"/>
            <a:ext cx="12190412" cy="1031875"/>
            <a:chOff x="795" y="-1"/>
            <a:chExt cx="12190413" cy="1031624"/>
          </a:xfrm>
        </p:grpSpPr>
        <p:sp>
          <p:nvSpPr>
            <p:cNvPr id="19" name="矩形 18"/>
            <p:cNvSpPr/>
            <p:nvPr>
              <p:custDataLst>
                <p:tags r:id="rId1"/>
              </p:custDataLst>
            </p:nvPr>
          </p:nvSpPr>
          <p:spPr>
            <a:xfrm>
              <a:off x="795" y="280919"/>
              <a:ext cx="12190413" cy="750704"/>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p>
          </p:txBody>
        </p:sp>
        <p:pic>
          <p:nvPicPr>
            <p:cNvPr id="28691" name="图片 19"/>
            <p:cNvPicPr>
              <a:picLocks noChangeAspect="1"/>
            </p:cNvPicPr>
            <p:nvPr/>
          </p:nvPicPr>
          <p:blipFill>
            <a:blip r:embed="rId3"/>
            <a:srcRect/>
            <a:stretch>
              <a:fillRect/>
            </a:stretch>
          </p:blipFill>
          <p:spPr bwMode="auto">
            <a:xfrm>
              <a:off x="328107" y="-1"/>
              <a:ext cx="940631" cy="1031623"/>
            </a:xfrm>
            <a:prstGeom prst="rect">
              <a:avLst/>
            </a:prstGeom>
            <a:noFill/>
            <a:ln w="9525">
              <a:noFill/>
              <a:miter lim="800000"/>
              <a:headEnd/>
              <a:tailEnd/>
            </a:ln>
          </p:spPr>
        </p:pic>
      </p:grpSp>
      <p:sp>
        <p:nvSpPr>
          <p:cNvPr id="28675" name="矩形 27"/>
          <p:cNvSpPr>
            <a:spLocks noChangeArrowheads="1"/>
          </p:cNvSpPr>
          <p:nvPr/>
        </p:nvSpPr>
        <p:spPr bwMode="auto">
          <a:xfrm>
            <a:off x="2251075" y="2828925"/>
            <a:ext cx="1149350" cy="574675"/>
          </a:xfrm>
          <a:prstGeom prst="rect">
            <a:avLst/>
          </a:prstGeom>
          <a:noFill/>
          <a:ln w="9525">
            <a:noFill/>
            <a:miter lim="800000"/>
          </a:ln>
        </p:spPr>
        <p:txBody>
          <a:bodyPr lIns="86694" tIns="43347" rIns="86694" bIns="43347"/>
          <a:lstStyle/>
          <a:p>
            <a:endParaRPr lang="zh-CN" altLang="en-US">
              <a:latin typeface="Calibri" panose="020F0502020204030204" pitchFamily="34" charset="0"/>
            </a:endParaRPr>
          </a:p>
        </p:txBody>
      </p:sp>
      <p:sp>
        <p:nvSpPr>
          <p:cNvPr id="29" name="矩形 28"/>
          <p:cNvSpPr>
            <a:spLocks noChangeArrowheads="1"/>
          </p:cNvSpPr>
          <p:nvPr/>
        </p:nvSpPr>
        <p:spPr bwMode="auto">
          <a:xfrm>
            <a:off x="2251075" y="2828925"/>
            <a:ext cx="1149350" cy="574675"/>
          </a:xfrm>
          <a:prstGeom prst="rect">
            <a:avLst/>
          </a:prstGeom>
          <a:noFill/>
          <a:ln w="9525">
            <a:noFill/>
            <a:miter lim="800000"/>
          </a:ln>
        </p:spPr>
        <p:txBody>
          <a:bodyPr lIns="28898" tIns="28898" rIns="28898" bIns="28898" anchor="ctr"/>
          <a:lstStyle/>
          <a:p>
            <a:pPr algn="ctr">
              <a:lnSpc>
                <a:spcPct val="90000"/>
              </a:lnSpc>
              <a:spcAft>
                <a:spcPct val="35000"/>
              </a:spcAft>
            </a:pPr>
            <a:endParaRPr lang="zh-CN" altLang="en-US" sz="4600" b="1">
              <a:solidFill>
                <a:srgbClr val="A1BD70"/>
              </a:solidFill>
              <a:latin typeface="微软雅黑" panose="020B0503020204020204" charset="-122"/>
              <a:ea typeface="微软雅黑" panose="020B0503020204020204" charset="-122"/>
              <a:sym typeface="微软雅黑" panose="020B0503020204020204" charset="-122"/>
            </a:endParaRPr>
          </a:p>
        </p:txBody>
      </p:sp>
      <p:sp>
        <p:nvSpPr>
          <p:cNvPr id="28678" name="矩形 30"/>
          <p:cNvSpPr>
            <a:spLocks noChangeArrowheads="1"/>
          </p:cNvSpPr>
          <p:nvPr/>
        </p:nvSpPr>
        <p:spPr bwMode="auto">
          <a:xfrm>
            <a:off x="1679575" y="4024313"/>
            <a:ext cx="1149350" cy="576262"/>
          </a:xfrm>
          <a:prstGeom prst="rect">
            <a:avLst/>
          </a:prstGeom>
          <a:noFill/>
          <a:ln w="9525">
            <a:noFill/>
            <a:miter lim="800000"/>
          </a:ln>
        </p:spPr>
        <p:txBody>
          <a:bodyPr lIns="86694" tIns="43347" rIns="86694" bIns="43347"/>
          <a:lstStyle/>
          <a:p>
            <a:endParaRPr lang="zh-CN" altLang="en-US">
              <a:latin typeface="Calibri" panose="020F0502020204030204" pitchFamily="34" charset="0"/>
            </a:endParaRPr>
          </a:p>
        </p:txBody>
      </p:sp>
      <p:sp>
        <p:nvSpPr>
          <p:cNvPr id="28681" name="矩形 33"/>
          <p:cNvSpPr>
            <a:spLocks noChangeArrowheads="1"/>
          </p:cNvSpPr>
          <p:nvPr/>
        </p:nvSpPr>
        <p:spPr bwMode="auto">
          <a:xfrm>
            <a:off x="2254250" y="5222875"/>
            <a:ext cx="1149350" cy="576263"/>
          </a:xfrm>
          <a:prstGeom prst="rect">
            <a:avLst/>
          </a:prstGeom>
          <a:noFill/>
          <a:ln w="9525">
            <a:noFill/>
            <a:miter lim="800000"/>
          </a:ln>
        </p:spPr>
        <p:txBody>
          <a:bodyPr lIns="86694" tIns="43347" rIns="86694" bIns="43347"/>
          <a:lstStyle/>
          <a:p>
            <a:endParaRPr lang="zh-CN" altLang="en-US">
              <a:latin typeface="Calibri" panose="020F0502020204030204" pitchFamily="34" charset="0"/>
            </a:endParaRPr>
          </a:p>
        </p:txBody>
      </p:sp>
      <p:sp>
        <p:nvSpPr>
          <p:cNvPr id="42" name="矩形 41"/>
          <p:cNvSpPr>
            <a:spLocks noChangeArrowheads="1"/>
          </p:cNvSpPr>
          <p:nvPr/>
        </p:nvSpPr>
        <p:spPr bwMode="auto">
          <a:xfrm>
            <a:off x="1443673" y="324803"/>
            <a:ext cx="2217420" cy="706755"/>
          </a:xfrm>
          <a:prstGeom prst="rect">
            <a:avLst/>
          </a:prstGeom>
          <a:noFill/>
          <a:ln w="9525">
            <a:noFill/>
            <a:miter lim="800000"/>
          </a:ln>
        </p:spPr>
        <p:txBody>
          <a:bodyPr wrap="none">
            <a:spAutoFit/>
          </a:bodyPr>
          <a:lstStyle/>
          <a:p>
            <a:r>
              <a:rPr lang="zh-CN" altLang="en-US" sz="4000" b="1">
                <a:solidFill>
                  <a:schemeClr val="tx1"/>
                </a:solidFill>
                <a:latin typeface="Calibri" panose="020F0502020204030204" pitchFamily="34" charset="0"/>
              </a:rPr>
              <a:t>常考考点</a:t>
            </a:r>
          </a:p>
        </p:txBody>
      </p:sp>
      <p:graphicFrame>
        <p:nvGraphicFramePr>
          <p:cNvPr id="1035" name="图表 10"/>
          <p:cNvGraphicFramePr/>
          <p:nvPr>
            <p:extLst>
              <p:ext uri="{D42A27DB-BD31-4B8C-83A1-F6EECF244321}">
                <p14:modId xmlns:p14="http://schemas.microsoft.com/office/powerpoint/2010/main" val="190915037"/>
              </p:ext>
            </p:extLst>
          </p:nvPr>
        </p:nvGraphicFramePr>
        <p:xfrm>
          <a:off x="469900" y="1132205"/>
          <a:ext cx="6151880" cy="5449570"/>
        </p:xfrm>
        <a:graphic>
          <a:graphicData uri="http://schemas.openxmlformats.org/drawingml/2006/chart">
            <c:chart xmlns:c="http://schemas.openxmlformats.org/drawingml/2006/chart" xmlns:r="http://schemas.openxmlformats.org/officeDocument/2006/relationships" r:id="rId4"/>
          </a:graphicData>
        </a:graphic>
      </p:graphicFrame>
      <p:grpSp>
        <p:nvGrpSpPr>
          <p:cNvPr id="14" name="组合 13"/>
          <p:cNvGrpSpPr/>
          <p:nvPr/>
        </p:nvGrpSpPr>
        <p:grpSpPr>
          <a:xfrm>
            <a:off x="6848817" y="1235246"/>
            <a:ext cx="5193030" cy="5351780"/>
            <a:chOff x="10852" y="2338"/>
            <a:chExt cx="8178" cy="8428"/>
          </a:xfrm>
        </p:grpSpPr>
        <p:grpSp>
          <p:nvGrpSpPr>
            <p:cNvPr id="2" name="组合 1"/>
            <p:cNvGrpSpPr/>
            <p:nvPr/>
          </p:nvGrpSpPr>
          <p:grpSpPr>
            <a:xfrm>
              <a:off x="10852" y="2338"/>
              <a:ext cx="8178" cy="8428"/>
              <a:chOff x="10308" y="2110"/>
              <a:chExt cx="8178" cy="8428"/>
            </a:xfrm>
          </p:grpSpPr>
          <p:sp>
            <p:nvSpPr>
              <p:cNvPr id="7" name="任意多边形 6"/>
              <p:cNvSpPr/>
              <p:nvPr/>
            </p:nvSpPr>
            <p:spPr>
              <a:xfrm flipV="1">
                <a:off x="10308" y="2110"/>
                <a:ext cx="8161" cy="1675"/>
              </a:xfrm>
              <a:custGeom>
                <a:avLst/>
                <a:gdLst>
                  <a:gd name="connsiteX0" fmla="*/ 0 w 3276600"/>
                  <a:gd name="connsiteY0" fmla="*/ 1026365 h 1026365"/>
                  <a:gd name="connsiteX1" fmla="*/ 3276600 w 3276600"/>
                  <a:gd name="connsiteY1" fmla="*/ 1026365 h 1026365"/>
                  <a:gd name="connsiteX2" fmla="*/ 3276600 w 3276600"/>
                  <a:gd name="connsiteY2" fmla="*/ 327719 h 1026365"/>
                  <a:gd name="connsiteX3" fmla="*/ 1828377 w 3276600"/>
                  <a:gd name="connsiteY3" fmla="*/ 327719 h 1026365"/>
                  <a:gd name="connsiteX4" fmla="*/ 1638300 w 3276600"/>
                  <a:gd name="connsiteY4" fmla="*/ 0 h 1026365"/>
                  <a:gd name="connsiteX5" fmla="*/ 1448222 w 3276600"/>
                  <a:gd name="connsiteY5" fmla="*/ 327719 h 1026365"/>
                  <a:gd name="connsiteX6" fmla="*/ 0 w 3276600"/>
                  <a:gd name="connsiteY6" fmla="*/ 327719 h 102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6600" h="1026365">
                    <a:moveTo>
                      <a:pt x="0" y="1026365"/>
                    </a:moveTo>
                    <a:lnTo>
                      <a:pt x="3276600" y="1026365"/>
                    </a:lnTo>
                    <a:lnTo>
                      <a:pt x="3276600" y="327719"/>
                    </a:lnTo>
                    <a:lnTo>
                      <a:pt x="1828377" y="327719"/>
                    </a:lnTo>
                    <a:lnTo>
                      <a:pt x="1638300" y="0"/>
                    </a:lnTo>
                    <a:lnTo>
                      <a:pt x="1448222" y="327719"/>
                    </a:lnTo>
                    <a:lnTo>
                      <a:pt x="0" y="327719"/>
                    </a:lnTo>
                    <a:close/>
                  </a:path>
                </a:pathLst>
              </a:custGeom>
              <a:solidFill>
                <a:srgbClr val="7BA79D">
                  <a:alpha val="61176"/>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grpSp>
            <p:nvGrpSpPr>
              <p:cNvPr id="8" name="组合 7"/>
              <p:cNvGrpSpPr/>
              <p:nvPr/>
            </p:nvGrpSpPr>
            <p:grpSpPr>
              <a:xfrm>
                <a:off x="10324" y="3785"/>
                <a:ext cx="8162" cy="6753"/>
                <a:chOff x="7472082" y="2605783"/>
                <a:chExt cx="4152429" cy="4648631"/>
              </a:xfrm>
              <a:solidFill>
                <a:srgbClr val="EAE8E8"/>
              </a:solidFill>
            </p:grpSpPr>
            <p:sp>
              <p:nvSpPr>
                <p:cNvPr id="9" name="矩形 8"/>
                <p:cNvSpPr/>
                <p:nvPr/>
              </p:nvSpPr>
              <p:spPr>
                <a:xfrm>
                  <a:off x="7472082" y="2605783"/>
                  <a:ext cx="4151921" cy="3797300"/>
                </a:xfrm>
                <a:prstGeom prst="rect">
                  <a:avLst/>
                </a:prstGeom>
                <a:grp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chemeClr val="accent1"/>
                    </a:solidFill>
                    <a:latin typeface="Calibri" panose="020F0502020204030204"/>
                    <a:ea typeface="宋体" panose="02010600030101010101" pitchFamily="2" charset="-122"/>
                  </a:endParaRPr>
                </a:p>
              </p:txBody>
            </p:sp>
            <p:sp>
              <p:nvSpPr>
                <p:cNvPr id="10" name="文本框 1980"/>
                <p:cNvSpPr txBox="1">
                  <a:spLocks noChangeArrowheads="1"/>
                </p:cNvSpPr>
                <p:nvPr/>
              </p:nvSpPr>
              <p:spPr bwMode="auto">
                <a:xfrm>
                  <a:off x="7472590" y="2702858"/>
                  <a:ext cx="4151921" cy="4551556"/>
                </a:xfrm>
                <a:prstGeom prst="rect">
                  <a:avLst/>
                </a:prstGeom>
                <a:grpFill/>
                <a:ln>
                  <a:noFill/>
                </a:ln>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50000"/>
                    </a:lnSpc>
                    <a:spcBef>
                      <a:spcPct val="0"/>
                    </a:spcBef>
                    <a:buFont typeface="Arial" panose="020B0604020202090204" pitchFamily="34" charset="0"/>
                    <a:buNone/>
                    <a:defRPr/>
                  </a:pP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根据河南省医学类专业规定：外科护理学为中专学生临床医学专业进入大学考试的必考科目之一，共有十四个大章节分别为：</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1.</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水、电解质、酸碱平衡失调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2.</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外科休克</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3.</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外科感染</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4.</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损伤</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5.</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颅脑疾病</a:t>
                  </a:r>
                  <a:r>
                    <a:rPr lang="zh-CN" altLang="en-US" sz="180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a:solidFill>
                        <a:srgbClr val="726868"/>
                      </a:solidFill>
                      <a:latin typeface="Times New Roman" panose="02020603050405020304" pitchFamily="18" charset="0"/>
                      <a:ea typeface="微软雅黑" panose="020B0503020204020204" charset="-122"/>
                      <a:cs typeface="Times New Roman" panose="02020603050405020304" pitchFamily="18" charset="0"/>
                    </a:rPr>
                    <a:t>6</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甲状腺功能亢进症外科治疗</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7.</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胸部疾病8.急性化脓性腹膜炎与腹部损伤</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9.</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腹外疝</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10.</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胃肠疾病</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11.</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肝、胆、胰疾病</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12.</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周围血管疾病</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13.</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泌尿及男性生殖系统疾病</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14.</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运动系统疾病</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。十四大章节下共有</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47</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个知识点。根据历年的试卷分析肠胃疾病和胸部疾病这两个章节的占比最大。</a:t>
                  </a:r>
                </a:p>
              </p:txBody>
            </p:sp>
          </p:grpSp>
        </p:grpSp>
        <p:sp>
          <p:nvSpPr>
            <p:cNvPr id="11" name="文本框 10"/>
            <p:cNvSpPr txBox="1"/>
            <p:nvPr/>
          </p:nvSpPr>
          <p:spPr>
            <a:xfrm>
              <a:off x="12176" y="2527"/>
              <a:ext cx="5229" cy="725"/>
            </a:xfrm>
            <a:prstGeom prst="rect">
              <a:avLst/>
            </a:prstGeom>
            <a:noFill/>
          </p:spPr>
          <p:txBody>
            <a:bodyPr wrap="square" rtlCol="0">
              <a:spAutoFit/>
            </a:bodyPr>
            <a:lstStyle/>
            <a:p>
              <a:pPr algn="ctr"/>
              <a:r>
                <a:rPr lang="zh-CN" altLang="en-US" sz="2400">
                  <a:solidFill>
                    <a:schemeClr val="bg1"/>
                  </a:solidFill>
                  <a:latin typeface="微软雅黑" panose="020B0503020204020204" charset="-122"/>
                  <a:ea typeface="微软雅黑" panose="020B0503020204020204" charset="-122"/>
                </a:rPr>
                <a:t>外科护理学</a:t>
              </a:r>
            </a:p>
          </p:txBody>
        </p:sp>
      </p:grpSp>
      <p:grpSp>
        <p:nvGrpSpPr>
          <p:cNvPr id="22" name="组合 21">
            <a:extLst>
              <a:ext uri="{FF2B5EF4-FFF2-40B4-BE49-F238E27FC236}">
                <a16:creationId xmlns:a16="http://schemas.microsoft.com/office/drawing/2014/main" id="{8BD72148-132A-3042-B072-5FE2F46E6C71}"/>
              </a:ext>
            </a:extLst>
          </p:cNvPr>
          <p:cNvGrpSpPr/>
          <p:nvPr/>
        </p:nvGrpSpPr>
        <p:grpSpPr>
          <a:xfrm>
            <a:off x="8891735" y="319367"/>
            <a:ext cx="3406140" cy="712508"/>
            <a:chOff x="6477636" y="24130"/>
            <a:chExt cx="5524817" cy="1155700"/>
          </a:xfrm>
        </p:grpSpPr>
        <p:pic>
          <p:nvPicPr>
            <p:cNvPr id="23" name="图片 22" descr="logo">
              <a:extLst>
                <a:ext uri="{FF2B5EF4-FFF2-40B4-BE49-F238E27FC236}">
                  <a16:creationId xmlns:a16="http://schemas.microsoft.com/office/drawing/2014/main" id="{B93002BC-624D-B549-B76A-B2C3216F08D1}"/>
                </a:ext>
              </a:extLst>
            </p:cNvPr>
            <p:cNvPicPr>
              <a:picLocks noChangeAspect="1"/>
            </p:cNvPicPr>
            <p:nvPr/>
          </p:nvPicPr>
          <p:blipFill rotWithShape="1">
            <a:blip r:embed="rId5">
              <a:clrChange>
                <a:clrFrom>
                  <a:srgbClr val="000000">
                    <a:alpha val="0"/>
                  </a:srgbClr>
                </a:clrFrom>
                <a:clrTo>
                  <a:srgbClr val="000000">
                    <a:alpha val="0"/>
                    <a:alpha val="0"/>
                  </a:srgbClr>
                </a:clrTo>
              </a:clrChange>
            </a:blip>
            <a:srcRect r="79453"/>
            <a:stretch/>
          </p:blipFill>
          <p:spPr>
            <a:xfrm>
              <a:off x="6477636" y="24130"/>
              <a:ext cx="1174114" cy="1155700"/>
            </a:xfrm>
            <a:prstGeom prst="rect">
              <a:avLst/>
            </a:prstGeom>
          </p:spPr>
        </p:pic>
        <p:pic>
          <p:nvPicPr>
            <p:cNvPr id="24" name="图片 23" descr="logo">
              <a:extLst>
                <a:ext uri="{FF2B5EF4-FFF2-40B4-BE49-F238E27FC236}">
                  <a16:creationId xmlns:a16="http://schemas.microsoft.com/office/drawing/2014/main" id="{930ABB93-8A72-B143-B92D-E3BE350F123F}"/>
                </a:ext>
              </a:extLst>
            </p:cNvPr>
            <p:cNvPicPr>
              <a:picLocks noChangeAspect="1"/>
            </p:cNvPicPr>
            <p:nvPr/>
          </p:nvPicPr>
          <p:blipFill rotWithShape="1">
            <a:blip r:embed="rId6">
              <a:clrChange>
                <a:clrFrom>
                  <a:srgbClr val="000000">
                    <a:alpha val="0"/>
                  </a:srgbClr>
                </a:clrFrom>
                <a:clrTo>
                  <a:srgbClr val="000000">
                    <a:alpha val="0"/>
                    <a:alpha val="0"/>
                  </a:srgbClr>
                </a:clrTo>
              </a:clrChange>
              <a:duotone>
                <a:prstClr val="black"/>
                <a:srgbClr val="FF0000">
                  <a:tint val="45000"/>
                  <a:satMod val="400000"/>
                </a:srgbClr>
              </a:duotone>
              <a:extLst>
                <a:ext uri="{BEBA8EAE-BF5A-486C-A8C5-ECC9F3942E4B}">
                  <a14:imgProps xmlns:a14="http://schemas.microsoft.com/office/drawing/2010/main">
                    <a14:imgLayer r:embed="rId7">
                      <a14:imgEffect>
                        <a14:sharpenSoften amount="50000"/>
                      </a14:imgEffect>
                      <a14:imgEffect>
                        <a14:brightnessContrast bright="-20000" contrast="-20000"/>
                      </a14:imgEffect>
                    </a14:imgLayer>
                  </a14:imgProps>
                </a:ext>
              </a:extLst>
            </a:blip>
            <a:srcRect l="23014"/>
            <a:stretch/>
          </p:blipFill>
          <p:spPr>
            <a:xfrm>
              <a:off x="7603174" y="24130"/>
              <a:ext cx="4399279" cy="1155700"/>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35" presetClass="entr" presetSubtype="0" fill="hold" nodeType="afterEffect">
                                  <p:stCondLst>
                                    <p:cond delay="0"/>
                                  </p:stCondLst>
                                  <p:childTnLst>
                                    <p:set>
                                      <p:cBhvr>
                                        <p:cTn id="10" dur="1000" fill="hold">
                                          <p:stCondLst>
                                            <p:cond delay="0"/>
                                          </p:stCondLst>
                                        </p:cTn>
                                        <p:tgtEl>
                                          <p:spTgt spid="1035"/>
                                        </p:tgtEl>
                                        <p:attrNameLst>
                                          <p:attrName>style.visibility</p:attrName>
                                        </p:attrNameLst>
                                      </p:cBhvr>
                                      <p:to>
                                        <p:strVal val="visible"/>
                                      </p:to>
                                    </p:set>
                                    <p:animEffect transition="in" filter="fade">
                                      <p:cBhvr>
                                        <p:cTn id="11" dur="1000"/>
                                        <p:tgtEl>
                                          <p:spTgt spid="1035"/>
                                        </p:tgtEl>
                                      </p:cBhvr>
                                    </p:animEffect>
                                    <p:anim calcmode="lin" valueType="num">
                                      <p:cBhvr>
                                        <p:cTn id="12" dur="1000" fill="hold"/>
                                        <p:tgtEl>
                                          <p:spTgt spid="1035"/>
                                        </p:tgtEl>
                                        <p:attrNameLst>
                                          <p:attrName>style.rotation</p:attrName>
                                        </p:attrNameLst>
                                      </p:cBhvr>
                                      <p:tavLst>
                                        <p:tav tm="0">
                                          <p:val>
                                            <p:fltVal val="720"/>
                                          </p:val>
                                        </p:tav>
                                        <p:tav tm="100000">
                                          <p:val>
                                            <p:fltVal val="0"/>
                                          </p:val>
                                        </p:tav>
                                      </p:tavLst>
                                    </p:anim>
                                    <p:anim calcmode="lin" valueType="num">
                                      <p:cBhvr>
                                        <p:cTn id="13" dur="1000" fill="hold"/>
                                        <p:tgtEl>
                                          <p:spTgt spid="1035"/>
                                        </p:tgtEl>
                                        <p:attrNameLst>
                                          <p:attrName>ppt_h</p:attrName>
                                        </p:attrNameLst>
                                      </p:cBhvr>
                                      <p:tavLst>
                                        <p:tav tm="0">
                                          <p:val>
                                            <p:fltVal val="0"/>
                                          </p:val>
                                        </p:tav>
                                        <p:tav tm="100000">
                                          <p:val>
                                            <p:strVal val="#ppt_h"/>
                                          </p:val>
                                        </p:tav>
                                      </p:tavLst>
                                    </p:anim>
                                    <p:anim calcmode="lin" valueType="num">
                                      <p:cBhvr>
                                        <p:cTn id="14" dur="1000" fill="hold"/>
                                        <p:tgtEl>
                                          <p:spTgt spid="1035"/>
                                        </p:tgtEl>
                                        <p:attrNameLst>
                                          <p:attrName>ppt_w</p:attrName>
                                        </p:attrNameLst>
                                      </p:cBhvr>
                                      <p:tavLst>
                                        <p:tav tm="0">
                                          <p:val>
                                            <p:fltVal val="0"/>
                                          </p:val>
                                        </p:tav>
                                        <p:tav tm="100000">
                                          <p:val>
                                            <p:strVal val="#ppt_w"/>
                                          </p:val>
                                        </p:tav>
                                      </p:tavLst>
                                    </p:anim>
                                  </p:childTnLst>
                                </p:cTn>
                              </p:par>
                            </p:childTnLst>
                          </p:cTn>
                        </p:par>
                        <p:par>
                          <p:cTn id="15" fill="hold">
                            <p:stCondLst>
                              <p:cond delay="1500"/>
                            </p:stCondLst>
                            <p:childTnLst>
                              <p:par>
                                <p:cTn id="16" presetID="47"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7" name="组合 10"/>
          <p:cNvGrpSpPr/>
          <p:nvPr/>
        </p:nvGrpSpPr>
        <p:grpSpPr bwMode="auto">
          <a:xfrm>
            <a:off x="1588" y="0"/>
            <a:ext cx="12190412" cy="1031875"/>
            <a:chOff x="795" y="-1"/>
            <a:chExt cx="12190413" cy="1031624"/>
          </a:xfrm>
        </p:grpSpPr>
        <p:sp>
          <p:nvSpPr>
            <p:cNvPr id="12" name="矩形 11"/>
            <p:cNvSpPr/>
            <p:nvPr>
              <p:custDataLst>
                <p:tags r:id="rId1"/>
              </p:custDataLst>
            </p:nvPr>
          </p:nvSpPr>
          <p:spPr>
            <a:xfrm>
              <a:off x="795" y="280919"/>
              <a:ext cx="12190413" cy="750704"/>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p>
          </p:txBody>
        </p:sp>
        <p:pic>
          <p:nvPicPr>
            <p:cNvPr id="29706" name="图片 12"/>
            <p:cNvPicPr>
              <a:picLocks noChangeAspect="1"/>
            </p:cNvPicPr>
            <p:nvPr/>
          </p:nvPicPr>
          <p:blipFill>
            <a:blip r:embed="rId3"/>
            <a:srcRect/>
            <a:stretch>
              <a:fillRect/>
            </a:stretch>
          </p:blipFill>
          <p:spPr bwMode="auto">
            <a:xfrm>
              <a:off x="328107" y="-1"/>
              <a:ext cx="940631" cy="1031623"/>
            </a:xfrm>
            <a:prstGeom prst="rect">
              <a:avLst/>
            </a:prstGeom>
            <a:noFill/>
            <a:ln w="9525">
              <a:noFill/>
              <a:miter lim="800000"/>
              <a:headEnd/>
              <a:tailEnd/>
            </a:ln>
          </p:spPr>
        </p:pic>
      </p:grpSp>
      <p:sp>
        <p:nvSpPr>
          <p:cNvPr id="2" name="矩形 1"/>
          <p:cNvSpPr/>
          <p:nvPr/>
        </p:nvSpPr>
        <p:spPr>
          <a:xfrm>
            <a:off x="2568575" y="4224020"/>
            <a:ext cx="7056438" cy="150813"/>
          </a:xfrm>
          <a:prstGeom prst="rect">
            <a:avLst/>
          </a:prstGeom>
          <a:pattFill prst="ltDnDiag">
            <a:fgClr>
              <a:schemeClr val="accent2"/>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102842" tIns="51421" rIns="102842" bIns="51421" anchor="ctr"/>
          <a:lstStyle/>
          <a:p>
            <a:pPr algn="ctr" fontAlgn="auto">
              <a:spcBef>
                <a:spcPts val="0"/>
              </a:spcBef>
              <a:spcAft>
                <a:spcPts val="0"/>
              </a:spcAft>
              <a:defRPr/>
            </a:pPr>
            <a:endParaRPr lang="zh-CN" altLang="en-US"/>
          </a:p>
        </p:txBody>
      </p:sp>
      <p:sp>
        <p:nvSpPr>
          <p:cNvPr id="3" name="矩形 2"/>
          <p:cNvSpPr/>
          <p:nvPr/>
        </p:nvSpPr>
        <p:spPr>
          <a:xfrm>
            <a:off x="1751013" y="4008120"/>
            <a:ext cx="7054850" cy="150813"/>
          </a:xfrm>
          <a:prstGeom prst="rect">
            <a:avLst/>
          </a:prstGeom>
          <a:pattFill prst="ltUpDiag">
            <a:fgClr>
              <a:schemeClr val="accent1"/>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102842" tIns="51421" rIns="102842" bIns="51421" anchor="ctr"/>
          <a:lstStyle/>
          <a:p>
            <a:pPr algn="ctr" fontAlgn="auto">
              <a:spcBef>
                <a:spcPts val="0"/>
              </a:spcBef>
              <a:spcAft>
                <a:spcPts val="0"/>
              </a:spcAft>
              <a:defRPr/>
            </a:pPr>
            <a:endParaRPr lang="zh-CN" altLang="en-US"/>
          </a:p>
        </p:txBody>
      </p:sp>
      <p:sp>
        <p:nvSpPr>
          <p:cNvPr id="4" name="椭圆 64"/>
          <p:cNvSpPr>
            <a:spLocks noChangeArrowheads="1"/>
          </p:cNvSpPr>
          <p:nvPr/>
        </p:nvSpPr>
        <p:spPr bwMode="auto">
          <a:xfrm>
            <a:off x="328930" y="1828483"/>
            <a:ext cx="1868488" cy="1870075"/>
          </a:xfrm>
          <a:prstGeom prst="ellipse">
            <a:avLst/>
          </a:prstGeom>
          <a:solidFill>
            <a:schemeClr val="accent1"/>
          </a:solidFill>
          <a:ln w="190500" cap="sq" cmpd="sng">
            <a:solidFill>
              <a:schemeClr val="accent1">
                <a:lumMod val="60000"/>
                <a:lumOff val="40000"/>
              </a:schemeClr>
            </a:solidFill>
            <a:round/>
          </a:ln>
        </p:spPr>
        <p:txBody>
          <a:bodyPr lIns="102842" tIns="51421" rIns="102842" bIns="51421" anchor="ctr"/>
          <a:lstStyle/>
          <a:p>
            <a:pPr algn="ctr" fontAlgn="auto">
              <a:spcBef>
                <a:spcPts val="0"/>
              </a:spcBef>
              <a:spcAft>
                <a:spcPts val="0"/>
              </a:spcAft>
              <a:defRPr/>
            </a:pPr>
            <a:r>
              <a:rPr lang="zh-CN" altLang="en-US" sz="3200" b="1" dirty="0">
                <a:solidFill>
                  <a:schemeClr val="bg1">
                    <a:lumMod val="95000"/>
                  </a:schemeClr>
                </a:solidFill>
                <a:latin typeface="微软雅黑" panose="020B0503020204020204" charset="-122"/>
                <a:ea typeface="微软雅黑" panose="020B0503020204020204" charset="-122"/>
                <a:sym typeface="宋体" panose="02010600030101010101" pitchFamily="2" charset="-122"/>
              </a:rPr>
              <a:t>胃肠疾病</a:t>
            </a:r>
          </a:p>
        </p:txBody>
      </p:sp>
      <p:sp>
        <p:nvSpPr>
          <p:cNvPr id="5" name="椭圆 64"/>
          <p:cNvSpPr>
            <a:spLocks noChangeArrowheads="1"/>
          </p:cNvSpPr>
          <p:nvPr/>
        </p:nvSpPr>
        <p:spPr bwMode="auto">
          <a:xfrm>
            <a:off x="9744075" y="4119563"/>
            <a:ext cx="1866900" cy="1868487"/>
          </a:xfrm>
          <a:prstGeom prst="ellipse">
            <a:avLst/>
          </a:prstGeom>
          <a:solidFill>
            <a:schemeClr val="accent2"/>
          </a:solidFill>
          <a:ln w="190500" cap="sq" cmpd="sng">
            <a:solidFill>
              <a:schemeClr val="accent2">
                <a:lumMod val="60000"/>
                <a:lumOff val="40000"/>
              </a:schemeClr>
            </a:solidFill>
            <a:round/>
          </a:ln>
        </p:spPr>
        <p:txBody>
          <a:bodyPr lIns="102842" tIns="51421" rIns="102842" bIns="51421" anchor="ctr"/>
          <a:lstStyle/>
          <a:p>
            <a:pPr algn="ctr" fontAlgn="auto">
              <a:spcBef>
                <a:spcPts val="0"/>
              </a:spcBef>
              <a:spcAft>
                <a:spcPts val="0"/>
              </a:spcAft>
              <a:defRPr/>
            </a:pPr>
            <a:r>
              <a:rPr lang="zh-CN" altLang="en-US" sz="3200" b="1" dirty="0">
                <a:solidFill>
                  <a:schemeClr val="bg1">
                    <a:lumMod val="95000"/>
                  </a:schemeClr>
                </a:solidFill>
                <a:latin typeface="微软雅黑" panose="020B0503020204020204" charset="-122"/>
                <a:ea typeface="微软雅黑" panose="020B0503020204020204" charset="-122"/>
                <a:sym typeface="宋体" panose="02010600030101010101" pitchFamily="2" charset="-122"/>
              </a:rPr>
              <a:t>胸部</a:t>
            </a:r>
          </a:p>
          <a:p>
            <a:pPr algn="ctr" fontAlgn="auto">
              <a:spcBef>
                <a:spcPts val="0"/>
              </a:spcBef>
              <a:spcAft>
                <a:spcPts val="0"/>
              </a:spcAft>
              <a:defRPr/>
            </a:pPr>
            <a:r>
              <a:rPr lang="zh-CN" altLang="en-US" sz="3200" b="1" dirty="0">
                <a:solidFill>
                  <a:schemeClr val="bg1">
                    <a:lumMod val="95000"/>
                  </a:schemeClr>
                </a:solidFill>
                <a:latin typeface="微软雅黑" panose="020B0503020204020204" charset="-122"/>
                <a:ea typeface="微软雅黑" panose="020B0503020204020204" charset="-122"/>
                <a:sym typeface="宋体" panose="02010600030101010101" pitchFamily="2" charset="-122"/>
              </a:rPr>
              <a:t>疾病</a:t>
            </a:r>
          </a:p>
        </p:txBody>
      </p:sp>
      <p:sp>
        <p:nvSpPr>
          <p:cNvPr id="6" name="TextBox 5"/>
          <p:cNvSpPr txBox="1"/>
          <p:nvPr/>
        </p:nvSpPr>
        <p:spPr>
          <a:xfrm>
            <a:off x="508635" y="4399280"/>
            <a:ext cx="9116695" cy="2594610"/>
          </a:xfrm>
          <a:prstGeom prst="rect">
            <a:avLst/>
          </a:prstGeom>
          <a:noFill/>
        </p:spPr>
        <p:txBody>
          <a:bodyPr wrap="square" lIns="102842" tIns="51421" rIns="102842" bIns="51421">
            <a:spAutoFit/>
          </a:bodyPr>
          <a:lstStyle/>
          <a:p>
            <a:pPr marL="342900" indent="-342900" algn="just">
              <a:lnSpc>
                <a:spcPct val="150000"/>
              </a:lnSpc>
              <a:buClrTx/>
              <a:buSzTx/>
              <a:buFontTx/>
              <a:buAutoNum type="arabicPeriod"/>
              <a:defRPr/>
            </a:pPr>
            <a:r>
              <a:rPr lang="zh-CN" altLang="en-US" sz="1800" dirty="0">
                <a:solidFill>
                  <a:schemeClr val="tx1"/>
                </a:solidFill>
                <a:latin typeface="微软雅黑" panose="020B0503020204020204" charset="-122"/>
                <a:ea typeface="微软雅黑" panose="020B0503020204020204" charset="-122"/>
                <a:cs typeface="方正兰亭纤黑简体"/>
              </a:rPr>
              <a:t>熟悉急性乳房炎的病因、临床表现、防治要点及护理措施；乳腺癌的临床分期，术后伤口护理要点与功能锻炼指导；反常呼吸、损伤性气胸的病理特点和临床表现；进行性血胸的征象。</a:t>
            </a:r>
            <a:r>
              <a:rPr lang="zh-CN" altLang="en-US" sz="1800" dirty="0">
                <a:solidFill>
                  <a:schemeClr val="tx1"/>
                </a:solidFill>
                <a:latin typeface="微软雅黑" panose="020B0503020204020204" charset="-122"/>
                <a:ea typeface="微软雅黑" panose="020B0503020204020204" charset="-122"/>
                <a:cs typeface="方正兰亭纤黑简体"/>
                <a:sym typeface="+mn-ea"/>
              </a:rPr>
              <a:t>能够正确进行胸膜腔闭式引流术后的护理。</a:t>
            </a:r>
            <a:endParaRPr lang="zh-CN" altLang="en-US" sz="1800" dirty="0">
              <a:solidFill>
                <a:schemeClr val="tx1"/>
              </a:solidFill>
              <a:latin typeface="微软雅黑" panose="020B0503020204020204" charset="-122"/>
              <a:ea typeface="微软雅黑" panose="020B0503020204020204" charset="-122"/>
              <a:cs typeface="方正兰亭纤黑简体"/>
            </a:endParaRPr>
          </a:p>
          <a:p>
            <a:pPr marL="342900" indent="-342900" algn="just">
              <a:lnSpc>
                <a:spcPct val="150000"/>
              </a:lnSpc>
              <a:buClrTx/>
              <a:buSzTx/>
              <a:buFontTx/>
              <a:buAutoNum type="arabicPeriod"/>
              <a:defRPr/>
            </a:pPr>
            <a:r>
              <a:rPr lang="zh-CN" altLang="en-US" sz="1800" dirty="0">
                <a:solidFill>
                  <a:schemeClr val="tx1"/>
                </a:solidFill>
                <a:latin typeface="微软雅黑" panose="020B0503020204020204" charset="-122"/>
                <a:ea typeface="微软雅黑" panose="020B0503020204020204" charset="-122"/>
                <a:cs typeface="方正兰亭纤黑简体"/>
              </a:rPr>
              <a:t>掌握乳腺癌的临床表现；多根多处肋骨骨折的临床表现和防治要点；开放性张力性气胸的急救原则；食管癌的临床表现及术后饮食护理要点。</a:t>
            </a:r>
          </a:p>
          <a:p>
            <a:pPr algn="just">
              <a:lnSpc>
                <a:spcPct val="150000"/>
              </a:lnSpc>
              <a:buClrTx/>
              <a:buSzTx/>
              <a:buFontTx/>
              <a:defRPr/>
            </a:pPr>
            <a:endParaRPr lang="zh-CN" altLang="en-US" sz="1800" dirty="0">
              <a:solidFill>
                <a:schemeClr val="tx1"/>
              </a:solidFill>
              <a:latin typeface="微软雅黑" panose="020B0503020204020204" charset="-122"/>
              <a:ea typeface="微软雅黑" panose="020B0503020204020204" charset="-122"/>
              <a:cs typeface="方正兰亭纤黑简体"/>
            </a:endParaRPr>
          </a:p>
        </p:txBody>
      </p:sp>
      <p:sp>
        <p:nvSpPr>
          <p:cNvPr id="9" name="TextBox 8"/>
          <p:cNvSpPr txBox="1"/>
          <p:nvPr/>
        </p:nvSpPr>
        <p:spPr>
          <a:xfrm>
            <a:off x="2294255" y="1014730"/>
            <a:ext cx="9898380" cy="3009900"/>
          </a:xfrm>
          <a:prstGeom prst="rect">
            <a:avLst/>
          </a:prstGeom>
          <a:noFill/>
        </p:spPr>
        <p:txBody>
          <a:bodyPr wrap="square" lIns="102842" tIns="51421" rIns="102842" bIns="51421">
            <a:spAutoFit/>
          </a:bodyPr>
          <a:lstStyle/>
          <a:p>
            <a:pPr marL="342900" indent="-342900" algn="just">
              <a:lnSpc>
                <a:spcPct val="150000"/>
              </a:lnSpc>
              <a:buAutoNum type="arabicPeriod"/>
              <a:defRPr/>
            </a:pPr>
            <a:r>
              <a:rPr lang="zh-CN" altLang="en-US" sz="1800" dirty="0">
                <a:solidFill>
                  <a:schemeClr val="tx1"/>
                </a:solidFill>
                <a:latin typeface="微软雅黑" panose="020B0503020204020204" charset="-122"/>
                <a:ea typeface="微软雅黑" panose="020B0503020204020204" charset="-122"/>
                <a:cs typeface="方正兰亭纤黑简体"/>
              </a:rPr>
              <a:t>熟悉胃、十二指肠溃疡的手术适应证</a:t>
            </a:r>
            <a:r>
              <a:rPr lang="zh-CN" altLang="en-US" sz="1800" dirty="0">
                <a:latin typeface="微软雅黑" panose="020B0503020204020204" charset="-122"/>
                <a:ea typeface="微软雅黑" panose="020B0503020204020204" charset="-122"/>
                <a:cs typeface="方正兰亭纤黑简体"/>
                <a:sym typeface="+mn-ea"/>
              </a:rPr>
              <a:t>、</a:t>
            </a:r>
            <a:r>
              <a:rPr lang="zh-CN" altLang="en-US" sz="1800" dirty="0">
                <a:solidFill>
                  <a:schemeClr val="tx1"/>
                </a:solidFill>
                <a:latin typeface="微软雅黑" panose="020B0503020204020204" charset="-122"/>
                <a:ea typeface="微软雅黑" panose="020B0503020204020204" charset="-122"/>
                <a:cs typeface="方正兰亭纤黑简体"/>
              </a:rPr>
              <a:t>常见并发症及术后常见并发症的观察与护理。</a:t>
            </a:r>
          </a:p>
          <a:p>
            <a:pPr marL="342900" indent="-342900" algn="just">
              <a:lnSpc>
                <a:spcPct val="150000"/>
              </a:lnSpc>
              <a:buAutoNum type="arabicPeriod"/>
              <a:defRPr/>
            </a:pPr>
            <a:r>
              <a:rPr lang="zh-CN" altLang="en-US" sz="1800" dirty="0">
                <a:solidFill>
                  <a:schemeClr val="tx1"/>
                </a:solidFill>
                <a:latin typeface="微软雅黑" panose="020B0503020204020204" charset="-122"/>
                <a:ea typeface="微软雅黑" panose="020B0503020204020204" charset="-122"/>
                <a:cs typeface="方正兰亭纤黑简体"/>
              </a:rPr>
              <a:t>熟悉胃癌的病理及辅助检查。</a:t>
            </a:r>
          </a:p>
          <a:p>
            <a:pPr marL="342900" indent="-342900" algn="just">
              <a:lnSpc>
                <a:spcPct val="150000"/>
              </a:lnSpc>
              <a:buAutoNum type="arabicPeriod"/>
              <a:defRPr/>
            </a:pPr>
            <a:r>
              <a:rPr lang="zh-CN" altLang="en-US" sz="1800" dirty="0">
                <a:solidFill>
                  <a:schemeClr val="tx1"/>
                </a:solidFill>
                <a:latin typeface="微软雅黑" panose="020B0503020204020204" charset="-122"/>
                <a:ea typeface="微软雅黑" panose="020B0503020204020204" charset="-122"/>
                <a:cs typeface="方正兰亭纤黑简体"/>
              </a:rPr>
              <a:t>熟悉急性阑尾炎的病因、防治要点；掌握急性阑尾炎的临床表现、护理措施。</a:t>
            </a:r>
          </a:p>
          <a:p>
            <a:pPr marL="342900" indent="-342900" algn="just">
              <a:lnSpc>
                <a:spcPct val="150000"/>
              </a:lnSpc>
              <a:buAutoNum type="arabicPeriod"/>
              <a:defRPr/>
            </a:pPr>
            <a:r>
              <a:rPr lang="zh-CN" altLang="en-US" sz="1800" dirty="0">
                <a:solidFill>
                  <a:schemeClr val="tx1"/>
                </a:solidFill>
                <a:latin typeface="微软雅黑" panose="020B0503020204020204" charset="-122"/>
                <a:ea typeface="微软雅黑" panose="020B0503020204020204" charset="-122"/>
                <a:cs typeface="方正兰亭纤黑简体"/>
              </a:rPr>
              <a:t>熟悉粘连性肠梗阻、肠扭转、肠套叠的临床特点；掌握急性肠梗阻的临床表现、防治要点，肠绞窄的临床征象。</a:t>
            </a:r>
          </a:p>
          <a:p>
            <a:pPr marL="342900" indent="-342900" algn="just">
              <a:lnSpc>
                <a:spcPct val="150000"/>
              </a:lnSpc>
              <a:buAutoNum type="arabicPeriod"/>
              <a:defRPr/>
            </a:pPr>
            <a:r>
              <a:rPr lang="zh-CN" altLang="en-US" sz="1800" dirty="0">
                <a:solidFill>
                  <a:schemeClr val="tx1"/>
                </a:solidFill>
                <a:latin typeface="微软雅黑" panose="020B0503020204020204" charset="-122"/>
                <a:ea typeface="微软雅黑" panose="020B0503020204020204" charset="-122"/>
                <a:cs typeface="方正兰亭纤黑简体"/>
              </a:rPr>
              <a:t>熟悉内痔的好发部位；掌握痔的临床表现、防治要点和肛门坐浴的护理要点。</a:t>
            </a:r>
          </a:p>
          <a:p>
            <a:pPr marL="342900" indent="-342900" algn="just">
              <a:lnSpc>
                <a:spcPct val="150000"/>
              </a:lnSpc>
              <a:buAutoNum type="arabicPeriod"/>
              <a:defRPr/>
            </a:pPr>
            <a:r>
              <a:rPr lang="zh-CN" altLang="en-US" sz="1800" dirty="0">
                <a:solidFill>
                  <a:schemeClr val="tx1"/>
                </a:solidFill>
                <a:latin typeface="微软雅黑" panose="020B0503020204020204" charset="-122"/>
                <a:ea typeface="微软雅黑" panose="020B0503020204020204" charset="-122"/>
                <a:cs typeface="方正兰亭纤黑简体"/>
              </a:rPr>
              <a:t>熟悉结直肠癌的临床表现、辅助检查、直肠癌常用手术方式；掌握术前准备与术后护理要点。</a:t>
            </a:r>
          </a:p>
        </p:txBody>
      </p:sp>
      <p:sp>
        <p:nvSpPr>
          <p:cNvPr id="10" name="矩形 9"/>
          <p:cNvSpPr>
            <a:spLocks noChangeArrowheads="1"/>
          </p:cNvSpPr>
          <p:nvPr/>
        </p:nvSpPr>
        <p:spPr bwMode="auto">
          <a:xfrm>
            <a:off x="1468438" y="324803"/>
            <a:ext cx="2217420" cy="706755"/>
          </a:xfrm>
          <a:prstGeom prst="rect">
            <a:avLst/>
          </a:prstGeom>
          <a:noFill/>
          <a:ln w="9525">
            <a:noFill/>
            <a:miter lim="800000"/>
          </a:ln>
        </p:spPr>
        <p:txBody>
          <a:bodyPr wrap="none">
            <a:spAutoFit/>
          </a:bodyPr>
          <a:lstStyle/>
          <a:p>
            <a:r>
              <a:rPr lang="zh-CN" altLang="en-US" sz="4000" b="1">
                <a:solidFill>
                  <a:schemeClr val="tx1"/>
                </a:solidFill>
                <a:latin typeface="Calibri" panose="020F0502020204030204" pitchFamily="34" charset="0"/>
              </a:rPr>
              <a:t>考纲分析</a:t>
            </a:r>
          </a:p>
        </p:txBody>
      </p:sp>
      <p:grpSp>
        <p:nvGrpSpPr>
          <p:cNvPr id="16" name="组合 15">
            <a:extLst>
              <a:ext uri="{FF2B5EF4-FFF2-40B4-BE49-F238E27FC236}">
                <a16:creationId xmlns:a16="http://schemas.microsoft.com/office/drawing/2014/main" id="{511C681C-315B-9F4C-A6ED-FAF9ACB2C87B}"/>
              </a:ext>
            </a:extLst>
          </p:cNvPr>
          <p:cNvGrpSpPr/>
          <p:nvPr/>
        </p:nvGrpSpPr>
        <p:grpSpPr>
          <a:xfrm>
            <a:off x="8891735" y="319367"/>
            <a:ext cx="3406140" cy="712508"/>
            <a:chOff x="6477636" y="24130"/>
            <a:chExt cx="5524817" cy="1155700"/>
          </a:xfrm>
        </p:grpSpPr>
        <p:pic>
          <p:nvPicPr>
            <p:cNvPr id="17" name="图片 16" descr="logo">
              <a:extLst>
                <a:ext uri="{FF2B5EF4-FFF2-40B4-BE49-F238E27FC236}">
                  <a16:creationId xmlns:a16="http://schemas.microsoft.com/office/drawing/2014/main" id="{DBDC0DE0-5C29-1442-8BFC-C7B40655592E}"/>
                </a:ext>
              </a:extLst>
            </p:cNvPr>
            <p:cNvPicPr>
              <a:picLocks noChangeAspect="1"/>
            </p:cNvPicPr>
            <p:nvPr/>
          </p:nvPicPr>
          <p:blipFill rotWithShape="1">
            <a:blip r:embed="rId4">
              <a:clrChange>
                <a:clrFrom>
                  <a:srgbClr val="000000">
                    <a:alpha val="0"/>
                  </a:srgbClr>
                </a:clrFrom>
                <a:clrTo>
                  <a:srgbClr val="000000">
                    <a:alpha val="0"/>
                    <a:alpha val="0"/>
                  </a:srgbClr>
                </a:clrTo>
              </a:clrChange>
            </a:blip>
            <a:srcRect r="79453"/>
            <a:stretch/>
          </p:blipFill>
          <p:spPr>
            <a:xfrm>
              <a:off x="6477636" y="24130"/>
              <a:ext cx="1174114" cy="1155700"/>
            </a:xfrm>
            <a:prstGeom prst="rect">
              <a:avLst/>
            </a:prstGeom>
          </p:spPr>
        </p:pic>
        <p:pic>
          <p:nvPicPr>
            <p:cNvPr id="18" name="图片 17" descr="logo">
              <a:extLst>
                <a:ext uri="{FF2B5EF4-FFF2-40B4-BE49-F238E27FC236}">
                  <a16:creationId xmlns:a16="http://schemas.microsoft.com/office/drawing/2014/main" id="{F7FD2606-FD00-BF49-B440-CDA75856EDF3}"/>
                </a:ext>
              </a:extLst>
            </p:cNvPr>
            <p:cNvPicPr>
              <a:picLocks noChangeAspect="1"/>
            </p:cNvPicPr>
            <p:nvPr/>
          </p:nvPicPr>
          <p:blipFill rotWithShape="1">
            <a:blip r:embed="rId5">
              <a:clrChange>
                <a:clrFrom>
                  <a:srgbClr val="000000">
                    <a:alpha val="0"/>
                  </a:srgbClr>
                </a:clrFrom>
                <a:clrTo>
                  <a:srgbClr val="000000">
                    <a:alpha val="0"/>
                    <a:alpha val="0"/>
                  </a:srgbClr>
                </a:clrTo>
              </a:clrChange>
              <a:duotone>
                <a:prstClr val="black"/>
                <a:srgbClr val="FF0000">
                  <a:tint val="45000"/>
                  <a:satMod val="400000"/>
                </a:srgbClr>
              </a:duotone>
              <a:extLst>
                <a:ext uri="{BEBA8EAE-BF5A-486C-A8C5-ECC9F3942E4B}">
                  <a14:imgProps xmlns:a14="http://schemas.microsoft.com/office/drawing/2010/main">
                    <a14:imgLayer r:embed="rId6">
                      <a14:imgEffect>
                        <a14:sharpenSoften amount="50000"/>
                      </a14:imgEffect>
                      <a14:imgEffect>
                        <a14:brightnessContrast bright="-20000" contrast="-20000"/>
                      </a14:imgEffect>
                    </a14:imgLayer>
                  </a14:imgProps>
                </a:ext>
              </a:extLst>
            </a:blip>
            <a:srcRect l="23014"/>
            <a:stretch/>
          </p:blipFill>
          <p:spPr>
            <a:xfrm>
              <a:off x="7603174" y="24130"/>
              <a:ext cx="4399279" cy="1155700"/>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8" presetClass="emph" presetSubtype="0" fill="hold" grpId="1" nodeType="withEffect">
                                  <p:stCondLst>
                                    <p:cond delay="0"/>
                                  </p:stCondLst>
                                  <p:childTnLst>
                                    <p:animRot by="21600000">
                                      <p:cBhvr>
                                        <p:cTn id="14" dur="500" fill="hold"/>
                                        <p:tgtEl>
                                          <p:spTgt spid="4"/>
                                        </p:tgtEl>
                                        <p:attrNameLst>
                                          <p:attrName>r</p:attrName>
                                        </p:attrNameLst>
                                      </p:cBhvr>
                                    </p:animRo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750"/>
                                        <p:tgtEl>
                                          <p:spTgt spid="9"/>
                                        </p:tgtEl>
                                      </p:cBhvr>
                                    </p:animEffect>
                                  </p:childTnLst>
                                </p:cTn>
                              </p:par>
                            </p:childTnLst>
                          </p:cTn>
                        </p:par>
                        <p:par>
                          <p:cTn id="23" fill="hold">
                            <p:stCondLst>
                              <p:cond delay="2500"/>
                            </p:stCondLst>
                            <p:childTnLst>
                              <p:par>
                                <p:cTn id="24" presetID="2" presetClass="entr" presetSubtype="2"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par>
                                <p:cTn id="28" presetID="8" presetClass="emph" presetSubtype="0" fill="hold" grpId="1" nodeType="withEffect">
                                  <p:stCondLst>
                                    <p:cond delay="0"/>
                                  </p:stCondLst>
                                  <p:childTnLst>
                                    <p:animRot by="-21600000">
                                      <p:cBhvr>
                                        <p:cTn id="29" dur="500" fill="hold"/>
                                        <p:tgtEl>
                                          <p:spTgt spid="5"/>
                                        </p:tgtEl>
                                        <p:attrNameLst>
                                          <p:attrName>r</p:attrName>
                                        </p:attrNameLst>
                                      </p:cBhvr>
                                    </p:animRot>
                                  </p:childTnLst>
                                </p:cTn>
                              </p:par>
                            </p:childTnLst>
                          </p:cTn>
                        </p:par>
                        <p:par>
                          <p:cTn id="30" fill="hold">
                            <p:stCondLst>
                              <p:cond delay="3000"/>
                            </p:stCondLst>
                            <p:childTnLst>
                              <p:par>
                                <p:cTn id="31" presetID="22" presetClass="entr" presetSubtype="2"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right)">
                                      <p:cBhvr>
                                        <p:cTn id="33" dur="500"/>
                                        <p:tgtEl>
                                          <p:spTgt spid="2"/>
                                        </p:tgtEl>
                                      </p:cBhvr>
                                    </p:animEffect>
                                  </p:childTnLst>
                                </p:cTn>
                              </p:par>
                            </p:childTnLst>
                          </p:cTn>
                        </p:par>
                        <p:par>
                          <p:cTn id="34" fill="hold">
                            <p:stCondLst>
                              <p:cond delay="3500"/>
                            </p:stCondLst>
                            <p:childTnLst>
                              <p:par>
                                <p:cTn id="35" presetID="16" presetClass="entr" presetSubtype="21"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inVertical)">
                                      <p:cBhvr>
                                        <p:cTn id="3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4" grpId="1" bldLvl="0" animBg="1"/>
      <p:bldP spid="5" grpId="0" animBg="1"/>
      <p:bldP spid="5" grpId="1" animBg="1"/>
      <p:bldP spid="6"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 name="组合 51"/>
          <p:cNvGrpSpPr/>
          <p:nvPr/>
        </p:nvGrpSpPr>
        <p:grpSpPr bwMode="auto">
          <a:xfrm>
            <a:off x="1588" y="0"/>
            <a:ext cx="12190412" cy="1031875"/>
            <a:chOff x="795" y="-1"/>
            <a:chExt cx="12190413" cy="1031624"/>
          </a:xfrm>
        </p:grpSpPr>
        <p:sp>
          <p:nvSpPr>
            <p:cNvPr id="53" name="矩形 52"/>
            <p:cNvSpPr/>
            <p:nvPr>
              <p:custDataLst>
                <p:tags r:id="rId1"/>
              </p:custDataLst>
            </p:nvPr>
          </p:nvSpPr>
          <p:spPr>
            <a:xfrm>
              <a:off x="795" y="280919"/>
              <a:ext cx="12190413" cy="750704"/>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p>
          </p:txBody>
        </p:sp>
        <p:pic>
          <p:nvPicPr>
            <p:cNvPr id="30736" name="图片 53"/>
            <p:cNvPicPr>
              <a:picLocks noChangeAspect="1"/>
            </p:cNvPicPr>
            <p:nvPr/>
          </p:nvPicPr>
          <p:blipFill>
            <a:blip r:embed="rId4"/>
            <a:srcRect/>
            <a:stretch>
              <a:fillRect/>
            </a:stretch>
          </p:blipFill>
          <p:spPr bwMode="auto">
            <a:xfrm>
              <a:off x="328107" y="-1"/>
              <a:ext cx="940631" cy="1031623"/>
            </a:xfrm>
            <a:prstGeom prst="rect">
              <a:avLst/>
            </a:prstGeom>
            <a:noFill/>
            <a:ln w="9525">
              <a:noFill/>
              <a:miter lim="800000"/>
              <a:headEnd/>
              <a:tailEnd/>
            </a:ln>
          </p:spPr>
        </p:pic>
      </p:grpSp>
      <p:sp>
        <p:nvSpPr>
          <p:cNvPr id="30722" name="Title 6"/>
          <p:cNvSpPr>
            <a:spLocks noGrp="1"/>
          </p:cNvSpPr>
          <p:nvPr>
            <p:ph type="title"/>
          </p:nvPr>
        </p:nvSpPr>
        <p:spPr>
          <a:xfrm>
            <a:off x="1471930" y="420370"/>
            <a:ext cx="7518400" cy="471488"/>
          </a:xfrm>
        </p:spPr>
        <p:txBody>
          <a:bodyPr/>
          <a:lstStyle/>
          <a:p>
            <a:pPr algn="l"/>
            <a:r>
              <a:rPr lang="zh-CN" altLang="en-US" sz="4000">
                <a:solidFill>
                  <a:schemeClr val="tx1"/>
                </a:solidFill>
                <a:latin typeface="+mj-ea"/>
                <a:cs typeface="+mj-ea"/>
              </a:rPr>
              <a:t>病例分析</a:t>
            </a:r>
          </a:p>
        </p:txBody>
      </p:sp>
      <p:sp>
        <p:nvSpPr>
          <p:cNvPr id="96" name="Footer Text"/>
          <p:cNvSpPr txBox="1">
            <a:spLocks noChangeArrowheads="1"/>
          </p:cNvSpPr>
          <p:nvPr/>
        </p:nvSpPr>
        <p:spPr bwMode="auto">
          <a:xfrm>
            <a:off x="4359910" y="1541145"/>
            <a:ext cx="7219315" cy="4154805"/>
          </a:xfrm>
          <a:prstGeom prst="rect">
            <a:avLst/>
          </a:prstGeom>
          <a:noFill/>
          <a:ln w="9525">
            <a:noFill/>
            <a:miter lim="800000"/>
          </a:ln>
        </p:spPr>
        <p:txBody>
          <a:bodyPr wrap="square" lIns="0" tIns="0" rIns="0" bIns="0">
            <a:spAutoFit/>
          </a:bodyPr>
          <a:lstStyle/>
          <a:p>
            <a:pPr algn="just">
              <a:lnSpc>
                <a:spcPct val="150000"/>
              </a:lnSpc>
            </a:pPr>
            <a:r>
              <a:rPr lang="zh-CN" altLang="en-US" sz="1800">
                <a:solidFill>
                  <a:schemeClr val="tx1"/>
                </a:solidFill>
                <a:latin typeface="Times New Roman" panose="02020503050405090304" charset="0"/>
                <a:ea typeface="微软雅黑" panose="020B0503020204020204" charset="-122"/>
                <a:cs typeface="Times New Roman" panose="02020503050405090304" charset="0"/>
              </a:rPr>
              <a:t>患者男，</a:t>
            </a:r>
            <a:r>
              <a:rPr lang="en-US" altLang="zh-CN" sz="1800">
                <a:solidFill>
                  <a:schemeClr val="tx1"/>
                </a:solidFill>
                <a:latin typeface="Times New Roman" panose="02020503050405090304" charset="0"/>
                <a:ea typeface="微软雅黑" panose="020B0503020204020204" charset="-122"/>
                <a:cs typeface="Times New Roman" panose="02020503050405090304" charset="0"/>
              </a:rPr>
              <a:t>49</a:t>
            </a:r>
            <a:r>
              <a:rPr lang="zh-CN" altLang="en-US" sz="1800">
                <a:solidFill>
                  <a:schemeClr val="tx1"/>
                </a:solidFill>
                <a:latin typeface="Times New Roman" panose="02020503050405090304" charset="0"/>
                <a:ea typeface="微软雅黑" panose="020B0503020204020204" charset="-122"/>
                <a:cs typeface="Times New Roman" panose="02020503050405090304" charset="0"/>
              </a:rPr>
              <a:t>岁，胃溃疡病史</a:t>
            </a:r>
            <a:r>
              <a:rPr lang="en-US" altLang="zh-CN" sz="1800">
                <a:solidFill>
                  <a:schemeClr val="tx1"/>
                </a:solidFill>
                <a:latin typeface="Times New Roman" panose="02020503050405090304" charset="0"/>
                <a:ea typeface="微软雅黑" panose="020B0503020204020204" charset="-122"/>
                <a:cs typeface="Times New Roman" panose="02020503050405090304" charset="0"/>
              </a:rPr>
              <a:t>10</a:t>
            </a:r>
            <a:r>
              <a:rPr lang="zh-CN" altLang="en-US" sz="1800">
                <a:solidFill>
                  <a:schemeClr val="tx1"/>
                </a:solidFill>
                <a:latin typeface="Times New Roman" panose="02020503050405090304" charset="0"/>
                <a:ea typeface="微软雅黑" panose="020B0503020204020204" charset="-122"/>
                <a:cs typeface="Times New Roman" panose="02020503050405090304" charset="0"/>
              </a:rPr>
              <a:t>年，曾做间断治疗，</a:t>
            </a:r>
            <a:r>
              <a:rPr lang="en-US" altLang="zh-CN" sz="1800">
                <a:solidFill>
                  <a:schemeClr val="tx1"/>
                </a:solidFill>
                <a:latin typeface="Times New Roman" panose="02020503050405090304" charset="0"/>
                <a:ea typeface="微软雅黑" panose="020B0503020204020204" charset="-122"/>
                <a:cs typeface="Times New Roman" panose="02020503050405090304" charset="0"/>
              </a:rPr>
              <a:t>5</a:t>
            </a:r>
            <a:r>
              <a:rPr lang="zh-CN" altLang="en-US" sz="1800">
                <a:solidFill>
                  <a:schemeClr val="tx1"/>
                </a:solidFill>
                <a:latin typeface="Times New Roman" panose="02020503050405090304" charset="0"/>
                <a:ea typeface="微软雅黑" panose="020B0503020204020204" charset="-122"/>
                <a:cs typeface="Times New Roman" panose="02020503050405090304" charset="0"/>
              </a:rPr>
              <a:t>小时前饮酒后突发左上腹部刀割样剧痛，伴恶心、呕吐。查体：</a:t>
            </a:r>
            <a:r>
              <a:rPr lang="en-US" altLang="zh-CN" sz="1800">
                <a:solidFill>
                  <a:schemeClr val="tx1"/>
                </a:solidFill>
                <a:latin typeface="Times New Roman" panose="02020503050405090304" charset="0"/>
                <a:ea typeface="微软雅黑" panose="020B0503020204020204" charset="-122"/>
                <a:cs typeface="Times New Roman" panose="02020503050405090304" charset="0"/>
              </a:rPr>
              <a:t>T37.1℃</a:t>
            </a:r>
            <a:r>
              <a:rPr lang="zh-CN" altLang="en-US" sz="1800">
                <a:solidFill>
                  <a:schemeClr val="tx1"/>
                </a:solidFill>
                <a:latin typeface="Times New Roman" panose="02020503050405090304" charset="0"/>
                <a:ea typeface="微软雅黑" panose="020B0503020204020204" charset="-122"/>
                <a:cs typeface="Times New Roman" panose="02020503050405090304" charset="0"/>
              </a:rPr>
              <a:t>，</a:t>
            </a:r>
            <a:r>
              <a:rPr lang="en-US" altLang="zh-CN" sz="1800">
                <a:solidFill>
                  <a:schemeClr val="tx1"/>
                </a:solidFill>
                <a:latin typeface="Times New Roman" panose="02020503050405090304" charset="0"/>
                <a:ea typeface="微软雅黑" panose="020B0503020204020204" charset="-122"/>
                <a:cs typeface="Times New Roman" panose="02020503050405090304" charset="0"/>
              </a:rPr>
              <a:t>P116</a:t>
            </a:r>
            <a:r>
              <a:rPr lang="zh-CN" altLang="en-US" sz="1800">
                <a:solidFill>
                  <a:schemeClr val="tx1"/>
                </a:solidFill>
                <a:latin typeface="Times New Roman" panose="02020503050405090304" charset="0"/>
                <a:ea typeface="微软雅黑" panose="020B0503020204020204" charset="-122"/>
                <a:cs typeface="Times New Roman" panose="02020503050405090304" charset="0"/>
              </a:rPr>
              <a:t>次</a:t>
            </a:r>
            <a:r>
              <a:rPr lang="en-US" altLang="zh-CN" sz="1800">
                <a:solidFill>
                  <a:schemeClr val="tx1"/>
                </a:solidFill>
                <a:latin typeface="Times New Roman" panose="02020503050405090304" charset="0"/>
                <a:ea typeface="微软雅黑" panose="020B0503020204020204" charset="-122"/>
                <a:cs typeface="Times New Roman" panose="02020503050405090304" charset="0"/>
              </a:rPr>
              <a:t>/</a:t>
            </a:r>
            <a:r>
              <a:rPr lang="zh-CN" altLang="en-US" sz="1800">
                <a:solidFill>
                  <a:schemeClr val="tx1"/>
                </a:solidFill>
                <a:latin typeface="Times New Roman" panose="02020503050405090304" charset="0"/>
                <a:ea typeface="微软雅黑" panose="020B0503020204020204" charset="-122"/>
                <a:cs typeface="Times New Roman" panose="02020503050405090304" charset="0"/>
              </a:rPr>
              <a:t>分</a:t>
            </a:r>
            <a:r>
              <a:rPr lang="en-US" altLang="zh-CN" sz="1800">
                <a:solidFill>
                  <a:schemeClr val="tx1"/>
                </a:solidFill>
                <a:latin typeface="Times New Roman" panose="02020503050405090304" charset="0"/>
                <a:ea typeface="微软雅黑" panose="020B0503020204020204" charset="-122"/>
                <a:cs typeface="Times New Roman" panose="02020503050405090304" charset="0"/>
              </a:rPr>
              <a:t>BP98/67mmHg</a:t>
            </a:r>
            <a:r>
              <a:rPr lang="zh-CN" altLang="en-US" sz="1800">
                <a:solidFill>
                  <a:schemeClr val="tx1"/>
                </a:solidFill>
                <a:latin typeface="Times New Roman" panose="02020503050405090304" charset="0"/>
                <a:ea typeface="微软雅黑" panose="020B0503020204020204" charset="-122"/>
                <a:cs typeface="Times New Roman" panose="02020503050405090304" charset="0"/>
              </a:rPr>
              <a:t>。腹式呼吸减弱，全腹有明显的压痛和反跳痛，腹肌紧张呈</a:t>
            </a:r>
            <a:r>
              <a:rPr lang="en-US" altLang="zh-CN" sz="1800">
                <a:solidFill>
                  <a:schemeClr val="tx1"/>
                </a:solidFill>
                <a:latin typeface="Times New Roman" panose="02020503050405090304" charset="0"/>
                <a:ea typeface="微软雅黑" panose="020B0503020204020204" charset="-122"/>
                <a:cs typeface="Times New Roman" panose="02020503050405090304" charset="0"/>
              </a:rPr>
              <a:t>“</a:t>
            </a:r>
            <a:r>
              <a:rPr lang="zh-CN" altLang="en-US" sz="1800">
                <a:solidFill>
                  <a:schemeClr val="tx1"/>
                </a:solidFill>
                <a:latin typeface="Times New Roman" panose="02020503050405090304" charset="0"/>
                <a:ea typeface="微软雅黑" panose="020B0503020204020204" charset="-122"/>
                <a:cs typeface="Times New Roman" panose="02020503050405090304" charset="0"/>
              </a:rPr>
              <a:t>木板样</a:t>
            </a:r>
            <a:r>
              <a:rPr lang="en-US" altLang="zh-CN" sz="1800">
                <a:solidFill>
                  <a:schemeClr val="tx1"/>
                </a:solidFill>
                <a:latin typeface="Times New Roman" panose="02020503050405090304" charset="0"/>
                <a:ea typeface="微软雅黑" panose="020B0503020204020204" charset="-122"/>
                <a:cs typeface="Times New Roman" panose="02020503050405090304" charset="0"/>
              </a:rPr>
              <a:t>”</a:t>
            </a:r>
            <a:r>
              <a:rPr lang="zh-CN" altLang="en-US" sz="1800">
                <a:solidFill>
                  <a:schemeClr val="tx1"/>
                </a:solidFill>
                <a:latin typeface="Times New Roman" panose="02020503050405090304" charset="0"/>
                <a:ea typeface="微软雅黑" panose="020B0503020204020204" charset="-122"/>
                <a:cs typeface="Times New Roman" panose="02020503050405090304" charset="0"/>
              </a:rPr>
              <a:t>强直，肝浊音界缩小，肠鸣音消失；腹腔穿刺抽出黄色浑浊液体。</a:t>
            </a:r>
          </a:p>
          <a:p>
            <a:pPr algn="just">
              <a:lnSpc>
                <a:spcPct val="150000"/>
              </a:lnSpc>
            </a:pPr>
            <a:endParaRPr lang="zh-CN" altLang="en-US" sz="1800">
              <a:solidFill>
                <a:schemeClr val="tx1"/>
              </a:solidFill>
              <a:latin typeface="Times New Roman" panose="02020503050405090304" charset="0"/>
              <a:ea typeface="微软雅黑" panose="020B0503020204020204" charset="-122"/>
              <a:cs typeface="Times New Roman" panose="02020503050405090304" charset="0"/>
            </a:endParaRPr>
          </a:p>
          <a:p>
            <a:pPr algn="just">
              <a:lnSpc>
                <a:spcPct val="200000"/>
              </a:lnSpc>
            </a:pPr>
            <a:r>
              <a:rPr lang="en-US" altLang="zh-CN" sz="1800" b="1">
                <a:solidFill>
                  <a:schemeClr val="tx1"/>
                </a:solidFill>
                <a:latin typeface="Times New Roman" panose="02020503050405090304" charset="0"/>
                <a:ea typeface="微软雅黑" panose="020B0503020204020204" charset="-122"/>
                <a:cs typeface="Times New Roman" panose="02020503050405090304" charset="0"/>
              </a:rPr>
              <a:t>1.</a:t>
            </a:r>
            <a:r>
              <a:rPr lang="zh-CN" altLang="en-US" sz="1800" b="1">
                <a:solidFill>
                  <a:schemeClr val="tx1"/>
                </a:solidFill>
                <a:latin typeface="Times New Roman" panose="02020503050405090304" charset="0"/>
                <a:ea typeface="微软雅黑" panose="020B0503020204020204" charset="-122"/>
                <a:cs typeface="Times New Roman" panose="02020503050405090304" charset="0"/>
              </a:rPr>
              <a:t>患者目前的主要诊断是什么？</a:t>
            </a:r>
          </a:p>
          <a:p>
            <a:pPr algn="just">
              <a:lnSpc>
                <a:spcPct val="200000"/>
              </a:lnSpc>
            </a:pPr>
            <a:r>
              <a:rPr lang="en-US" altLang="zh-CN" sz="1800" b="1">
                <a:solidFill>
                  <a:schemeClr val="tx1"/>
                </a:solidFill>
                <a:latin typeface="Times New Roman" panose="02020503050405090304" charset="0"/>
                <a:ea typeface="微软雅黑" panose="020B0503020204020204" charset="-122"/>
                <a:cs typeface="Times New Roman" panose="02020503050405090304" charset="0"/>
              </a:rPr>
              <a:t>2.</a:t>
            </a:r>
            <a:r>
              <a:rPr lang="zh-CN" altLang="en-US" sz="1800" b="1">
                <a:solidFill>
                  <a:schemeClr val="tx1"/>
                </a:solidFill>
                <a:latin typeface="Times New Roman" panose="02020503050405090304" charset="0"/>
                <a:ea typeface="微软雅黑" panose="020B0503020204020204" charset="-122"/>
                <a:cs typeface="Times New Roman" panose="02020503050405090304" charset="0"/>
              </a:rPr>
              <a:t>诊断依据是什么？</a:t>
            </a:r>
          </a:p>
          <a:p>
            <a:pPr algn="just">
              <a:lnSpc>
                <a:spcPct val="200000"/>
              </a:lnSpc>
            </a:pPr>
            <a:r>
              <a:rPr lang="en-US" altLang="zh-CN" sz="1800" b="1">
                <a:solidFill>
                  <a:schemeClr val="tx1"/>
                </a:solidFill>
                <a:latin typeface="Times New Roman" panose="02020503050405090304" charset="0"/>
                <a:ea typeface="微软雅黑" panose="020B0503020204020204" charset="-122"/>
                <a:cs typeface="Times New Roman" panose="02020503050405090304" charset="0"/>
              </a:rPr>
              <a:t>3.</a:t>
            </a:r>
            <a:r>
              <a:rPr lang="zh-CN" altLang="en-US" sz="1800" b="1">
                <a:solidFill>
                  <a:schemeClr val="tx1"/>
                </a:solidFill>
                <a:latin typeface="Times New Roman" panose="02020503050405090304" charset="0"/>
                <a:ea typeface="微软雅黑" panose="020B0503020204020204" charset="-122"/>
                <a:cs typeface="Times New Roman" panose="02020503050405090304" charset="0"/>
              </a:rPr>
              <a:t>对该患者如需要进行手术，应采取何种手术方法？</a:t>
            </a:r>
          </a:p>
        </p:txBody>
      </p:sp>
      <p:grpSp>
        <p:nvGrpSpPr>
          <p:cNvPr id="7" name="组合 6"/>
          <p:cNvGrpSpPr/>
          <p:nvPr/>
        </p:nvGrpSpPr>
        <p:grpSpPr>
          <a:xfrm>
            <a:off x="401638" y="1204595"/>
            <a:ext cx="3535362" cy="4890453"/>
            <a:chOff x="5923" y="1936"/>
            <a:chExt cx="5567" cy="7702"/>
          </a:xfrm>
        </p:grpSpPr>
        <p:grpSp>
          <p:nvGrpSpPr>
            <p:cNvPr id="36" name="Group 67"/>
            <p:cNvGrpSpPr/>
            <p:nvPr/>
          </p:nvGrpSpPr>
          <p:grpSpPr>
            <a:xfrm>
              <a:off x="6522" y="4630"/>
              <a:ext cx="918" cy="918"/>
              <a:chOff x="5038726" y="1838325"/>
              <a:chExt cx="625475" cy="625475"/>
            </a:xfrm>
            <a:solidFill>
              <a:schemeClr val="accent4"/>
            </a:solidFill>
          </p:grpSpPr>
          <p:sp>
            <p:nvSpPr>
              <p:cNvPr id="37" name="Freeform 5"/>
              <p:cNvSpPr>
                <a:spLocks noEditPoints="1"/>
              </p:cNvSpPr>
              <p:nvPr/>
            </p:nvSpPr>
            <p:spPr bwMode="auto">
              <a:xfrm>
                <a:off x="5038726" y="1838325"/>
                <a:ext cx="625475" cy="625475"/>
              </a:xfrm>
              <a:custGeom>
                <a:avLst/>
                <a:gdLst/>
                <a:ahLst/>
                <a:cxnLst>
                  <a:cxn ang="0">
                    <a:pos x="147" y="0"/>
                  </a:cxn>
                  <a:cxn ang="0">
                    <a:pos x="0" y="147"/>
                  </a:cxn>
                  <a:cxn ang="0">
                    <a:pos x="147" y="294"/>
                  </a:cxn>
                  <a:cxn ang="0">
                    <a:pos x="294" y="147"/>
                  </a:cxn>
                  <a:cxn ang="0">
                    <a:pos x="147" y="0"/>
                  </a:cxn>
                  <a:cxn ang="0">
                    <a:pos x="147" y="261"/>
                  </a:cxn>
                  <a:cxn ang="0">
                    <a:pos x="33" y="147"/>
                  </a:cxn>
                  <a:cxn ang="0">
                    <a:pos x="147" y="32"/>
                  </a:cxn>
                  <a:cxn ang="0">
                    <a:pos x="262" y="147"/>
                  </a:cxn>
                  <a:cxn ang="0">
                    <a:pos x="147" y="261"/>
                  </a:cxn>
                  <a:cxn ang="0">
                    <a:pos x="147" y="261"/>
                  </a:cxn>
                  <a:cxn ang="0">
                    <a:pos x="147" y="261"/>
                  </a:cxn>
                </a:cxnLst>
                <a:rect l="0" t="0" r="r" b="b"/>
                <a:pathLst>
                  <a:path w="294" h="294">
                    <a:moveTo>
                      <a:pt x="147" y="0"/>
                    </a:moveTo>
                    <a:cubicBezTo>
                      <a:pt x="66" y="0"/>
                      <a:pt x="0" y="66"/>
                      <a:pt x="0" y="147"/>
                    </a:cubicBezTo>
                    <a:cubicBezTo>
                      <a:pt x="0" y="228"/>
                      <a:pt x="66" y="294"/>
                      <a:pt x="147" y="294"/>
                    </a:cubicBezTo>
                    <a:cubicBezTo>
                      <a:pt x="228" y="294"/>
                      <a:pt x="294" y="228"/>
                      <a:pt x="294" y="147"/>
                    </a:cubicBezTo>
                    <a:cubicBezTo>
                      <a:pt x="294" y="66"/>
                      <a:pt x="228" y="0"/>
                      <a:pt x="147" y="0"/>
                    </a:cubicBezTo>
                    <a:close/>
                    <a:moveTo>
                      <a:pt x="147" y="261"/>
                    </a:moveTo>
                    <a:cubicBezTo>
                      <a:pt x="84" y="261"/>
                      <a:pt x="33" y="210"/>
                      <a:pt x="33" y="147"/>
                    </a:cubicBezTo>
                    <a:cubicBezTo>
                      <a:pt x="33" y="83"/>
                      <a:pt x="84" y="32"/>
                      <a:pt x="147" y="32"/>
                    </a:cubicBezTo>
                    <a:cubicBezTo>
                      <a:pt x="210" y="32"/>
                      <a:pt x="262" y="83"/>
                      <a:pt x="262" y="147"/>
                    </a:cubicBezTo>
                    <a:cubicBezTo>
                      <a:pt x="262" y="210"/>
                      <a:pt x="210" y="261"/>
                      <a:pt x="147" y="261"/>
                    </a:cubicBezTo>
                    <a:close/>
                    <a:moveTo>
                      <a:pt x="147" y="261"/>
                    </a:moveTo>
                    <a:cubicBezTo>
                      <a:pt x="147" y="261"/>
                      <a:pt x="147" y="261"/>
                      <a:pt x="147" y="261"/>
                    </a:cubicBezTo>
                  </a:path>
                </a:pathLst>
              </a:custGeom>
              <a:grpFill/>
              <a:ln w="9525">
                <a:noFill/>
                <a:round/>
              </a:ln>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38" name="Freeform 6"/>
              <p:cNvSpPr>
                <a:spLocks noEditPoints="1"/>
              </p:cNvSpPr>
              <p:nvPr/>
            </p:nvSpPr>
            <p:spPr bwMode="auto">
              <a:xfrm>
                <a:off x="5143501" y="2078038"/>
                <a:ext cx="417513" cy="161925"/>
              </a:xfrm>
              <a:custGeom>
                <a:avLst/>
                <a:gdLst/>
                <a:ahLst/>
                <a:cxnLst>
                  <a:cxn ang="0">
                    <a:pos x="192" y="11"/>
                  </a:cxn>
                  <a:cxn ang="0">
                    <a:pos x="170" y="4"/>
                  </a:cxn>
                  <a:cxn ang="0">
                    <a:pos x="102" y="41"/>
                  </a:cxn>
                  <a:cxn ang="0">
                    <a:pos x="25" y="4"/>
                  </a:cxn>
                  <a:cxn ang="0">
                    <a:pos x="4" y="11"/>
                  </a:cxn>
                  <a:cxn ang="0">
                    <a:pos x="11" y="33"/>
                  </a:cxn>
                  <a:cxn ang="0">
                    <a:pos x="95" y="74"/>
                  </a:cxn>
                  <a:cxn ang="0">
                    <a:pos x="102" y="76"/>
                  </a:cxn>
                  <a:cxn ang="0">
                    <a:pos x="110" y="74"/>
                  </a:cxn>
                  <a:cxn ang="0">
                    <a:pos x="186" y="33"/>
                  </a:cxn>
                  <a:cxn ang="0">
                    <a:pos x="192" y="11"/>
                  </a:cxn>
                  <a:cxn ang="0">
                    <a:pos x="192" y="11"/>
                  </a:cxn>
                  <a:cxn ang="0">
                    <a:pos x="192" y="11"/>
                  </a:cxn>
                </a:cxnLst>
                <a:rect l="0" t="0" r="r" b="b"/>
                <a:pathLst>
                  <a:path w="197" h="76">
                    <a:moveTo>
                      <a:pt x="192" y="11"/>
                    </a:moveTo>
                    <a:cubicBezTo>
                      <a:pt x="188" y="3"/>
                      <a:pt x="178" y="0"/>
                      <a:pt x="170" y="4"/>
                    </a:cubicBezTo>
                    <a:cubicBezTo>
                      <a:pt x="102" y="41"/>
                      <a:pt x="102" y="41"/>
                      <a:pt x="102" y="41"/>
                    </a:cubicBezTo>
                    <a:cubicBezTo>
                      <a:pt x="25" y="4"/>
                      <a:pt x="25" y="4"/>
                      <a:pt x="25" y="4"/>
                    </a:cubicBezTo>
                    <a:cubicBezTo>
                      <a:pt x="17" y="0"/>
                      <a:pt x="7" y="3"/>
                      <a:pt x="4" y="11"/>
                    </a:cubicBezTo>
                    <a:cubicBezTo>
                      <a:pt x="0" y="20"/>
                      <a:pt x="3" y="29"/>
                      <a:pt x="11" y="33"/>
                    </a:cubicBezTo>
                    <a:cubicBezTo>
                      <a:pt x="95" y="74"/>
                      <a:pt x="95" y="74"/>
                      <a:pt x="95" y="74"/>
                    </a:cubicBezTo>
                    <a:cubicBezTo>
                      <a:pt x="97" y="76"/>
                      <a:pt x="100" y="76"/>
                      <a:pt x="102" y="76"/>
                    </a:cubicBezTo>
                    <a:cubicBezTo>
                      <a:pt x="105" y="76"/>
                      <a:pt x="108" y="75"/>
                      <a:pt x="110" y="74"/>
                    </a:cubicBezTo>
                    <a:cubicBezTo>
                      <a:pt x="186" y="33"/>
                      <a:pt x="186" y="33"/>
                      <a:pt x="186" y="33"/>
                    </a:cubicBezTo>
                    <a:cubicBezTo>
                      <a:pt x="194" y="29"/>
                      <a:pt x="197" y="19"/>
                      <a:pt x="192" y="11"/>
                    </a:cubicBezTo>
                    <a:close/>
                    <a:moveTo>
                      <a:pt x="192" y="11"/>
                    </a:moveTo>
                    <a:cubicBezTo>
                      <a:pt x="192" y="11"/>
                      <a:pt x="192" y="11"/>
                      <a:pt x="192" y="11"/>
                    </a:cubicBezTo>
                  </a:path>
                </a:pathLst>
              </a:custGeom>
              <a:grpFill/>
              <a:ln w="9525">
                <a:noFill/>
                <a:round/>
              </a:ln>
            </p:spPr>
            <p:txBody>
              <a:bodyPr lIns="121920" tIns="60960" rIns="121920" bIns="60960"/>
              <a:lstStyle/>
              <a:p>
                <a:pPr fontAlgn="auto">
                  <a:spcBef>
                    <a:spcPts val="0"/>
                  </a:spcBef>
                  <a:spcAft>
                    <a:spcPts val="0"/>
                  </a:spcAft>
                  <a:defRPr/>
                </a:pPr>
                <a:endParaRPr lang="en-US" sz="2400">
                  <a:latin typeface="+mn-lt"/>
                  <a:ea typeface="+mn-ea"/>
                </a:endParaRPr>
              </a:p>
            </p:txBody>
          </p:sp>
        </p:grpSp>
        <p:sp>
          <p:nvSpPr>
            <p:cNvPr id="30725" name="Line 9"/>
            <p:cNvSpPr>
              <a:spLocks noChangeShapeType="1"/>
            </p:cNvSpPr>
            <p:nvPr/>
          </p:nvSpPr>
          <p:spPr bwMode="auto">
            <a:xfrm>
              <a:off x="5923" y="5220"/>
              <a:ext cx="2" cy="3"/>
            </a:xfrm>
            <a:prstGeom prst="line">
              <a:avLst/>
            </a:prstGeom>
            <a:noFill/>
            <a:ln w="9525">
              <a:noFill/>
              <a:round/>
            </a:ln>
          </p:spPr>
          <p:txBody>
            <a:bodyPr lIns="121920" tIns="60960" rIns="121920" bIns="60960"/>
            <a:lstStyle/>
            <a:p>
              <a:endParaRPr lang="zh-CN" altLang="en-US"/>
            </a:p>
          </p:txBody>
        </p:sp>
        <p:sp>
          <p:nvSpPr>
            <p:cNvPr id="30726" name="Line 10"/>
            <p:cNvSpPr>
              <a:spLocks noChangeShapeType="1"/>
            </p:cNvSpPr>
            <p:nvPr/>
          </p:nvSpPr>
          <p:spPr bwMode="auto">
            <a:xfrm>
              <a:off x="5923" y="5220"/>
              <a:ext cx="2" cy="3"/>
            </a:xfrm>
            <a:prstGeom prst="line">
              <a:avLst/>
            </a:prstGeom>
            <a:noFill/>
            <a:ln w="9525">
              <a:noFill/>
              <a:round/>
            </a:ln>
          </p:spPr>
          <p:txBody>
            <a:bodyPr lIns="121920" tIns="60960" rIns="121920" bIns="60960"/>
            <a:lstStyle/>
            <a:p>
              <a:endParaRPr lang="zh-CN" altLang="en-US"/>
            </a:p>
          </p:txBody>
        </p:sp>
        <p:cxnSp>
          <p:nvCxnSpPr>
            <p:cNvPr id="44" name="Straight Connector 145"/>
            <p:cNvCxnSpPr/>
            <p:nvPr/>
          </p:nvCxnSpPr>
          <p:spPr>
            <a:xfrm>
              <a:off x="11490" y="2466"/>
              <a:ext cx="0" cy="7085"/>
            </a:xfrm>
            <a:prstGeom prst="line">
              <a:avLst/>
            </a:prstGeom>
            <a:ln w="19050">
              <a:solidFill>
                <a:schemeClr val="bg1">
                  <a:lumMod val="7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45" name="Group 154"/>
            <p:cNvGrpSpPr/>
            <p:nvPr/>
          </p:nvGrpSpPr>
          <p:grpSpPr>
            <a:xfrm>
              <a:off x="6922" y="5830"/>
              <a:ext cx="1763" cy="3790"/>
              <a:chOff x="3802063" y="2776538"/>
              <a:chExt cx="839788" cy="1804987"/>
            </a:xfrm>
            <a:solidFill>
              <a:srgbClr val="548BB7"/>
            </a:solidFill>
          </p:grpSpPr>
          <p:sp>
            <p:nvSpPr>
              <p:cNvPr id="46" name="Freeform 31"/>
              <p:cNvSpPr>
                <a:spLocks noEditPoints="1"/>
              </p:cNvSpPr>
              <p:nvPr/>
            </p:nvSpPr>
            <p:spPr bwMode="auto">
              <a:xfrm>
                <a:off x="3833813" y="2776538"/>
                <a:ext cx="425450" cy="425450"/>
              </a:xfrm>
              <a:custGeom>
                <a:avLst/>
                <a:gdLst/>
                <a:ahLst/>
                <a:cxnLst>
                  <a:cxn ang="0">
                    <a:pos x="96" y="193"/>
                  </a:cxn>
                  <a:cxn ang="0">
                    <a:pos x="193" y="96"/>
                  </a:cxn>
                  <a:cxn ang="0">
                    <a:pos x="96" y="0"/>
                  </a:cxn>
                  <a:cxn ang="0">
                    <a:pos x="0" y="96"/>
                  </a:cxn>
                  <a:cxn ang="0">
                    <a:pos x="96" y="193"/>
                  </a:cxn>
                  <a:cxn ang="0">
                    <a:pos x="96" y="193"/>
                  </a:cxn>
                  <a:cxn ang="0">
                    <a:pos x="96" y="193"/>
                  </a:cxn>
                </a:cxnLst>
                <a:rect l="0" t="0" r="r" b="b"/>
                <a:pathLst>
                  <a:path w="193" h="193">
                    <a:moveTo>
                      <a:pt x="96" y="193"/>
                    </a:moveTo>
                    <a:cubicBezTo>
                      <a:pt x="150" y="193"/>
                      <a:pt x="193" y="150"/>
                      <a:pt x="193" y="96"/>
                    </a:cubicBezTo>
                    <a:cubicBezTo>
                      <a:pt x="193" y="43"/>
                      <a:pt x="150" y="0"/>
                      <a:pt x="96" y="0"/>
                    </a:cubicBezTo>
                    <a:cubicBezTo>
                      <a:pt x="43" y="0"/>
                      <a:pt x="0" y="43"/>
                      <a:pt x="0" y="96"/>
                    </a:cubicBezTo>
                    <a:cubicBezTo>
                      <a:pt x="0" y="150"/>
                      <a:pt x="43" y="193"/>
                      <a:pt x="96" y="193"/>
                    </a:cubicBezTo>
                    <a:close/>
                    <a:moveTo>
                      <a:pt x="96" y="193"/>
                    </a:moveTo>
                    <a:cubicBezTo>
                      <a:pt x="96" y="193"/>
                      <a:pt x="96" y="193"/>
                      <a:pt x="96" y="193"/>
                    </a:cubicBezTo>
                  </a:path>
                </a:pathLst>
              </a:custGeom>
              <a:grpFill/>
              <a:ln w="9525">
                <a:noFill/>
                <a:round/>
              </a:ln>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47" name="Freeform 32"/>
              <p:cNvSpPr>
                <a:spLocks noEditPoints="1"/>
              </p:cNvSpPr>
              <p:nvPr/>
            </p:nvSpPr>
            <p:spPr bwMode="auto">
              <a:xfrm>
                <a:off x="3802063" y="3208338"/>
                <a:ext cx="839788" cy="1373187"/>
              </a:xfrm>
              <a:custGeom>
                <a:avLst/>
                <a:gdLst/>
                <a:ahLst/>
                <a:cxnLst>
                  <a:cxn ang="0">
                    <a:pos x="298" y="315"/>
                  </a:cxn>
                  <a:cxn ang="0">
                    <a:pos x="254" y="276"/>
                  </a:cxn>
                  <a:cxn ang="0">
                    <a:pos x="254" y="276"/>
                  </a:cxn>
                  <a:cxn ang="0">
                    <a:pos x="177" y="276"/>
                  </a:cxn>
                  <a:cxn ang="0">
                    <a:pos x="177" y="170"/>
                  </a:cxn>
                  <a:cxn ang="0">
                    <a:pos x="270" y="207"/>
                  </a:cxn>
                  <a:cxn ang="0">
                    <a:pos x="351" y="190"/>
                  </a:cxn>
                  <a:cxn ang="0">
                    <a:pos x="372" y="141"/>
                  </a:cxn>
                  <a:cxn ang="0">
                    <a:pos x="324" y="120"/>
                  </a:cxn>
                  <a:cxn ang="0">
                    <a:pos x="167" y="42"/>
                  </a:cxn>
                  <a:cxn ang="0">
                    <a:pos x="167" y="41"/>
                  </a:cxn>
                  <a:cxn ang="0">
                    <a:pos x="110" y="3"/>
                  </a:cxn>
                  <a:cxn ang="0">
                    <a:pos x="89" y="0"/>
                  </a:cxn>
                  <a:cxn ang="0">
                    <a:pos x="67" y="3"/>
                  </a:cxn>
                  <a:cxn ang="0">
                    <a:pos x="67" y="3"/>
                  </a:cxn>
                  <a:cxn ang="0">
                    <a:pos x="0" y="77"/>
                  </a:cxn>
                  <a:cxn ang="0">
                    <a:pos x="0" y="290"/>
                  </a:cxn>
                  <a:cxn ang="0">
                    <a:pos x="89" y="365"/>
                  </a:cxn>
                  <a:cxn ang="0">
                    <a:pos x="96" y="364"/>
                  </a:cxn>
                  <a:cxn ang="0">
                    <a:pos x="215" y="364"/>
                  </a:cxn>
                  <a:cxn ang="0">
                    <a:pos x="240" y="583"/>
                  </a:cxn>
                  <a:cxn ang="0">
                    <a:pos x="284" y="622"/>
                  </a:cxn>
                  <a:cxn ang="0">
                    <a:pos x="289" y="622"/>
                  </a:cxn>
                  <a:cxn ang="0">
                    <a:pos x="328" y="573"/>
                  </a:cxn>
                  <a:cxn ang="0">
                    <a:pos x="298" y="315"/>
                  </a:cxn>
                  <a:cxn ang="0">
                    <a:pos x="298" y="315"/>
                  </a:cxn>
                  <a:cxn ang="0">
                    <a:pos x="298" y="315"/>
                  </a:cxn>
                </a:cxnLst>
                <a:rect l="0" t="0" r="r" b="b"/>
                <a:pathLst>
                  <a:path w="380" h="622">
                    <a:moveTo>
                      <a:pt x="298" y="315"/>
                    </a:moveTo>
                    <a:cubicBezTo>
                      <a:pt x="295" y="292"/>
                      <a:pt x="276" y="276"/>
                      <a:pt x="254" y="276"/>
                    </a:cubicBezTo>
                    <a:cubicBezTo>
                      <a:pt x="254" y="276"/>
                      <a:pt x="254" y="276"/>
                      <a:pt x="254" y="276"/>
                    </a:cubicBezTo>
                    <a:cubicBezTo>
                      <a:pt x="177" y="276"/>
                      <a:pt x="177" y="276"/>
                      <a:pt x="177" y="276"/>
                    </a:cubicBezTo>
                    <a:cubicBezTo>
                      <a:pt x="177" y="170"/>
                      <a:pt x="177" y="170"/>
                      <a:pt x="177" y="170"/>
                    </a:cubicBezTo>
                    <a:cubicBezTo>
                      <a:pt x="203" y="193"/>
                      <a:pt x="232" y="207"/>
                      <a:pt x="270" y="207"/>
                    </a:cubicBezTo>
                    <a:cubicBezTo>
                      <a:pt x="293" y="207"/>
                      <a:pt x="320" y="202"/>
                      <a:pt x="351" y="190"/>
                    </a:cubicBezTo>
                    <a:cubicBezTo>
                      <a:pt x="370" y="182"/>
                      <a:pt x="380" y="161"/>
                      <a:pt x="372" y="141"/>
                    </a:cubicBezTo>
                    <a:cubicBezTo>
                      <a:pt x="365" y="122"/>
                      <a:pt x="343" y="113"/>
                      <a:pt x="324" y="120"/>
                    </a:cubicBezTo>
                    <a:cubicBezTo>
                      <a:pt x="248" y="149"/>
                      <a:pt x="233" y="133"/>
                      <a:pt x="167" y="42"/>
                    </a:cubicBezTo>
                    <a:cubicBezTo>
                      <a:pt x="167" y="42"/>
                      <a:pt x="167" y="42"/>
                      <a:pt x="167" y="41"/>
                    </a:cubicBezTo>
                    <a:cubicBezTo>
                      <a:pt x="154" y="22"/>
                      <a:pt x="132" y="8"/>
                      <a:pt x="110" y="3"/>
                    </a:cubicBezTo>
                    <a:cubicBezTo>
                      <a:pt x="110" y="3"/>
                      <a:pt x="100" y="0"/>
                      <a:pt x="89" y="0"/>
                    </a:cubicBezTo>
                    <a:cubicBezTo>
                      <a:pt x="79" y="0"/>
                      <a:pt x="67" y="3"/>
                      <a:pt x="67" y="3"/>
                    </a:cubicBezTo>
                    <a:cubicBezTo>
                      <a:pt x="67" y="3"/>
                      <a:pt x="67" y="3"/>
                      <a:pt x="67" y="3"/>
                    </a:cubicBezTo>
                    <a:cubicBezTo>
                      <a:pt x="35" y="11"/>
                      <a:pt x="0" y="37"/>
                      <a:pt x="0" y="77"/>
                    </a:cubicBezTo>
                    <a:cubicBezTo>
                      <a:pt x="0" y="290"/>
                      <a:pt x="0" y="290"/>
                      <a:pt x="0" y="290"/>
                    </a:cubicBezTo>
                    <a:cubicBezTo>
                      <a:pt x="0" y="336"/>
                      <a:pt x="46" y="365"/>
                      <a:pt x="89" y="365"/>
                    </a:cubicBezTo>
                    <a:cubicBezTo>
                      <a:pt x="91" y="365"/>
                      <a:pt x="93" y="364"/>
                      <a:pt x="96" y="364"/>
                    </a:cubicBezTo>
                    <a:cubicBezTo>
                      <a:pt x="215" y="364"/>
                      <a:pt x="215" y="364"/>
                      <a:pt x="215" y="364"/>
                    </a:cubicBezTo>
                    <a:cubicBezTo>
                      <a:pt x="240" y="583"/>
                      <a:pt x="240" y="583"/>
                      <a:pt x="240" y="583"/>
                    </a:cubicBezTo>
                    <a:cubicBezTo>
                      <a:pt x="242" y="605"/>
                      <a:pt x="262" y="622"/>
                      <a:pt x="284" y="622"/>
                    </a:cubicBezTo>
                    <a:cubicBezTo>
                      <a:pt x="285" y="622"/>
                      <a:pt x="287" y="622"/>
                      <a:pt x="289" y="622"/>
                    </a:cubicBezTo>
                    <a:cubicBezTo>
                      <a:pt x="313" y="619"/>
                      <a:pt x="331" y="597"/>
                      <a:pt x="328" y="573"/>
                    </a:cubicBezTo>
                    <a:lnTo>
                      <a:pt x="298" y="315"/>
                    </a:lnTo>
                    <a:close/>
                    <a:moveTo>
                      <a:pt x="298" y="315"/>
                    </a:moveTo>
                    <a:cubicBezTo>
                      <a:pt x="298" y="315"/>
                      <a:pt x="298" y="315"/>
                      <a:pt x="298" y="315"/>
                    </a:cubicBezTo>
                  </a:path>
                </a:pathLst>
              </a:custGeom>
              <a:grpFill/>
              <a:ln w="9525">
                <a:noFill/>
                <a:round/>
              </a:ln>
            </p:spPr>
            <p:txBody>
              <a:bodyPr lIns="121920" tIns="60960" rIns="121920" bIns="60960"/>
              <a:lstStyle/>
              <a:p>
                <a:pPr fontAlgn="auto">
                  <a:spcBef>
                    <a:spcPts val="0"/>
                  </a:spcBef>
                  <a:spcAft>
                    <a:spcPts val="0"/>
                  </a:spcAft>
                  <a:defRPr/>
                </a:pPr>
                <a:endParaRPr lang="en-US" sz="2400">
                  <a:latin typeface="+mn-lt"/>
                  <a:ea typeface="+mn-ea"/>
                </a:endParaRPr>
              </a:p>
            </p:txBody>
          </p:sp>
        </p:grpSp>
        <p:sp>
          <p:nvSpPr>
            <p:cNvPr id="48" name="Freeform 33"/>
            <p:cNvSpPr>
              <a:spLocks noEditPoints="1"/>
            </p:cNvSpPr>
            <p:nvPr/>
          </p:nvSpPr>
          <p:spPr bwMode="auto">
            <a:xfrm>
              <a:off x="6483" y="6930"/>
              <a:ext cx="1382" cy="2708"/>
            </a:xfrm>
            <a:custGeom>
              <a:avLst/>
              <a:gdLst>
                <a:gd name="T0" fmla="*/ 298 w 298"/>
                <a:gd name="T1" fmla="*/ 372 h 584"/>
                <a:gd name="T2" fmla="*/ 260 w 298"/>
                <a:gd name="T3" fmla="*/ 335 h 584"/>
                <a:gd name="T4" fmla="*/ 75 w 298"/>
                <a:gd name="T5" fmla="*/ 335 h 584"/>
                <a:gd name="T6" fmla="*/ 75 w 298"/>
                <a:gd name="T7" fmla="*/ 38 h 584"/>
                <a:gd name="T8" fmla="*/ 38 w 298"/>
                <a:gd name="T9" fmla="*/ 0 h 584"/>
                <a:gd name="T10" fmla="*/ 0 w 298"/>
                <a:gd name="T11" fmla="*/ 38 h 584"/>
                <a:gd name="T12" fmla="*/ 0 w 298"/>
                <a:gd name="T13" fmla="*/ 372 h 584"/>
                <a:gd name="T14" fmla="*/ 19 w 298"/>
                <a:gd name="T15" fmla="*/ 405 h 584"/>
                <a:gd name="T16" fmla="*/ 8 w 298"/>
                <a:gd name="T17" fmla="*/ 448 h 584"/>
                <a:gd name="T18" fmla="*/ 8 w 298"/>
                <a:gd name="T19" fmla="*/ 552 h 584"/>
                <a:gd name="T20" fmla="*/ 39 w 298"/>
                <a:gd name="T21" fmla="*/ 584 h 584"/>
                <a:gd name="T22" fmla="*/ 70 w 298"/>
                <a:gd name="T23" fmla="*/ 552 h 584"/>
                <a:gd name="T24" fmla="*/ 70 w 298"/>
                <a:gd name="T25" fmla="*/ 448 h 584"/>
                <a:gd name="T26" fmla="*/ 96 w 298"/>
                <a:gd name="T27" fmla="*/ 422 h 584"/>
                <a:gd name="T28" fmla="*/ 201 w 298"/>
                <a:gd name="T29" fmla="*/ 422 h 584"/>
                <a:gd name="T30" fmla="*/ 226 w 298"/>
                <a:gd name="T31" fmla="*/ 448 h 584"/>
                <a:gd name="T32" fmla="*/ 226 w 298"/>
                <a:gd name="T33" fmla="*/ 552 h 584"/>
                <a:gd name="T34" fmla="*/ 258 w 298"/>
                <a:gd name="T35" fmla="*/ 584 h 584"/>
                <a:gd name="T36" fmla="*/ 289 w 298"/>
                <a:gd name="T37" fmla="*/ 552 h 584"/>
                <a:gd name="T38" fmla="*/ 289 w 298"/>
                <a:gd name="T39" fmla="*/ 448 h 584"/>
                <a:gd name="T40" fmla="*/ 278 w 298"/>
                <a:gd name="T41" fmla="*/ 405 h 584"/>
                <a:gd name="T42" fmla="*/ 298 w 298"/>
                <a:gd name="T43" fmla="*/ 372 h 584"/>
                <a:gd name="T44" fmla="*/ 298 w 298"/>
                <a:gd name="T45" fmla="*/ 372 h 584"/>
                <a:gd name="T46" fmla="*/ 298 w 298"/>
                <a:gd name="T47" fmla="*/ 372 h 58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8"/>
                <a:gd name="T73" fmla="*/ 0 h 584"/>
                <a:gd name="T74" fmla="*/ 298 w 298"/>
                <a:gd name="T75" fmla="*/ 584 h 58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8" h="584">
                  <a:moveTo>
                    <a:pt x="298" y="372"/>
                  </a:moveTo>
                  <a:cubicBezTo>
                    <a:pt x="298" y="352"/>
                    <a:pt x="281" y="335"/>
                    <a:pt x="260" y="335"/>
                  </a:cubicBezTo>
                  <a:cubicBezTo>
                    <a:pt x="75" y="335"/>
                    <a:pt x="75" y="335"/>
                    <a:pt x="75" y="335"/>
                  </a:cubicBezTo>
                  <a:cubicBezTo>
                    <a:pt x="75" y="38"/>
                    <a:pt x="75" y="38"/>
                    <a:pt x="75" y="38"/>
                  </a:cubicBezTo>
                  <a:cubicBezTo>
                    <a:pt x="75" y="17"/>
                    <a:pt x="59" y="0"/>
                    <a:pt x="38" y="0"/>
                  </a:cubicBezTo>
                  <a:cubicBezTo>
                    <a:pt x="17" y="0"/>
                    <a:pt x="0" y="17"/>
                    <a:pt x="0" y="38"/>
                  </a:cubicBezTo>
                  <a:cubicBezTo>
                    <a:pt x="0" y="372"/>
                    <a:pt x="0" y="372"/>
                    <a:pt x="0" y="372"/>
                  </a:cubicBezTo>
                  <a:cubicBezTo>
                    <a:pt x="0" y="386"/>
                    <a:pt x="8" y="398"/>
                    <a:pt x="19" y="405"/>
                  </a:cubicBezTo>
                  <a:cubicBezTo>
                    <a:pt x="12" y="417"/>
                    <a:pt x="8" y="432"/>
                    <a:pt x="8" y="448"/>
                  </a:cubicBezTo>
                  <a:cubicBezTo>
                    <a:pt x="8" y="552"/>
                    <a:pt x="8" y="552"/>
                    <a:pt x="8" y="552"/>
                  </a:cubicBezTo>
                  <a:cubicBezTo>
                    <a:pt x="8" y="570"/>
                    <a:pt x="22" y="584"/>
                    <a:pt x="39" y="584"/>
                  </a:cubicBezTo>
                  <a:cubicBezTo>
                    <a:pt x="56" y="584"/>
                    <a:pt x="70" y="570"/>
                    <a:pt x="70" y="552"/>
                  </a:cubicBezTo>
                  <a:cubicBezTo>
                    <a:pt x="70" y="448"/>
                    <a:pt x="70" y="448"/>
                    <a:pt x="70" y="448"/>
                  </a:cubicBezTo>
                  <a:cubicBezTo>
                    <a:pt x="70" y="433"/>
                    <a:pt x="82" y="422"/>
                    <a:pt x="96" y="422"/>
                  </a:cubicBezTo>
                  <a:cubicBezTo>
                    <a:pt x="201" y="422"/>
                    <a:pt x="201" y="422"/>
                    <a:pt x="201" y="422"/>
                  </a:cubicBezTo>
                  <a:cubicBezTo>
                    <a:pt x="215" y="422"/>
                    <a:pt x="226" y="433"/>
                    <a:pt x="226" y="448"/>
                  </a:cubicBezTo>
                  <a:cubicBezTo>
                    <a:pt x="226" y="552"/>
                    <a:pt x="226" y="552"/>
                    <a:pt x="226" y="552"/>
                  </a:cubicBezTo>
                  <a:cubicBezTo>
                    <a:pt x="226" y="570"/>
                    <a:pt x="240" y="584"/>
                    <a:pt x="258" y="584"/>
                  </a:cubicBezTo>
                  <a:cubicBezTo>
                    <a:pt x="275" y="584"/>
                    <a:pt x="289" y="570"/>
                    <a:pt x="289" y="552"/>
                  </a:cubicBezTo>
                  <a:cubicBezTo>
                    <a:pt x="289" y="448"/>
                    <a:pt x="289" y="448"/>
                    <a:pt x="289" y="448"/>
                  </a:cubicBezTo>
                  <a:cubicBezTo>
                    <a:pt x="289" y="432"/>
                    <a:pt x="285" y="418"/>
                    <a:pt x="278" y="405"/>
                  </a:cubicBezTo>
                  <a:cubicBezTo>
                    <a:pt x="290" y="399"/>
                    <a:pt x="298" y="387"/>
                    <a:pt x="298" y="372"/>
                  </a:cubicBezTo>
                  <a:close/>
                  <a:moveTo>
                    <a:pt x="298" y="372"/>
                  </a:moveTo>
                  <a:cubicBezTo>
                    <a:pt x="298" y="372"/>
                    <a:pt x="298" y="372"/>
                    <a:pt x="298" y="372"/>
                  </a:cubicBezTo>
                </a:path>
              </a:pathLst>
            </a:custGeom>
            <a:solidFill>
              <a:srgbClr val="A5AB81"/>
            </a:solidFill>
            <a:ln w="9525">
              <a:noFill/>
              <a:round/>
            </a:ln>
          </p:spPr>
          <p:txBody>
            <a:bodyPr lIns="121920" tIns="60960" rIns="121920" bIns="60960"/>
            <a:lstStyle/>
            <a:p>
              <a:endParaRPr lang="zh-CN" altLang="en-US"/>
            </a:p>
          </p:txBody>
        </p:sp>
        <p:sp>
          <p:nvSpPr>
            <p:cNvPr id="49" name="Freeform 34"/>
            <p:cNvSpPr>
              <a:spLocks noEditPoints="1"/>
            </p:cNvSpPr>
            <p:nvPr/>
          </p:nvSpPr>
          <p:spPr bwMode="auto">
            <a:xfrm>
              <a:off x="8213" y="7733"/>
              <a:ext cx="2262" cy="1807"/>
            </a:xfrm>
            <a:custGeom>
              <a:avLst/>
              <a:gdLst>
                <a:gd name="T0" fmla="*/ 452 w 488"/>
                <a:gd name="T1" fmla="*/ 0 h 390"/>
                <a:gd name="T2" fmla="*/ 36 w 488"/>
                <a:gd name="T3" fmla="*/ 0 h 390"/>
                <a:gd name="T4" fmla="*/ 0 w 488"/>
                <a:gd name="T5" fmla="*/ 36 h 390"/>
                <a:gd name="T6" fmla="*/ 36 w 488"/>
                <a:gd name="T7" fmla="*/ 72 h 390"/>
                <a:gd name="T8" fmla="*/ 85 w 488"/>
                <a:gd name="T9" fmla="*/ 72 h 390"/>
                <a:gd name="T10" fmla="*/ 85 w 488"/>
                <a:gd name="T11" fmla="*/ 390 h 390"/>
                <a:gd name="T12" fmla="*/ 403 w 488"/>
                <a:gd name="T13" fmla="*/ 390 h 390"/>
                <a:gd name="T14" fmla="*/ 403 w 488"/>
                <a:gd name="T15" fmla="*/ 72 h 390"/>
                <a:gd name="T16" fmla="*/ 452 w 488"/>
                <a:gd name="T17" fmla="*/ 72 h 390"/>
                <a:gd name="T18" fmla="*/ 488 w 488"/>
                <a:gd name="T19" fmla="*/ 36 h 390"/>
                <a:gd name="T20" fmla="*/ 452 w 488"/>
                <a:gd name="T21" fmla="*/ 0 h 390"/>
                <a:gd name="T22" fmla="*/ 452 w 488"/>
                <a:gd name="T23" fmla="*/ 0 h 390"/>
                <a:gd name="T24" fmla="*/ 452 w 488"/>
                <a:gd name="T25" fmla="*/ 0 h 3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8"/>
                <a:gd name="T40" fmla="*/ 0 h 390"/>
                <a:gd name="T41" fmla="*/ 488 w 488"/>
                <a:gd name="T42" fmla="*/ 390 h 39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8" h="390">
                  <a:moveTo>
                    <a:pt x="452" y="0"/>
                  </a:moveTo>
                  <a:cubicBezTo>
                    <a:pt x="36" y="0"/>
                    <a:pt x="36" y="0"/>
                    <a:pt x="36" y="0"/>
                  </a:cubicBezTo>
                  <a:cubicBezTo>
                    <a:pt x="16" y="0"/>
                    <a:pt x="0" y="16"/>
                    <a:pt x="0" y="36"/>
                  </a:cubicBezTo>
                  <a:cubicBezTo>
                    <a:pt x="0" y="56"/>
                    <a:pt x="16" y="72"/>
                    <a:pt x="36" y="72"/>
                  </a:cubicBezTo>
                  <a:cubicBezTo>
                    <a:pt x="85" y="72"/>
                    <a:pt x="85" y="72"/>
                    <a:pt x="85" y="72"/>
                  </a:cubicBezTo>
                  <a:cubicBezTo>
                    <a:pt x="85" y="390"/>
                    <a:pt x="85" y="390"/>
                    <a:pt x="85" y="390"/>
                  </a:cubicBezTo>
                  <a:cubicBezTo>
                    <a:pt x="403" y="390"/>
                    <a:pt x="403" y="390"/>
                    <a:pt x="403" y="390"/>
                  </a:cubicBezTo>
                  <a:cubicBezTo>
                    <a:pt x="403" y="72"/>
                    <a:pt x="403" y="72"/>
                    <a:pt x="403" y="72"/>
                  </a:cubicBezTo>
                  <a:cubicBezTo>
                    <a:pt x="452" y="72"/>
                    <a:pt x="452" y="72"/>
                    <a:pt x="452" y="72"/>
                  </a:cubicBezTo>
                  <a:cubicBezTo>
                    <a:pt x="472" y="72"/>
                    <a:pt x="488" y="56"/>
                    <a:pt x="488" y="36"/>
                  </a:cubicBezTo>
                  <a:cubicBezTo>
                    <a:pt x="488" y="16"/>
                    <a:pt x="472" y="0"/>
                    <a:pt x="452" y="0"/>
                  </a:cubicBezTo>
                  <a:close/>
                  <a:moveTo>
                    <a:pt x="452" y="0"/>
                  </a:moveTo>
                  <a:cubicBezTo>
                    <a:pt x="452" y="0"/>
                    <a:pt x="452" y="0"/>
                    <a:pt x="452" y="0"/>
                  </a:cubicBezTo>
                </a:path>
              </a:pathLst>
            </a:custGeom>
            <a:solidFill>
              <a:srgbClr val="A5AB81"/>
            </a:solidFill>
            <a:ln w="9525">
              <a:noFill/>
              <a:round/>
            </a:ln>
          </p:spPr>
          <p:txBody>
            <a:bodyPr lIns="121920" tIns="60960" rIns="121920" bIns="60960"/>
            <a:lstStyle/>
            <a:p>
              <a:endParaRPr lang="zh-CN" altLang="en-US"/>
            </a:p>
          </p:txBody>
        </p:sp>
        <p:sp>
          <p:nvSpPr>
            <p:cNvPr id="50" name="Freeform 35"/>
            <p:cNvSpPr>
              <a:spLocks noEditPoints="1"/>
            </p:cNvSpPr>
            <p:nvPr/>
          </p:nvSpPr>
          <p:spPr bwMode="auto">
            <a:xfrm>
              <a:off x="8793" y="6440"/>
              <a:ext cx="1567" cy="1238"/>
            </a:xfrm>
            <a:custGeom>
              <a:avLst/>
              <a:gdLst>
                <a:gd name="T0" fmla="*/ 264 w 338"/>
                <a:gd name="T1" fmla="*/ 145 h 267"/>
                <a:gd name="T2" fmla="*/ 236 w 338"/>
                <a:gd name="T3" fmla="*/ 236 h 267"/>
                <a:gd name="T4" fmla="*/ 16 w 338"/>
                <a:gd name="T5" fmla="*/ 236 h 267"/>
                <a:gd name="T6" fmla="*/ 0 w 338"/>
                <a:gd name="T7" fmla="*/ 252 h 267"/>
                <a:gd name="T8" fmla="*/ 16 w 338"/>
                <a:gd name="T9" fmla="*/ 267 h 267"/>
                <a:gd name="T10" fmla="*/ 248 w 338"/>
                <a:gd name="T11" fmla="*/ 267 h 267"/>
                <a:gd name="T12" fmla="*/ 262 w 338"/>
                <a:gd name="T13" fmla="*/ 256 h 267"/>
                <a:gd name="T14" fmla="*/ 335 w 338"/>
                <a:gd name="T15" fmla="*/ 22 h 267"/>
                <a:gd name="T16" fmla="*/ 325 w 338"/>
                <a:gd name="T17" fmla="*/ 3 h 267"/>
                <a:gd name="T18" fmla="*/ 305 w 338"/>
                <a:gd name="T19" fmla="*/ 13 h 267"/>
                <a:gd name="T20" fmla="*/ 264 w 338"/>
                <a:gd name="T21" fmla="*/ 145 h 267"/>
                <a:gd name="T22" fmla="*/ 281 w 338"/>
                <a:gd name="T23" fmla="*/ 92 h 267"/>
                <a:gd name="T24" fmla="*/ 274 w 338"/>
                <a:gd name="T25" fmla="*/ 114 h 2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8"/>
                <a:gd name="T40" fmla="*/ 0 h 267"/>
                <a:gd name="T41" fmla="*/ 338 w 338"/>
                <a:gd name="T42" fmla="*/ 267 h 2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8" h="267">
                  <a:moveTo>
                    <a:pt x="264" y="145"/>
                  </a:moveTo>
                  <a:cubicBezTo>
                    <a:pt x="236" y="236"/>
                    <a:pt x="236" y="236"/>
                    <a:pt x="236" y="236"/>
                  </a:cubicBezTo>
                  <a:cubicBezTo>
                    <a:pt x="16" y="236"/>
                    <a:pt x="16" y="236"/>
                    <a:pt x="16" y="236"/>
                  </a:cubicBezTo>
                  <a:cubicBezTo>
                    <a:pt x="7" y="236"/>
                    <a:pt x="0" y="243"/>
                    <a:pt x="0" y="252"/>
                  </a:cubicBezTo>
                  <a:cubicBezTo>
                    <a:pt x="0" y="260"/>
                    <a:pt x="7" y="267"/>
                    <a:pt x="16" y="267"/>
                  </a:cubicBezTo>
                  <a:cubicBezTo>
                    <a:pt x="248" y="267"/>
                    <a:pt x="248" y="267"/>
                    <a:pt x="248" y="267"/>
                  </a:cubicBezTo>
                  <a:cubicBezTo>
                    <a:pt x="254" y="267"/>
                    <a:pt x="260" y="263"/>
                    <a:pt x="262" y="256"/>
                  </a:cubicBezTo>
                  <a:cubicBezTo>
                    <a:pt x="335" y="22"/>
                    <a:pt x="335" y="22"/>
                    <a:pt x="335" y="22"/>
                  </a:cubicBezTo>
                  <a:cubicBezTo>
                    <a:pt x="338" y="14"/>
                    <a:pt x="333" y="5"/>
                    <a:pt x="325" y="3"/>
                  </a:cubicBezTo>
                  <a:cubicBezTo>
                    <a:pt x="317" y="0"/>
                    <a:pt x="308" y="5"/>
                    <a:pt x="305" y="13"/>
                  </a:cubicBezTo>
                  <a:cubicBezTo>
                    <a:pt x="264" y="145"/>
                    <a:pt x="264" y="145"/>
                    <a:pt x="264" y="145"/>
                  </a:cubicBezTo>
                  <a:moveTo>
                    <a:pt x="281" y="92"/>
                  </a:moveTo>
                  <a:cubicBezTo>
                    <a:pt x="274" y="114"/>
                    <a:pt x="274" y="114"/>
                    <a:pt x="274" y="114"/>
                  </a:cubicBezTo>
                </a:path>
              </a:pathLst>
            </a:custGeom>
            <a:solidFill>
              <a:schemeClr val="accent1"/>
            </a:solidFill>
            <a:ln w="9525">
              <a:noFill/>
              <a:round/>
            </a:ln>
          </p:spPr>
          <p:txBody>
            <a:bodyPr lIns="121920" tIns="60960" rIns="121920" bIns="60960"/>
            <a:lstStyle/>
            <a:p>
              <a:endParaRPr lang="zh-CN" altLang="en-US"/>
            </a:p>
          </p:txBody>
        </p:sp>
        <p:sp>
          <p:nvSpPr>
            <p:cNvPr id="2" name="椭圆 1"/>
            <p:cNvSpPr/>
            <p:nvPr/>
          </p:nvSpPr>
          <p:spPr>
            <a:xfrm>
              <a:off x="7289" y="1936"/>
              <a:ext cx="3650" cy="3894"/>
            </a:xfrm>
            <a:prstGeom prst="ellipse">
              <a:avLst/>
            </a:prstGeom>
            <a:blipFill rotWithShape="1">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a:extLst>
              <a:ext uri="{FF2B5EF4-FFF2-40B4-BE49-F238E27FC236}">
                <a16:creationId xmlns:a16="http://schemas.microsoft.com/office/drawing/2014/main" id="{B43B3458-9B85-8046-8EC0-1325490CC6A6}"/>
              </a:ext>
            </a:extLst>
          </p:cNvPr>
          <p:cNvGrpSpPr/>
          <p:nvPr/>
        </p:nvGrpSpPr>
        <p:grpSpPr>
          <a:xfrm>
            <a:off x="8891735" y="319367"/>
            <a:ext cx="3406140" cy="712508"/>
            <a:chOff x="6477636" y="24130"/>
            <a:chExt cx="5524817" cy="1155700"/>
          </a:xfrm>
        </p:grpSpPr>
        <p:pic>
          <p:nvPicPr>
            <p:cNvPr id="25" name="图片 24" descr="logo">
              <a:extLst>
                <a:ext uri="{FF2B5EF4-FFF2-40B4-BE49-F238E27FC236}">
                  <a16:creationId xmlns:a16="http://schemas.microsoft.com/office/drawing/2014/main" id="{57205D9D-A912-D94E-B016-7C4A6A03A3C0}"/>
                </a:ext>
              </a:extLst>
            </p:cNvPr>
            <p:cNvPicPr>
              <a:picLocks noChangeAspect="1"/>
            </p:cNvPicPr>
            <p:nvPr/>
          </p:nvPicPr>
          <p:blipFill rotWithShape="1">
            <a:blip r:embed="rId6">
              <a:clrChange>
                <a:clrFrom>
                  <a:srgbClr val="000000">
                    <a:alpha val="0"/>
                  </a:srgbClr>
                </a:clrFrom>
                <a:clrTo>
                  <a:srgbClr val="000000">
                    <a:alpha val="0"/>
                    <a:alpha val="0"/>
                  </a:srgbClr>
                </a:clrTo>
              </a:clrChange>
            </a:blip>
            <a:srcRect r="79453"/>
            <a:stretch/>
          </p:blipFill>
          <p:spPr>
            <a:xfrm>
              <a:off x="6477636" y="24130"/>
              <a:ext cx="1174114" cy="1155700"/>
            </a:xfrm>
            <a:prstGeom prst="rect">
              <a:avLst/>
            </a:prstGeom>
          </p:spPr>
        </p:pic>
        <p:pic>
          <p:nvPicPr>
            <p:cNvPr id="26" name="图片 25" descr="logo">
              <a:extLst>
                <a:ext uri="{FF2B5EF4-FFF2-40B4-BE49-F238E27FC236}">
                  <a16:creationId xmlns:a16="http://schemas.microsoft.com/office/drawing/2014/main" id="{1D85C6B4-0480-6A49-8450-06D57D72A0B1}"/>
                </a:ext>
              </a:extLst>
            </p:cNvPr>
            <p:cNvPicPr>
              <a:picLocks noChangeAspect="1"/>
            </p:cNvPicPr>
            <p:nvPr/>
          </p:nvPicPr>
          <p:blipFill rotWithShape="1">
            <a:blip r:embed="rId7">
              <a:clrChange>
                <a:clrFrom>
                  <a:srgbClr val="000000">
                    <a:alpha val="0"/>
                  </a:srgbClr>
                </a:clrFrom>
                <a:clrTo>
                  <a:srgbClr val="000000">
                    <a:alpha val="0"/>
                    <a:alpha val="0"/>
                  </a:srgbClr>
                </a:clrTo>
              </a:clrChange>
              <a:duotone>
                <a:prstClr val="black"/>
                <a:srgbClr val="FF0000">
                  <a:tint val="45000"/>
                  <a:satMod val="400000"/>
                </a:srgbClr>
              </a:duotone>
              <a:extLst>
                <a:ext uri="{BEBA8EAE-BF5A-486C-A8C5-ECC9F3942E4B}">
                  <a14:imgProps xmlns:a14="http://schemas.microsoft.com/office/drawing/2010/main">
                    <a14:imgLayer r:embed="rId8">
                      <a14:imgEffect>
                        <a14:sharpenSoften amount="50000"/>
                      </a14:imgEffect>
                      <a14:imgEffect>
                        <a14:brightnessContrast bright="-20000" contrast="-20000"/>
                      </a14:imgEffect>
                    </a14:imgLayer>
                  </a14:imgProps>
                </a:ext>
              </a:extLst>
            </a:blip>
            <a:srcRect l="23014"/>
            <a:stretch/>
          </p:blipFill>
          <p:spPr>
            <a:xfrm>
              <a:off x="7603174" y="24130"/>
              <a:ext cx="4399279" cy="1155700"/>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heel(1)">
                                      <p:cBhvr>
                                        <p:cTn id="7" dur="2000"/>
                                        <p:tgtEl>
                                          <p:spTgt spid="30722"/>
                                        </p:tgtEl>
                                      </p:cBhvr>
                                    </p:animEffect>
                                  </p:childTnLst>
                                </p:cTn>
                              </p:par>
                              <p:par>
                                <p:cTn id="8" presetID="10" presetClass="entr" presetSubtype="0" fill="hold" grpId="0" nodeType="withEffect">
                                  <p:stCondLst>
                                    <p:cond delay="800"/>
                                  </p:stCondLst>
                                  <p:childTnLst>
                                    <p:set>
                                      <p:cBhvr>
                                        <p:cTn id="9" dur="3000" fill="hold">
                                          <p:stCondLst>
                                            <p:cond delay="0"/>
                                          </p:stCondLst>
                                        </p:cTn>
                                        <p:tgtEl>
                                          <p:spTgt spid="96"/>
                                        </p:tgtEl>
                                        <p:attrNameLst>
                                          <p:attrName>style.visibility</p:attrName>
                                        </p:attrNameLst>
                                      </p:cBhvr>
                                      <p:to>
                                        <p:strVal val="visible"/>
                                      </p:to>
                                    </p:set>
                                    <p:animEffect transition="in" filter="fade">
                                      <p:cBhvr>
                                        <p:cTn id="10" dur="3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5"/>
          <p:cNvSpPr>
            <a:spLocks noChangeArrowheads="1"/>
          </p:cNvSpPr>
          <p:nvPr/>
        </p:nvSpPr>
        <p:spPr bwMode="gray">
          <a:xfrm>
            <a:off x="-11113" y="-14288"/>
            <a:ext cx="12234863" cy="336551"/>
          </a:xfrm>
          <a:prstGeom prst="rect">
            <a:avLst/>
          </a:prstGeom>
          <a:solidFill>
            <a:srgbClr val="7BA79D">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solidFill>
                <a:srgbClr val="FFFFFF"/>
              </a:solidFill>
            </a:endParaRPr>
          </a:p>
        </p:txBody>
      </p:sp>
      <p:sp>
        <p:nvSpPr>
          <p:cNvPr id="3" name="Rectangle 15"/>
          <p:cNvSpPr>
            <a:spLocks noChangeArrowheads="1"/>
          </p:cNvSpPr>
          <p:nvPr/>
        </p:nvSpPr>
        <p:spPr bwMode="gray">
          <a:xfrm>
            <a:off x="-11113" y="6551613"/>
            <a:ext cx="12234863" cy="334962"/>
          </a:xfrm>
          <a:prstGeom prst="rect">
            <a:avLst/>
          </a:prstGeom>
          <a:solidFill>
            <a:srgbClr val="7BA79D">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solidFill>
                <a:srgbClr val="FFFFFF"/>
              </a:solidFill>
            </a:endParaRPr>
          </a:p>
        </p:txBody>
      </p:sp>
      <p:sp>
        <p:nvSpPr>
          <p:cNvPr id="4" name="矩形 2"/>
          <p:cNvSpPr/>
          <p:nvPr/>
        </p:nvSpPr>
        <p:spPr>
          <a:xfrm rot="16200000" flipH="1">
            <a:off x="6527006" y="1877219"/>
            <a:ext cx="8670925" cy="4325938"/>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5" name="矩形 2"/>
          <p:cNvSpPr/>
          <p:nvPr/>
        </p:nvSpPr>
        <p:spPr>
          <a:xfrm rot="5400000">
            <a:off x="-2535238" y="3457575"/>
            <a:ext cx="8670925" cy="4327526"/>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2"/>
          <p:cNvSpPr/>
          <p:nvPr/>
        </p:nvSpPr>
        <p:spPr>
          <a:xfrm rot="5400000">
            <a:off x="-1413669" y="1104106"/>
            <a:ext cx="2436813" cy="1219201"/>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8" name="矩形 2"/>
          <p:cNvSpPr/>
          <p:nvPr/>
        </p:nvSpPr>
        <p:spPr>
          <a:xfrm rot="5400000">
            <a:off x="-528637" y="1458912"/>
            <a:ext cx="1460500" cy="730251"/>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9" name="矩形 2"/>
          <p:cNvSpPr/>
          <p:nvPr/>
        </p:nvSpPr>
        <p:spPr>
          <a:xfrm rot="5400000">
            <a:off x="-754856" y="383380"/>
            <a:ext cx="2363788" cy="1181101"/>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10" name="矩形 2"/>
          <p:cNvSpPr/>
          <p:nvPr/>
        </p:nvSpPr>
        <p:spPr>
          <a:xfrm rot="5400000">
            <a:off x="-8731" y="1745457"/>
            <a:ext cx="992187" cy="495300"/>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11" name="矩形 2"/>
          <p:cNvSpPr/>
          <p:nvPr/>
        </p:nvSpPr>
        <p:spPr>
          <a:xfrm rot="5400000">
            <a:off x="1042194" y="2458244"/>
            <a:ext cx="992188" cy="495300"/>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12" name="矩形 2"/>
          <p:cNvSpPr/>
          <p:nvPr/>
        </p:nvSpPr>
        <p:spPr>
          <a:xfrm rot="5400000">
            <a:off x="143668" y="2323307"/>
            <a:ext cx="1458913" cy="730250"/>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13" name="矩形 2"/>
          <p:cNvSpPr/>
          <p:nvPr/>
        </p:nvSpPr>
        <p:spPr>
          <a:xfrm rot="5400000">
            <a:off x="-660400" y="3194050"/>
            <a:ext cx="1985962" cy="992188"/>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14" name="矩形 2"/>
          <p:cNvSpPr/>
          <p:nvPr/>
        </p:nvSpPr>
        <p:spPr>
          <a:xfrm rot="5400000">
            <a:off x="-444500" y="4089400"/>
            <a:ext cx="1123950" cy="561976"/>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15" name="矩形 2"/>
          <p:cNvSpPr/>
          <p:nvPr/>
        </p:nvSpPr>
        <p:spPr>
          <a:xfrm rot="5400000">
            <a:off x="-1497807" y="5574507"/>
            <a:ext cx="2436813" cy="1219200"/>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16" name="矩形 2"/>
          <p:cNvSpPr/>
          <p:nvPr/>
        </p:nvSpPr>
        <p:spPr>
          <a:xfrm rot="5400000">
            <a:off x="-853281" y="5156994"/>
            <a:ext cx="1123950" cy="560387"/>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17" name="矩形 2"/>
          <p:cNvSpPr/>
          <p:nvPr/>
        </p:nvSpPr>
        <p:spPr>
          <a:xfrm rot="5400000">
            <a:off x="-134937" y="4440237"/>
            <a:ext cx="1123950" cy="561975"/>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18" name="矩形 2"/>
          <p:cNvSpPr/>
          <p:nvPr/>
        </p:nvSpPr>
        <p:spPr>
          <a:xfrm rot="5400000">
            <a:off x="840581" y="4593432"/>
            <a:ext cx="1109663" cy="552450"/>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19" name="矩形 2"/>
          <p:cNvSpPr/>
          <p:nvPr/>
        </p:nvSpPr>
        <p:spPr>
          <a:xfrm rot="5400000">
            <a:off x="173832" y="3520281"/>
            <a:ext cx="1123950" cy="560387"/>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20" name="矩形 2"/>
          <p:cNvSpPr/>
          <p:nvPr/>
        </p:nvSpPr>
        <p:spPr>
          <a:xfrm rot="5400000">
            <a:off x="-1228725" y="3030537"/>
            <a:ext cx="1697038" cy="849313"/>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21" name="矩形 2"/>
          <p:cNvSpPr/>
          <p:nvPr/>
        </p:nvSpPr>
        <p:spPr>
          <a:xfrm rot="5400000">
            <a:off x="865188" y="2606675"/>
            <a:ext cx="3319462" cy="1658938"/>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22" name="矩形 2"/>
          <p:cNvSpPr/>
          <p:nvPr/>
        </p:nvSpPr>
        <p:spPr>
          <a:xfrm rot="5400000">
            <a:off x="369094" y="1326356"/>
            <a:ext cx="1049338" cy="523875"/>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23" name="矩形 2"/>
          <p:cNvSpPr/>
          <p:nvPr/>
        </p:nvSpPr>
        <p:spPr>
          <a:xfrm rot="5400000">
            <a:off x="-770731" y="2347119"/>
            <a:ext cx="1049337" cy="523875"/>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24" name="矩形 2"/>
          <p:cNvSpPr/>
          <p:nvPr/>
        </p:nvSpPr>
        <p:spPr>
          <a:xfrm rot="5400000">
            <a:off x="550069" y="3785394"/>
            <a:ext cx="1738313" cy="866775"/>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25" name="矩形 2"/>
          <p:cNvSpPr/>
          <p:nvPr/>
        </p:nvSpPr>
        <p:spPr>
          <a:xfrm rot="5400000">
            <a:off x="972344" y="423069"/>
            <a:ext cx="654050" cy="325438"/>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26" name="矩形 2"/>
          <p:cNvSpPr/>
          <p:nvPr/>
        </p:nvSpPr>
        <p:spPr>
          <a:xfrm rot="5400000">
            <a:off x="-1316831" y="1445418"/>
            <a:ext cx="4667250" cy="2328863"/>
          </a:xfrm>
          <a:custGeom>
            <a:avLst/>
            <a:gdLst/>
            <a:ahLst/>
            <a:cxnLst/>
            <a:rect l="l" t="t" r="r" b="b"/>
            <a:pathLst>
              <a:path w="421675" h="210838">
                <a:moveTo>
                  <a:pt x="210838" y="0"/>
                </a:moveTo>
                <a:lnTo>
                  <a:pt x="421675" y="210838"/>
                </a:lnTo>
                <a:lnTo>
                  <a:pt x="0" y="210838"/>
                </a:lnTo>
                <a:close/>
              </a:path>
            </a:pathLst>
          </a:custGeom>
          <a:noFill/>
          <a:ln w="25400" cap="flat" cmpd="sng" algn="ctr">
            <a:solidFill>
              <a:srgbClr val="A8CDD7"/>
            </a:solid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27" name="矩形 2"/>
          <p:cNvSpPr/>
          <p:nvPr/>
        </p:nvSpPr>
        <p:spPr>
          <a:xfrm rot="5400000">
            <a:off x="2018507" y="2072481"/>
            <a:ext cx="2538412" cy="1266825"/>
          </a:xfrm>
          <a:custGeom>
            <a:avLst/>
            <a:gdLst/>
            <a:ahLst/>
            <a:cxnLst/>
            <a:rect l="l" t="t" r="r" b="b"/>
            <a:pathLst>
              <a:path w="421675" h="210838">
                <a:moveTo>
                  <a:pt x="210838" y="0"/>
                </a:moveTo>
                <a:lnTo>
                  <a:pt x="421675" y="210838"/>
                </a:lnTo>
                <a:lnTo>
                  <a:pt x="0" y="210838"/>
                </a:lnTo>
                <a:close/>
              </a:path>
            </a:pathLst>
          </a:custGeom>
          <a:noFill/>
          <a:ln w="25400" cap="flat" cmpd="sng" algn="ctr">
            <a:solidFill>
              <a:srgbClr val="A8CDD7"/>
            </a:solid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28" name="矩形 2"/>
          <p:cNvSpPr/>
          <p:nvPr/>
        </p:nvSpPr>
        <p:spPr>
          <a:xfrm rot="5400000">
            <a:off x="-706437" y="2581275"/>
            <a:ext cx="1982787" cy="989013"/>
          </a:xfrm>
          <a:custGeom>
            <a:avLst/>
            <a:gdLst/>
            <a:ahLst/>
            <a:cxnLst/>
            <a:rect l="l" t="t" r="r" b="b"/>
            <a:pathLst>
              <a:path w="421675" h="210838">
                <a:moveTo>
                  <a:pt x="210838" y="0"/>
                </a:moveTo>
                <a:lnTo>
                  <a:pt x="421675" y="210838"/>
                </a:lnTo>
                <a:lnTo>
                  <a:pt x="0" y="210838"/>
                </a:lnTo>
                <a:close/>
              </a:path>
            </a:pathLst>
          </a:custGeom>
          <a:noFill/>
          <a:ln w="25400" cap="flat" cmpd="sng" algn="ctr">
            <a:solidFill>
              <a:srgbClr val="A8CDD7"/>
            </a:solid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29" name="矩形 2"/>
          <p:cNvSpPr/>
          <p:nvPr/>
        </p:nvSpPr>
        <p:spPr>
          <a:xfrm rot="5400000">
            <a:off x="1910556" y="1381919"/>
            <a:ext cx="992188" cy="495300"/>
          </a:xfrm>
          <a:custGeom>
            <a:avLst/>
            <a:gdLst/>
            <a:ahLst/>
            <a:cxnLst/>
            <a:rect l="l" t="t" r="r" b="b"/>
            <a:pathLst>
              <a:path w="421675" h="210838">
                <a:moveTo>
                  <a:pt x="210838" y="0"/>
                </a:moveTo>
                <a:lnTo>
                  <a:pt x="421675" y="210838"/>
                </a:lnTo>
                <a:lnTo>
                  <a:pt x="0" y="210838"/>
                </a:lnTo>
                <a:close/>
              </a:path>
            </a:pathLst>
          </a:custGeom>
          <a:noFill/>
          <a:ln w="25400" cap="flat" cmpd="sng" algn="ctr">
            <a:solidFill>
              <a:srgbClr val="A8CDD7"/>
            </a:solid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30" name="矩形 2"/>
          <p:cNvSpPr/>
          <p:nvPr/>
        </p:nvSpPr>
        <p:spPr>
          <a:xfrm rot="5400000">
            <a:off x="1015206" y="2132807"/>
            <a:ext cx="549275" cy="274638"/>
          </a:xfrm>
          <a:custGeom>
            <a:avLst/>
            <a:gdLst/>
            <a:ahLst/>
            <a:cxnLst/>
            <a:rect l="l" t="t" r="r" b="b"/>
            <a:pathLst>
              <a:path w="421675" h="210838">
                <a:moveTo>
                  <a:pt x="210838" y="0"/>
                </a:moveTo>
                <a:lnTo>
                  <a:pt x="421675" y="210838"/>
                </a:lnTo>
                <a:lnTo>
                  <a:pt x="0" y="210838"/>
                </a:lnTo>
                <a:close/>
              </a:path>
            </a:pathLst>
          </a:custGeom>
          <a:noFill/>
          <a:ln w="25400" cap="flat" cmpd="sng" algn="ctr">
            <a:solidFill>
              <a:srgbClr val="A8CDD7"/>
            </a:solid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31" name="矩形 2"/>
          <p:cNvSpPr/>
          <p:nvPr/>
        </p:nvSpPr>
        <p:spPr>
          <a:xfrm rot="5400000">
            <a:off x="808832" y="2609056"/>
            <a:ext cx="654050" cy="325437"/>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32" name="矩形 2"/>
          <p:cNvSpPr/>
          <p:nvPr/>
        </p:nvSpPr>
        <p:spPr>
          <a:xfrm rot="5400000">
            <a:off x="1439863" y="5599113"/>
            <a:ext cx="471487" cy="236537"/>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33" name="矩形 2"/>
          <p:cNvSpPr/>
          <p:nvPr/>
        </p:nvSpPr>
        <p:spPr>
          <a:xfrm rot="5400000">
            <a:off x="273844" y="4836319"/>
            <a:ext cx="777875" cy="388937"/>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34" name="矩形 2"/>
          <p:cNvSpPr/>
          <p:nvPr/>
        </p:nvSpPr>
        <p:spPr>
          <a:xfrm rot="5400000">
            <a:off x="-1464469" y="2582069"/>
            <a:ext cx="3417888" cy="1708150"/>
          </a:xfrm>
          <a:custGeom>
            <a:avLst/>
            <a:gdLst/>
            <a:ahLst/>
            <a:cxnLst/>
            <a:rect l="l" t="t" r="r" b="b"/>
            <a:pathLst>
              <a:path w="421675" h="210838">
                <a:moveTo>
                  <a:pt x="210838" y="0"/>
                </a:moveTo>
                <a:lnTo>
                  <a:pt x="421675" y="210838"/>
                </a:lnTo>
                <a:lnTo>
                  <a:pt x="0" y="210838"/>
                </a:lnTo>
                <a:close/>
              </a:path>
            </a:pathLst>
          </a:custGeom>
          <a:solidFill>
            <a:srgbClr val="A8CDD7">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35" name="矩形 2"/>
          <p:cNvSpPr/>
          <p:nvPr/>
        </p:nvSpPr>
        <p:spPr>
          <a:xfrm rot="5400000">
            <a:off x="1527175" y="4318000"/>
            <a:ext cx="1612900" cy="806450"/>
          </a:xfrm>
          <a:custGeom>
            <a:avLst/>
            <a:gdLst/>
            <a:ahLst/>
            <a:cxnLst/>
            <a:rect l="l" t="t" r="r" b="b"/>
            <a:pathLst>
              <a:path w="421675" h="210838">
                <a:moveTo>
                  <a:pt x="210838" y="0"/>
                </a:moveTo>
                <a:lnTo>
                  <a:pt x="421675" y="210838"/>
                </a:lnTo>
                <a:lnTo>
                  <a:pt x="0" y="210838"/>
                </a:lnTo>
                <a:close/>
              </a:path>
            </a:pathLst>
          </a:custGeom>
          <a:solidFill>
            <a:srgbClr val="A8CDD7">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36" name="矩形 2"/>
          <p:cNvSpPr/>
          <p:nvPr/>
        </p:nvSpPr>
        <p:spPr>
          <a:xfrm rot="5400000">
            <a:off x="2003425" y="2370138"/>
            <a:ext cx="1612900" cy="806450"/>
          </a:xfrm>
          <a:custGeom>
            <a:avLst/>
            <a:gdLst/>
            <a:ahLst/>
            <a:cxnLst/>
            <a:rect l="l" t="t" r="r" b="b"/>
            <a:pathLst>
              <a:path w="421675" h="210838">
                <a:moveTo>
                  <a:pt x="210838" y="0"/>
                </a:moveTo>
                <a:lnTo>
                  <a:pt x="421675" y="210838"/>
                </a:lnTo>
                <a:lnTo>
                  <a:pt x="0" y="210838"/>
                </a:lnTo>
                <a:close/>
              </a:path>
            </a:pathLst>
          </a:custGeom>
          <a:solidFill>
            <a:srgbClr val="A8CDD7">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37" name="矩形 2"/>
          <p:cNvSpPr/>
          <p:nvPr/>
        </p:nvSpPr>
        <p:spPr>
          <a:xfrm rot="5400000">
            <a:off x="1455738" y="633412"/>
            <a:ext cx="958850" cy="479425"/>
          </a:xfrm>
          <a:custGeom>
            <a:avLst/>
            <a:gdLst/>
            <a:ahLst/>
            <a:cxnLst/>
            <a:rect l="l" t="t" r="r" b="b"/>
            <a:pathLst>
              <a:path w="421675" h="210838">
                <a:moveTo>
                  <a:pt x="210838" y="0"/>
                </a:moveTo>
                <a:lnTo>
                  <a:pt x="421675" y="210838"/>
                </a:lnTo>
                <a:lnTo>
                  <a:pt x="0" y="210838"/>
                </a:lnTo>
                <a:close/>
              </a:path>
            </a:pathLst>
          </a:custGeom>
          <a:solidFill>
            <a:srgbClr val="A8CDD7">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38" name="矩形 2"/>
          <p:cNvSpPr/>
          <p:nvPr/>
        </p:nvSpPr>
        <p:spPr>
          <a:xfrm rot="5400000">
            <a:off x="369094" y="300832"/>
            <a:ext cx="473075" cy="236537"/>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39" name="矩形 2"/>
          <p:cNvSpPr/>
          <p:nvPr/>
        </p:nvSpPr>
        <p:spPr>
          <a:xfrm rot="5400000">
            <a:off x="1538288" y="3730625"/>
            <a:ext cx="274637" cy="138113"/>
          </a:xfrm>
          <a:custGeom>
            <a:avLst/>
            <a:gdLst/>
            <a:ahLst/>
            <a:cxnLst/>
            <a:rect l="l" t="t" r="r" b="b"/>
            <a:pathLst>
              <a:path w="421675" h="210838">
                <a:moveTo>
                  <a:pt x="210838" y="0"/>
                </a:moveTo>
                <a:lnTo>
                  <a:pt x="421675" y="210838"/>
                </a:lnTo>
                <a:lnTo>
                  <a:pt x="0" y="210838"/>
                </a:lnTo>
                <a:close/>
              </a:path>
            </a:pathLst>
          </a:custGeom>
          <a:noFill/>
          <a:ln w="25400" cap="flat" cmpd="sng" algn="ctr">
            <a:solidFill>
              <a:srgbClr val="A8CDD7"/>
            </a:solid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40" name="矩形 2"/>
          <p:cNvSpPr/>
          <p:nvPr/>
        </p:nvSpPr>
        <p:spPr>
          <a:xfrm rot="5400000">
            <a:off x="1293813" y="4044950"/>
            <a:ext cx="406400" cy="203200"/>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41" name="矩形 2"/>
          <p:cNvSpPr/>
          <p:nvPr/>
        </p:nvSpPr>
        <p:spPr>
          <a:xfrm rot="5400000">
            <a:off x="-2908300" y="3457575"/>
            <a:ext cx="8670925" cy="4327525"/>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42" name="矩形 2"/>
          <p:cNvSpPr/>
          <p:nvPr/>
        </p:nvSpPr>
        <p:spPr>
          <a:xfrm rot="5400000">
            <a:off x="904875" y="1958975"/>
            <a:ext cx="4335463" cy="2163763"/>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43" name="矩形 2"/>
          <p:cNvSpPr/>
          <p:nvPr/>
        </p:nvSpPr>
        <p:spPr>
          <a:xfrm rot="5400000">
            <a:off x="-820738" y="2319338"/>
            <a:ext cx="3113087" cy="1557338"/>
          </a:xfrm>
          <a:custGeom>
            <a:avLst/>
            <a:gdLst/>
            <a:ahLst/>
            <a:cxnLst/>
            <a:rect l="l" t="t" r="r" b="b"/>
            <a:pathLst>
              <a:path w="421675" h="210838">
                <a:moveTo>
                  <a:pt x="210838" y="0"/>
                </a:moveTo>
                <a:lnTo>
                  <a:pt x="421675" y="210838"/>
                </a:lnTo>
                <a:lnTo>
                  <a:pt x="0" y="210838"/>
                </a:lnTo>
                <a:close/>
              </a:path>
            </a:pathLst>
          </a:custGeom>
          <a:solidFill>
            <a:srgbClr val="A8CDD7">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44" name="文本框 8"/>
          <p:cNvSpPr txBox="1"/>
          <p:nvPr/>
        </p:nvSpPr>
        <p:spPr>
          <a:xfrm>
            <a:off x="3344532" y="2738857"/>
            <a:ext cx="6496027" cy="1323439"/>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zh-CN" altLang="en-US" sz="8000" b="1" kern="0" spc="50" dirty="0">
                <a:ln w="11430"/>
                <a:solidFill>
                  <a:schemeClr val="accent5"/>
                </a:solidFill>
                <a:effectLst>
                  <a:outerShdw blurRad="76200" dist="50800" dir="5400000" algn="tl" rotWithShape="0">
                    <a:srgbClr val="000000">
                      <a:alpha val="65000"/>
                    </a:srgbClr>
                  </a:outerShdw>
                </a:effectLst>
                <a:latin typeface="方正明尚简体" pitchFamily="2" charset="-122"/>
                <a:ea typeface="方正明尚简体" pitchFamily="2" charset="-122"/>
              </a:rPr>
              <a:t>谢谢您的聆听 </a:t>
            </a:r>
          </a:p>
        </p:txBody>
      </p:sp>
      <p:sp>
        <p:nvSpPr>
          <p:cNvPr id="47" name="矩形 2"/>
          <p:cNvSpPr/>
          <p:nvPr/>
        </p:nvSpPr>
        <p:spPr>
          <a:xfrm rot="16200000" flipH="1">
            <a:off x="10410825" y="-798512"/>
            <a:ext cx="2363788" cy="117951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alpha val="50196"/>
            </a:scheme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48" name="矩形 2"/>
          <p:cNvSpPr/>
          <p:nvPr/>
        </p:nvSpPr>
        <p:spPr>
          <a:xfrm rot="16200000" flipH="1">
            <a:off x="10229851" y="263525"/>
            <a:ext cx="958850" cy="479425"/>
          </a:xfrm>
          <a:custGeom>
            <a:avLst/>
            <a:gdLst/>
            <a:ahLst/>
            <a:cxnLst/>
            <a:rect l="l" t="t" r="r" b="b"/>
            <a:pathLst>
              <a:path w="421675" h="210838">
                <a:moveTo>
                  <a:pt x="210838" y="0"/>
                </a:moveTo>
                <a:lnTo>
                  <a:pt x="421675" y="210838"/>
                </a:lnTo>
                <a:lnTo>
                  <a:pt x="0" y="210838"/>
                </a:lnTo>
                <a:close/>
              </a:path>
            </a:pathLst>
          </a:custGeom>
          <a:solidFill>
            <a:srgbClr val="A8CDD7">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49" name="矩形 2"/>
          <p:cNvSpPr/>
          <p:nvPr/>
        </p:nvSpPr>
        <p:spPr>
          <a:xfrm rot="16200000" flipH="1">
            <a:off x="8455025" y="792162"/>
            <a:ext cx="4335463" cy="2163763"/>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50" name="矩形 2"/>
          <p:cNvSpPr/>
          <p:nvPr/>
        </p:nvSpPr>
        <p:spPr>
          <a:xfrm rot="16200000" flipH="1">
            <a:off x="11404600" y="1946276"/>
            <a:ext cx="1049337" cy="525462"/>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51" name="矩形 2"/>
          <p:cNvSpPr/>
          <p:nvPr/>
        </p:nvSpPr>
        <p:spPr>
          <a:xfrm rot="16200000" flipH="1">
            <a:off x="10229057" y="1069181"/>
            <a:ext cx="1917700" cy="957263"/>
          </a:xfrm>
          <a:custGeom>
            <a:avLst/>
            <a:gdLst/>
            <a:ahLst/>
            <a:cxnLst/>
            <a:rect l="l" t="t" r="r" b="b"/>
            <a:pathLst>
              <a:path w="421675" h="210838">
                <a:moveTo>
                  <a:pt x="210838" y="0"/>
                </a:moveTo>
                <a:lnTo>
                  <a:pt x="421675" y="210838"/>
                </a:lnTo>
                <a:lnTo>
                  <a:pt x="0" y="210838"/>
                </a:lnTo>
                <a:close/>
              </a:path>
            </a:pathLst>
          </a:custGeom>
          <a:solidFill>
            <a:srgbClr val="A8CDD7">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52" name="矩形 2"/>
          <p:cNvSpPr/>
          <p:nvPr/>
        </p:nvSpPr>
        <p:spPr>
          <a:xfrm rot="16200000" flipH="1">
            <a:off x="10483056" y="1669257"/>
            <a:ext cx="1071563" cy="533400"/>
          </a:xfrm>
          <a:custGeom>
            <a:avLst/>
            <a:gdLst/>
            <a:ahLst/>
            <a:cxnLst/>
            <a:rect l="l" t="t" r="r" b="b"/>
            <a:pathLst>
              <a:path w="421675" h="210838">
                <a:moveTo>
                  <a:pt x="210838" y="0"/>
                </a:moveTo>
                <a:lnTo>
                  <a:pt x="421675" y="210838"/>
                </a:lnTo>
                <a:lnTo>
                  <a:pt x="0" y="210838"/>
                </a:lnTo>
                <a:close/>
              </a:path>
            </a:pathLst>
          </a:custGeom>
          <a:solidFill>
            <a:srgbClr val="EAEBDE">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53" name="矩形 2"/>
          <p:cNvSpPr/>
          <p:nvPr/>
        </p:nvSpPr>
        <p:spPr>
          <a:xfrm rot="16200000" flipH="1">
            <a:off x="9016207" y="754856"/>
            <a:ext cx="1049338" cy="523875"/>
          </a:xfrm>
          <a:custGeom>
            <a:avLst/>
            <a:gdLst/>
            <a:ahLst/>
            <a:cxnLst/>
            <a:rect l="l" t="t" r="r" b="b"/>
            <a:pathLst>
              <a:path w="421675" h="210838">
                <a:moveTo>
                  <a:pt x="210838" y="0"/>
                </a:moveTo>
                <a:lnTo>
                  <a:pt x="421675" y="210838"/>
                </a:lnTo>
                <a:lnTo>
                  <a:pt x="0" y="210838"/>
                </a:lnTo>
                <a:close/>
              </a:path>
            </a:pathLst>
          </a:custGeom>
          <a:solidFill>
            <a:srgbClr val="B0CCB0">
              <a:lumMod val="75000"/>
              <a:alpha val="50196"/>
            </a:srgbClr>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Verdana" panose="020B0804030504040204"/>
              <a:ea typeface="微软雅黑" panose="020B0503020204020204" charset="-122"/>
            </a:endParaRPr>
          </a:p>
        </p:txBody>
      </p:sp>
      <p:sp>
        <p:nvSpPr>
          <p:cNvPr id="57" name="矩形 56"/>
          <p:cNvSpPr/>
          <p:nvPr/>
        </p:nvSpPr>
        <p:spPr>
          <a:xfrm>
            <a:off x="3590647" y="3984859"/>
            <a:ext cx="5900644" cy="515722"/>
          </a:xfrm>
          <a:prstGeom prst="rect">
            <a:avLst/>
          </a:prstGeom>
          <a:pattFill prst="ltHorz">
            <a:fgClr>
              <a:schemeClr val="accent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Bef>
                <a:spcPts val="0"/>
              </a:spcBef>
              <a:spcAft>
                <a:spcPts val="0"/>
              </a:spcAft>
              <a:defRPr/>
            </a:pPr>
            <a:r>
              <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 for your listening</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55" name="图片 54"/>
          <p:cNvPicPr>
            <a:picLocks noChangeAspect="1"/>
          </p:cNvPicPr>
          <p:nvPr/>
        </p:nvPicPr>
        <p:blipFill>
          <a:blip r:embed="rId2"/>
          <a:srcRect/>
          <a:stretch>
            <a:fillRect/>
          </a:stretch>
        </p:blipFill>
        <p:spPr bwMode="auto">
          <a:xfrm>
            <a:off x="9304338" y="3403600"/>
            <a:ext cx="3365500" cy="3454400"/>
          </a:xfrm>
          <a:prstGeom prst="rect">
            <a:avLst/>
          </a:prstGeom>
          <a:noFill/>
          <a:ln w="9525">
            <a:noFill/>
            <a:miter lim="800000"/>
            <a:headEnd/>
            <a:tailEnd/>
          </a:ln>
        </p:spPr>
      </p:pic>
      <p:grpSp>
        <p:nvGrpSpPr>
          <p:cNvPr id="54" name="组合 53">
            <a:extLst>
              <a:ext uri="{FF2B5EF4-FFF2-40B4-BE49-F238E27FC236}">
                <a16:creationId xmlns:a16="http://schemas.microsoft.com/office/drawing/2014/main" id="{1676D485-B051-744D-91F9-7FC3F9B0B683}"/>
              </a:ext>
            </a:extLst>
          </p:cNvPr>
          <p:cNvGrpSpPr/>
          <p:nvPr/>
        </p:nvGrpSpPr>
        <p:grpSpPr>
          <a:xfrm>
            <a:off x="-28109" y="5819122"/>
            <a:ext cx="3406140" cy="712508"/>
            <a:chOff x="6477636" y="24130"/>
            <a:chExt cx="5524817" cy="1155700"/>
          </a:xfrm>
        </p:grpSpPr>
        <p:pic>
          <p:nvPicPr>
            <p:cNvPr id="56" name="图片 55" descr="logo">
              <a:extLst>
                <a:ext uri="{FF2B5EF4-FFF2-40B4-BE49-F238E27FC236}">
                  <a16:creationId xmlns:a16="http://schemas.microsoft.com/office/drawing/2014/main" id="{0DA9023D-F962-1842-96D8-175E04601101}"/>
                </a:ext>
              </a:extLst>
            </p:cNvPr>
            <p:cNvPicPr>
              <a:picLocks noChangeAspect="1"/>
            </p:cNvPicPr>
            <p:nvPr/>
          </p:nvPicPr>
          <p:blipFill rotWithShape="1">
            <a:blip r:embed="rId3">
              <a:clrChange>
                <a:clrFrom>
                  <a:srgbClr val="000000">
                    <a:alpha val="0"/>
                  </a:srgbClr>
                </a:clrFrom>
                <a:clrTo>
                  <a:srgbClr val="000000">
                    <a:alpha val="0"/>
                    <a:alpha val="0"/>
                  </a:srgbClr>
                </a:clrTo>
              </a:clrChange>
            </a:blip>
            <a:srcRect r="79453"/>
            <a:stretch/>
          </p:blipFill>
          <p:spPr>
            <a:xfrm>
              <a:off x="6477636" y="24130"/>
              <a:ext cx="1174114" cy="1155700"/>
            </a:xfrm>
            <a:prstGeom prst="rect">
              <a:avLst/>
            </a:prstGeom>
          </p:spPr>
        </p:pic>
        <p:pic>
          <p:nvPicPr>
            <p:cNvPr id="58" name="图片 57" descr="logo">
              <a:extLst>
                <a:ext uri="{FF2B5EF4-FFF2-40B4-BE49-F238E27FC236}">
                  <a16:creationId xmlns:a16="http://schemas.microsoft.com/office/drawing/2014/main" id="{4ECA2B21-06C7-4E46-8980-76AC01E52277}"/>
                </a:ext>
              </a:extLst>
            </p:cNvPr>
            <p:cNvPicPr>
              <a:picLocks noChangeAspect="1"/>
            </p:cNvPicPr>
            <p:nvPr/>
          </p:nvPicPr>
          <p:blipFill rotWithShape="1">
            <a:blip r:embed="rId4">
              <a:clrChange>
                <a:clrFrom>
                  <a:srgbClr val="000000">
                    <a:alpha val="0"/>
                  </a:srgbClr>
                </a:clrFrom>
                <a:clrTo>
                  <a:srgbClr val="000000">
                    <a:alpha val="0"/>
                    <a:alpha val="0"/>
                  </a:srgbClr>
                </a:clrTo>
              </a:clrChange>
              <a:duotone>
                <a:prstClr val="black"/>
                <a:srgbClr val="FF0000">
                  <a:tint val="45000"/>
                  <a:satMod val="400000"/>
                </a:srgbClr>
              </a:duotone>
              <a:extLst>
                <a:ext uri="{BEBA8EAE-BF5A-486C-A8C5-ECC9F3942E4B}">
                  <a14:imgProps xmlns:a14="http://schemas.microsoft.com/office/drawing/2010/main">
                    <a14:imgLayer r:embed="rId5">
                      <a14:imgEffect>
                        <a14:sharpenSoften amount="50000"/>
                      </a14:imgEffect>
                      <a14:imgEffect>
                        <a14:brightnessContrast bright="-20000" contrast="-20000"/>
                      </a14:imgEffect>
                    </a14:imgLayer>
                  </a14:imgProps>
                </a:ext>
              </a:extLst>
            </a:blip>
            <a:srcRect l="23014"/>
            <a:stretch/>
          </p:blipFill>
          <p:spPr>
            <a:xfrm>
              <a:off x="7603174" y="24130"/>
              <a:ext cx="4399279" cy="1155700"/>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5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8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50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8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100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3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0-#ppt_w/2"/>
                                          </p:val>
                                        </p:tav>
                                        <p:tav tm="100000">
                                          <p:val>
                                            <p:strVal val="#ppt_x"/>
                                          </p:val>
                                        </p:tav>
                                      </p:tavLst>
                                    </p:anim>
                                    <p:anim calcmode="lin" valueType="num">
                                      <p:cBhvr additive="base">
                                        <p:cTn id="52" dur="500" fill="hold"/>
                                        <p:tgtEl>
                                          <p:spTgt spid="17"/>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80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0-#ppt_w/2"/>
                                          </p:val>
                                        </p:tav>
                                        <p:tav tm="100000">
                                          <p:val>
                                            <p:strVal val="#ppt_x"/>
                                          </p:val>
                                        </p:tav>
                                      </p:tavLst>
                                    </p:anim>
                                    <p:anim calcmode="lin" valueType="num">
                                      <p:cBhvr additive="base">
                                        <p:cTn id="56" dur="500" fill="hold"/>
                                        <p:tgtEl>
                                          <p:spTgt spid="18"/>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0-#ppt_w/2"/>
                                          </p:val>
                                        </p:tav>
                                        <p:tav tm="100000">
                                          <p:val>
                                            <p:strVal val="#ppt_x"/>
                                          </p:val>
                                        </p:tav>
                                      </p:tavLst>
                                    </p:anim>
                                    <p:anim calcmode="lin" valueType="num">
                                      <p:cBhvr additive="base">
                                        <p:cTn id="60" dur="500" fill="hold"/>
                                        <p:tgtEl>
                                          <p:spTgt spid="19"/>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30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0-#ppt_w/2"/>
                                          </p:val>
                                        </p:tav>
                                        <p:tav tm="100000">
                                          <p:val>
                                            <p:strVal val="#ppt_x"/>
                                          </p:val>
                                        </p:tav>
                                      </p:tavLst>
                                    </p:anim>
                                    <p:anim calcmode="lin" valueType="num">
                                      <p:cBhvr additive="base">
                                        <p:cTn id="64" dur="500" fill="hold"/>
                                        <p:tgtEl>
                                          <p:spTgt spid="20"/>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0-#ppt_w/2"/>
                                          </p:val>
                                        </p:tav>
                                        <p:tav tm="100000">
                                          <p:val>
                                            <p:strVal val="#ppt_x"/>
                                          </p:val>
                                        </p:tav>
                                      </p:tavLst>
                                    </p:anim>
                                    <p:anim calcmode="lin" valueType="num">
                                      <p:cBhvr additive="base">
                                        <p:cTn id="68" dur="500" fill="hold"/>
                                        <p:tgtEl>
                                          <p:spTgt spid="21"/>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50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0-#ppt_w/2"/>
                                          </p:val>
                                        </p:tav>
                                        <p:tav tm="100000">
                                          <p:val>
                                            <p:strVal val="#ppt_x"/>
                                          </p:val>
                                        </p:tav>
                                      </p:tavLst>
                                    </p:anim>
                                    <p:anim calcmode="lin" valueType="num">
                                      <p:cBhvr additive="base">
                                        <p:cTn id="72" dur="500" fill="hold"/>
                                        <p:tgtEl>
                                          <p:spTgt spid="22"/>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100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0-#ppt_w/2"/>
                                          </p:val>
                                        </p:tav>
                                        <p:tav tm="100000">
                                          <p:val>
                                            <p:strVal val="#ppt_x"/>
                                          </p:val>
                                        </p:tav>
                                      </p:tavLst>
                                    </p:anim>
                                    <p:anim calcmode="lin" valueType="num">
                                      <p:cBhvr additive="base">
                                        <p:cTn id="76" dur="500" fill="hold"/>
                                        <p:tgtEl>
                                          <p:spTgt spid="23"/>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stCondLst>
                                    <p:cond delay="50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0-#ppt_w/2"/>
                                          </p:val>
                                        </p:tav>
                                        <p:tav tm="100000">
                                          <p:val>
                                            <p:strVal val="#ppt_x"/>
                                          </p:val>
                                        </p:tav>
                                      </p:tavLst>
                                    </p:anim>
                                    <p:anim calcmode="lin" valueType="num">
                                      <p:cBhvr additive="base">
                                        <p:cTn id="80" dur="500" fill="hold"/>
                                        <p:tgtEl>
                                          <p:spTgt spid="24"/>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80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0-#ppt_w/2"/>
                                          </p:val>
                                        </p:tav>
                                        <p:tav tm="100000">
                                          <p:val>
                                            <p:strVal val="#ppt_x"/>
                                          </p:val>
                                        </p:tav>
                                      </p:tavLst>
                                    </p:anim>
                                    <p:anim calcmode="lin" valueType="num">
                                      <p:cBhvr additive="base">
                                        <p:cTn id="84" dur="500" fill="hold"/>
                                        <p:tgtEl>
                                          <p:spTgt spid="25"/>
                                        </p:tgtEl>
                                        <p:attrNameLst>
                                          <p:attrName>ppt_y</p:attrName>
                                        </p:attrNameLst>
                                      </p:cBhvr>
                                      <p:tavLst>
                                        <p:tav tm="0">
                                          <p:val>
                                            <p:strVal val="#ppt_y"/>
                                          </p:val>
                                        </p:tav>
                                        <p:tav tm="100000">
                                          <p:val>
                                            <p:strVal val="#ppt_y"/>
                                          </p:val>
                                        </p:tav>
                                      </p:tavLst>
                                    </p:anim>
                                  </p:childTnLst>
                                </p:cTn>
                              </p:par>
                              <p:par>
                                <p:cTn id="85" presetID="2" presetClass="entr" presetSubtype="8" fill="hold"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0-#ppt_w/2"/>
                                          </p:val>
                                        </p:tav>
                                        <p:tav tm="100000">
                                          <p:val>
                                            <p:strVal val="#ppt_x"/>
                                          </p:val>
                                        </p:tav>
                                      </p:tavLst>
                                    </p:anim>
                                    <p:anim calcmode="lin" valueType="num">
                                      <p:cBhvr additive="base">
                                        <p:cTn id="88" dur="500" fill="hold"/>
                                        <p:tgtEl>
                                          <p:spTgt spid="26"/>
                                        </p:tgtEl>
                                        <p:attrNameLst>
                                          <p:attrName>ppt_y</p:attrName>
                                        </p:attrNameLst>
                                      </p:cBhvr>
                                      <p:tavLst>
                                        <p:tav tm="0">
                                          <p:val>
                                            <p:strVal val="#ppt_y"/>
                                          </p:val>
                                        </p:tav>
                                        <p:tav tm="100000">
                                          <p:val>
                                            <p:strVal val="#ppt_y"/>
                                          </p:val>
                                        </p:tav>
                                      </p:tavLst>
                                    </p:anim>
                                  </p:childTnLst>
                                </p:cTn>
                              </p:par>
                              <p:par>
                                <p:cTn id="89" presetID="2" presetClass="entr" presetSubtype="8" fill="hold" nodeType="withEffect">
                                  <p:stCondLst>
                                    <p:cond delay="30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0-#ppt_w/2"/>
                                          </p:val>
                                        </p:tav>
                                        <p:tav tm="100000">
                                          <p:val>
                                            <p:strVal val="#ppt_x"/>
                                          </p:val>
                                        </p:tav>
                                      </p:tavLst>
                                    </p:anim>
                                    <p:anim calcmode="lin" valueType="num">
                                      <p:cBhvr additive="base">
                                        <p:cTn id="92" dur="500" fill="hold"/>
                                        <p:tgtEl>
                                          <p:spTgt spid="27"/>
                                        </p:tgtEl>
                                        <p:attrNameLst>
                                          <p:attrName>ppt_y</p:attrName>
                                        </p:attrNameLst>
                                      </p:cBhvr>
                                      <p:tavLst>
                                        <p:tav tm="0">
                                          <p:val>
                                            <p:strVal val="#ppt_y"/>
                                          </p:val>
                                        </p:tav>
                                        <p:tav tm="100000">
                                          <p:val>
                                            <p:strVal val="#ppt_y"/>
                                          </p:val>
                                        </p:tav>
                                      </p:tavLst>
                                    </p:anim>
                                  </p:childTnLst>
                                </p:cTn>
                              </p:par>
                              <p:par>
                                <p:cTn id="93" presetID="2" presetClass="entr" presetSubtype="8" fill="hold" nodeType="with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500" fill="hold"/>
                                        <p:tgtEl>
                                          <p:spTgt spid="28"/>
                                        </p:tgtEl>
                                        <p:attrNameLst>
                                          <p:attrName>ppt_x</p:attrName>
                                        </p:attrNameLst>
                                      </p:cBhvr>
                                      <p:tavLst>
                                        <p:tav tm="0">
                                          <p:val>
                                            <p:strVal val="0-#ppt_w/2"/>
                                          </p:val>
                                        </p:tav>
                                        <p:tav tm="100000">
                                          <p:val>
                                            <p:strVal val="#ppt_x"/>
                                          </p:val>
                                        </p:tav>
                                      </p:tavLst>
                                    </p:anim>
                                    <p:anim calcmode="lin" valueType="num">
                                      <p:cBhvr additive="base">
                                        <p:cTn id="96" dur="500" fill="hold"/>
                                        <p:tgtEl>
                                          <p:spTgt spid="28"/>
                                        </p:tgtEl>
                                        <p:attrNameLst>
                                          <p:attrName>ppt_y</p:attrName>
                                        </p:attrNameLst>
                                      </p:cBhvr>
                                      <p:tavLst>
                                        <p:tav tm="0">
                                          <p:val>
                                            <p:strVal val="#ppt_y"/>
                                          </p:val>
                                        </p:tav>
                                        <p:tav tm="100000">
                                          <p:val>
                                            <p:strVal val="#ppt_y"/>
                                          </p:val>
                                        </p:tav>
                                      </p:tavLst>
                                    </p:anim>
                                  </p:childTnLst>
                                </p:cTn>
                              </p:par>
                              <p:par>
                                <p:cTn id="97" presetID="2" presetClass="entr" presetSubtype="8" fill="hold" nodeType="withEffect">
                                  <p:stCondLst>
                                    <p:cond delay="100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500" fill="hold"/>
                                        <p:tgtEl>
                                          <p:spTgt spid="29"/>
                                        </p:tgtEl>
                                        <p:attrNameLst>
                                          <p:attrName>ppt_x</p:attrName>
                                        </p:attrNameLst>
                                      </p:cBhvr>
                                      <p:tavLst>
                                        <p:tav tm="0">
                                          <p:val>
                                            <p:strVal val="0-#ppt_w/2"/>
                                          </p:val>
                                        </p:tav>
                                        <p:tav tm="100000">
                                          <p:val>
                                            <p:strVal val="#ppt_x"/>
                                          </p:val>
                                        </p:tav>
                                      </p:tavLst>
                                    </p:anim>
                                    <p:anim calcmode="lin" valueType="num">
                                      <p:cBhvr additive="base">
                                        <p:cTn id="100" dur="500" fill="hold"/>
                                        <p:tgtEl>
                                          <p:spTgt spid="29"/>
                                        </p:tgtEl>
                                        <p:attrNameLst>
                                          <p:attrName>ppt_y</p:attrName>
                                        </p:attrNameLst>
                                      </p:cBhvr>
                                      <p:tavLst>
                                        <p:tav tm="0">
                                          <p:val>
                                            <p:strVal val="#ppt_y"/>
                                          </p:val>
                                        </p:tav>
                                        <p:tav tm="100000">
                                          <p:val>
                                            <p:strVal val="#ppt_y"/>
                                          </p:val>
                                        </p:tav>
                                      </p:tavLst>
                                    </p:anim>
                                  </p:childTnLst>
                                </p:cTn>
                              </p:par>
                              <p:par>
                                <p:cTn id="101" presetID="2" presetClass="entr" presetSubtype="8" fill="hold" nodeType="withEffect">
                                  <p:stCondLst>
                                    <p:cond delay="50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500" fill="hold"/>
                                        <p:tgtEl>
                                          <p:spTgt spid="30"/>
                                        </p:tgtEl>
                                        <p:attrNameLst>
                                          <p:attrName>ppt_x</p:attrName>
                                        </p:attrNameLst>
                                      </p:cBhvr>
                                      <p:tavLst>
                                        <p:tav tm="0">
                                          <p:val>
                                            <p:strVal val="0-#ppt_w/2"/>
                                          </p:val>
                                        </p:tav>
                                        <p:tav tm="100000">
                                          <p:val>
                                            <p:strVal val="#ppt_x"/>
                                          </p:val>
                                        </p:tav>
                                      </p:tavLst>
                                    </p:anim>
                                    <p:anim calcmode="lin" valueType="num">
                                      <p:cBhvr additive="base">
                                        <p:cTn id="104" dur="500" fill="hold"/>
                                        <p:tgtEl>
                                          <p:spTgt spid="30"/>
                                        </p:tgtEl>
                                        <p:attrNameLst>
                                          <p:attrName>ppt_y</p:attrName>
                                        </p:attrNameLst>
                                      </p:cBhvr>
                                      <p:tavLst>
                                        <p:tav tm="0">
                                          <p:val>
                                            <p:strVal val="#ppt_y"/>
                                          </p:val>
                                        </p:tav>
                                        <p:tav tm="100000">
                                          <p:val>
                                            <p:strVal val="#ppt_y"/>
                                          </p:val>
                                        </p:tav>
                                      </p:tavLst>
                                    </p:anim>
                                  </p:childTnLst>
                                </p:cTn>
                              </p:par>
                              <p:par>
                                <p:cTn id="105" presetID="2" presetClass="entr" presetSubtype="8" fill="hold" nodeType="withEffect">
                                  <p:stCondLst>
                                    <p:cond delay="0"/>
                                  </p:stCondLst>
                                  <p:childTnLst>
                                    <p:set>
                                      <p:cBhvr>
                                        <p:cTn id="106" dur="1" fill="hold">
                                          <p:stCondLst>
                                            <p:cond delay="0"/>
                                          </p:stCondLst>
                                        </p:cTn>
                                        <p:tgtEl>
                                          <p:spTgt spid="31"/>
                                        </p:tgtEl>
                                        <p:attrNameLst>
                                          <p:attrName>style.visibility</p:attrName>
                                        </p:attrNameLst>
                                      </p:cBhvr>
                                      <p:to>
                                        <p:strVal val="visible"/>
                                      </p:to>
                                    </p:set>
                                    <p:anim calcmode="lin" valueType="num">
                                      <p:cBhvr additive="base">
                                        <p:cTn id="107" dur="500" fill="hold"/>
                                        <p:tgtEl>
                                          <p:spTgt spid="31"/>
                                        </p:tgtEl>
                                        <p:attrNameLst>
                                          <p:attrName>ppt_x</p:attrName>
                                        </p:attrNameLst>
                                      </p:cBhvr>
                                      <p:tavLst>
                                        <p:tav tm="0">
                                          <p:val>
                                            <p:strVal val="0-#ppt_w/2"/>
                                          </p:val>
                                        </p:tav>
                                        <p:tav tm="100000">
                                          <p:val>
                                            <p:strVal val="#ppt_x"/>
                                          </p:val>
                                        </p:tav>
                                      </p:tavLst>
                                    </p:anim>
                                    <p:anim calcmode="lin" valueType="num">
                                      <p:cBhvr additive="base">
                                        <p:cTn id="108" dur="500" fill="hold"/>
                                        <p:tgtEl>
                                          <p:spTgt spid="31"/>
                                        </p:tgtEl>
                                        <p:attrNameLst>
                                          <p:attrName>ppt_y</p:attrName>
                                        </p:attrNameLst>
                                      </p:cBhvr>
                                      <p:tavLst>
                                        <p:tav tm="0">
                                          <p:val>
                                            <p:strVal val="#ppt_y"/>
                                          </p:val>
                                        </p:tav>
                                        <p:tav tm="100000">
                                          <p:val>
                                            <p:strVal val="#ppt_y"/>
                                          </p:val>
                                        </p:tav>
                                      </p:tavLst>
                                    </p:anim>
                                  </p:childTnLst>
                                </p:cTn>
                              </p:par>
                              <p:par>
                                <p:cTn id="109" presetID="2" presetClass="entr" presetSubtype="8" fill="hold" nodeType="withEffect">
                                  <p:stCondLst>
                                    <p:cond delay="1000"/>
                                  </p:stCondLst>
                                  <p:childTnLst>
                                    <p:set>
                                      <p:cBhvr>
                                        <p:cTn id="110" dur="1" fill="hold">
                                          <p:stCondLst>
                                            <p:cond delay="0"/>
                                          </p:stCondLst>
                                        </p:cTn>
                                        <p:tgtEl>
                                          <p:spTgt spid="32"/>
                                        </p:tgtEl>
                                        <p:attrNameLst>
                                          <p:attrName>style.visibility</p:attrName>
                                        </p:attrNameLst>
                                      </p:cBhvr>
                                      <p:to>
                                        <p:strVal val="visible"/>
                                      </p:to>
                                    </p:set>
                                    <p:anim calcmode="lin" valueType="num">
                                      <p:cBhvr additive="base">
                                        <p:cTn id="111" dur="500" fill="hold"/>
                                        <p:tgtEl>
                                          <p:spTgt spid="32"/>
                                        </p:tgtEl>
                                        <p:attrNameLst>
                                          <p:attrName>ppt_x</p:attrName>
                                        </p:attrNameLst>
                                      </p:cBhvr>
                                      <p:tavLst>
                                        <p:tav tm="0">
                                          <p:val>
                                            <p:strVal val="0-#ppt_w/2"/>
                                          </p:val>
                                        </p:tav>
                                        <p:tav tm="100000">
                                          <p:val>
                                            <p:strVal val="#ppt_x"/>
                                          </p:val>
                                        </p:tav>
                                      </p:tavLst>
                                    </p:anim>
                                    <p:anim calcmode="lin" valueType="num">
                                      <p:cBhvr additive="base">
                                        <p:cTn id="112" dur="500" fill="hold"/>
                                        <p:tgtEl>
                                          <p:spTgt spid="32"/>
                                        </p:tgtEl>
                                        <p:attrNameLst>
                                          <p:attrName>ppt_y</p:attrName>
                                        </p:attrNameLst>
                                      </p:cBhvr>
                                      <p:tavLst>
                                        <p:tav tm="0">
                                          <p:val>
                                            <p:strVal val="#ppt_y"/>
                                          </p:val>
                                        </p:tav>
                                        <p:tav tm="100000">
                                          <p:val>
                                            <p:strVal val="#ppt_y"/>
                                          </p:val>
                                        </p:tav>
                                      </p:tavLst>
                                    </p:anim>
                                  </p:childTnLst>
                                </p:cTn>
                              </p:par>
                              <p:par>
                                <p:cTn id="113" presetID="2" presetClass="entr" presetSubtype="8"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anim calcmode="lin" valueType="num">
                                      <p:cBhvr additive="base">
                                        <p:cTn id="115" dur="500" fill="hold"/>
                                        <p:tgtEl>
                                          <p:spTgt spid="33"/>
                                        </p:tgtEl>
                                        <p:attrNameLst>
                                          <p:attrName>ppt_x</p:attrName>
                                        </p:attrNameLst>
                                      </p:cBhvr>
                                      <p:tavLst>
                                        <p:tav tm="0">
                                          <p:val>
                                            <p:strVal val="0-#ppt_w/2"/>
                                          </p:val>
                                        </p:tav>
                                        <p:tav tm="100000">
                                          <p:val>
                                            <p:strVal val="#ppt_x"/>
                                          </p:val>
                                        </p:tav>
                                      </p:tavLst>
                                    </p:anim>
                                    <p:anim calcmode="lin" valueType="num">
                                      <p:cBhvr additive="base">
                                        <p:cTn id="116" dur="500" fill="hold"/>
                                        <p:tgtEl>
                                          <p:spTgt spid="33"/>
                                        </p:tgtEl>
                                        <p:attrNameLst>
                                          <p:attrName>ppt_y</p:attrName>
                                        </p:attrNameLst>
                                      </p:cBhvr>
                                      <p:tavLst>
                                        <p:tav tm="0">
                                          <p:val>
                                            <p:strVal val="#ppt_y"/>
                                          </p:val>
                                        </p:tav>
                                        <p:tav tm="100000">
                                          <p:val>
                                            <p:strVal val="#ppt_y"/>
                                          </p:val>
                                        </p:tav>
                                      </p:tavLst>
                                    </p:anim>
                                  </p:childTnLst>
                                </p:cTn>
                              </p:par>
                              <p:par>
                                <p:cTn id="117" presetID="2" presetClass="entr" presetSubtype="8" fill="hold" nodeType="withEffect">
                                  <p:stCondLst>
                                    <p:cond delay="300"/>
                                  </p:stCondLst>
                                  <p:childTnLst>
                                    <p:set>
                                      <p:cBhvr>
                                        <p:cTn id="118" dur="1" fill="hold">
                                          <p:stCondLst>
                                            <p:cond delay="0"/>
                                          </p:stCondLst>
                                        </p:cTn>
                                        <p:tgtEl>
                                          <p:spTgt spid="34"/>
                                        </p:tgtEl>
                                        <p:attrNameLst>
                                          <p:attrName>style.visibility</p:attrName>
                                        </p:attrNameLst>
                                      </p:cBhvr>
                                      <p:to>
                                        <p:strVal val="visible"/>
                                      </p:to>
                                    </p:set>
                                    <p:anim calcmode="lin" valueType="num">
                                      <p:cBhvr additive="base">
                                        <p:cTn id="119" dur="500" fill="hold"/>
                                        <p:tgtEl>
                                          <p:spTgt spid="34"/>
                                        </p:tgtEl>
                                        <p:attrNameLst>
                                          <p:attrName>ppt_x</p:attrName>
                                        </p:attrNameLst>
                                      </p:cBhvr>
                                      <p:tavLst>
                                        <p:tav tm="0">
                                          <p:val>
                                            <p:strVal val="0-#ppt_w/2"/>
                                          </p:val>
                                        </p:tav>
                                        <p:tav tm="100000">
                                          <p:val>
                                            <p:strVal val="#ppt_x"/>
                                          </p:val>
                                        </p:tav>
                                      </p:tavLst>
                                    </p:anim>
                                    <p:anim calcmode="lin" valueType="num">
                                      <p:cBhvr additive="base">
                                        <p:cTn id="120" dur="500" fill="hold"/>
                                        <p:tgtEl>
                                          <p:spTgt spid="34"/>
                                        </p:tgtEl>
                                        <p:attrNameLst>
                                          <p:attrName>ppt_y</p:attrName>
                                        </p:attrNameLst>
                                      </p:cBhvr>
                                      <p:tavLst>
                                        <p:tav tm="0">
                                          <p:val>
                                            <p:strVal val="#ppt_y"/>
                                          </p:val>
                                        </p:tav>
                                        <p:tav tm="100000">
                                          <p:val>
                                            <p:strVal val="#ppt_y"/>
                                          </p:val>
                                        </p:tav>
                                      </p:tavLst>
                                    </p:anim>
                                  </p:childTnLst>
                                </p:cTn>
                              </p:par>
                              <p:par>
                                <p:cTn id="121" presetID="2" presetClass="entr" presetSubtype="8" fill="hold" nodeType="withEffect">
                                  <p:stCondLst>
                                    <p:cond delay="0"/>
                                  </p:stCondLst>
                                  <p:childTnLst>
                                    <p:set>
                                      <p:cBhvr>
                                        <p:cTn id="122" dur="1" fill="hold">
                                          <p:stCondLst>
                                            <p:cond delay="0"/>
                                          </p:stCondLst>
                                        </p:cTn>
                                        <p:tgtEl>
                                          <p:spTgt spid="35"/>
                                        </p:tgtEl>
                                        <p:attrNameLst>
                                          <p:attrName>style.visibility</p:attrName>
                                        </p:attrNameLst>
                                      </p:cBhvr>
                                      <p:to>
                                        <p:strVal val="visible"/>
                                      </p:to>
                                    </p:set>
                                    <p:anim calcmode="lin" valueType="num">
                                      <p:cBhvr additive="base">
                                        <p:cTn id="123" dur="500" fill="hold"/>
                                        <p:tgtEl>
                                          <p:spTgt spid="35"/>
                                        </p:tgtEl>
                                        <p:attrNameLst>
                                          <p:attrName>ppt_x</p:attrName>
                                        </p:attrNameLst>
                                      </p:cBhvr>
                                      <p:tavLst>
                                        <p:tav tm="0">
                                          <p:val>
                                            <p:strVal val="0-#ppt_w/2"/>
                                          </p:val>
                                        </p:tav>
                                        <p:tav tm="100000">
                                          <p:val>
                                            <p:strVal val="#ppt_x"/>
                                          </p:val>
                                        </p:tav>
                                      </p:tavLst>
                                    </p:anim>
                                    <p:anim calcmode="lin" valueType="num">
                                      <p:cBhvr additive="base">
                                        <p:cTn id="124" dur="500" fill="hold"/>
                                        <p:tgtEl>
                                          <p:spTgt spid="35"/>
                                        </p:tgtEl>
                                        <p:attrNameLst>
                                          <p:attrName>ppt_y</p:attrName>
                                        </p:attrNameLst>
                                      </p:cBhvr>
                                      <p:tavLst>
                                        <p:tav tm="0">
                                          <p:val>
                                            <p:strVal val="#ppt_y"/>
                                          </p:val>
                                        </p:tav>
                                        <p:tav tm="100000">
                                          <p:val>
                                            <p:strVal val="#ppt_y"/>
                                          </p:val>
                                        </p:tav>
                                      </p:tavLst>
                                    </p:anim>
                                  </p:childTnLst>
                                </p:cTn>
                              </p:par>
                              <p:par>
                                <p:cTn id="125" presetID="2" presetClass="entr" presetSubtype="8" fill="hold" nodeType="withEffect">
                                  <p:stCondLst>
                                    <p:cond delay="800"/>
                                  </p:stCondLst>
                                  <p:childTnLst>
                                    <p:set>
                                      <p:cBhvr>
                                        <p:cTn id="126" dur="1" fill="hold">
                                          <p:stCondLst>
                                            <p:cond delay="0"/>
                                          </p:stCondLst>
                                        </p:cTn>
                                        <p:tgtEl>
                                          <p:spTgt spid="36"/>
                                        </p:tgtEl>
                                        <p:attrNameLst>
                                          <p:attrName>style.visibility</p:attrName>
                                        </p:attrNameLst>
                                      </p:cBhvr>
                                      <p:to>
                                        <p:strVal val="visible"/>
                                      </p:to>
                                    </p:set>
                                    <p:anim calcmode="lin" valueType="num">
                                      <p:cBhvr additive="base">
                                        <p:cTn id="127" dur="500" fill="hold"/>
                                        <p:tgtEl>
                                          <p:spTgt spid="36"/>
                                        </p:tgtEl>
                                        <p:attrNameLst>
                                          <p:attrName>ppt_x</p:attrName>
                                        </p:attrNameLst>
                                      </p:cBhvr>
                                      <p:tavLst>
                                        <p:tav tm="0">
                                          <p:val>
                                            <p:strVal val="0-#ppt_w/2"/>
                                          </p:val>
                                        </p:tav>
                                        <p:tav tm="100000">
                                          <p:val>
                                            <p:strVal val="#ppt_x"/>
                                          </p:val>
                                        </p:tav>
                                      </p:tavLst>
                                    </p:anim>
                                    <p:anim calcmode="lin" valueType="num">
                                      <p:cBhvr additive="base">
                                        <p:cTn id="128" dur="500" fill="hold"/>
                                        <p:tgtEl>
                                          <p:spTgt spid="36"/>
                                        </p:tgtEl>
                                        <p:attrNameLst>
                                          <p:attrName>ppt_y</p:attrName>
                                        </p:attrNameLst>
                                      </p:cBhvr>
                                      <p:tavLst>
                                        <p:tav tm="0">
                                          <p:val>
                                            <p:strVal val="#ppt_y"/>
                                          </p:val>
                                        </p:tav>
                                        <p:tav tm="100000">
                                          <p:val>
                                            <p:strVal val="#ppt_y"/>
                                          </p:val>
                                        </p:tav>
                                      </p:tavLst>
                                    </p:anim>
                                  </p:childTnLst>
                                </p:cTn>
                              </p:par>
                              <p:par>
                                <p:cTn id="129" presetID="2" presetClass="entr" presetSubtype="8" fill="hold" nodeType="withEffect">
                                  <p:stCondLst>
                                    <p:cond delay="0"/>
                                  </p:stCondLst>
                                  <p:childTnLst>
                                    <p:set>
                                      <p:cBhvr>
                                        <p:cTn id="130" dur="1" fill="hold">
                                          <p:stCondLst>
                                            <p:cond delay="0"/>
                                          </p:stCondLst>
                                        </p:cTn>
                                        <p:tgtEl>
                                          <p:spTgt spid="37"/>
                                        </p:tgtEl>
                                        <p:attrNameLst>
                                          <p:attrName>style.visibility</p:attrName>
                                        </p:attrNameLst>
                                      </p:cBhvr>
                                      <p:to>
                                        <p:strVal val="visible"/>
                                      </p:to>
                                    </p:set>
                                    <p:anim calcmode="lin" valueType="num">
                                      <p:cBhvr additive="base">
                                        <p:cTn id="131" dur="500" fill="hold"/>
                                        <p:tgtEl>
                                          <p:spTgt spid="37"/>
                                        </p:tgtEl>
                                        <p:attrNameLst>
                                          <p:attrName>ppt_x</p:attrName>
                                        </p:attrNameLst>
                                      </p:cBhvr>
                                      <p:tavLst>
                                        <p:tav tm="0">
                                          <p:val>
                                            <p:strVal val="0-#ppt_w/2"/>
                                          </p:val>
                                        </p:tav>
                                        <p:tav tm="100000">
                                          <p:val>
                                            <p:strVal val="#ppt_x"/>
                                          </p:val>
                                        </p:tav>
                                      </p:tavLst>
                                    </p:anim>
                                    <p:anim calcmode="lin" valueType="num">
                                      <p:cBhvr additive="base">
                                        <p:cTn id="132" dur="500" fill="hold"/>
                                        <p:tgtEl>
                                          <p:spTgt spid="37"/>
                                        </p:tgtEl>
                                        <p:attrNameLst>
                                          <p:attrName>ppt_y</p:attrName>
                                        </p:attrNameLst>
                                      </p:cBhvr>
                                      <p:tavLst>
                                        <p:tav tm="0">
                                          <p:val>
                                            <p:strVal val="#ppt_y"/>
                                          </p:val>
                                        </p:tav>
                                        <p:tav tm="100000">
                                          <p:val>
                                            <p:strVal val="#ppt_y"/>
                                          </p:val>
                                        </p:tav>
                                      </p:tavLst>
                                    </p:anim>
                                  </p:childTnLst>
                                </p:cTn>
                              </p:par>
                              <p:par>
                                <p:cTn id="133" presetID="2" presetClass="entr" presetSubtype="8" fill="hold" nodeType="withEffect">
                                  <p:stCondLst>
                                    <p:cond delay="300"/>
                                  </p:stCondLst>
                                  <p:childTnLst>
                                    <p:set>
                                      <p:cBhvr>
                                        <p:cTn id="134" dur="1" fill="hold">
                                          <p:stCondLst>
                                            <p:cond delay="0"/>
                                          </p:stCondLst>
                                        </p:cTn>
                                        <p:tgtEl>
                                          <p:spTgt spid="38"/>
                                        </p:tgtEl>
                                        <p:attrNameLst>
                                          <p:attrName>style.visibility</p:attrName>
                                        </p:attrNameLst>
                                      </p:cBhvr>
                                      <p:to>
                                        <p:strVal val="visible"/>
                                      </p:to>
                                    </p:set>
                                    <p:anim calcmode="lin" valueType="num">
                                      <p:cBhvr additive="base">
                                        <p:cTn id="135" dur="500" fill="hold"/>
                                        <p:tgtEl>
                                          <p:spTgt spid="38"/>
                                        </p:tgtEl>
                                        <p:attrNameLst>
                                          <p:attrName>ppt_x</p:attrName>
                                        </p:attrNameLst>
                                      </p:cBhvr>
                                      <p:tavLst>
                                        <p:tav tm="0">
                                          <p:val>
                                            <p:strVal val="0-#ppt_w/2"/>
                                          </p:val>
                                        </p:tav>
                                        <p:tav tm="100000">
                                          <p:val>
                                            <p:strVal val="#ppt_x"/>
                                          </p:val>
                                        </p:tav>
                                      </p:tavLst>
                                    </p:anim>
                                    <p:anim calcmode="lin" valueType="num">
                                      <p:cBhvr additive="base">
                                        <p:cTn id="136" dur="500" fill="hold"/>
                                        <p:tgtEl>
                                          <p:spTgt spid="38"/>
                                        </p:tgtEl>
                                        <p:attrNameLst>
                                          <p:attrName>ppt_y</p:attrName>
                                        </p:attrNameLst>
                                      </p:cBhvr>
                                      <p:tavLst>
                                        <p:tav tm="0">
                                          <p:val>
                                            <p:strVal val="#ppt_y"/>
                                          </p:val>
                                        </p:tav>
                                        <p:tav tm="100000">
                                          <p:val>
                                            <p:strVal val="#ppt_y"/>
                                          </p:val>
                                        </p:tav>
                                      </p:tavLst>
                                    </p:anim>
                                  </p:childTnLst>
                                </p:cTn>
                              </p:par>
                              <p:par>
                                <p:cTn id="137" presetID="2" presetClass="entr" presetSubtype="8" fill="hold" nodeType="withEffect">
                                  <p:stCondLst>
                                    <p:cond delay="800"/>
                                  </p:stCondLst>
                                  <p:childTnLst>
                                    <p:set>
                                      <p:cBhvr>
                                        <p:cTn id="138" dur="1" fill="hold">
                                          <p:stCondLst>
                                            <p:cond delay="0"/>
                                          </p:stCondLst>
                                        </p:cTn>
                                        <p:tgtEl>
                                          <p:spTgt spid="39"/>
                                        </p:tgtEl>
                                        <p:attrNameLst>
                                          <p:attrName>style.visibility</p:attrName>
                                        </p:attrNameLst>
                                      </p:cBhvr>
                                      <p:to>
                                        <p:strVal val="visible"/>
                                      </p:to>
                                    </p:set>
                                    <p:anim calcmode="lin" valueType="num">
                                      <p:cBhvr additive="base">
                                        <p:cTn id="139" dur="500" fill="hold"/>
                                        <p:tgtEl>
                                          <p:spTgt spid="39"/>
                                        </p:tgtEl>
                                        <p:attrNameLst>
                                          <p:attrName>ppt_x</p:attrName>
                                        </p:attrNameLst>
                                      </p:cBhvr>
                                      <p:tavLst>
                                        <p:tav tm="0">
                                          <p:val>
                                            <p:strVal val="0-#ppt_w/2"/>
                                          </p:val>
                                        </p:tav>
                                        <p:tav tm="100000">
                                          <p:val>
                                            <p:strVal val="#ppt_x"/>
                                          </p:val>
                                        </p:tav>
                                      </p:tavLst>
                                    </p:anim>
                                    <p:anim calcmode="lin" valueType="num">
                                      <p:cBhvr additive="base">
                                        <p:cTn id="140" dur="500" fill="hold"/>
                                        <p:tgtEl>
                                          <p:spTgt spid="39"/>
                                        </p:tgtEl>
                                        <p:attrNameLst>
                                          <p:attrName>ppt_y</p:attrName>
                                        </p:attrNameLst>
                                      </p:cBhvr>
                                      <p:tavLst>
                                        <p:tav tm="0">
                                          <p:val>
                                            <p:strVal val="#ppt_y"/>
                                          </p:val>
                                        </p:tav>
                                        <p:tav tm="100000">
                                          <p:val>
                                            <p:strVal val="#ppt_y"/>
                                          </p:val>
                                        </p:tav>
                                      </p:tavLst>
                                    </p:anim>
                                  </p:childTnLst>
                                </p:cTn>
                              </p:par>
                              <p:par>
                                <p:cTn id="141" presetID="2" presetClass="entr" presetSubtype="8" fill="hold" nodeType="withEffect">
                                  <p:stCondLst>
                                    <p:cond delay="300"/>
                                  </p:stCondLst>
                                  <p:childTnLst>
                                    <p:set>
                                      <p:cBhvr>
                                        <p:cTn id="142" dur="1" fill="hold">
                                          <p:stCondLst>
                                            <p:cond delay="0"/>
                                          </p:stCondLst>
                                        </p:cTn>
                                        <p:tgtEl>
                                          <p:spTgt spid="40"/>
                                        </p:tgtEl>
                                        <p:attrNameLst>
                                          <p:attrName>style.visibility</p:attrName>
                                        </p:attrNameLst>
                                      </p:cBhvr>
                                      <p:to>
                                        <p:strVal val="visible"/>
                                      </p:to>
                                    </p:set>
                                    <p:anim calcmode="lin" valueType="num">
                                      <p:cBhvr additive="base">
                                        <p:cTn id="143" dur="500" fill="hold"/>
                                        <p:tgtEl>
                                          <p:spTgt spid="40"/>
                                        </p:tgtEl>
                                        <p:attrNameLst>
                                          <p:attrName>ppt_x</p:attrName>
                                        </p:attrNameLst>
                                      </p:cBhvr>
                                      <p:tavLst>
                                        <p:tav tm="0">
                                          <p:val>
                                            <p:strVal val="0-#ppt_w/2"/>
                                          </p:val>
                                        </p:tav>
                                        <p:tav tm="100000">
                                          <p:val>
                                            <p:strVal val="#ppt_x"/>
                                          </p:val>
                                        </p:tav>
                                      </p:tavLst>
                                    </p:anim>
                                    <p:anim calcmode="lin" valueType="num">
                                      <p:cBhvr additive="base">
                                        <p:cTn id="144" dur="500" fill="hold"/>
                                        <p:tgtEl>
                                          <p:spTgt spid="40"/>
                                        </p:tgtEl>
                                        <p:attrNameLst>
                                          <p:attrName>ppt_y</p:attrName>
                                        </p:attrNameLst>
                                      </p:cBhvr>
                                      <p:tavLst>
                                        <p:tav tm="0">
                                          <p:val>
                                            <p:strVal val="#ppt_y"/>
                                          </p:val>
                                        </p:tav>
                                        <p:tav tm="100000">
                                          <p:val>
                                            <p:strVal val="#ppt_y"/>
                                          </p:val>
                                        </p:tav>
                                      </p:tavLst>
                                    </p:anim>
                                  </p:childTnLst>
                                </p:cTn>
                              </p:par>
                              <p:par>
                                <p:cTn id="145" presetID="2" presetClass="entr" presetSubtype="8" fill="hold" nodeType="withEffect">
                                  <p:stCondLst>
                                    <p:cond delay="500"/>
                                  </p:stCondLst>
                                  <p:childTnLst>
                                    <p:set>
                                      <p:cBhvr>
                                        <p:cTn id="146" dur="1" fill="hold">
                                          <p:stCondLst>
                                            <p:cond delay="0"/>
                                          </p:stCondLst>
                                        </p:cTn>
                                        <p:tgtEl>
                                          <p:spTgt spid="41"/>
                                        </p:tgtEl>
                                        <p:attrNameLst>
                                          <p:attrName>style.visibility</p:attrName>
                                        </p:attrNameLst>
                                      </p:cBhvr>
                                      <p:to>
                                        <p:strVal val="visible"/>
                                      </p:to>
                                    </p:set>
                                    <p:anim calcmode="lin" valueType="num">
                                      <p:cBhvr additive="base">
                                        <p:cTn id="147" dur="500" fill="hold"/>
                                        <p:tgtEl>
                                          <p:spTgt spid="41"/>
                                        </p:tgtEl>
                                        <p:attrNameLst>
                                          <p:attrName>ppt_x</p:attrName>
                                        </p:attrNameLst>
                                      </p:cBhvr>
                                      <p:tavLst>
                                        <p:tav tm="0">
                                          <p:val>
                                            <p:strVal val="0-#ppt_w/2"/>
                                          </p:val>
                                        </p:tav>
                                        <p:tav tm="100000">
                                          <p:val>
                                            <p:strVal val="#ppt_x"/>
                                          </p:val>
                                        </p:tav>
                                      </p:tavLst>
                                    </p:anim>
                                    <p:anim calcmode="lin" valueType="num">
                                      <p:cBhvr additive="base">
                                        <p:cTn id="148" dur="500" fill="hold"/>
                                        <p:tgtEl>
                                          <p:spTgt spid="41"/>
                                        </p:tgtEl>
                                        <p:attrNameLst>
                                          <p:attrName>ppt_y</p:attrName>
                                        </p:attrNameLst>
                                      </p:cBhvr>
                                      <p:tavLst>
                                        <p:tav tm="0">
                                          <p:val>
                                            <p:strVal val="#ppt_y"/>
                                          </p:val>
                                        </p:tav>
                                        <p:tav tm="100000">
                                          <p:val>
                                            <p:strVal val="#ppt_y"/>
                                          </p:val>
                                        </p:tav>
                                      </p:tavLst>
                                    </p:anim>
                                  </p:childTnLst>
                                </p:cTn>
                              </p:par>
                              <p:par>
                                <p:cTn id="149" presetID="2" presetClass="entr" presetSubtype="8" fill="hold" nodeType="withEffect">
                                  <p:stCondLst>
                                    <p:cond delay="500"/>
                                  </p:stCondLst>
                                  <p:childTnLst>
                                    <p:set>
                                      <p:cBhvr>
                                        <p:cTn id="150" dur="1" fill="hold">
                                          <p:stCondLst>
                                            <p:cond delay="0"/>
                                          </p:stCondLst>
                                        </p:cTn>
                                        <p:tgtEl>
                                          <p:spTgt spid="42"/>
                                        </p:tgtEl>
                                        <p:attrNameLst>
                                          <p:attrName>style.visibility</p:attrName>
                                        </p:attrNameLst>
                                      </p:cBhvr>
                                      <p:to>
                                        <p:strVal val="visible"/>
                                      </p:to>
                                    </p:set>
                                    <p:anim calcmode="lin" valueType="num">
                                      <p:cBhvr additive="base">
                                        <p:cTn id="151" dur="500" fill="hold"/>
                                        <p:tgtEl>
                                          <p:spTgt spid="42"/>
                                        </p:tgtEl>
                                        <p:attrNameLst>
                                          <p:attrName>ppt_x</p:attrName>
                                        </p:attrNameLst>
                                      </p:cBhvr>
                                      <p:tavLst>
                                        <p:tav tm="0">
                                          <p:val>
                                            <p:strVal val="0-#ppt_w/2"/>
                                          </p:val>
                                        </p:tav>
                                        <p:tav tm="100000">
                                          <p:val>
                                            <p:strVal val="#ppt_x"/>
                                          </p:val>
                                        </p:tav>
                                      </p:tavLst>
                                    </p:anim>
                                    <p:anim calcmode="lin" valueType="num">
                                      <p:cBhvr additive="base">
                                        <p:cTn id="152" dur="500" fill="hold"/>
                                        <p:tgtEl>
                                          <p:spTgt spid="42"/>
                                        </p:tgtEl>
                                        <p:attrNameLst>
                                          <p:attrName>ppt_y</p:attrName>
                                        </p:attrNameLst>
                                      </p:cBhvr>
                                      <p:tavLst>
                                        <p:tav tm="0">
                                          <p:val>
                                            <p:strVal val="#ppt_y"/>
                                          </p:val>
                                        </p:tav>
                                        <p:tav tm="100000">
                                          <p:val>
                                            <p:strVal val="#ppt_y"/>
                                          </p:val>
                                        </p:tav>
                                      </p:tavLst>
                                    </p:anim>
                                  </p:childTnLst>
                                </p:cTn>
                              </p:par>
                              <p:par>
                                <p:cTn id="153" presetID="2" presetClass="entr" presetSubtype="8" fill="hold" nodeType="withEffect">
                                  <p:stCondLst>
                                    <p:cond delay="800"/>
                                  </p:stCondLst>
                                  <p:childTnLst>
                                    <p:set>
                                      <p:cBhvr>
                                        <p:cTn id="154" dur="1" fill="hold">
                                          <p:stCondLst>
                                            <p:cond delay="0"/>
                                          </p:stCondLst>
                                        </p:cTn>
                                        <p:tgtEl>
                                          <p:spTgt spid="43"/>
                                        </p:tgtEl>
                                        <p:attrNameLst>
                                          <p:attrName>style.visibility</p:attrName>
                                        </p:attrNameLst>
                                      </p:cBhvr>
                                      <p:to>
                                        <p:strVal val="visible"/>
                                      </p:to>
                                    </p:set>
                                    <p:anim calcmode="lin" valueType="num">
                                      <p:cBhvr additive="base">
                                        <p:cTn id="155" dur="500" fill="hold"/>
                                        <p:tgtEl>
                                          <p:spTgt spid="43"/>
                                        </p:tgtEl>
                                        <p:attrNameLst>
                                          <p:attrName>ppt_x</p:attrName>
                                        </p:attrNameLst>
                                      </p:cBhvr>
                                      <p:tavLst>
                                        <p:tav tm="0">
                                          <p:val>
                                            <p:strVal val="0-#ppt_w/2"/>
                                          </p:val>
                                        </p:tav>
                                        <p:tav tm="100000">
                                          <p:val>
                                            <p:strVal val="#ppt_x"/>
                                          </p:val>
                                        </p:tav>
                                      </p:tavLst>
                                    </p:anim>
                                    <p:anim calcmode="lin" valueType="num">
                                      <p:cBhvr additive="base">
                                        <p:cTn id="156" dur="500" fill="hold"/>
                                        <p:tgtEl>
                                          <p:spTgt spid="43"/>
                                        </p:tgtEl>
                                        <p:attrNameLst>
                                          <p:attrName>ppt_y</p:attrName>
                                        </p:attrNameLst>
                                      </p:cBhvr>
                                      <p:tavLst>
                                        <p:tav tm="0">
                                          <p:val>
                                            <p:strVal val="#ppt_y"/>
                                          </p:val>
                                        </p:tav>
                                        <p:tav tm="100000">
                                          <p:val>
                                            <p:strVal val="#ppt_y"/>
                                          </p:val>
                                        </p:tav>
                                      </p:tavLst>
                                    </p:anim>
                                  </p:childTnLst>
                                </p:cTn>
                              </p:par>
                              <p:par>
                                <p:cTn id="157" presetID="2" presetClass="entr" presetSubtype="3" fill="hold" nodeType="withEffect">
                                  <p:stCondLst>
                                    <p:cond delay="800"/>
                                  </p:stCondLst>
                                  <p:childTnLst>
                                    <p:set>
                                      <p:cBhvr>
                                        <p:cTn id="158" dur="1" fill="hold">
                                          <p:stCondLst>
                                            <p:cond delay="0"/>
                                          </p:stCondLst>
                                        </p:cTn>
                                        <p:tgtEl>
                                          <p:spTgt spid="47"/>
                                        </p:tgtEl>
                                        <p:attrNameLst>
                                          <p:attrName>style.visibility</p:attrName>
                                        </p:attrNameLst>
                                      </p:cBhvr>
                                      <p:to>
                                        <p:strVal val="visible"/>
                                      </p:to>
                                    </p:set>
                                    <p:anim calcmode="lin" valueType="num">
                                      <p:cBhvr additive="base">
                                        <p:cTn id="159" dur="500" fill="hold"/>
                                        <p:tgtEl>
                                          <p:spTgt spid="47"/>
                                        </p:tgtEl>
                                        <p:attrNameLst>
                                          <p:attrName>ppt_x</p:attrName>
                                        </p:attrNameLst>
                                      </p:cBhvr>
                                      <p:tavLst>
                                        <p:tav tm="0">
                                          <p:val>
                                            <p:strVal val="1+#ppt_w/2"/>
                                          </p:val>
                                        </p:tav>
                                        <p:tav tm="100000">
                                          <p:val>
                                            <p:strVal val="#ppt_x"/>
                                          </p:val>
                                        </p:tav>
                                      </p:tavLst>
                                    </p:anim>
                                    <p:anim calcmode="lin" valueType="num">
                                      <p:cBhvr additive="base">
                                        <p:cTn id="160" dur="500" fill="hold"/>
                                        <p:tgtEl>
                                          <p:spTgt spid="47"/>
                                        </p:tgtEl>
                                        <p:attrNameLst>
                                          <p:attrName>ppt_y</p:attrName>
                                        </p:attrNameLst>
                                      </p:cBhvr>
                                      <p:tavLst>
                                        <p:tav tm="0">
                                          <p:val>
                                            <p:strVal val="0-#ppt_h/2"/>
                                          </p:val>
                                        </p:tav>
                                        <p:tav tm="100000">
                                          <p:val>
                                            <p:strVal val="#ppt_y"/>
                                          </p:val>
                                        </p:tav>
                                      </p:tavLst>
                                    </p:anim>
                                  </p:childTnLst>
                                </p:cTn>
                              </p:par>
                              <p:par>
                                <p:cTn id="161" presetID="2" presetClass="entr" presetSubtype="3" fill="hold" nodeType="withEffect">
                                  <p:stCondLst>
                                    <p:cond delay="300"/>
                                  </p:stCondLst>
                                  <p:childTnLst>
                                    <p:set>
                                      <p:cBhvr>
                                        <p:cTn id="162" dur="1" fill="hold">
                                          <p:stCondLst>
                                            <p:cond delay="0"/>
                                          </p:stCondLst>
                                        </p:cTn>
                                        <p:tgtEl>
                                          <p:spTgt spid="48"/>
                                        </p:tgtEl>
                                        <p:attrNameLst>
                                          <p:attrName>style.visibility</p:attrName>
                                        </p:attrNameLst>
                                      </p:cBhvr>
                                      <p:to>
                                        <p:strVal val="visible"/>
                                      </p:to>
                                    </p:set>
                                    <p:anim calcmode="lin" valueType="num">
                                      <p:cBhvr additive="base">
                                        <p:cTn id="163" dur="500" fill="hold"/>
                                        <p:tgtEl>
                                          <p:spTgt spid="48"/>
                                        </p:tgtEl>
                                        <p:attrNameLst>
                                          <p:attrName>ppt_x</p:attrName>
                                        </p:attrNameLst>
                                      </p:cBhvr>
                                      <p:tavLst>
                                        <p:tav tm="0">
                                          <p:val>
                                            <p:strVal val="1+#ppt_w/2"/>
                                          </p:val>
                                        </p:tav>
                                        <p:tav tm="100000">
                                          <p:val>
                                            <p:strVal val="#ppt_x"/>
                                          </p:val>
                                        </p:tav>
                                      </p:tavLst>
                                    </p:anim>
                                    <p:anim calcmode="lin" valueType="num">
                                      <p:cBhvr additive="base">
                                        <p:cTn id="164" dur="500" fill="hold"/>
                                        <p:tgtEl>
                                          <p:spTgt spid="48"/>
                                        </p:tgtEl>
                                        <p:attrNameLst>
                                          <p:attrName>ppt_y</p:attrName>
                                        </p:attrNameLst>
                                      </p:cBhvr>
                                      <p:tavLst>
                                        <p:tav tm="0">
                                          <p:val>
                                            <p:strVal val="0-#ppt_h/2"/>
                                          </p:val>
                                        </p:tav>
                                        <p:tav tm="100000">
                                          <p:val>
                                            <p:strVal val="#ppt_y"/>
                                          </p:val>
                                        </p:tav>
                                      </p:tavLst>
                                    </p:anim>
                                  </p:childTnLst>
                                </p:cTn>
                              </p:par>
                              <p:par>
                                <p:cTn id="165" presetID="2" presetClass="entr" presetSubtype="3" fill="hold" nodeType="withEffect">
                                  <p:stCondLst>
                                    <p:cond delay="800"/>
                                  </p:stCondLst>
                                  <p:childTnLst>
                                    <p:set>
                                      <p:cBhvr>
                                        <p:cTn id="166" dur="1" fill="hold">
                                          <p:stCondLst>
                                            <p:cond delay="0"/>
                                          </p:stCondLst>
                                        </p:cTn>
                                        <p:tgtEl>
                                          <p:spTgt spid="49"/>
                                        </p:tgtEl>
                                        <p:attrNameLst>
                                          <p:attrName>style.visibility</p:attrName>
                                        </p:attrNameLst>
                                      </p:cBhvr>
                                      <p:to>
                                        <p:strVal val="visible"/>
                                      </p:to>
                                    </p:set>
                                    <p:anim calcmode="lin" valueType="num">
                                      <p:cBhvr additive="base">
                                        <p:cTn id="167" dur="500" fill="hold"/>
                                        <p:tgtEl>
                                          <p:spTgt spid="49"/>
                                        </p:tgtEl>
                                        <p:attrNameLst>
                                          <p:attrName>ppt_x</p:attrName>
                                        </p:attrNameLst>
                                      </p:cBhvr>
                                      <p:tavLst>
                                        <p:tav tm="0">
                                          <p:val>
                                            <p:strVal val="1+#ppt_w/2"/>
                                          </p:val>
                                        </p:tav>
                                        <p:tav tm="100000">
                                          <p:val>
                                            <p:strVal val="#ppt_x"/>
                                          </p:val>
                                        </p:tav>
                                      </p:tavLst>
                                    </p:anim>
                                    <p:anim calcmode="lin" valueType="num">
                                      <p:cBhvr additive="base">
                                        <p:cTn id="168" dur="500" fill="hold"/>
                                        <p:tgtEl>
                                          <p:spTgt spid="49"/>
                                        </p:tgtEl>
                                        <p:attrNameLst>
                                          <p:attrName>ppt_y</p:attrName>
                                        </p:attrNameLst>
                                      </p:cBhvr>
                                      <p:tavLst>
                                        <p:tav tm="0">
                                          <p:val>
                                            <p:strVal val="0-#ppt_h/2"/>
                                          </p:val>
                                        </p:tav>
                                        <p:tav tm="100000">
                                          <p:val>
                                            <p:strVal val="#ppt_y"/>
                                          </p:val>
                                        </p:tav>
                                      </p:tavLst>
                                    </p:anim>
                                  </p:childTnLst>
                                </p:cTn>
                              </p:par>
                              <p:par>
                                <p:cTn id="169" presetID="2" presetClass="entr" presetSubtype="3" fill="hold" nodeType="withEffect">
                                  <p:stCondLst>
                                    <p:cond delay="800"/>
                                  </p:stCondLst>
                                  <p:childTnLst>
                                    <p:set>
                                      <p:cBhvr>
                                        <p:cTn id="170" dur="1" fill="hold">
                                          <p:stCondLst>
                                            <p:cond delay="0"/>
                                          </p:stCondLst>
                                        </p:cTn>
                                        <p:tgtEl>
                                          <p:spTgt spid="50"/>
                                        </p:tgtEl>
                                        <p:attrNameLst>
                                          <p:attrName>style.visibility</p:attrName>
                                        </p:attrNameLst>
                                      </p:cBhvr>
                                      <p:to>
                                        <p:strVal val="visible"/>
                                      </p:to>
                                    </p:set>
                                    <p:anim calcmode="lin" valueType="num">
                                      <p:cBhvr additive="base">
                                        <p:cTn id="171" dur="500" fill="hold"/>
                                        <p:tgtEl>
                                          <p:spTgt spid="50"/>
                                        </p:tgtEl>
                                        <p:attrNameLst>
                                          <p:attrName>ppt_x</p:attrName>
                                        </p:attrNameLst>
                                      </p:cBhvr>
                                      <p:tavLst>
                                        <p:tav tm="0">
                                          <p:val>
                                            <p:strVal val="1+#ppt_w/2"/>
                                          </p:val>
                                        </p:tav>
                                        <p:tav tm="100000">
                                          <p:val>
                                            <p:strVal val="#ppt_x"/>
                                          </p:val>
                                        </p:tav>
                                      </p:tavLst>
                                    </p:anim>
                                    <p:anim calcmode="lin" valueType="num">
                                      <p:cBhvr additive="base">
                                        <p:cTn id="172" dur="500" fill="hold"/>
                                        <p:tgtEl>
                                          <p:spTgt spid="50"/>
                                        </p:tgtEl>
                                        <p:attrNameLst>
                                          <p:attrName>ppt_y</p:attrName>
                                        </p:attrNameLst>
                                      </p:cBhvr>
                                      <p:tavLst>
                                        <p:tav tm="0">
                                          <p:val>
                                            <p:strVal val="0-#ppt_h/2"/>
                                          </p:val>
                                        </p:tav>
                                        <p:tav tm="100000">
                                          <p:val>
                                            <p:strVal val="#ppt_y"/>
                                          </p:val>
                                        </p:tav>
                                      </p:tavLst>
                                    </p:anim>
                                  </p:childTnLst>
                                </p:cTn>
                              </p:par>
                              <p:par>
                                <p:cTn id="173" presetID="2" presetClass="entr" presetSubtype="3" fill="hold" nodeType="withEffect">
                                  <p:stCondLst>
                                    <p:cond delay="1100"/>
                                  </p:stCondLst>
                                  <p:childTnLst>
                                    <p:set>
                                      <p:cBhvr>
                                        <p:cTn id="174" dur="1" fill="hold">
                                          <p:stCondLst>
                                            <p:cond delay="0"/>
                                          </p:stCondLst>
                                        </p:cTn>
                                        <p:tgtEl>
                                          <p:spTgt spid="52"/>
                                        </p:tgtEl>
                                        <p:attrNameLst>
                                          <p:attrName>style.visibility</p:attrName>
                                        </p:attrNameLst>
                                      </p:cBhvr>
                                      <p:to>
                                        <p:strVal val="visible"/>
                                      </p:to>
                                    </p:set>
                                    <p:anim calcmode="lin" valueType="num">
                                      <p:cBhvr additive="base">
                                        <p:cTn id="175" dur="500" fill="hold"/>
                                        <p:tgtEl>
                                          <p:spTgt spid="52"/>
                                        </p:tgtEl>
                                        <p:attrNameLst>
                                          <p:attrName>ppt_x</p:attrName>
                                        </p:attrNameLst>
                                      </p:cBhvr>
                                      <p:tavLst>
                                        <p:tav tm="0">
                                          <p:val>
                                            <p:strVal val="1+#ppt_w/2"/>
                                          </p:val>
                                        </p:tav>
                                        <p:tav tm="100000">
                                          <p:val>
                                            <p:strVal val="#ppt_x"/>
                                          </p:val>
                                        </p:tav>
                                      </p:tavLst>
                                    </p:anim>
                                    <p:anim calcmode="lin" valueType="num">
                                      <p:cBhvr additive="base">
                                        <p:cTn id="176" dur="500" fill="hold"/>
                                        <p:tgtEl>
                                          <p:spTgt spid="52"/>
                                        </p:tgtEl>
                                        <p:attrNameLst>
                                          <p:attrName>ppt_y</p:attrName>
                                        </p:attrNameLst>
                                      </p:cBhvr>
                                      <p:tavLst>
                                        <p:tav tm="0">
                                          <p:val>
                                            <p:strVal val="0-#ppt_h/2"/>
                                          </p:val>
                                        </p:tav>
                                        <p:tav tm="100000">
                                          <p:val>
                                            <p:strVal val="#ppt_y"/>
                                          </p:val>
                                        </p:tav>
                                      </p:tavLst>
                                    </p:anim>
                                  </p:childTnLst>
                                </p:cTn>
                              </p:par>
                              <p:par>
                                <p:cTn id="177" presetID="2" presetClass="entr" presetSubtype="2" fill="hold" nodeType="withEffect">
                                  <p:stCondLst>
                                    <p:cond delay="800"/>
                                  </p:stCondLst>
                                  <p:childTnLst>
                                    <p:set>
                                      <p:cBhvr>
                                        <p:cTn id="178" dur="1" fill="hold">
                                          <p:stCondLst>
                                            <p:cond delay="0"/>
                                          </p:stCondLst>
                                        </p:cTn>
                                        <p:tgtEl>
                                          <p:spTgt spid="4"/>
                                        </p:tgtEl>
                                        <p:attrNameLst>
                                          <p:attrName>style.visibility</p:attrName>
                                        </p:attrNameLst>
                                      </p:cBhvr>
                                      <p:to>
                                        <p:strVal val="visible"/>
                                      </p:to>
                                    </p:set>
                                    <p:anim calcmode="lin" valueType="num">
                                      <p:cBhvr additive="base">
                                        <p:cTn id="179" dur="500" fill="hold"/>
                                        <p:tgtEl>
                                          <p:spTgt spid="4"/>
                                        </p:tgtEl>
                                        <p:attrNameLst>
                                          <p:attrName>ppt_x</p:attrName>
                                        </p:attrNameLst>
                                      </p:cBhvr>
                                      <p:tavLst>
                                        <p:tav tm="0">
                                          <p:val>
                                            <p:strVal val="1+#ppt_w/2"/>
                                          </p:val>
                                        </p:tav>
                                        <p:tav tm="100000">
                                          <p:val>
                                            <p:strVal val="#ppt_x"/>
                                          </p:val>
                                        </p:tav>
                                      </p:tavLst>
                                    </p:anim>
                                    <p:anim calcmode="lin" valueType="num">
                                      <p:cBhvr additive="base">
                                        <p:cTn id="180" dur="500" fill="hold"/>
                                        <p:tgtEl>
                                          <p:spTgt spid="4"/>
                                        </p:tgtEl>
                                        <p:attrNameLst>
                                          <p:attrName>ppt_y</p:attrName>
                                        </p:attrNameLst>
                                      </p:cBhvr>
                                      <p:tavLst>
                                        <p:tav tm="0">
                                          <p:val>
                                            <p:strVal val="#ppt_y"/>
                                          </p:val>
                                        </p:tav>
                                        <p:tav tm="100000">
                                          <p:val>
                                            <p:strVal val="#ppt_y"/>
                                          </p:val>
                                        </p:tav>
                                      </p:tavLst>
                                    </p:anim>
                                  </p:childTnLst>
                                </p:cTn>
                              </p:par>
                              <p:par>
                                <p:cTn id="181" presetID="2" presetClass="entr" presetSubtype="3" fill="hold" nodeType="withEffect">
                                  <p:stCondLst>
                                    <p:cond delay="800"/>
                                  </p:stCondLst>
                                  <p:childTnLst>
                                    <p:set>
                                      <p:cBhvr>
                                        <p:cTn id="182" dur="1" fill="hold">
                                          <p:stCondLst>
                                            <p:cond delay="0"/>
                                          </p:stCondLst>
                                        </p:cTn>
                                        <p:tgtEl>
                                          <p:spTgt spid="51"/>
                                        </p:tgtEl>
                                        <p:attrNameLst>
                                          <p:attrName>style.visibility</p:attrName>
                                        </p:attrNameLst>
                                      </p:cBhvr>
                                      <p:to>
                                        <p:strVal val="visible"/>
                                      </p:to>
                                    </p:set>
                                    <p:anim calcmode="lin" valueType="num">
                                      <p:cBhvr additive="base">
                                        <p:cTn id="183" dur="500" fill="hold"/>
                                        <p:tgtEl>
                                          <p:spTgt spid="51"/>
                                        </p:tgtEl>
                                        <p:attrNameLst>
                                          <p:attrName>ppt_x</p:attrName>
                                        </p:attrNameLst>
                                      </p:cBhvr>
                                      <p:tavLst>
                                        <p:tav tm="0">
                                          <p:val>
                                            <p:strVal val="1+#ppt_w/2"/>
                                          </p:val>
                                        </p:tav>
                                        <p:tav tm="100000">
                                          <p:val>
                                            <p:strVal val="#ppt_x"/>
                                          </p:val>
                                        </p:tav>
                                      </p:tavLst>
                                    </p:anim>
                                    <p:anim calcmode="lin" valueType="num">
                                      <p:cBhvr additive="base">
                                        <p:cTn id="184" dur="500" fill="hold"/>
                                        <p:tgtEl>
                                          <p:spTgt spid="51"/>
                                        </p:tgtEl>
                                        <p:attrNameLst>
                                          <p:attrName>ppt_y</p:attrName>
                                        </p:attrNameLst>
                                      </p:cBhvr>
                                      <p:tavLst>
                                        <p:tav tm="0">
                                          <p:val>
                                            <p:strVal val="0-#ppt_h/2"/>
                                          </p:val>
                                        </p:tav>
                                        <p:tav tm="100000">
                                          <p:val>
                                            <p:strVal val="#ppt_y"/>
                                          </p:val>
                                        </p:tav>
                                      </p:tavLst>
                                    </p:anim>
                                  </p:childTnLst>
                                </p:cTn>
                              </p:par>
                              <p:par>
                                <p:cTn id="185" presetID="2" presetClass="entr" presetSubtype="3" fill="hold" nodeType="withEffect">
                                  <p:stCondLst>
                                    <p:cond delay="800"/>
                                  </p:stCondLst>
                                  <p:childTnLst>
                                    <p:set>
                                      <p:cBhvr>
                                        <p:cTn id="186" dur="1" fill="hold">
                                          <p:stCondLst>
                                            <p:cond delay="0"/>
                                          </p:stCondLst>
                                        </p:cTn>
                                        <p:tgtEl>
                                          <p:spTgt spid="53"/>
                                        </p:tgtEl>
                                        <p:attrNameLst>
                                          <p:attrName>style.visibility</p:attrName>
                                        </p:attrNameLst>
                                      </p:cBhvr>
                                      <p:to>
                                        <p:strVal val="visible"/>
                                      </p:to>
                                    </p:set>
                                    <p:anim calcmode="lin" valueType="num">
                                      <p:cBhvr additive="base">
                                        <p:cTn id="187" dur="500" fill="hold"/>
                                        <p:tgtEl>
                                          <p:spTgt spid="53"/>
                                        </p:tgtEl>
                                        <p:attrNameLst>
                                          <p:attrName>ppt_x</p:attrName>
                                        </p:attrNameLst>
                                      </p:cBhvr>
                                      <p:tavLst>
                                        <p:tav tm="0">
                                          <p:val>
                                            <p:strVal val="1+#ppt_w/2"/>
                                          </p:val>
                                        </p:tav>
                                        <p:tav tm="100000">
                                          <p:val>
                                            <p:strVal val="#ppt_x"/>
                                          </p:val>
                                        </p:tav>
                                      </p:tavLst>
                                    </p:anim>
                                    <p:anim calcmode="lin" valueType="num">
                                      <p:cBhvr additive="base">
                                        <p:cTn id="188" dur="500" fill="hold"/>
                                        <p:tgtEl>
                                          <p:spTgt spid="53"/>
                                        </p:tgtEl>
                                        <p:attrNameLst>
                                          <p:attrName>ppt_y</p:attrName>
                                        </p:attrNameLst>
                                      </p:cBhvr>
                                      <p:tavLst>
                                        <p:tav tm="0">
                                          <p:val>
                                            <p:strVal val="0-#ppt_h/2"/>
                                          </p:val>
                                        </p:tav>
                                        <p:tav tm="100000">
                                          <p:val>
                                            <p:strVal val="#ppt_y"/>
                                          </p:val>
                                        </p:tav>
                                      </p:tavLst>
                                    </p:anim>
                                  </p:childTnLst>
                                </p:cTn>
                              </p:par>
                              <p:par>
                                <p:cTn id="189" presetID="10" presetClass="entr" presetSubtype="0" fill="hold" nodeType="withEffect">
                                  <p:stCondLst>
                                    <p:cond delay="800"/>
                                  </p:stCondLst>
                                  <p:iterate type="lt">
                                    <p:tmPct val="10000"/>
                                  </p:iterate>
                                  <p:childTnLst>
                                    <p:set>
                                      <p:cBhvr>
                                        <p:cTn id="190" dur="1" fill="hold">
                                          <p:stCondLst>
                                            <p:cond delay="0"/>
                                          </p:stCondLst>
                                        </p:cTn>
                                        <p:tgtEl>
                                          <p:spTgt spid="44"/>
                                        </p:tgtEl>
                                        <p:attrNameLst>
                                          <p:attrName>style.visibility</p:attrName>
                                        </p:attrNameLst>
                                      </p:cBhvr>
                                      <p:to>
                                        <p:strVal val="visible"/>
                                      </p:to>
                                    </p:set>
                                    <p:animEffect transition="in" filter="fade">
                                      <p:cBhvr>
                                        <p:cTn id="191" dur="1000"/>
                                        <p:tgtEl>
                                          <p:spTgt spid="44"/>
                                        </p:tgtEl>
                                      </p:cBhvr>
                                    </p:animEffect>
                                  </p:childTnLst>
                                </p:cTn>
                              </p:par>
                              <p:par>
                                <p:cTn id="192" presetID="22" presetClass="entr" presetSubtype="4" fill="hold" nodeType="withEffect">
                                  <p:stCondLst>
                                    <p:cond delay="2500"/>
                                  </p:stCondLst>
                                  <p:childTnLst>
                                    <p:set>
                                      <p:cBhvr>
                                        <p:cTn id="193" dur="1" fill="hold">
                                          <p:stCondLst>
                                            <p:cond delay="0"/>
                                          </p:stCondLst>
                                        </p:cTn>
                                        <p:tgtEl>
                                          <p:spTgt spid="57"/>
                                        </p:tgtEl>
                                        <p:attrNameLst>
                                          <p:attrName>style.visibility</p:attrName>
                                        </p:attrNameLst>
                                      </p:cBhvr>
                                      <p:to>
                                        <p:strVal val="visible"/>
                                      </p:to>
                                    </p:set>
                                    <p:animEffect transition="in" filter="wipe(down)">
                                      <p:cBhvr>
                                        <p:cTn id="194" dur="750"/>
                                        <p:tgtEl>
                                          <p:spTgt spid="57"/>
                                        </p:tgtEl>
                                      </p:cBhvr>
                                    </p:animEffect>
                                  </p:childTnLst>
                                </p:cTn>
                              </p:par>
                            </p:childTnLst>
                          </p:cTn>
                        </p:par>
                        <p:par>
                          <p:cTn id="195" fill="hold">
                            <p:stCondLst>
                              <p:cond delay="0"/>
                            </p:stCondLst>
                            <p:childTnLst>
                              <p:par>
                                <p:cTn id="196" presetID="22" presetClass="entr" presetSubtype="1" fill="hold" nodeType="afterEffect">
                                  <p:stCondLst>
                                    <p:cond delay="0"/>
                                  </p:stCondLst>
                                  <p:childTnLst>
                                    <p:set>
                                      <p:cBhvr>
                                        <p:cTn id="197" dur="1" fill="hold">
                                          <p:stCondLst>
                                            <p:cond delay="0"/>
                                          </p:stCondLst>
                                        </p:cTn>
                                        <p:tgtEl>
                                          <p:spTgt spid="55"/>
                                        </p:tgtEl>
                                        <p:attrNameLst>
                                          <p:attrName>style.visibility</p:attrName>
                                        </p:attrNameLst>
                                      </p:cBhvr>
                                      <p:to>
                                        <p:strVal val="visible"/>
                                      </p:to>
                                    </p:set>
                                    <p:animEffect transition="in" filter="wipe(up)">
                                      <p:cBhvr>
                                        <p:cTn id="198" dur="7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1"/>
            </p:custDataLst>
          </p:nvPr>
        </p:nvSpPr>
        <p:spPr>
          <a:xfrm>
            <a:off x="1588" y="280988"/>
            <a:ext cx="12190412" cy="750887"/>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p>
        </p:txBody>
      </p:sp>
      <p:grpSp>
        <p:nvGrpSpPr>
          <p:cNvPr id="36" name="组合 35"/>
          <p:cNvGrpSpPr/>
          <p:nvPr/>
        </p:nvGrpSpPr>
        <p:grpSpPr bwMode="auto">
          <a:xfrm>
            <a:off x="3387725" y="2309813"/>
            <a:ext cx="7029450" cy="760412"/>
            <a:chOff x="2627784" y="2045350"/>
            <a:chExt cx="5272363" cy="569734"/>
          </a:xfrm>
        </p:grpSpPr>
        <p:sp>
          <p:nvSpPr>
            <p:cNvPr id="37" name="MH_Number_1">
              <a:hlinkClick r:id="rId12" action="ppaction://hlinksldjump"/>
            </p:cNvPr>
            <p:cNvSpPr/>
            <p:nvPr>
              <p:custDataLst>
                <p:tags r:id="rId9"/>
              </p:custDataLst>
            </p:nvPr>
          </p:nvSpPr>
          <p:spPr>
            <a:xfrm>
              <a:off x="2627784" y="2045350"/>
              <a:ext cx="1189497" cy="569734"/>
            </a:xfrm>
            <a:custGeom>
              <a:avLst/>
              <a:gdLst>
                <a:gd name="connsiteX0" fmla="*/ 0 w 943532"/>
                <a:gd name="connsiteY0" fmla="*/ 0 h 360040"/>
                <a:gd name="connsiteX1" fmla="*/ 943532 w 943532"/>
                <a:gd name="connsiteY1" fmla="*/ 0 h 360040"/>
                <a:gd name="connsiteX2" fmla="*/ 792088 w 943532"/>
                <a:gd name="connsiteY2" fmla="*/ 180020 h 360040"/>
                <a:gd name="connsiteX3" fmla="*/ 943532 w 943532"/>
                <a:gd name="connsiteY3" fmla="*/ 360040 h 360040"/>
                <a:gd name="connsiteX4" fmla="*/ 0 w 943532"/>
                <a:gd name="connsiteY4" fmla="*/ 360040 h 36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532" h="360040">
                  <a:moveTo>
                    <a:pt x="0" y="0"/>
                  </a:moveTo>
                  <a:lnTo>
                    <a:pt x="943532" y="0"/>
                  </a:lnTo>
                  <a:lnTo>
                    <a:pt x="792088" y="180020"/>
                  </a:lnTo>
                  <a:lnTo>
                    <a:pt x="943532" y="360040"/>
                  </a:lnTo>
                  <a:lnTo>
                    <a:pt x="0" y="360040"/>
                  </a:lnTo>
                  <a:close/>
                </a:path>
              </a:pathLst>
            </a:custGeom>
            <a:solidFill>
              <a:srgbClr val="DD804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08000" bIns="0" anchor="ctr"/>
            <a:lstStyle/>
            <a:p>
              <a:pPr algn="ctr" fontAlgn="auto">
                <a:spcBef>
                  <a:spcPts val="0"/>
                </a:spcBef>
                <a:spcAft>
                  <a:spcPts val="0"/>
                </a:spcAft>
                <a:defRPr/>
              </a:pPr>
              <a:r>
                <a:rPr lang="en-US" altLang="zh-CN" sz="3200" b="1" dirty="0">
                  <a:solidFill>
                    <a:schemeClr val="bg1"/>
                  </a:solidFill>
                  <a:latin typeface="Times New Roman" panose="02020503050405090304" charset="0"/>
                  <a:cs typeface="Times New Roman" panose="02020503050405090304" charset="0"/>
                </a:rPr>
                <a:t>1</a:t>
              </a:r>
            </a:p>
          </p:txBody>
        </p:sp>
        <p:sp>
          <p:nvSpPr>
            <p:cNvPr id="38" name="MH_Entry_1">
              <a:hlinkClick r:id="rId12" action="ppaction://hlinksldjump"/>
            </p:cNvPr>
            <p:cNvSpPr/>
            <p:nvPr>
              <p:custDataLst>
                <p:tags r:id="rId10"/>
              </p:custDataLst>
            </p:nvPr>
          </p:nvSpPr>
          <p:spPr>
            <a:xfrm flipH="1">
              <a:off x="3794657" y="2045350"/>
              <a:ext cx="4105490" cy="569734"/>
            </a:xfrm>
            <a:prstGeom prst="homePlate">
              <a:avLst>
                <a:gd name="adj" fmla="val 42063"/>
              </a:avLst>
            </a:prstGeom>
            <a:solidFill>
              <a:srgbClr val="7BA79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anchor="ctr"/>
            <a:lstStyle/>
            <a:p>
              <a:pPr algn="ctr" defTabSz="913765" fontAlgn="auto">
                <a:lnSpc>
                  <a:spcPct val="130000"/>
                </a:lnSpc>
                <a:spcBef>
                  <a:spcPts val="0"/>
                </a:spcBef>
                <a:spcAft>
                  <a:spcPts val="0"/>
                </a:spcAft>
                <a:defRPr/>
              </a:pPr>
              <a:r>
                <a:rPr lang="zh-CN" altLang="en-US" sz="3200" kern="0" spc="-150" dirty="0">
                  <a:solidFill>
                    <a:srgbClr val="FFFFFF"/>
                  </a:solidFill>
                  <a:latin typeface="微软雅黑" panose="020B0503020204020204" charset="-122"/>
                  <a:ea typeface="微软雅黑" panose="020B0503020204020204" charset="-122"/>
                </a:rPr>
                <a:t>临床医学对口升学的重要性</a:t>
              </a:r>
            </a:p>
          </p:txBody>
        </p:sp>
      </p:grpSp>
      <p:grpSp>
        <p:nvGrpSpPr>
          <p:cNvPr id="39" name="组合 38"/>
          <p:cNvGrpSpPr/>
          <p:nvPr/>
        </p:nvGrpSpPr>
        <p:grpSpPr bwMode="auto">
          <a:xfrm>
            <a:off x="3387725" y="3641725"/>
            <a:ext cx="7029450" cy="760413"/>
            <a:chOff x="2627784" y="3044634"/>
            <a:chExt cx="5272364" cy="569734"/>
          </a:xfrm>
        </p:grpSpPr>
        <p:sp>
          <p:nvSpPr>
            <p:cNvPr id="40" name="MH_Number_2">
              <a:hlinkClick r:id="rId12" action="ppaction://hlinksldjump"/>
            </p:cNvPr>
            <p:cNvSpPr/>
            <p:nvPr>
              <p:custDataLst>
                <p:tags r:id="rId7"/>
              </p:custDataLst>
            </p:nvPr>
          </p:nvSpPr>
          <p:spPr>
            <a:xfrm>
              <a:off x="2627784" y="3044634"/>
              <a:ext cx="1189497" cy="569734"/>
            </a:xfrm>
            <a:custGeom>
              <a:avLst/>
              <a:gdLst>
                <a:gd name="connsiteX0" fmla="*/ 0 w 943532"/>
                <a:gd name="connsiteY0" fmla="*/ 0 h 360040"/>
                <a:gd name="connsiteX1" fmla="*/ 943532 w 943532"/>
                <a:gd name="connsiteY1" fmla="*/ 0 h 360040"/>
                <a:gd name="connsiteX2" fmla="*/ 792088 w 943532"/>
                <a:gd name="connsiteY2" fmla="*/ 180020 h 360040"/>
                <a:gd name="connsiteX3" fmla="*/ 943532 w 943532"/>
                <a:gd name="connsiteY3" fmla="*/ 360040 h 360040"/>
                <a:gd name="connsiteX4" fmla="*/ 0 w 943532"/>
                <a:gd name="connsiteY4" fmla="*/ 360040 h 36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532" h="360040">
                  <a:moveTo>
                    <a:pt x="0" y="0"/>
                  </a:moveTo>
                  <a:lnTo>
                    <a:pt x="943532" y="0"/>
                  </a:lnTo>
                  <a:lnTo>
                    <a:pt x="792088" y="180020"/>
                  </a:lnTo>
                  <a:lnTo>
                    <a:pt x="943532" y="360040"/>
                  </a:lnTo>
                  <a:lnTo>
                    <a:pt x="0" y="360040"/>
                  </a:lnTo>
                  <a:close/>
                </a:path>
              </a:pathLst>
            </a:custGeom>
            <a:solidFill>
              <a:srgbClr val="DD804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08000" bIns="0" anchor="ctr"/>
            <a:lstStyle/>
            <a:p>
              <a:pPr algn="ctr" fontAlgn="auto">
                <a:spcBef>
                  <a:spcPts val="0"/>
                </a:spcBef>
                <a:spcAft>
                  <a:spcPts val="0"/>
                </a:spcAft>
                <a:defRPr/>
              </a:pPr>
              <a:r>
                <a:rPr lang="en-US" altLang="zh-CN" sz="3200" b="1" dirty="0">
                  <a:solidFill>
                    <a:schemeClr val="bg1"/>
                  </a:solidFill>
                  <a:latin typeface="Times New Roman" panose="02020503050405090304" charset="0"/>
                  <a:cs typeface="Times New Roman" panose="02020503050405090304" charset="0"/>
                </a:rPr>
                <a:t>2</a:t>
              </a:r>
            </a:p>
          </p:txBody>
        </p:sp>
        <p:sp>
          <p:nvSpPr>
            <p:cNvPr id="41" name="MH_Entry_2">
              <a:hlinkClick r:id="rId12" action="ppaction://hlinksldjump"/>
            </p:cNvPr>
            <p:cNvSpPr/>
            <p:nvPr>
              <p:custDataLst>
                <p:tags r:id="rId8"/>
              </p:custDataLst>
            </p:nvPr>
          </p:nvSpPr>
          <p:spPr>
            <a:xfrm flipH="1">
              <a:off x="3794658" y="3044634"/>
              <a:ext cx="4105490" cy="569734"/>
            </a:xfrm>
            <a:prstGeom prst="homePlate">
              <a:avLst>
                <a:gd name="adj" fmla="val 42063"/>
              </a:avLst>
            </a:prstGeom>
            <a:solidFill>
              <a:srgbClr val="7BA79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anchor="ctr"/>
            <a:lstStyle/>
            <a:p>
              <a:pPr algn="ctr" defTabSz="913765" fontAlgn="auto">
                <a:lnSpc>
                  <a:spcPct val="130000"/>
                </a:lnSpc>
                <a:spcBef>
                  <a:spcPts val="0"/>
                </a:spcBef>
                <a:spcAft>
                  <a:spcPts val="0"/>
                </a:spcAft>
                <a:defRPr/>
              </a:pPr>
              <a:r>
                <a:rPr lang="zh-CN" altLang="en-US" sz="3200" kern="0" dirty="0">
                  <a:solidFill>
                    <a:srgbClr val="FFFFFF"/>
                  </a:solidFill>
                  <a:latin typeface="微软雅黑" panose="020B0503020204020204" charset="-122"/>
                  <a:ea typeface="微软雅黑" panose="020B0503020204020204" charset="-122"/>
                </a:rPr>
                <a:t>内科历年考点</a:t>
              </a:r>
            </a:p>
          </p:txBody>
        </p:sp>
      </p:grpSp>
      <p:grpSp>
        <p:nvGrpSpPr>
          <p:cNvPr id="42" name="组合 41"/>
          <p:cNvGrpSpPr/>
          <p:nvPr/>
        </p:nvGrpSpPr>
        <p:grpSpPr bwMode="auto">
          <a:xfrm>
            <a:off x="3387725" y="4975225"/>
            <a:ext cx="7029450" cy="760413"/>
            <a:chOff x="2627784" y="4043918"/>
            <a:chExt cx="5272364" cy="569734"/>
          </a:xfrm>
        </p:grpSpPr>
        <p:sp>
          <p:nvSpPr>
            <p:cNvPr id="43" name="MH_Number_3">
              <a:hlinkClick r:id="rId12" action="ppaction://hlinksldjump"/>
            </p:cNvPr>
            <p:cNvSpPr/>
            <p:nvPr>
              <p:custDataLst>
                <p:tags r:id="rId5"/>
              </p:custDataLst>
            </p:nvPr>
          </p:nvSpPr>
          <p:spPr>
            <a:xfrm>
              <a:off x="2627784" y="4043918"/>
              <a:ext cx="1189497" cy="569734"/>
            </a:xfrm>
            <a:custGeom>
              <a:avLst/>
              <a:gdLst>
                <a:gd name="connsiteX0" fmla="*/ 0 w 943532"/>
                <a:gd name="connsiteY0" fmla="*/ 0 h 360040"/>
                <a:gd name="connsiteX1" fmla="*/ 943532 w 943532"/>
                <a:gd name="connsiteY1" fmla="*/ 0 h 360040"/>
                <a:gd name="connsiteX2" fmla="*/ 792088 w 943532"/>
                <a:gd name="connsiteY2" fmla="*/ 180020 h 360040"/>
                <a:gd name="connsiteX3" fmla="*/ 943532 w 943532"/>
                <a:gd name="connsiteY3" fmla="*/ 360040 h 360040"/>
                <a:gd name="connsiteX4" fmla="*/ 0 w 943532"/>
                <a:gd name="connsiteY4" fmla="*/ 360040 h 36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532" h="360040">
                  <a:moveTo>
                    <a:pt x="0" y="0"/>
                  </a:moveTo>
                  <a:lnTo>
                    <a:pt x="943532" y="0"/>
                  </a:lnTo>
                  <a:lnTo>
                    <a:pt x="792088" y="180020"/>
                  </a:lnTo>
                  <a:lnTo>
                    <a:pt x="943532" y="360040"/>
                  </a:lnTo>
                  <a:lnTo>
                    <a:pt x="0" y="360040"/>
                  </a:lnTo>
                  <a:close/>
                </a:path>
              </a:pathLst>
            </a:custGeom>
            <a:solidFill>
              <a:srgbClr val="DD804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08000" bIns="0" anchor="ctr"/>
            <a:lstStyle/>
            <a:p>
              <a:pPr algn="ctr" fontAlgn="auto">
                <a:spcBef>
                  <a:spcPts val="0"/>
                </a:spcBef>
                <a:spcAft>
                  <a:spcPts val="0"/>
                </a:spcAft>
                <a:defRPr/>
              </a:pPr>
              <a:r>
                <a:rPr lang="en-US" altLang="zh-CN" sz="3200" b="1" dirty="0">
                  <a:solidFill>
                    <a:schemeClr val="bg1"/>
                  </a:solidFill>
                  <a:latin typeface="Times New Roman" panose="02020503050405090304" charset="0"/>
                  <a:cs typeface="Times New Roman" panose="02020503050405090304" charset="0"/>
                </a:rPr>
                <a:t>3</a:t>
              </a:r>
            </a:p>
          </p:txBody>
        </p:sp>
        <p:sp>
          <p:nvSpPr>
            <p:cNvPr id="44" name="MH_Entry_3">
              <a:hlinkClick r:id="rId12" action="ppaction://hlinksldjump"/>
            </p:cNvPr>
            <p:cNvSpPr/>
            <p:nvPr>
              <p:custDataLst>
                <p:tags r:id="rId6"/>
              </p:custDataLst>
            </p:nvPr>
          </p:nvSpPr>
          <p:spPr>
            <a:xfrm flipH="1">
              <a:off x="3794658" y="4043918"/>
              <a:ext cx="4105490" cy="569734"/>
            </a:xfrm>
            <a:prstGeom prst="homePlate">
              <a:avLst>
                <a:gd name="adj" fmla="val 42063"/>
              </a:avLst>
            </a:prstGeom>
            <a:solidFill>
              <a:srgbClr val="7BA79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anchor="ctr"/>
            <a:lstStyle/>
            <a:p>
              <a:pPr algn="ctr" defTabSz="913765" fontAlgn="auto">
                <a:lnSpc>
                  <a:spcPct val="130000"/>
                </a:lnSpc>
                <a:spcBef>
                  <a:spcPts val="0"/>
                </a:spcBef>
                <a:spcAft>
                  <a:spcPts val="0"/>
                </a:spcAft>
                <a:defRPr/>
              </a:pPr>
              <a:r>
                <a:rPr lang="zh-CN" altLang="en-US" sz="3200" kern="0" dirty="0">
                  <a:solidFill>
                    <a:srgbClr val="FFFFFF"/>
                  </a:solidFill>
                  <a:latin typeface="微软雅黑" panose="020B0503020204020204" charset="-122"/>
                  <a:ea typeface="微软雅黑" panose="020B0503020204020204" charset="-122"/>
                </a:rPr>
                <a:t>外科历年考点</a:t>
              </a:r>
            </a:p>
          </p:txBody>
        </p:sp>
      </p:grpSp>
      <p:sp>
        <p:nvSpPr>
          <p:cNvPr id="48" name="MH_Others_1"/>
          <p:cNvSpPr/>
          <p:nvPr>
            <p:custDataLst>
              <p:tags r:id="rId2"/>
            </p:custDataLst>
          </p:nvPr>
        </p:nvSpPr>
        <p:spPr>
          <a:xfrm>
            <a:off x="417202" y="1581769"/>
            <a:ext cx="1571571" cy="1555237"/>
          </a:xfrm>
          <a:prstGeom prst="ellipse">
            <a:avLst/>
          </a:prstGeom>
          <a:solidFill>
            <a:srgbClr val="EDEEE6"/>
          </a:solidFill>
          <a:ln w="12700" cap="flat" cmpd="sng" algn="ctr">
            <a:noFill/>
            <a:prstDash val="solid"/>
            <a:miter lim="800000"/>
          </a:ln>
          <a:effectLst/>
        </p:spPr>
        <p:txBody>
          <a:bodyPr lIns="121917" tIns="60958" rIns="121917" bIns="239994" anchor="ctr"/>
          <a:lstStyle/>
          <a:p>
            <a:pPr algn="ctr" fontAlgn="auto">
              <a:spcBef>
                <a:spcPts val="0"/>
              </a:spcBef>
              <a:spcAft>
                <a:spcPts val="0"/>
              </a:spcAft>
              <a:defRPr/>
            </a:pPr>
            <a:r>
              <a:rPr lang="zh-CN" altLang="en-US" sz="9600" b="1" kern="0" dirty="0">
                <a:ln>
                  <a:solidFill>
                    <a:srgbClr val="FFFFFF"/>
                  </a:solidFill>
                </a:ln>
                <a:solidFill>
                  <a:srgbClr val="726868"/>
                </a:solidFill>
                <a:latin typeface="微软雅黑" panose="020B0503020204020204" charset="-122"/>
                <a:ea typeface="微软雅黑" panose="020B0503020204020204" charset="-122"/>
              </a:rPr>
              <a:t>目</a:t>
            </a:r>
          </a:p>
        </p:txBody>
      </p:sp>
      <p:sp>
        <p:nvSpPr>
          <p:cNvPr id="49" name="MH_Others_2"/>
          <p:cNvSpPr/>
          <p:nvPr>
            <p:custDataLst>
              <p:tags r:id="rId3"/>
            </p:custDataLst>
          </p:nvPr>
        </p:nvSpPr>
        <p:spPr>
          <a:xfrm>
            <a:off x="1784870" y="2359388"/>
            <a:ext cx="1029655" cy="1019567"/>
          </a:xfrm>
          <a:prstGeom prst="ellipse">
            <a:avLst/>
          </a:prstGeom>
          <a:solidFill>
            <a:srgbClr val="E5EDEB"/>
          </a:solidFill>
          <a:ln w="12700" cap="flat" cmpd="sng" algn="ctr">
            <a:noFill/>
            <a:prstDash val="solid"/>
            <a:miter lim="800000"/>
          </a:ln>
          <a:effectLst/>
        </p:spPr>
        <p:txBody>
          <a:bodyPr lIns="121917" tIns="60958" rIns="121917" bIns="60958" anchor="ctr"/>
          <a:lstStyle/>
          <a:p>
            <a:pPr algn="ctr" fontAlgn="auto">
              <a:spcBef>
                <a:spcPts val="0"/>
              </a:spcBef>
              <a:spcAft>
                <a:spcPts val="0"/>
              </a:spcAft>
              <a:defRPr/>
            </a:pPr>
            <a:r>
              <a:rPr lang="zh-CN" altLang="en-US" sz="6400" b="1" kern="0" dirty="0">
                <a:ln>
                  <a:solidFill>
                    <a:srgbClr val="FFFFFF"/>
                  </a:solidFill>
                </a:ln>
                <a:solidFill>
                  <a:srgbClr val="D8B25C"/>
                </a:solidFill>
                <a:latin typeface="微软雅黑" panose="020B0503020204020204" charset="-122"/>
                <a:ea typeface="微软雅黑" panose="020B0503020204020204" charset="-122"/>
              </a:rPr>
              <a:t>录</a:t>
            </a:r>
          </a:p>
        </p:txBody>
      </p:sp>
      <p:sp>
        <p:nvSpPr>
          <p:cNvPr id="50" name="MH_Others_3"/>
          <p:cNvSpPr txBox="1"/>
          <p:nvPr>
            <p:custDataLst>
              <p:tags r:id="rId4"/>
            </p:custDataLst>
          </p:nvPr>
        </p:nvSpPr>
        <p:spPr>
          <a:xfrm>
            <a:off x="307975" y="3190875"/>
            <a:ext cx="2713038" cy="779463"/>
          </a:xfrm>
          <a:prstGeom prst="rect">
            <a:avLst/>
          </a:prstGeom>
          <a:noFill/>
        </p:spPr>
        <p:txBody>
          <a:bodyPr wrap="none" lIns="121917" tIns="60958" rIns="121917" bIns="60958" anchor="ctr"/>
          <a:lstStyle/>
          <a:p>
            <a:pPr fontAlgn="auto">
              <a:spcBef>
                <a:spcPts val="0"/>
              </a:spcBef>
              <a:spcAft>
                <a:spcPts val="0"/>
              </a:spcAft>
              <a:defRPr/>
            </a:pPr>
            <a:r>
              <a:rPr lang="en-US" altLang="zh-CN" sz="2800" b="1" kern="0" spc="667" dirty="0">
                <a:solidFill>
                  <a:schemeClr val="bg1">
                    <a:lumMod val="75000"/>
                  </a:schemeClr>
                </a:solidFill>
                <a:latin typeface="华文细黑" panose="02010600040101010101" pitchFamily="2" charset="-122"/>
                <a:ea typeface="华文细黑" panose="02010600040101010101" pitchFamily="2" charset="-122"/>
              </a:rPr>
              <a:t>CONTENTS</a:t>
            </a:r>
            <a:endParaRPr lang="zh-CN" altLang="en-US" sz="2400" b="1" kern="0" spc="667" dirty="0">
              <a:solidFill>
                <a:schemeClr val="bg1">
                  <a:lumMod val="75000"/>
                </a:schemeClr>
              </a:solidFill>
              <a:latin typeface="华文细黑" panose="02010600040101010101" pitchFamily="2" charset="-122"/>
              <a:ea typeface="华文细黑" panose="02010600040101010101" pitchFamily="2" charset="-122"/>
            </a:endParaRPr>
          </a:p>
        </p:txBody>
      </p:sp>
      <p:pic>
        <p:nvPicPr>
          <p:cNvPr id="16392" name="图片 18"/>
          <p:cNvPicPr>
            <a:picLocks noChangeAspect="1"/>
          </p:cNvPicPr>
          <p:nvPr/>
        </p:nvPicPr>
        <p:blipFill>
          <a:blip r:embed="rId13"/>
          <a:srcRect/>
          <a:stretch>
            <a:fillRect/>
          </a:stretch>
        </p:blipFill>
        <p:spPr bwMode="auto">
          <a:xfrm>
            <a:off x="385763" y="4043363"/>
            <a:ext cx="2603500" cy="2854325"/>
          </a:xfrm>
          <a:prstGeom prst="rect">
            <a:avLst/>
          </a:prstGeom>
          <a:noFill/>
          <a:ln w="9525">
            <a:noFill/>
            <a:miter lim="800000"/>
            <a:headEnd/>
            <a:tailEnd/>
          </a:ln>
        </p:spPr>
      </p:pic>
      <p:grpSp>
        <p:nvGrpSpPr>
          <p:cNvPr id="16" name="组合 15">
            <a:extLst>
              <a:ext uri="{FF2B5EF4-FFF2-40B4-BE49-F238E27FC236}">
                <a16:creationId xmlns:a16="http://schemas.microsoft.com/office/drawing/2014/main" id="{DBFCE938-9140-FA44-B0B2-65F6EAF34264}"/>
              </a:ext>
            </a:extLst>
          </p:cNvPr>
          <p:cNvGrpSpPr/>
          <p:nvPr/>
        </p:nvGrpSpPr>
        <p:grpSpPr>
          <a:xfrm>
            <a:off x="8891735" y="319367"/>
            <a:ext cx="3406140" cy="712508"/>
            <a:chOff x="6477636" y="24130"/>
            <a:chExt cx="5524817" cy="1155700"/>
          </a:xfrm>
        </p:grpSpPr>
        <p:pic>
          <p:nvPicPr>
            <p:cNvPr id="17" name="图片 16" descr="logo">
              <a:extLst>
                <a:ext uri="{FF2B5EF4-FFF2-40B4-BE49-F238E27FC236}">
                  <a16:creationId xmlns:a16="http://schemas.microsoft.com/office/drawing/2014/main" id="{415FCAEC-EEB1-AF4F-A9D3-C2538C43A49F}"/>
                </a:ext>
              </a:extLst>
            </p:cNvPr>
            <p:cNvPicPr>
              <a:picLocks noChangeAspect="1"/>
            </p:cNvPicPr>
            <p:nvPr/>
          </p:nvPicPr>
          <p:blipFill rotWithShape="1">
            <a:blip r:embed="rId14">
              <a:clrChange>
                <a:clrFrom>
                  <a:srgbClr val="000000">
                    <a:alpha val="0"/>
                  </a:srgbClr>
                </a:clrFrom>
                <a:clrTo>
                  <a:srgbClr val="000000">
                    <a:alpha val="0"/>
                    <a:alpha val="0"/>
                  </a:srgbClr>
                </a:clrTo>
              </a:clrChange>
            </a:blip>
            <a:srcRect r="79453"/>
            <a:stretch/>
          </p:blipFill>
          <p:spPr>
            <a:xfrm>
              <a:off x="6477636" y="24130"/>
              <a:ext cx="1174114" cy="1155700"/>
            </a:xfrm>
            <a:prstGeom prst="rect">
              <a:avLst/>
            </a:prstGeom>
          </p:spPr>
        </p:pic>
        <p:pic>
          <p:nvPicPr>
            <p:cNvPr id="19" name="图片 18" descr="logo">
              <a:extLst>
                <a:ext uri="{FF2B5EF4-FFF2-40B4-BE49-F238E27FC236}">
                  <a16:creationId xmlns:a16="http://schemas.microsoft.com/office/drawing/2014/main" id="{ABAFD9AB-0C5B-5240-B0D4-6A7F16B598C0}"/>
                </a:ext>
              </a:extLst>
            </p:cNvPr>
            <p:cNvPicPr>
              <a:picLocks noChangeAspect="1"/>
            </p:cNvPicPr>
            <p:nvPr/>
          </p:nvPicPr>
          <p:blipFill rotWithShape="1">
            <a:blip r:embed="rId15">
              <a:clrChange>
                <a:clrFrom>
                  <a:srgbClr val="000000">
                    <a:alpha val="0"/>
                  </a:srgbClr>
                </a:clrFrom>
                <a:clrTo>
                  <a:srgbClr val="000000">
                    <a:alpha val="0"/>
                    <a:alpha val="0"/>
                  </a:srgbClr>
                </a:clrTo>
              </a:clrChange>
              <a:duotone>
                <a:prstClr val="black"/>
                <a:srgbClr val="FF0000">
                  <a:tint val="45000"/>
                  <a:satMod val="400000"/>
                </a:srgbClr>
              </a:duotone>
              <a:extLst>
                <a:ext uri="{BEBA8EAE-BF5A-486C-A8C5-ECC9F3942E4B}">
                  <a14:imgProps xmlns:a14="http://schemas.microsoft.com/office/drawing/2010/main">
                    <a14:imgLayer r:embed="rId16">
                      <a14:imgEffect>
                        <a14:sharpenSoften amount="50000"/>
                      </a14:imgEffect>
                      <a14:imgEffect>
                        <a14:brightnessContrast bright="-20000" contrast="-20000"/>
                      </a14:imgEffect>
                    </a14:imgLayer>
                  </a14:imgProps>
                </a:ext>
              </a:extLst>
            </a:blip>
            <a:srcRect l="23014"/>
            <a:stretch/>
          </p:blipFill>
          <p:spPr>
            <a:xfrm>
              <a:off x="7603174" y="24130"/>
              <a:ext cx="4399279" cy="1155700"/>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750"/>
                                        <p:tgtEl>
                                          <p:spTgt spid="18"/>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750"/>
                                        <p:tgtEl>
                                          <p:spTgt spid="48"/>
                                        </p:tgtEl>
                                      </p:cBhvr>
                                    </p:animEffect>
                                    <p:anim calcmode="lin" valueType="num">
                                      <p:cBhvr>
                                        <p:cTn id="12" dur="750" fill="hold"/>
                                        <p:tgtEl>
                                          <p:spTgt spid="48"/>
                                        </p:tgtEl>
                                        <p:attrNameLst>
                                          <p:attrName>ppt_x</p:attrName>
                                        </p:attrNameLst>
                                      </p:cBhvr>
                                      <p:tavLst>
                                        <p:tav tm="0">
                                          <p:val>
                                            <p:strVal val="#ppt_x"/>
                                          </p:val>
                                        </p:tav>
                                        <p:tav tm="100000">
                                          <p:val>
                                            <p:strVal val="#ppt_x"/>
                                          </p:val>
                                        </p:tav>
                                      </p:tavLst>
                                    </p:anim>
                                    <p:anim calcmode="lin" valueType="num">
                                      <p:cBhvr>
                                        <p:cTn id="13" dur="750" fill="hold"/>
                                        <p:tgtEl>
                                          <p:spTgt spid="48"/>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750"/>
                                        <p:tgtEl>
                                          <p:spTgt spid="49"/>
                                        </p:tgtEl>
                                      </p:cBhvr>
                                    </p:animEffect>
                                    <p:anim calcmode="lin" valueType="num">
                                      <p:cBhvr>
                                        <p:cTn id="17" dur="750" fill="hold"/>
                                        <p:tgtEl>
                                          <p:spTgt spid="49"/>
                                        </p:tgtEl>
                                        <p:attrNameLst>
                                          <p:attrName>ppt_x</p:attrName>
                                        </p:attrNameLst>
                                      </p:cBhvr>
                                      <p:tavLst>
                                        <p:tav tm="0">
                                          <p:val>
                                            <p:strVal val="#ppt_x"/>
                                          </p:val>
                                        </p:tav>
                                        <p:tav tm="100000">
                                          <p:val>
                                            <p:strVal val="#ppt_x"/>
                                          </p:val>
                                        </p:tav>
                                      </p:tavLst>
                                    </p:anim>
                                    <p:anim calcmode="lin" valueType="num">
                                      <p:cBhvr>
                                        <p:cTn id="18" dur="750" fill="hold"/>
                                        <p:tgtEl>
                                          <p:spTgt spid="49"/>
                                        </p:tgtEl>
                                        <p:attrNameLst>
                                          <p:attrName>ppt_y</p:attrName>
                                        </p:attrNameLst>
                                      </p:cBhvr>
                                      <p:tavLst>
                                        <p:tav tm="0">
                                          <p:val>
                                            <p:strVal val="#ppt_y-.1"/>
                                          </p:val>
                                        </p:tav>
                                        <p:tav tm="100000">
                                          <p:val>
                                            <p:strVal val="#ppt_y"/>
                                          </p:val>
                                        </p:tav>
                                      </p:tavLst>
                                    </p:anim>
                                  </p:childTnLst>
                                </p:cTn>
                              </p:par>
                              <p:par>
                                <p:cTn id="19" presetID="22" presetClass="entr" presetSubtype="1" fill="hold" grpId="0" nodeType="withEffect">
                                  <p:stCondLst>
                                    <p:cond delay="250"/>
                                  </p:stCondLst>
                                  <p:childTnLst>
                                    <p:set>
                                      <p:cBhvr>
                                        <p:cTn id="20" dur="1" fill="hold">
                                          <p:stCondLst>
                                            <p:cond delay="0"/>
                                          </p:stCondLst>
                                        </p:cTn>
                                        <p:tgtEl>
                                          <p:spTgt spid="50"/>
                                        </p:tgtEl>
                                        <p:attrNameLst>
                                          <p:attrName>style.visibility</p:attrName>
                                        </p:attrNameLst>
                                      </p:cBhvr>
                                      <p:to>
                                        <p:strVal val="visible"/>
                                      </p:to>
                                    </p:set>
                                    <p:animEffect transition="in" filter="wipe(up)">
                                      <p:cBhvr>
                                        <p:cTn id="21" dur="750"/>
                                        <p:tgtEl>
                                          <p:spTgt spid="50"/>
                                        </p:tgtEl>
                                      </p:cBhvr>
                                    </p:animEffect>
                                  </p:childTnLst>
                                </p:cTn>
                              </p:par>
                            </p:childTnLst>
                          </p:cTn>
                        </p:par>
                        <p:par>
                          <p:cTn id="22" fill="hold">
                            <p:stCondLst>
                              <p:cond delay="2000"/>
                            </p:stCondLst>
                            <p:childTnLst>
                              <p:par>
                                <p:cTn id="23" presetID="12" presetClass="entr" presetSubtype="8"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750"/>
                                        <p:tgtEl>
                                          <p:spTgt spid="36"/>
                                        </p:tgtEl>
                                        <p:attrNameLst>
                                          <p:attrName>ppt_x</p:attrName>
                                        </p:attrNameLst>
                                      </p:cBhvr>
                                      <p:tavLst>
                                        <p:tav tm="0">
                                          <p:val>
                                            <p:strVal val="#ppt_x-#ppt_w*1.125000"/>
                                          </p:val>
                                        </p:tav>
                                        <p:tav tm="100000">
                                          <p:val>
                                            <p:strVal val="#ppt_x"/>
                                          </p:val>
                                        </p:tav>
                                      </p:tavLst>
                                    </p:anim>
                                    <p:animEffect transition="in" filter="wipe(right)">
                                      <p:cBhvr>
                                        <p:cTn id="26" dur="750"/>
                                        <p:tgtEl>
                                          <p:spTgt spid="36"/>
                                        </p:tgtEl>
                                      </p:cBhvr>
                                    </p:animEffect>
                                  </p:childTnLst>
                                </p:cTn>
                              </p:par>
                              <p:par>
                                <p:cTn id="27" presetID="12" presetClass="entr" presetSubtype="8" fill="hold" nodeType="withEffect">
                                  <p:stCondLst>
                                    <p:cond delay="25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750"/>
                                        <p:tgtEl>
                                          <p:spTgt spid="39"/>
                                        </p:tgtEl>
                                        <p:attrNameLst>
                                          <p:attrName>ppt_x</p:attrName>
                                        </p:attrNameLst>
                                      </p:cBhvr>
                                      <p:tavLst>
                                        <p:tav tm="0">
                                          <p:val>
                                            <p:strVal val="#ppt_x-#ppt_w*1.125000"/>
                                          </p:val>
                                        </p:tav>
                                        <p:tav tm="100000">
                                          <p:val>
                                            <p:strVal val="#ppt_x"/>
                                          </p:val>
                                        </p:tav>
                                      </p:tavLst>
                                    </p:anim>
                                    <p:animEffect transition="in" filter="wipe(right)">
                                      <p:cBhvr>
                                        <p:cTn id="30" dur="750"/>
                                        <p:tgtEl>
                                          <p:spTgt spid="39"/>
                                        </p:tgtEl>
                                      </p:cBhvr>
                                    </p:animEffect>
                                  </p:childTnLst>
                                </p:cTn>
                              </p:par>
                              <p:par>
                                <p:cTn id="31" presetID="12" presetClass="entr" presetSubtype="8" fill="hold" nodeType="withEffect">
                                  <p:stCondLst>
                                    <p:cond delay="50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p:tgtEl>
                                          <p:spTgt spid="42"/>
                                        </p:tgtEl>
                                        <p:attrNameLst>
                                          <p:attrName>ppt_x</p:attrName>
                                        </p:attrNameLst>
                                      </p:cBhvr>
                                      <p:tavLst>
                                        <p:tav tm="0">
                                          <p:val>
                                            <p:strVal val="#ppt_x-#ppt_w*1.125000"/>
                                          </p:val>
                                        </p:tav>
                                        <p:tav tm="100000">
                                          <p:val>
                                            <p:strVal val="#ppt_x"/>
                                          </p:val>
                                        </p:tav>
                                      </p:tavLst>
                                    </p:anim>
                                    <p:animEffect transition="in" filter="wipe(right)">
                                      <p:cBhvr>
                                        <p:cTn id="34"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gray">
          <a:xfrm>
            <a:off x="-11113" y="6551613"/>
            <a:ext cx="12234863" cy="334962"/>
          </a:xfrm>
          <a:prstGeom prst="rect">
            <a:avLst/>
          </a:prstGeom>
          <a:solidFill>
            <a:schemeClr val="accent1">
              <a:alpha val="8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solidFill>
                <a:srgbClr val="FFFFFF"/>
              </a:solidFill>
            </a:endParaRPr>
          </a:p>
        </p:txBody>
      </p:sp>
      <p:cxnSp>
        <p:nvCxnSpPr>
          <p:cNvPr id="17410" name="直接连接符 3"/>
          <p:cNvCxnSpPr>
            <a:cxnSpLocks noChangeShapeType="1"/>
          </p:cNvCxnSpPr>
          <p:nvPr/>
        </p:nvCxnSpPr>
        <p:spPr bwMode="auto">
          <a:xfrm>
            <a:off x="-1588" y="3300413"/>
            <a:ext cx="12207876" cy="0"/>
          </a:xfrm>
          <a:prstGeom prst="line">
            <a:avLst/>
          </a:prstGeom>
          <a:noFill/>
          <a:ln w="28575">
            <a:solidFill>
              <a:srgbClr val="DD8047"/>
            </a:solidFill>
            <a:round/>
          </a:ln>
        </p:spPr>
      </p:cxnSp>
      <p:sp>
        <p:nvSpPr>
          <p:cNvPr id="17411" name="椭圆 4"/>
          <p:cNvSpPr>
            <a:spLocks noChangeArrowheads="1"/>
          </p:cNvSpPr>
          <p:nvPr/>
        </p:nvSpPr>
        <p:spPr bwMode="auto">
          <a:xfrm>
            <a:off x="-11113" y="2436813"/>
            <a:ext cx="4076701" cy="1728787"/>
          </a:xfrm>
          <a:prstGeom prst="homePlate">
            <a:avLst>
              <a:gd name="adj" fmla="val 49979"/>
            </a:avLst>
          </a:prstGeom>
          <a:solidFill>
            <a:srgbClr val="DD8047"/>
          </a:solidFill>
          <a:ln w="9525">
            <a:noFill/>
            <a:miter lim="800000"/>
          </a:ln>
        </p:spPr>
        <p:txBody>
          <a:bodyPr lIns="121917" tIns="60958" rIns="121917" bIns="60958" anchor="ctr"/>
          <a:lstStyle/>
          <a:p>
            <a:pPr algn="ctr"/>
            <a:r>
              <a:rPr lang="en-US" altLang="zh-CN" sz="8300" b="1">
                <a:solidFill>
                  <a:srgbClr val="FFFFFF"/>
                </a:solidFill>
                <a:latin typeface="Times New Roman" panose="02020503050405090304" charset="0"/>
                <a:cs typeface="Times New Roman" panose="02020503050405090304" charset="0"/>
              </a:rPr>
              <a:t>1</a:t>
            </a:r>
          </a:p>
        </p:txBody>
      </p:sp>
      <p:sp>
        <p:nvSpPr>
          <p:cNvPr id="13" name="TextBox 19"/>
          <p:cNvSpPr txBox="1">
            <a:spLocks noChangeArrowheads="1"/>
          </p:cNvSpPr>
          <p:nvPr/>
        </p:nvSpPr>
        <p:spPr bwMode="auto">
          <a:xfrm>
            <a:off x="4508500" y="3405505"/>
            <a:ext cx="7494270" cy="766445"/>
          </a:xfrm>
          <a:prstGeom prst="rect">
            <a:avLst/>
          </a:prstGeom>
          <a:noFill/>
          <a:ln w="9525">
            <a:noFill/>
            <a:miter lim="800000"/>
          </a:ln>
        </p:spPr>
        <p:txBody>
          <a:bodyPr wrap="square" lIns="121917" tIns="60958" rIns="121917" bIns="60958">
            <a:spAutoFit/>
          </a:bodyPr>
          <a:lstStyle/>
          <a:p>
            <a:pPr algn="just">
              <a:lnSpc>
                <a:spcPct val="150000"/>
              </a:lnSpc>
            </a:pPr>
            <a:r>
              <a:rPr sz="1400">
                <a:solidFill>
                  <a:schemeClr val="bg2">
                    <a:lumMod val="25000"/>
                  </a:schemeClr>
                </a:solidFill>
                <a:latin typeface="微软雅黑" panose="020B0503020204020204" charset="-122"/>
                <a:ea typeface="微软雅黑" panose="020B0503020204020204" charset="-122"/>
              </a:rPr>
              <a:t>所谓对口升学，就是普通高等院校对口招收职业中专，职业高中的应、往届毕业生。“对口”是指所报专业与所学专业相同或相近。对口升学与普通高中升学相比有自身的优越性</a:t>
            </a:r>
            <a:r>
              <a:rPr lang="zh-CN" sz="1400">
                <a:solidFill>
                  <a:schemeClr val="bg2">
                    <a:lumMod val="25000"/>
                  </a:schemeClr>
                </a:solidFill>
                <a:latin typeface="微软雅黑" panose="020B0503020204020204" charset="-122"/>
                <a:ea typeface="微软雅黑" panose="020B0503020204020204" charset="-122"/>
              </a:rPr>
              <a:t>。</a:t>
            </a:r>
          </a:p>
        </p:txBody>
      </p:sp>
      <p:sp>
        <p:nvSpPr>
          <p:cNvPr id="14" name="矩形 32"/>
          <p:cNvSpPr>
            <a:spLocks noChangeArrowheads="1"/>
          </p:cNvSpPr>
          <p:nvPr/>
        </p:nvSpPr>
        <p:spPr bwMode="auto">
          <a:xfrm>
            <a:off x="4380230" y="2557780"/>
            <a:ext cx="6858635" cy="689610"/>
          </a:xfrm>
          <a:prstGeom prst="rect">
            <a:avLst/>
          </a:prstGeom>
          <a:noFill/>
          <a:ln>
            <a:noFill/>
          </a:ln>
        </p:spPr>
        <p:txBody>
          <a:bodyPr wrap="square" lIns="121917" tIns="60958" rIns="121917" bIns="60958">
            <a:spAutoFit/>
          </a:bodyPr>
          <a:lstStyle/>
          <a:p>
            <a:pPr fontAlgn="auto">
              <a:spcBef>
                <a:spcPts val="0"/>
              </a:spcBef>
              <a:spcAft>
                <a:spcPts val="0"/>
              </a:spcAft>
              <a:defRPr/>
            </a:pPr>
            <a:r>
              <a:rPr lang="zh-CN" altLang="en-US" sz="3700" dirty="0">
                <a:solidFill>
                  <a:schemeClr val="accent1">
                    <a:lumMod val="50000"/>
                  </a:schemeClr>
                </a:solidFill>
                <a:latin typeface="微软雅黑" panose="020B0503020204020204" charset="-122"/>
                <a:ea typeface="微软雅黑" panose="020B0503020204020204" charset="-122"/>
              </a:rPr>
              <a:t>临床医学专业对口升学的重要性</a:t>
            </a:r>
          </a:p>
        </p:txBody>
      </p:sp>
      <p:pic>
        <p:nvPicPr>
          <p:cNvPr id="17414" name="图片 15"/>
          <p:cNvPicPr>
            <a:picLocks noChangeAspect="1"/>
          </p:cNvPicPr>
          <p:nvPr/>
        </p:nvPicPr>
        <p:blipFill>
          <a:blip r:embed="rId2"/>
          <a:srcRect/>
          <a:stretch>
            <a:fillRect/>
          </a:stretch>
        </p:blipFill>
        <p:spPr bwMode="auto">
          <a:xfrm>
            <a:off x="10101263" y="4605338"/>
            <a:ext cx="2079625" cy="2281237"/>
          </a:xfrm>
          <a:prstGeom prst="rect">
            <a:avLst/>
          </a:prstGeom>
          <a:noFill/>
          <a:ln w="9525">
            <a:noFill/>
            <a:miter lim="800000"/>
            <a:headEnd/>
            <a:tailEnd/>
          </a:ln>
        </p:spPr>
      </p:pic>
      <p:grpSp>
        <p:nvGrpSpPr>
          <p:cNvPr id="11" name="组合 10">
            <a:extLst>
              <a:ext uri="{FF2B5EF4-FFF2-40B4-BE49-F238E27FC236}">
                <a16:creationId xmlns:a16="http://schemas.microsoft.com/office/drawing/2014/main" id="{E5436D52-501F-B648-9A85-F0233E8CB367}"/>
              </a:ext>
            </a:extLst>
          </p:cNvPr>
          <p:cNvGrpSpPr/>
          <p:nvPr/>
        </p:nvGrpSpPr>
        <p:grpSpPr>
          <a:xfrm>
            <a:off x="8891735" y="319367"/>
            <a:ext cx="3406140" cy="712508"/>
            <a:chOff x="6477636" y="24130"/>
            <a:chExt cx="5524817" cy="1155700"/>
          </a:xfrm>
        </p:grpSpPr>
        <p:pic>
          <p:nvPicPr>
            <p:cNvPr id="12" name="图片 11" descr="logo">
              <a:extLst>
                <a:ext uri="{FF2B5EF4-FFF2-40B4-BE49-F238E27FC236}">
                  <a16:creationId xmlns:a16="http://schemas.microsoft.com/office/drawing/2014/main" id="{E907FB0A-5124-DA46-88A7-402B06044B04}"/>
                </a:ext>
              </a:extLst>
            </p:cNvPr>
            <p:cNvPicPr>
              <a:picLocks noChangeAspect="1"/>
            </p:cNvPicPr>
            <p:nvPr/>
          </p:nvPicPr>
          <p:blipFill rotWithShape="1">
            <a:blip r:embed="rId3">
              <a:clrChange>
                <a:clrFrom>
                  <a:srgbClr val="000000">
                    <a:alpha val="0"/>
                  </a:srgbClr>
                </a:clrFrom>
                <a:clrTo>
                  <a:srgbClr val="000000">
                    <a:alpha val="0"/>
                    <a:alpha val="0"/>
                  </a:srgbClr>
                </a:clrTo>
              </a:clrChange>
            </a:blip>
            <a:srcRect r="79453"/>
            <a:stretch/>
          </p:blipFill>
          <p:spPr>
            <a:xfrm>
              <a:off x="6477636" y="24130"/>
              <a:ext cx="1174114" cy="1155700"/>
            </a:xfrm>
            <a:prstGeom prst="rect">
              <a:avLst/>
            </a:prstGeom>
          </p:spPr>
        </p:pic>
        <p:pic>
          <p:nvPicPr>
            <p:cNvPr id="15" name="图片 14" descr="logo">
              <a:extLst>
                <a:ext uri="{FF2B5EF4-FFF2-40B4-BE49-F238E27FC236}">
                  <a16:creationId xmlns:a16="http://schemas.microsoft.com/office/drawing/2014/main" id="{B6FBA355-6DFA-C84E-ABBA-6E6484BA2D4A}"/>
                </a:ext>
              </a:extLst>
            </p:cNvPr>
            <p:cNvPicPr>
              <a:picLocks noChangeAspect="1"/>
            </p:cNvPicPr>
            <p:nvPr/>
          </p:nvPicPr>
          <p:blipFill rotWithShape="1">
            <a:blip r:embed="rId4">
              <a:clrChange>
                <a:clrFrom>
                  <a:srgbClr val="000000">
                    <a:alpha val="0"/>
                  </a:srgbClr>
                </a:clrFrom>
                <a:clrTo>
                  <a:srgbClr val="000000">
                    <a:alpha val="0"/>
                    <a:alpha val="0"/>
                  </a:srgbClr>
                </a:clrTo>
              </a:clrChange>
              <a:duotone>
                <a:prstClr val="black"/>
                <a:srgbClr val="FF0000">
                  <a:tint val="45000"/>
                  <a:satMod val="400000"/>
                </a:srgbClr>
              </a:duotone>
              <a:extLst>
                <a:ext uri="{BEBA8EAE-BF5A-486C-A8C5-ECC9F3942E4B}">
                  <a14:imgProps xmlns:a14="http://schemas.microsoft.com/office/drawing/2010/main">
                    <a14:imgLayer r:embed="rId5">
                      <a14:imgEffect>
                        <a14:sharpenSoften amount="50000"/>
                      </a14:imgEffect>
                      <a14:imgEffect>
                        <a14:brightnessContrast bright="-20000" contrast="-20000"/>
                      </a14:imgEffect>
                    </a14:imgLayer>
                  </a14:imgProps>
                </a:ext>
              </a:extLst>
            </a:blip>
            <a:srcRect l="23014"/>
            <a:stretch/>
          </p:blipFill>
          <p:spPr>
            <a:xfrm>
              <a:off x="7603174" y="24130"/>
              <a:ext cx="4399279" cy="1155700"/>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000" fill="hold">
                                          <p:stCondLst>
                                            <p:cond delay="0"/>
                                          </p:stCondLst>
                                        </p:cTn>
                                        <p:tgtEl>
                                          <p:spTgt spid="14"/>
                                        </p:tgtEl>
                                        <p:attrNameLst>
                                          <p:attrName>style.visibility</p:attrName>
                                        </p:attrNameLst>
                                      </p:cBhvr>
                                      <p:to>
                                        <p:strVal val="visible"/>
                                      </p:to>
                                    </p:set>
                                    <p:anim calcmode="lin" valueType="num">
                                      <p:cBhvr additive="base">
                                        <p:cTn id="7" dur="1000"/>
                                        <p:tgtEl>
                                          <p:spTgt spid="14"/>
                                        </p:tgtEl>
                                        <p:attrNameLst>
                                          <p:attrName>ppt_y</p:attrName>
                                        </p:attrNameLst>
                                      </p:cBhvr>
                                      <p:tavLst>
                                        <p:tav tm="0">
                                          <p:val>
                                            <p:strVal val="#ppt_y+#ppt_h*1.125000"/>
                                          </p:val>
                                        </p:tav>
                                        <p:tav tm="100000">
                                          <p:val>
                                            <p:strVal val="#ppt_y"/>
                                          </p:val>
                                        </p:tav>
                                      </p:tavLst>
                                    </p:anim>
                                    <p:animEffect transition="in" filter="wipe(up)">
                                      <p:cBhvr>
                                        <p:cTn id="8" dur="1000"/>
                                        <p:tgtEl>
                                          <p:spTgt spid="14"/>
                                        </p:tgtEl>
                                      </p:cBhvr>
                                    </p:animEffect>
                                  </p:childTnLst>
                                </p:cTn>
                              </p:par>
                            </p:childTnLst>
                          </p:cTn>
                        </p:par>
                        <p:par>
                          <p:cTn id="9" fill="hold">
                            <p:stCondLst>
                              <p:cond delay="10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Effect transition="in" filter="fade">
                                      <p:cBhvr>
                                        <p:cTn id="12"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290513" y="1787525"/>
            <a:ext cx="5008562" cy="3713163"/>
            <a:chOff x="681335" y="1473190"/>
            <a:chExt cx="3085292" cy="2381657"/>
          </a:xfrm>
        </p:grpSpPr>
        <p:sp>
          <p:nvSpPr>
            <p:cNvPr id="3" name="任意多边形 6"/>
            <p:cNvSpPr>
              <a:spLocks noChangeArrowheads="1"/>
            </p:cNvSpPr>
            <p:nvPr/>
          </p:nvSpPr>
          <p:spPr bwMode="auto">
            <a:xfrm>
              <a:off x="681335" y="3324345"/>
              <a:ext cx="2306879" cy="530502"/>
            </a:xfrm>
            <a:custGeom>
              <a:avLst/>
              <a:gdLst>
                <a:gd name="T0" fmla="*/ 131542 w 1840567"/>
                <a:gd name="T1" fmla="*/ 0 h 660400"/>
                <a:gd name="T2" fmla="*/ 1474787 w 1840567"/>
                <a:gd name="T3" fmla="*/ 0 h 660400"/>
                <a:gd name="T4" fmla="*/ 1343245 w 1840567"/>
                <a:gd name="T5" fmla="*/ 530225 h 660400"/>
                <a:gd name="T6" fmla="*/ 0 w 1840567"/>
                <a:gd name="T7" fmla="*/ 530225 h 660400"/>
                <a:gd name="T8" fmla="*/ 0 60000 65536"/>
                <a:gd name="T9" fmla="*/ 0 60000 65536"/>
                <a:gd name="T10" fmla="*/ 0 60000 65536"/>
                <a:gd name="T11" fmla="*/ 0 60000 65536"/>
                <a:gd name="T12" fmla="*/ 0 w 1840567"/>
                <a:gd name="T13" fmla="*/ 0 h 660400"/>
                <a:gd name="T14" fmla="*/ 1840567 w 1840567"/>
                <a:gd name="T15" fmla="*/ 660400 h 660400"/>
              </a:gdLst>
              <a:ahLst/>
              <a:cxnLst>
                <a:cxn ang="T8">
                  <a:pos x="T0" y="T1"/>
                </a:cxn>
                <a:cxn ang="T9">
                  <a:pos x="T2" y="T3"/>
                </a:cxn>
                <a:cxn ang="T10">
                  <a:pos x="T4" y="T5"/>
                </a:cxn>
                <a:cxn ang="T11">
                  <a:pos x="T6" y="T7"/>
                </a:cxn>
              </a:cxnLst>
              <a:rect l="T12" t="T13" r="T14" b="T15"/>
              <a:pathLst>
                <a:path w="1840567" h="660400">
                  <a:moveTo>
                    <a:pt x="164167" y="0"/>
                  </a:moveTo>
                  <a:lnTo>
                    <a:pt x="1840567" y="0"/>
                  </a:lnTo>
                  <a:lnTo>
                    <a:pt x="1676400" y="660400"/>
                  </a:lnTo>
                  <a:lnTo>
                    <a:pt x="0" y="660400"/>
                  </a:lnTo>
                  <a:lnTo>
                    <a:pt x="164167" y="0"/>
                  </a:lnTo>
                  <a:close/>
                </a:path>
              </a:pathLst>
            </a:custGeom>
            <a:solidFill>
              <a:srgbClr val="DD8047"/>
            </a:solidFill>
            <a:ln>
              <a:noFill/>
            </a:ln>
          </p:spPr>
          <p:txBody>
            <a:bodyPr anchor="ctr"/>
            <a:lstStyle/>
            <a:p>
              <a:pPr algn="ctr" fontAlgn="auto">
                <a:spcBef>
                  <a:spcPts val="0"/>
                </a:spcBef>
                <a:spcAft>
                  <a:spcPts val="0"/>
                </a:spcAft>
                <a:defRPr/>
              </a:pPr>
              <a:r>
                <a:rPr lang="zh-CN" altLang="en-US" sz="3200" b="1" dirty="0">
                  <a:solidFill>
                    <a:srgbClr val="FFFFFF"/>
                  </a:solidFill>
                  <a:latin typeface="+mn-ea"/>
                  <a:ea typeface="+mn-ea"/>
                </a:rPr>
                <a:t>对口升学学制短</a:t>
              </a:r>
            </a:p>
          </p:txBody>
        </p:sp>
        <p:sp>
          <p:nvSpPr>
            <p:cNvPr id="4" name="平行四边形 2"/>
            <p:cNvSpPr>
              <a:spLocks noChangeArrowheads="1"/>
            </p:cNvSpPr>
            <p:nvPr/>
          </p:nvSpPr>
          <p:spPr bwMode="auto">
            <a:xfrm>
              <a:off x="911143" y="1473190"/>
              <a:ext cx="2855484" cy="1803298"/>
            </a:xfrm>
            <a:prstGeom prst="parallelogram">
              <a:avLst>
                <a:gd name="adj" fmla="val 42747"/>
              </a:avLst>
            </a:prstGeom>
            <a:solidFill>
              <a:schemeClr val="bg1">
                <a:lumMod val="65000"/>
                <a:alpha val="20000"/>
              </a:schemeClr>
            </a:solidFill>
            <a:ln>
              <a:noFill/>
            </a:ln>
          </p:spPr>
          <p:txBody>
            <a:bodyPr lIns="0" tIns="0" rIns="0" bIns="0" anchor="ctr"/>
            <a:lstStyle/>
            <a:p>
              <a:pPr algn="ctr" fontAlgn="auto">
                <a:lnSpc>
                  <a:spcPct val="130000"/>
                </a:lnSpc>
                <a:spcBef>
                  <a:spcPts val="0"/>
                </a:spcBef>
                <a:spcAft>
                  <a:spcPts val="0"/>
                </a:spcAft>
                <a:defRPr/>
              </a:pPr>
              <a:r>
                <a:rPr lang="zh-CN" altLang="en-US" sz="1400" dirty="0">
                  <a:solidFill>
                    <a:schemeClr val="bg2">
                      <a:lumMod val="25000"/>
                    </a:schemeClr>
                  </a:solidFill>
                  <a:latin typeface="微软雅黑" panose="020B0503020204020204" charset="-122"/>
                  <a:ea typeface="微软雅黑" panose="020B0503020204020204" charset="-122"/>
                </a:rPr>
                <a:t>职高生学制两年即可参加对口升学考试，中专生三年可参加两次对口升学考试。这样就缩短了在校时间，加大了考试的选择性，提前了就业时间</a:t>
              </a:r>
            </a:p>
          </p:txBody>
        </p:sp>
      </p:grpSp>
      <p:grpSp>
        <p:nvGrpSpPr>
          <p:cNvPr id="13" name="组合 12"/>
          <p:cNvGrpSpPr/>
          <p:nvPr/>
        </p:nvGrpSpPr>
        <p:grpSpPr>
          <a:xfrm>
            <a:off x="3900805" y="1787525"/>
            <a:ext cx="4756785" cy="3730625"/>
            <a:chOff x="6143" y="2815"/>
            <a:chExt cx="7491" cy="5875"/>
          </a:xfrm>
        </p:grpSpPr>
        <p:sp>
          <p:nvSpPr>
            <p:cNvPr id="6" name="任意多边形 6"/>
            <p:cNvSpPr>
              <a:spLocks noChangeArrowheads="1"/>
            </p:cNvSpPr>
            <p:nvPr/>
          </p:nvSpPr>
          <p:spPr bwMode="auto">
            <a:xfrm>
              <a:off x="8068" y="2815"/>
              <a:ext cx="5567" cy="1305"/>
            </a:xfrm>
            <a:custGeom>
              <a:avLst/>
              <a:gdLst>
                <a:gd name="T0" fmla="*/ 131542 w 1840567"/>
                <a:gd name="T1" fmla="*/ 0 h 660400"/>
                <a:gd name="T2" fmla="*/ 1474787 w 1840567"/>
                <a:gd name="T3" fmla="*/ 0 h 660400"/>
                <a:gd name="T4" fmla="*/ 1343245 w 1840567"/>
                <a:gd name="T5" fmla="*/ 530225 h 660400"/>
                <a:gd name="T6" fmla="*/ 0 w 1840567"/>
                <a:gd name="T7" fmla="*/ 530225 h 660400"/>
                <a:gd name="T8" fmla="*/ 0 60000 65536"/>
                <a:gd name="T9" fmla="*/ 0 60000 65536"/>
                <a:gd name="T10" fmla="*/ 0 60000 65536"/>
                <a:gd name="T11" fmla="*/ 0 60000 65536"/>
                <a:gd name="T12" fmla="*/ 0 w 1840567"/>
                <a:gd name="T13" fmla="*/ 0 h 660400"/>
                <a:gd name="T14" fmla="*/ 1840567 w 1840567"/>
                <a:gd name="T15" fmla="*/ 660400 h 660400"/>
              </a:gdLst>
              <a:ahLst/>
              <a:cxnLst>
                <a:cxn ang="T8">
                  <a:pos x="T0" y="T1"/>
                </a:cxn>
                <a:cxn ang="T9">
                  <a:pos x="T2" y="T3"/>
                </a:cxn>
                <a:cxn ang="T10">
                  <a:pos x="T4" y="T5"/>
                </a:cxn>
                <a:cxn ang="T11">
                  <a:pos x="T6" y="T7"/>
                </a:cxn>
              </a:cxnLst>
              <a:rect l="T12" t="T13" r="T14" b="T15"/>
              <a:pathLst>
                <a:path w="1840567" h="660400">
                  <a:moveTo>
                    <a:pt x="164167" y="0"/>
                  </a:moveTo>
                  <a:lnTo>
                    <a:pt x="1840567" y="0"/>
                  </a:lnTo>
                  <a:lnTo>
                    <a:pt x="1676400" y="660400"/>
                  </a:lnTo>
                  <a:lnTo>
                    <a:pt x="0" y="660400"/>
                  </a:lnTo>
                  <a:lnTo>
                    <a:pt x="164167" y="0"/>
                  </a:lnTo>
                  <a:close/>
                </a:path>
              </a:pathLst>
            </a:custGeom>
            <a:solidFill>
              <a:srgbClr val="A5AB81"/>
            </a:solidFill>
            <a:ln>
              <a:noFill/>
            </a:ln>
          </p:spPr>
          <p:txBody>
            <a:bodyPr anchor="ctr"/>
            <a:lstStyle/>
            <a:p>
              <a:pPr algn="ctr" fontAlgn="auto">
                <a:spcBef>
                  <a:spcPts val="0"/>
                </a:spcBef>
                <a:spcAft>
                  <a:spcPts val="0"/>
                </a:spcAft>
                <a:defRPr/>
              </a:pPr>
              <a:r>
                <a:rPr lang="zh-CN" altLang="en-US" sz="3200" b="1" dirty="0">
                  <a:solidFill>
                    <a:srgbClr val="FFFFFF"/>
                  </a:solidFill>
                  <a:latin typeface="+mn-ea"/>
                  <a:ea typeface="+mn-ea"/>
                </a:rPr>
                <a:t>考试内容固定</a:t>
              </a:r>
            </a:p>
          </p:txBody>
        </p:sp>
        <p:sp>
          <p:nvSpPr>
            <p:cNvPr id="7" name="平行四边形 2"/>
            <p:cNvSpPr>
              <a:spLocks noChangeArrowheads="1"/>
            </p:cNvSpPr>
            <p:nvPr/>
          </p:nvSpPr>
          <p:spPr bwMode="auto">
            <a:xfrm>
              <a:off x="6143" y="4252"/>
              <a:ext cx="6895" cy="4438"/>
            </a:xfrm>
            <a:prstGeom prst="parallelogram">
              <a:avLst>
                <a:gd name="adj" fmla="val 42747"/>
              </a:avLst>
            </a:prstGeom>
            <a:solidFill>
              <a:schemeClr val="bg1">
                <a:lumMod val="65000"/>
                <a:alpha val="20000"/>
              </a:schemeClr>
            </a:solidFill>
            <a:ln>
              <a:noFill/>
            </a:ln>
          </p:spPr>
          <p:txBody>
            <a:bodyPr lIns="0" tIns="0" rIns="0" bIns="0" anchor="ctr"/>
            <a:lstStyle/>
            <a:p>
              <a:pPr algn="just" fontAlgn="auto">
                <a:lnSpc>
                  <a:spcPct val="150000"/>
                </a:lnSpc>
                <a:spcBef>
                  <a:spcPts val="0"/>
                </a:spcBef>
                <a:spcAft>
                  <a:spcPts val="0"/>
                </a:spcAft>
                <a:defRPr/>
              </a:pPr>
              <a:r>
                <a:rPr lang="en-US" sz="1400" dirty="0">
                  <a:solidFill>
                    <a:schemeClr val="bg2">
                      <a:lumMod val="25000"/>
                    </a:schemeClr>
                  </a:solidFill>
                  <a:latin typeface="微软雅黑" panose="020B0503020204020204" charset="-122"/>
                  <a:ea typeface="微软雅黑" panose="020B0503020204020204" charset="-122"/>
                </a:rPr>
                <a:t>    </a:t>
              </a:r>
              <a:r>
                <a:rPr sz="1400" dirty="0">
                  <a:solidFill>
                    <a:schemeClr val="bg2">
                      <a:lumMod val="25000"/>
                    </a:schemeClr>
                  </a:solidFill>
                  <a:latin typeface="微软雅黑" panose="020B0503020204020204" charset="-122"/>
                  <a:ea typeface="微软雅黑" panose="020B0503020204020204" charset="-122"/>
                </a:rPr>
                <a:t>职业学校应届或往届毕业生均有报考资格。考试与普通高考时间相同，由省里单独出题，单独录取。考试分文化课和专业综合两部分，满分750分。其中文化课：语文、数学、英语各</a:t>
              </a:r>
              <a:r>
                <a:rPr lang="en-US" sz="1400" dirty="0">
                  <a:solidFill>
                    <a:schemeClr val="bg2">
                      <a:lumMod val="25000"/>
                    </a:schemeClr>
                  </a:solidFill>
                  <a:latin typeface="微软雅黑" panose="020B0503020204020204" charset="-122"/>
                  <a:ea typeface="微软雅黑" panose="020B0503020204020204" charset="-122"/>
                </a:rPr>
                <a:t>100</a:t>
              </a:r>
              <a:r>
                <a:rPr sz="1400" dirty="0">
                  <a:solidFill>
                    <a:schemeClr val="bg2">
                      <a:lumMod val="25000"/>
                    </a:schemeClr>
                  </a:solidFill>
                  <a:latin typeface="微软雅黑" panose="020B0503020204020204" charset="-122"/>
                  <a:ea typeface="微软雅黑" panose="020B0503020204020204" charset="-122"/>
                </a:rPr>
                <a:t>分。专业综合</a:t>
              </a:r>
              <a:r>
                <a:rPr lang="en-US" sz="1400" dirty="0">
                  <a:solidFill>
                    <a:schemeClr val="bg2">
                      <a:lumMod val="25000"/>
                    </a:schemeClr>
                  </a:solidFill>
                  <a:latin typeface="微软雅黑" panose="020B0503020204020204" charset="-122"/>
                  <a:ea typeface="微软雅黑" panose="020B0503020204020204" charset="-122"/>
                </a:rPr>
                <a:t>450</a:t>
              </a:r>
              <a:r>
                <a:rPr sz="1400" dirty="0">
                  <a:solidFill>
                    <a:schemeClr val="bg2">
                      <a:lumMod val="25000"/>
                    </a:schemeClr>
                  </a:solidFill>
                  <a:latin typeface="微软雅黑" panose="020B0503020204020204" charset="-122"/>
                  <a:ea typeface="微软雅黑" panose="020B0503020204020204" charset="-122"/>
                </a:rPr>
                <a:t>分</a:t>
              </a:r>
              <a:r>
                <a:rPr sz="1600" dirty="0">
                  <a:solidFill>
                    <a:schemeClr val="bg2">
                      <a:lumMod val="25000"/>
                    </a:schemeClr>
                  </a:solidFill>
                  <a:latin typeface="微软雅黑" panose="020B0503020204020204" charset="-122"/>
                  <a:ea typeface="微软雅黑" panose="020B0503020204020204" charset="-122"/>
                </a:rPr>
                <a:t> </a:t>
              </a:r>
            </a:p>
          </p:txBody>
        </p:sp>
      </p:grpSp>
      <p:grpSp>
        <p:nvGrpSpPr>
          <p:cNvPr id="8" name="组合 7"/>
          <p:cNvGrpSpPr/>
          <p:nvPr/>
        </p:nvGrpSpPr>
        <p:grpSpPr bwMode="auto">
          <a:xfrm>
            <a:off x="7327900" y="1787525"/>
            <a:ext cx="4579938" cy="3760788"/>
            <a:chOff x="681335" y="1473190"/>
            <a:chExt cx="3142322" cy="2381657"/>
          </a:xfrm>
        </p:grpSpPr>
        <p:sp>
          <p:nvSpPr>
            <p:cNvPr id="9" name="任意多边形 6"/>
            <p:cNvSpPr>
              <a:spLocks noChangeArrowheads="1"/>
            </p:cNvSpPr>
            <p:nvPr/>
          </p:nvSpPr>
          <p:spPr bwMode="auto">
            <a:xfrm>
              <a:off x="681335" y="3325031"/>
              <a:ext cx="2306911" cy="529816"/>
            </a:xfrm>
            <a:custGeom>
              <a:avLst/>
              <a:gdLst>
                <a:gd name="T0" fmla="*/ 131542 w 1840567"/>
                <a:gd name="T1" fmla="*/ 0 h 660400"/>
                <a:gd name="T2" fmla="*/ 1474787 w 1840567"/>
                <a:gd name="T3" fmla="*/ 0 h 660400"/>
                <a:gd name="T4" fmla="*/ 1343245 w 1840567"/>
                <a:gd name="T5" fmla="*/ 530225 h 660400"/>
                <a:gd name="T6" fmla="*/ 0 w 1840567"/>
                <a:gd name="T7" fmla="*/ 530225 h 660400"/>
                <a:gd name="T8" fmla="*/ 0 60000 65536"/>
                <a:gd name="T9" fmla="*/ 0 60000 65536"/>
                <a:gd name="T10" fmla="*/ 0 60000 65536"/>
                <a:gd name="T11" fmla="*/ 0 60000 65536"/>
                <a:gd name="T12" fmla="*/ 0 w 1840567"/>
                <a:gd name="T13" fmla="*/ 0 h 660400"/>
                <a:gd name="T14" fmla="*/ 1840567 w 1840567"/>
                <a:gd name="T15" fmla="*/ 660400 h 660400"/>
              </a:gdLst>
              <a:ahLst/>
              <a:cxnLst>
                <a:cxn ang="T8">
                  <a:pos x="T0" y="T1"/>
                </a:cxn>
                <a:cxn ang="T9">
                  <a:pos x="T2" y="T3"/>
                </a:cxn>
                <a:cxn ang="T10">
                  <a:pos x="T4" y="T5"/>
                </a:cxn>
                <a:cxn ang="T11">
                  <a:pos x="T6" y="T7"/>
                </a:cxn>
              </a:cxnLst>
              <a:rect l="T12" t="T13" r="T14" b="T15"/>
              <a:pathLst>
                <a:path w="1840567" h="660400">
                  <a:moveTo>
                    <a:pt x="164167" y="0"/>
                  </a:moveTo>
                  <a:lnTo>
                    <a:pt x="1840567" y="0"/>
                  </a:lnTo>
                  <a:lnTo>
                    <a:pt x="1676400" y="660400"/>
                  </a:lnTo>
                  <a:lnTo>
                    <a:pt x="0" y="660400"/>
                  </a:lnTo>
                  <a:lnTo>
                    <a:pt x="164167" y="0"/>
                  </a:lnTo>
                  <a:close/>
                </a:path>
              </a:pathLst>
            </a:custGeom>
            <a:solidFill>
              <a:srgbClr val="548BB7"/>
            </a:solidFill>
            <a:ln>
              <a:noFill/>
            </a:ln>
          </p:spPr>
          <p:txBody>
            <a:bodyPr anchor="ctr"/>
            <a:lstStyle/>
            <a:p>
              <a:pPr algn="ctr" fontAlgn="auto">
                <a:spcBef>
                  <a:spcPts val="0"/>
                </a:spcBef>
                <a:spcAft>
                  <a:spcPts val="0"/>
                </a:spcAft>
                <a:defRPr/>
              </a:pPr>
              <a:r>
                <a:rPr lang="zh-CN" altLang="zh-CN" sz="3200" b="1" dirty="0">
                  <a:solidFill>
                    <a:schemeClr val="bg1"/>
                  </a:solidFill>
                  <a:latin typeface="+mn-lt"/>
                  <a:ea typeface="+mn-ea"/>
                </a:rPr>
                <a:t>升学路更广</a:t>
              </a:r>
            </a:p>
          </p:txBody>
        </p:sp>
        <p:sp>
          <p:nvSpPr>
            <p:cNvPr id="10" name="平行四边形 2"/>
            <p:cNvSpPr>
              <a:spLocks noChangeArrowheads="1"/>
            </p:cNvSpPr>
            <p:nvPr/>
          </p:nvSpPr>
          <p:spPr bwMode="auto">
            <a:xfrm>
              <a:off x="911155" y="1473190"/>
              <a:ext cx="2912502" cy="1803585"/>
            </a:xfrm>
            <a:prstGeom prst="parallelogram">
              <a:avLst>
                <a:gd name="adj" fmla="val 42747"/>
              </a:avLst>
            </a:prstGeom>
            <a:solidFill>
              <a:schemeClr val="bg1">
                <a:lumMod val="65000"/>
                <a:alpha val="20000"/>
              </a:schemeClr>
            </a:solidFill>
            <a:ln>
              <a:noFill/>
            </a:ln>
          </p:spPr>
          <p:txBody>
            <a:bodyPr lIns="0" tIns="0" rIns="0" bIns="0" anchor="ctr"/>
            <a:lstStyle/>
            <a:p>
              <a:pPr algn="just" fontAlgn="auto">
                <a:lnSpc>
                  <a:spcPct val="150000"/>
                </a:lnSpc>
                <a:spcBef>
                  <a:spcPts val="0"/>
                </a:spcBef>
                <a:spcAft>
                  <a:spcPts val="0"/>
                </a:spcAft>
                <a:defRPr/>
              </a:pPr>
              <a:r>
                <a:rPr sz="1400" dirty="0">
                  <a:solidFill>
                    <a:schemeClr val="bg2">
                      <a:lumMod val="25000"/>
                    </a:schemeClr>
                  </a:solidFill>
                  <a:latin typeface="微软雅黑" panose="020B0503020204020204" charset="-122"/>
                  <a:ea typeface="微软雅黑" panose="020B0503020204020204" charset="-122"/>
                </a:rPr>
                <a:t>中职对口升学可通过高等职业院校对口单招、全国中职对口升学高考招生、全国职业技能大赛三等奖以上获得者可免试直升大学三条途径</a:t>
              </a:r>
            </a:p>
          </p:txBody>
        </p:sp>
      </p:grpSp>
      <p:grpSp>
        <p:nvGrpSpPr>
          <p:cNvPr id="18436" name="组合 13"/>
          <p:cNvGrpSpPr/>
          <p:nvPr/>
        </p:nvGrpSpPr>
        <p:grpSpPr bwMode="auto">
          <a:xfrm>
            <a:off x="1588" y="0"/>
            <a:ext cx="12190412" cy="1031875"/>
            <a:chOff x="795" y="-1"/>
            <a:chExt cx="12190413" cy="1031624"/>
          </a:xfrm>
        </p:grpSpPr>
        <p:sp>
          <p:nvSpPr>
            <p:cNvPr id="12" name="矩形 11"/>
            <p:cNvSpPr/>
            <p:nvPr>
              <p:custDataLst>
                <p:tags r:id="rId1"/>
              </p:custDataLst>
            </p:nvPr>
          </p:nvSpPr>
          <p:spPr>
            <a:xfrm>
              <a:off x="795" y="280919"/>
              <a:ext cx="12190413" cy="750704"/>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p>
          </p:txBody>
        </p:sp>
        <p:pic>
          <p:nvPicPr>
            <p:cNvPr id="18439" name="图片 12"/>
            <p:cNvPicPr>
              <a:picLocks noChangeAspect="1"/>
            </p:cNvPicPr>
            <p:nvPr/>
          </p:nvPicPr>
          <p:blipFill>
            <a:blip r:embed="rId3"/>
            <a:srcRect/>
            <a:stretch>
              <a:fillRect/>
            </a:stretch>
          </p:blipFill>
          <p:spPr bwMode="auto">
            <a:xfrm>
              <a:off x="328107" y="-1"/>
              <a:ext cx="940631" cy="1031623"/>
            </a:xfrm>
            <a:prstGeom prst="rect">
              <a:avLst/>
            </a:prstGeom>
            <a:noFill/>
            <a:ln w="9525">
              <a:noFill/>
              <a:miter lim="800000"/>
              <a:headEnd/>
              <a:tailEnd/>
            </a:ln>
          </p:spPr>
        </p:pic>
      </p:grpSp>
      <p:sp>
        <p:nvSpPr>
          <p:cNvPr id="11" name="矩形 10"/>
          <p:cNvSpPr>
            <a:spLocks noChangeArrowheads="1"/>
          </p:cNvSpPr>
          <p:nvPr/>
        </p:nvSpPr>
        <p:spPr bwMode="auto">
          <a:xfrm>
            <a:off x="1468755" y="341630"/>
            <a:ext cx="9105900" cy="1322070"/>
          </a:xfrm>
          <a:prstGeom prst="rect">
            <a:avLst/>
          </a:prstGeom>
          <a:noFill/>
          <a:ln w="9525">
            <a:noFill/>
            <a:miter lim="800000"/>
          </a:ln>
        </p:spPr>
        <p:txBody>
          <a:bodyPr wrap="square">
            <a:spAutoFit/>
          </a:bodyPr>
          <a:lstStyle/>
          <a:p>
            <a:pPr algn="l"/>
            <a:r>
              <a:rPr lang="zh-CN" altLang="en-US" sz="4000" b="1" dirty="0">
                <a:solidFill>
                  <a:schemeClr val="tx1"/>
                </a:solidFill>
                <a:latin typeface="Times New Roman" panose="02020503050405090304" charset="0"/>
                <a:ea typeface="微软雅黑" panose="020B0503020204020204" charset="-122"/>
                <a:cs typeface="Times New Roman" panose="02020503050405090304" charset="0"/>
                <a:sym typeface="+mn-ea"/>
              </a:rPr>
              <a:t>临床医学专业对口升学的重要性</a:t>
            </a:r>
            <a:endParaRPr lang="zh-CN" altLang="en-US" sz="4000" b="1" dirty="0">
              <a:solidFill>
                <a:schemeClr val="tx1"/>
              </a:solidFill>
              <a:latin typeface="Times New Roman" panose="02020503050405090304" charset="0"/>
              <a:ea typeface="微软雅黑" panose="020B0503020204020204" charset="-122"/>
              <a:cs typeface="Times New Roman" panose="02020503050405090304" charset="0"/>
            </a:endParaRPr>
          </a:p>
          <a:p>
            <a:endParaRPr lang="zh-CN" altLang="en-US" sz="4000" b="1" dirty="0">
              <a:solidFill>
                <a:schemeClr val="tx1"/>
              </a:solidFill>
              <a:latin typeface="Times New Roman" panose="02020503050405090304" charset="0"/>
              <a:ea typeface="微软雅黑" panose="020B0503020204020204" charset="-122"/>
              <a:cs typeface="Times New Roman" panose="02020503050405090304" charset="0"/>
            </a:endParaRPr>
          </a:p>
        </p:txBody>
      </p:sp>
      <p:grpSp>
        <p:nvGrpSpPr>
          <p:cNvPr id="18" name="组合 17">
            <a:extLst>
              <a:ext uri="{FF2B5EF4-FFF2-40B4-BE49-F238E27FC236}">
                <a16:creationId xmlns:a16="http://schemas.microsoft.com/office/drawing/2014/main" id="{F976FCEB-11F4-6848-BC89-7E55CBDA6974}"/>
              </a:ext>
            </a:extLst>
          </p:cNvPr>
          <p:cNvGrpSpPr/>
          <p:nvPr/>
        </p:nvGrpSpPr>
        <p:grpSpPr>
          <a:xfrm>
            <a:off x="8891735" y="319367"/>
            <a:ext cx="3406140" cy="712508"/>
            <a:chOff x="6477636" y="24130"/>
            <a:chExt cx="5524817" cy="1155700"/>
          </a:xfrm>
        </p:grpSpPr>
        <p:pic>
          <p:nvPicPr>
            <p:cNvPr id="19" name="图片 18" descr="logo">
              <a:extLst>
                <a:ext uri="{FF2B5EF4-FFF2-40B4-BE49-F238E27FC236}">
                  <a16:creationId xmlns:a16="http://schemas.microsoft.com/office/drawing/2014/main" id="{F33AE5A1-3E77-6343-B736-4C332FBBC1F9}"/>
                </a:ext>
              </a:extLst>
            </p:cNvPr>
            <p:cNvPicPr>
              <a:picLocks noChangeAspect="1"/>
            </p:cNvPicPr>
            <p:nvPr/>
          </p:nvPicPr>
          <p:blipFill rotWithShape="1">
            <a:blip r:embed="rId4">
              <a:clrChange>
                <a:clrFrom>
                  <a:srgbClr val="000000">
                    <a:alpha val="0"/>
                  </a:srgbClr>
                </a:clrFrom>
                <a:clrTo>
                  <a:srgbClr val="000000">
                    <a:alpha val="0"/>
                    <a:alpha val="0"/>
                  </a:srgbClr>
                </a:clrTo>
              </a:clrChange>
            </a:blip>
            <a:srcRect r="79453"/>
            <a:stretch/>
          </p:blipFill>
          <p:spPr>
            <a:xfrm>
              <a:off x="6477636" y="24130"/>
              <a:ext cx="1174114" cy="1155700"/>
            </a:xfrm>
            <a:prstGeom prst="rect">
              <a:avLst/>
            </a:prstGeom>
          </p:spPr>
        </p:pic>
        <p:pic>
          <p:nvPicPr>
            <p:cNvPr id="20" name="图片 19" descr="logo">
              <a:extLst>
                <a:ext uri="{FF2B5EF4-FFF2-40B4-BE49-F238E27FC236}">
                  <a16:creationId xmlns:a16="http://schemas.microsoft.com/office/drawing/2014/main" id="{583592AB-3BAB-3946-AF42-335302AB8B86}"/>
                </a:ext>
              </a:extLst>
            </p:cNvPr>
            <p:cNvPicPr>
              <a:picLocks noChangeAspect="1"/>
            </p:cNvPicPr>
            <p:nvPr/>
          </p:nvPicPr>
          <p:blipFill rotWithShape="1">
            <a:blip r:embed="rId5">
              <a:clrChange>
                <a:clrFrom>
                  <a:srgbClr val="000000">
                    <a:alpha val="0"/>
                  </a:srgbClr>
                </a:clrFrom>
                <a:clrTo>
                  <a:srgbClr val="000000">
                    <a:alpha val="0"/>
                    <a:alpha val="0"/>
                  </a:srgbClr>
                </a:clrTo>
              </a:clrChange>
              <a:duotone>
                <a:prstClr val="black"/>
                <a:srgbClr val="FF0000">
                  <a:tint val="45000"/>
                  <a:satMod val="400000"/>
                </a:srgbClr>
              </a:duotone>
              <a:extLst>
                <a:ext uri="{BEBA8EAE-BF5A-486C-A8C5-ECC9F3942E4B}">
                  <a14:imgProps xmlns:a14="http://schemas.microsoft.com/office/drawing/2010/main">
                    <a14:imgLayer r:embed="rId6">
                      <a14:imgEffect>
                        <a14:sharpenSoften amount="50000"/>
                      </a14:imgEffect>
                      <a14:imgEffect>
                        <a14:brightnessContrast bright="-20000" contrast="-20000"/>
                      </a14:imgEffect>
                    </a14:imgLayer>
                  </a14:imgProps>
                </a:ext>
              </a:extLst>
            </a:blip>
            <a:srcRect l="23014"/>
            <a:stretch/>
          </p:blipFill>
          <p:spPr>
            <a:xfrm>
              <a:off x="7603174" y="24130"/>
              <a:ext cx="4399279" cy="1155700"/>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par>
                          <p:cTn id="11" fill="hold">
                            <p:stCondLst>
                              <p:cond delay="500"/>
                            </p:stCondLst>
                            <p:childTnLst>
                              <p:par>
                                <p:cTn id="12" presetID="5" presetClass="entr" presetSubtype="1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heckerboard(across)">
                                      <p:cBhvr>
                                        <p:cTn id="14" dur="500"/>
                                        <p:tgtEl>
                                          <p:spTgt spid="13"/>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5"/>
          <p:cNvSpPr>
            <a:spLocks noChangeArrowheads="1"/>
          </p:cNvSpPr>
          <p:nvPr/>
        </p:nvSpPr>
        <p:spPr bwMode="gray">
          <a:xfrm>
            <a:off x="-11113" y="6551613"/>
            <a:ext cx="12234863" cy="334962"/>
          </a:xfrm>
          <a:prstGeom prst="rect">
            <a:avLst/>
          </a:prstGeom>
          <a:solidFill>
            <a:schemeClr val="accent1">
              <a:alpha val="8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solidFill>
                <a:srgbClr val="FFFFFF"/>
              </a:solidFill>
            </a:endParaRPr>
          </a:p>
        </p:txBody>
      </p:sp>
      <p:cxnSp>
        <p:nvCxnSpPr>
          <p:cNvPr id="19458" name="直接连接符 3"/>
          <p:cNvCxnSpPr>
            <a:cxnSpLocks noChangeShapeType="1"/>
          </p:cNvCxnSpPr>
          <p:nvPr/>
        </p:nvCxnSpPr>
        <p:spPr bwMode="auto">
          <a:xfrm>
            <a:off x="-1588" y="3273425"/>
            <a:ext cx="12207876" cy="0"/>
          </a:xfrm>
          <a:prstGeom prst="line">
            <a:avLst/>
          </a:prstGeom>
          <a:noFill/>
          <a:ln w="28575">
            <a:solidFill>
              <a:schemeClr val="accent2"/>
            </a:solidFill>
            <a:round/>
          </a:ln>
        </p:spPr>
      </p:cxnSp>
      <p:sp>
        <p:nvSpPr>
          <p:cNvPr id="30" name="矩形 32"/>
          <p:cNvSpPr>
            <a:spLocks noChangeArrowheads="1"/>
          </p:cNvSpPr>
          <p:nvPr/>
        </p:nvSpPr>
        <p:spPr bwMode="auto">
          <a:xfrm>
            <a:off x="4433888" y="2528888"/>
            <a:ext cx="6048375" cy="689610"/>
          </a:xfrm>
          <a:prstGeom prst="rect">
            <a:avLst/>
          </a:prstGeom>
          <a:noFill/>
          <a:ln>
            <a:noFill/>
          </a:ln>
        </p:spPr>
        <p:txBody>
          <a:bodyPr lIns="121917" tIns="60958" rIns="121917" bIns="60958">
            <a:spAutoFit/>
          </a:bodyPr>
          <a:lstStyle/>
          <a:p>
            <a:pPr fontAlgn="auto">
              <a:spcBef>
                <a:spcPts val="0"/>
              </a:spcBef>
              <a:spcAft>
                <a:spcPts val="0"/>
              </a:spcAft>
              <a:defRPr/>
            </a:pPr>
            <a:r>
              <a:rPr lang="zh-CN" altLang="en-US" sz="3700" dirty="0">
                <a:solidFill>
                  <a:schemeClr val="accent1">
                    <a:lumMod val="50000"/>
                  </a:schemeClr>
                </a:solidFill>
                <a:latin typeface="微软雅黑" panose="020B0503020204020204" charset="-122"/>
                <a:ea typeface="微软雅黑" panose="020B0503020204020204" charset="-122"/>
              </a:rPr>
              <a:t>内科历年考点</a:t>
            </a:r>
          </a:p>
        </p:txBody>
      </p:sp>
      <p:pic>
        <p:nvPicPr>
          <p:cNvPr id="19461" name="图片 30"/>
          <p:cNvPicPr>
            <a:picLocks noChangeAspect="1"/>
          </p:cNvPicPr>
          <p:nvPr/>
        </p:nvPicPr>
        <p:blipFill>
          <a:blip r:embed="rId2"/>
          <a:srcRect/>
          <a:stretch>
            <a:fillRect/>
          </a:stretch>
        </p:blipFill>
        <p:spPr bwMode="auto">
          <a:xfrm>
            <a:off x="10101263" y="4605338"/>
            <a:ext cx="2079625" cy="2281237"/>
          </a:xfrm>
          <a:prstGeom prst="rect">
            <a:avLst/>
          </a:prstGeom>
          <a:noFill/>
          <a:ln w="9525">
            <a:noFill/>
            <a:miter lim="800000"/>
            <a:headEnd/>
            <a:tailEnd/>
          </a:ln>
        </p:spPr>
      </p:pic>
      <p:sp>
        <p:nvSpPr>
          <p:cNvPr id="19462" name="椭圆 4"/>
          <p:cNvSpPr>
            <a:spLocks noChangeArrowheads="1"/>
          </p:cNvSpPr>
          <p:nvPr/>
        </p:nvSpPr>
        <p:spPr bwMode="auto">
          <a:xfrm>
            <a:off x="-11113" y="2409825"/>
            <a:ext cx="4076701" cy="1727200"/>
          </a:xfrm>
          <a:prstGeom prst="homePlate">
            <a:avLst>
              <a:gd name="adj" fmla="val 50025"/>
            </a:avLst>
          </a:prstGeom>
          <a:solidFill>
            <a:schemeClr val="accent2"/>
          </a:solidFill>
          <a:ln w="9525">
            <a:noFill/>
            <a:miter lim="800000"/>
          </a:ln>
        </p:spPr>
        <p:txBody>
          <a:bodyPr lIns="121917" tIns="60958" rIns="121917" bIns="60958" anchor="ctr"/>
          <a:lstStyle/>
          <a:p>
            <a:pPr algn="ctr"/>
            <a:r>
              <a:rPr lang="en-US" altLang="zh-CN" sz="8300" b="1">
                <a:solidFill>
                  <a:srgbClr val="FFFFFF"/>
                </a:solidFill>
                <a:latin typeface="Times New Roman" panose="02020503050405090304" charset="0"/>
                <a:cs typeface="Times New Roman" panose="02020503050405090304" charset="0"/>
              </a:rPr>
              <a:t>2</a:t>
            </a:r>
          </a:p>
        </p:txBody>
      </p:sp>
      <p:grpSp>
        <p:nvGrpSpPr>
          <p:cNvPr id="10" name="组合 9">
            <a:extLst>
              <a:ext uri="{FF2B5EF4-FFF2-40B4-BE49-F238E27FC236}">
                <a16:creationId xmlns:a16="http://schemas.microsoft.com/office/drawing/2014/main" id="{9C7A5FB8-C38C-7B49-A403-109A8AC82FEF}"/>
              </a:ext>
            </a:extLst>
          </p:cNvPr>
          <p:cNvGrpSpPr/>
          <p:nvPr/>
        </p:nvGrpSpPr>
        <p:grpSpPr>
          <a:xfrm>
            <a:off x="8891735" y="319367"/>
            <a:ext cx="3406140" cy="712508"/>
            <a:chOff x="6477636" y="24130"/>
            <a:chExt cx="5524817" cy="1155700"/>
          </a:xfrm>
        </p:grpSpPr>
        <p:pic>
          <p:nvPicPr>
            <p:cNvPr id="11" name="图片 10" descr="logo">
              <a:extLst>
                <a:ext uri="{FF2B5EF4-FFF2-40B4-BE49-F238E27FC236}">
                  <a16:creationId xmlns:a16="http://schemas.microsoft.com/office/drawing/2014/main" id="{809D25B5-36D3-1D49-9C97-D6DD7D70B1B1}"/>
                </a:ext>
              </a:extLst>
            </p:cNvPr>
            <p:cNvPicPr>
              <a:picLocks noChangeAspect="1"/>
            </p:cNvPicPr>
            <p:nvPr/>
          </p:nvPicPr>
          <p:blipFill rotWithShape="1">
            <a:blip r:embed="rId3">
              <a:clrChange>
                <a:clrFrom>
                  <a:srgbClr val="000000">
                    <a:alpha val="0"/>
                  </a:srgbClr>
                </a:clrFrom>
                <a:clrTo>
                  <a:srgbClr val="000000">
                    <a:alpha val="0"/>
                    <a:alpha val="0"/>
                  </a:srgbClr>
                </a:clrTo>
              </a:clrChange>
            </a:blip>
            <a:srcRect r="79453"/>
            <a:stretch/>
          </p:blipFill>
          <p:spPr>
            <a:xfrm>
              <a:off x="6477636" y="24130"/>
              <a:ext cx="1174114" cy="1155700"/>
            </a:xfrm>
            <a:prstGeom prst="rect">
              <a:avLst/>
            </a:prstGeom>
          </p:spPr>
        </p:pic>
        <p:pic>
          <p:nvPicPr>
            <p:cNvPr id="12" name="图片 11" descr="logo">
              <a:extLst>
                <a:ext uri="{FF2B5EF4-FFF2-40B4-BE49-F238E27FC236}">
                  <a16:creationId xmlns:a16="http://schemas.microsoft.com/office/drawing/2014/main" id="{29A3CD75-3132-C443-8A31-FF3826BBA85B}"/>
                </a:ext>
              </a:extLst>
            </p:cNvPr>
            <p:cNvPicPr>
              <a:picLocks noChangeAspect="1"/>
            </p:cNvPicPr>
            <p:nvPr/>
          </p:nvPicPr>
          <p:blipFill rotWithShape="1">
            <a:blip r:embed="rId4">
              <a:clrChange>
                <a:clrFrom>
                  <a:srgbClr val="000000">
                    <a:alpha val="0"/>
                  </a:srgbClr>
                </a:clrFrom>
                <a:clrTo>
                  <a:srgbClr val="000000">
                    <a:alpha val="0"/>
                    <a:alpha val="0"/>
                  </a:srgbClr>
                </a:clrTo>
              </a:clrChange>
              <a:duotone>
                <a:prstClr val="black"/>
                <a:srgbClr val="FF0000">
                  <a:tint val="45000"/>
                  <a:satMod val="400000"/>
                </a:srgbClr>
              </a:duotone>
              <a:extLst>
                <a:ext uri="{BEBA8EAE-BF5A-486C-A8C5-ECC9F3942E4B}">
                  <a14:imgProps xmlns:a14="http://schemas.microsoft.com/office/drawing/2010/main">
                    <a14:imgLayer r:embed="rId5">
                      <a14:imgEffect>
                        <a14:sharpenSoften amount="50000"/>
                      </a14:imgEffect>
                      <a14:imgEffect>
                        <a14:brightnessContrast bright="-20000" contrast="-20000"/>
                      </a14:imgEffect>
                    </a14:imgLayer>
                  </a14:imgProps>
                </a:ext>
              </a:extLst>
            </a:blip>
            <a:srcRect l="23014"/>
            <a:stretch/>
          </p:blipFill>
          <p:spPr>
            <a:xfrm>
              <a:off x="7603174" y="24130"/>
              <a:ext cx="4399279" cy="1155700"/>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500" fill="hold">
                                          <p:stCondLst>
                                            <p:cond delay="0"/>
                                          </p:stCondLst>
                                        </p:cTn>
                                        <p:tgtEl>
                                          <p:spTgt spid="30"/>
                                        </p:tgtEl>
                                        <p:attrNameLst>
                                          <p:attrName>style.visibility</p:attrName>
                                        </p:attrNameLst>
                                      </p:cBhvr>
                                      <p:to>
                                        <p:strVal val="visible"/>
                                      </p:to>
                                    </p:set>
                                    <p:anim calcmode="discrete" valueType="clr">
                                      <p:cBhvr override="childStyle">
                                        <p:cTn id="7" dur="50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30"/>
                                        </p:tgtEl>
                                        <p:attrNameLst>
                                          <p:attrName>fillcolor</p:attrName>
                                        </p:attrNameLst>
                                      </p:cBhvr>
                                      <p:tavLst>
                                        <p:tav tm="0">
                                          <p:val>
                                            <p:clrVal>
                                              <a:schemeClr val="accent2"/>
                                            </p:clrVal>
                                          </p:val>
                                        </p:tav>
                                        <p:tav tm="50000">
                                          <p:val>
                                            <p:clrVal>
                                              <a:schemeClr val="hlink"/>
                                            </p:clrVal>
                                          </p:val>
                                        </p:tav>
                                      </p:tavLst>
                                    </p:anim>
                                    <p:set>
                                      <p:cBhvr>
                                        <p:cTn id="9" dur="500"/>
                                        <p:tgtEl>
                                          <p:spTgt spid="3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bwMode="auto">
          <a:xfrm>
            <a:off x="0" y="1031557"/>
            <a:ext cx="4566672" cy="798760"/>
            <a:chOff x="73819" y="1763816"/>
            <a:chExt cx="6404179" cy="639465"/>
          </a:xfrm>
        </p:grpSpPr>
        <p:sp>
          <p:nvSpPr>
            <p:cNvPr id="28" name="矩形 27"/>
            <p:cNvSpPr/>
            <p:nvPr/>
          </p:nvSpPr>
          <p:spPr>
            <a:xfrm>
              <a:off x="73819" y="1763816"/>
              <a:ext cx="6096000" cy="601139"/>
            </a:xfrm>
            <a:prstGeom prst="rect">
              <a:avLst/>
            </a:prstGeom>
            <a:solidFill>
              <a:srgbClr val="A5AB8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515" name="矩形 28"/>
            <p:cNvSpPr>
              <a:spLocks noChangeArrowheads="1"/>
            </p:cNvSpPr>
            <p:nvPr/>
          </p:nvSpPr>
          <p:spPr bwMode="auto">
            <a:xfrm>
              <a:off x="381998" y="1806537"/>
              <a:ext cx="6096000" cy="596744"/>
            </a:xfrm>
            <a:prstGeom prst="rect">
              <a:avLst/>
            </a:prstGeom>
            <a:noFill/>
            <a:ln w="9525">
              <a:noFill/>
              <a:miter lim="800000"/>
            </a:ln>
          </p:spPr>
          <p:txBody>
            <a:bodyPr wrap="square">
              <a:spAutoFit/>
            </a:bodyPr>
            <a:lstStyle/>
            <a:p>
              <a:pPr algn="ctr">
                <a:lnSpc>
                  <a:spcPct val="130000"/>
                </a:lnSpc>
              </a:pPr>
              <a:r>
                <a:rPr lang="zh-CN" altLang="en-US" sz="3600" b="1" dirty="0">
                  <a:solidFill>
                    <a:schemeClr val="bg1"/>
                  </a:solidFill>
                  <a:latin typeface="Calibri" panose="020F0502020204030204" pitchFamily="34" charset="0"/>
                  <a:sym typeface="+mn-ea"/>
                </a:rPr>
                <a:t>一、课程基本要求：</a:t>
              </a:r>
              <a:endParaRPr lang="zh-CN" altLang="en-US" sz="3600" b="1" dirty="0">
                <a:solidFill>
                  <a:schemeClr val="bg1"/>
                </a:solidFill>
                <a:latin typeface="Calibri" panose="020F0502020204030204" pitchFamily="34" charset="0"/>
                <a:ea typeface="微软雅黑" panose="020B0503020204020204" charset="-122"/>
              </a:endParaRPr>
            </a:p>
          </p:txBody>
        </p:sp>
      </p:grpSp>
      <p:grpSp>
        <p:nvGrpSpPr>
          <p:cNvPr id="21510" name="组合 30"/>
          <p:cNvGrpSpPr/>
          <p:nvPr/>
        </p:nvGrpSpPr>
        <p:grpSpPr bwMode="auto">
          <a:xfrm>
            <a:off x="1588" y="0"/>
            <a:ext cx="12190412" cy="1031875"/>
            <a:chOff x="795" y="-1"/>
            <a:chExt cx="12190413" cy="1031624"/>
          </a:xfrm>
        </p:grpSpPr>
        <p:sp>
          <p:nvSpPr>
            <p:cNvPr id="32" name="矩形 31"/>
            <p:cNvSpPr/>
            <p:nvPr>
              <p:custDataLst>
                <p:tags r:id="rId1"/>
              </p:custDataLst>
            </p:nvPr>
          </p:nvSpPr>
          <p:spPr>
            <a:xfrm>
              <a:off x="795" y="280919"/>
              <a:ext cx="12190413" cy="750704"/>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p>
          </p:txBody>
        </p:sp>
        <p:pic>
          <p:nvPicPr>
            <p:cNvPr id="21513" name="图片 32"/>
            <p:cNvPicPr>
              <a:picLocks noChangeAspect="1"/>
            </p:cNvPicPr>
            <p:nvPr/>
          </p:nvPicPr>
          <p:blipFill>
            <a:blip r:embed="rId3"/>
            <a:srcRect/>
            <a:stretch>
              <a:fillRect/>
            </a:stretch>
          </p:blipFill>
          <p:spPr bwMode="auto">
            <a:xfrm>
              <a:off x="328107" y="-1"/>
              <a:ext cx="940631" cy="1031623"/>
            </a:xfrm>
            <a:prstGeom prst="rect">
              <a:avLst/>
            </a:prstGeom>
            <a:noFill/>
            <a:ln w="9525">
              <a:noFill/>
              <a:miter lim="800000"/>
              <a:headEnd/>
              <a:tailEnd/>
            </a:ln>
          </p:spPr>
        </p:pic>
      </p:grpSp>
      <p:sp>
        <p:nvSpPr>
          <p:cNvPr id="30" name="矩形 29"/>
          <p:cNvSpPr>
            <a:spLocks noChangeArrowheads="1"/>
          </p:cNvSpPr>
          <p:nvPr/>
        </p:nvSpPr>
        <p:spPr bwMode="auto">
          <a:xfrm>
            <a:off x="1405573" y="324803"/>
            <a:ext cx="3234690" cy="706755"/>
          </a:xfrm>
          <a:prstGeom prst="rect">
            <a:avLst/>
          </a:prstGeom>
          <a:noFill/>
          <a:ln w="9525">
            <a:noFill/>
            <a:miter lim="800000"/>
          </a:ln>
        </p:spPr>
        <p:txBody>
          <a:bodyPr wrap="none">
            <a:spAutoFit/>
          </a:bodyPr>
          <a:lstStyle/>
          <a:p>
            <a:pPr algn="l"/>
            <a:r>
              <a:rPr lang="zh-CN" altLang="en-US" sz="4000" b="1" dirty="0">
                <a:solidFill>
                  <a:schemeClr val="tx1"/>
                </a:solidFill>
                <a:latin typeface="Times New Roman" panose="02020503050405090304" charset="0"/>
                <a:ea typeface="微软雅黑" panose="020B0503020204020204" charset="-122"/>
                <a:cs typeface="Times New Roman" panose="02020503050405090304" charset="0"/>
                <a:sym typeface="+mn-ea"/>
              </a:rPr>
              <a:t>内科历年考点</a:t>
            </a:r>
          </a:p>
        </p:txBody>
      </p:sp>
      <p:grpSp>
        <p:nvGrpSpPr>
          <p:cNvPr id="18" name="组合 17">
            <a:extLst>
              <a:ext uri="{FF2B5EF4-FFF2-40B4-BE49-F238E27FC236}">
                <a16:creationId xmlns:a16="http://schemas.microsoft.com/office/drawing/2014/main" id="{909BB190-52FD-DC48-BC2C-777F05B4AE5E}"/>
              </a:ext>
            </a:extLst>
          </p:cNvPr>
          <p:cNvGrpSpPr/>
          <p:nvPr/>
        </p:nvGrpSpPr>
        <p:grpSpPr>
          <a:xfrm>
            <a:off x="8891735" y="319367"/>
            <a:ext cx="3406140" cy="712508"/>
            <a:chOff x="6477636" y="24130"/>
            <a:chExt cx="5524817" cy="1155700"/>
          </a:xfrm>
        </p:grpSpPr>
        <p:pic>
          <p:nvPicPr>
            <p:cNvPr id="19" name="图片 18" descr="logo">
              <a:extLst>
                <a:ext uri="{FF2B5EF4-FFF2-40B4-BE49-F238E27FC236}">
                  <a16:creationId xmlns:a16="http://schemas.microsoft.com/office/drawing/2014/main" id="{EE55172D-7E76-2749-8CD2-2002EA2725AA}"/>
                </a:ext>
              </a:extLst>
            </p:cNvPr>
            <p:cNvPicPr>
              <a:picLocks noChangeAspect="1"/>
            </p:cNvPicPr>
            <p:nvPr/>
          </p:nvPicPr>
          <p:blipFill rotWithShape="1">
            <a:blip r:embed="rId4">
              <a:clrChange>
                <a:clrFrom>
                  <a:srgbClr val="000000">
                    <a:alpha val="0"/>
                  </a:srgbClr>
                </a:clrFrom>
                <a:clrTo>
                  <a:srgbClr val="000000">
                    <a:alpha val="0"/>
                    <a:alpha val="0"/>
                  </a:srgbClr>
                </a:clrTo>
              </a:clrChange>
            </a:blip>
            <a:srcRect r="79453"/>
            <a:stretch/>
          </p:blipFill>
          <p:spPr>
            <a:xfrm>
              <a:off x="6477636" y="24130"/>
              <a:ext cx="1174114" cy="1155700"/>
            </a:xfrm>
            <a:prstGeom prst="rect">
              <a:avLst/>
            </a:prstGeom>
          </p:spPr>
        </p:pic>
        <p:pic>
          <p:nvPicPr>
            <p:cNvPr id="20" name="图片 19" descr="logo">
              <a:extLst>
                <a:ext uri="{FF2B5EF4-FFF2-40B4-BE49-F238E27FC236}">
                  <a16:creationId xmlns:a16="http://schemas.microsoft.com/office/drawing/2014/main" id="{89B9F393-DF2B-D142-90E1-0C3F7EA3766B}"/>
                </a:ext>
              </a:extLst>
            </p:cNvPr>
            <p:cNvPicPr>
              <a:picLocks noChangeAspect="1"/>
            </p:cNvPicPr>
            <p:nvPr/>
          </p:nvPicPr>
          <p:blipFill rotWithShape="1">
            <a:blip r:embed="rId5">
              <a:clrChange>
                <a:clrFrom>
                  <a:srgbClr val="000000">
                    <a:alpha val="0"/>
                  </a:srgbClr>
                </a:clrFrom>
                <a:clrTo>
                  <a:srgbClr val="000000">
                    <a:alpha val="0"/>
                    <a:alpha val="0"/>
                  </a:srgbClr>
                </a:clrTo>
              </a:clrChange>
              <a:duotone>
                <a:prstClr val="black"/>
                <a:srgbClr val="FF0000">
                  <a:tint val="45000"/>
                  <a:satMod val="400000"/>
                </a:srgbClr>
              </a:duotone>
              <a:extLst>
                <a:ext uri="{BEBA8EAE-BF5A-486C-A8C5-ECC9F3942E4B}">
                  <a14:imgProps xmlns:a14="http://schemas.microsoft.com/office/drawing/2010/main">
                    <a14:imgLayer r:embed="rId6">
                      <a14:imgEffect>
                        <a14:sharpenSoften amount="50000"/>
                      </a14:imgEffect>
                      <a14:imgEffect>
                        <a14:brightnessContrast bright="-20000" contrast="-20000"/>
                      </a14:imgEffect>
                    </a14:imgLayer>
                  </a14:imgProps>
                </a:ext>
              </a:extLst>
            </a:blip>
            <a:srcRect l="23014"/>
            <a:stretch/>
          </p:blipFill>
          <p:spPr>
            <a:xfrm>
              <a:off x="7603174" y="24130"/>
              <a:ext cx="4399279" cy="1155700"/>
            </a:xfrm>
            <a:prstGeom prst="rect">
              <a:avLst/>
            </a:prstGeom>
          </p:spPr>
        </p:pic>
      </p:grpSp>
      <p:graphicFrame>
        <p:nvGraphicFramePr>
          <p:cNvPr id="4" name="图示 3">
            <a:extLst>
              <a:ext uri="{FF2B5EF4-FFF2-40B4-BE49-F238E27FC236}">
                <a16:creationId xmlns:a16="http://schemas.microsoft.com/office/drawing/2014/main" id="{973060FB-A559-D34B-8AA7-A3AE34461128}"/>
              </a:ext>
            </a:extLst>
          </p:cNvPr>
          <p:cNvGraphicFramePr/>
          <p:nvPr>
            <p:extLst>
              <p:ext uri="{D42A27DB-BD31-4B8C-83A1-F6EECF244321}">
                <p14:modId xmlns:p14="http://schemas.microsoft.com/office/powerpoint/2010/main" val="2901483583"/>
              </p:ext>
            </p:extLst>
          </p:nvPr>
        </p:nvGraphicFramePr>
        <p:xfrm>
          <a:off x="0" y="1943613"/>
          <a:ext cx="12191999" cy="47596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randombar(horizontal)">
                                      <p:cBhvr>
                                        <p:cTn id="11" dur="500"/>
                                        <p:tgtEl>
                                          <p:spTgt spid="2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extLst>
              <p:ext uri="{D42A27DB-BD31-4B8C-83A1-F6EECF244321}">
                <p14:modId xmlns:p14="http://schemas.microsoft.com/office/powerpoint/2010/main" val="2605086654"/>
              </p:ext>
            </p:extLst>
          </p:nvPr>
        </p:nvGraphicFramePr>
        <p:xfrm>
          <a:off x="525145" y="1720215"/>
          <a:ext cx="6020435" cy="4344670"/>
        </p:xfrm>
        <a:graphic>
          <a:graphicData uri="http://schemas.openxmlformats.org/drawingml/2006/chart">
            <c:chart xmlns:c="http://schemas.openxmlformats.org/drawingml/2006/chart" xmlns:r="http://schemas.openxmlformats.org/officeDocument/2006/relationships" r:id="rId3"/>
          </a:graphicData>
        </a:graphic>
      </p:graphicFrame>
      <p:grpSp>
        <p:nvGrpSpPr>
          <p:cNvPr id="12" name="组合 11"/>
          <p:cNvGrpSpPr/>
          <p:nvPr/>
        </p:nvGrpSpPr>
        <p:grpSpPr>
          <a:xfrm>
            <a:off x="6545580" y="1339850"/>
            <a:ext cx="4672965" cy="4984123"/>
            <a:chOff x="10308" y="2110"/>
            <a:chExt cx="7359" cy="7849"/>
          </a:xfrm>
        </p:grpSpPr>
        <p:sp>
          <p:nvSpPr>
            <p:cNvPr id="3" name="任意多边形 2"/>
            <p:cNvSpPr/>
            <p:nvPr/>
          </p:nvSpPr>
          <p:spPr>
            <a:xfrm flipV="1">
              <a:off x="10308" y="2110"/>
              <a:ext cx="7345" cy="1675"/>
            </a:xfrm>
            <a:custGeom>
              <a:avLst/>
              <a:gdLst>
                <a:gd name="connsiteX0" fmla="*/ 0 w 3276600"/>
                <a:gd name="connsiteY0" fmla="*/ 1026365 h 1026365"/>
                <a:gd name="connsiteX1" fmla="*/ 3276600 w 3276600"/>
                <a:gd name="connsiteY1" fmla="*/ 1026365 h 1026365"/>
                <a:gd name="connsiteX2" fmla="*/ 3276600 w 3276600"/>
                <a:gd name="connsiteY2" fmla="*/ 327719 h 1026365"/>
                <a:gd name="connsiteX3" fmla="*/ 1828377 w 3276600"/>
                <a:gd name="connsiteY3" fmla="*/ 327719 h 1026365"/>
                <a:gd name="connsiteX4" fmla="*/ 1638300 w 3276600"/>
                <a:gd name="connsiteY4" fmla="*/ 0 h 1026365"/>
                <a:gd name="connsiteX5" fmla="*/ 1448222 w 3276600"/>
                <a:gd name="connsiteY5" fmla="*/ 327719 h 1026365"/>
                <a:gd name="connsiteX6" fmla="*/ 0 w 3276600"/>
                <a:gd name="connsiteY6" fmla="*/ 327719 h 102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6600" h="1026365">
                  <a:moveTo>
                    <a:pt x="0" y="1026365"/>
                  </a:moveTo>
                  <a:lnTo>
                    <a:pt x="3276600" y="1026365"/>
                  </a:lnTo>
                  <a:lnTo>
                    <a:pt x="3276600" y="327719"/>
                  </a:lnTo>
                  <a:lnTo>
                    <a:pt x="1828377" y="327719"/>
                  </a:lnTo>
                  <a:lnTo>
                    <a:pt x="1638300" y="0"/>
                  </a:lnTo>
                  <a:lnTo>
                    <a:pt x="1448222" y="327719"/>
                  </a:lnTo>
                  <a:lnTo>
                    <a:pt x="0" y="327719"/>
                  </a:lnTo>
                  <a:close/>
                </a:path>
              </a:pathLst>
            </a:custGeom>
            <a:solidFill>
              <a:srgbClr val="7BA79D">
                <a:alpha val="61176"/>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grpSp>
          <p:nvGrpSpPr>
            <p:cNvPr id="4" name="组合 3"/>
            <p:cNvGrpSpPr/>
            <p:nvPr/>
          </p:nvGrpSpPr>
          <p:grpSpPr>
            <a:xfrm>
              <a:off x="10324" y="3785"/>
              <a:ext cx="7343" cy="6174"/>
              <a:chOff x="7472082" y="2605783"/>
              <a:chExt cx="3735692" cy="4250286"/>
            </a:xfrm>
            <a:solidFill>
              <a:srgbClr val="EAE8E8"/>
            </a:solidFill>
          </p:grpSpPr>
          <p:sp>
            <p:nvSpPr>
              <p:cNvPr id="5" name="矩形 4"/>
              <p:cNvSpPr/>
              <p:nvPr/>
            </p:nvSpPr>
            <p:spPr>
              <a:xfrm>
                <a:off x="7472082" y="2605783"/>
                <a:ext cx="3735692" cy="3797300"/>
              </a:xfrm>
              <a:prstGeom prst="rect">
                <a:avLst/>
              </a:prstGeom>
              <a:grp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chemeClr val="accent1"/>
                  </a:solidFill>
                  <a:latin typeface="Calibri" panose="020F0502020204030204"/>
                  <a:ea typeface="宋体" panose="02010600030101010101" pitchFamily="2" charset="-122"/>
                </a:endParaRPr>
              </a:p>
            </p:txBody>
          </p:sp>
          <p:sp>
            <p:nvSpPr>
              <p:cNvPr id="6" name="文本框 1980"/>
              <p:cNvSpPr txBox="1">
                <a:spLocks noChangeArrowheads="1"/>
              </p:cNvSpPr>
              <p:nvPr/>
            </p:nvSpPr>
            <p:spPr bwMode="auto">
              <a:xfrm>
                <a:off x="7472591" y="2702858"/>
                <a:ext cx="3727678" cy="4153211"/>
              </a:xfrm>
              <a:prstGeom prst="rect">
                <a:avLst/>
              </a:prstGeom>
              <a:grpFill/>
              <a:ln>
                <a:noFill/>
              </a:ln>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50000"/>
                  </a:lnSpc>
                  <a:spcBef>
                    <a:spcPct val="0"/>
                  </a:spcBef>
                  <a:buFont typeface="Arial" panose="020B0604020202090204" pitchFamily="34" charset="0"/>
                  <a:buNone/>
                  <a:defRPr/>
                </a:pP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根据河南省医学类专业规定：内科护理学为中专学生临床医学专业进入大学考试的必考科目之一，共有九个大章节分别为：</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1.</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呼吸系统疾病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2.</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循环系统疾病</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3.</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消化系统疾病</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4.</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泌尿系统疾病</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5.</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造血系统疾病</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6.</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内分泌及代谢疾病</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7.</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风湿性疾病</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8.</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神经系统疾病</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800" b="1" dirty="0">
                    <a:solidFill>
                      <a:srgbClr val="726868"/>
                    </a:solidFill>
                    <a:latin typeface="Times New Roman" panose="02020603050405020304" pitchFamily="18" charset="0"/>
                    <a:ea typeface="微软雅黑" panose="020B0503020204020204" charset="-122"/>
                    <a:cs typeface="Times New Roman" panose="02020603050405020304" pitchFamily="18" charset="0"/>
                  </a:rPr>
                  <a:t>9.</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常见传染病</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。九大章节下共有</a:t>
                </a:r>
                <a:r>
                  <a:rPr lang="en-US" altLang="zh-CN"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53</a:t>
                </a:r>
                <a:r>
                  <a:rPr lang="zh-CN" altLang="en-US" sz="1800" dirty="0">
                    <a:solidFill>
                      <a:srgbClr val="726868"/>
                    </a:solidFill>
                    <a:latin typeface="Times New Roman" panose="02020603050405020304" pitchFamily="18" charset="0"/>
                    <a:ea typeface="微软雅黑" panose="020B0503020204020204" charset="-122"/>
                    <a:cs typeface="Times New Roman" panose="02020603050405020304" pitchFamily="18" charset="0"/>
                  </a:rPr>
                  <a:t>个知识点。根据历年的试卷分析循环系统疾病和消化系统疾病这两个章节的占比最大。</a:t>
                </a:r>
              </a:p>
            </p:txBody>
          </p:sp>
        </p:grpSp>
      </p:grpSp>
      <p:sp>
        <p:nvSpPr>
          <p:cNvPr id="7" name="文本框 1981"/>
          <p:cNvSpPr txBox="1">
            <a:spLocks noChangeArrowheads="1"/>
          </p:cNvSpPr>
          <p:nvPr/>
        </p:nvSpPr>
        <p:spPr bwMode="auto">
          <a:xfrm>
            <a:off x="7707313" y="1411288"/>
            <a:ext cx="2339975" cy="460375"/>
          </a:xfrm>
          <a:prstGeom prst="rect">
            <a:avLst/>
          </a:prstGeom>
          <a:noFill/>
          <a:ln w="9525">
            <a:noFill/>
            <a:miter lim="800000"/>
          </a:ln>
        </p:spPr>
        <p:txBody>
          <a:bodyPr>
            <a:spAutoFit/>
          </a:bodyPr>
          <a:lstStyle/>
          <a:p>
            <a:pPr algn="ctr">
              <a:buFont typeface="Arial" panose="020B0604020202090204" pitchFamily="34" charset="0"/>
              <a:buNone/>
            </a:pPr>
            <a:r>
              <a:rPr lang="zh-CN" altLang="en-US" sz="2400">
                <a:solidFill>
                  <a:schemeClr val="bg1"/>
                </a:solidFill>
                <a:latin typeface="微软雅黑" panose="020B0503020204020204" charset="-122"/>
                <a:ea typeface="微软雅黑" panose="020B0503020204020204" charset="-122"/>
              </a:rPr>
              <a:t>内科护理学</a:t>
            </a:r>
          </a:p>
        </p:txBody>
      </p:sp>
      <p:grpSp>
        <p:nvGrpSpPr>
          <p:cNvPr id="20485" name="组合 9"/>
          <p:cNvGrpSpPr/>
          <p:nvPr/>
        </p:nvGrpSpPr>
        <p:grpSpPr bwMode="auto">
          <a:xfrm>
            <a:off x="1588" y="0"/>
            <a:ext cx="12190412" cy="1031875"/>
            <a:chOff x="795" y="-1"/>
            <a:chExt cx="12190413" cy="1031624"/>
          </a:xfrm>
        </p:grpSpPr>
        <p:sp>
          <p:nvSpPr>
            <p:cNvPr id="11" name="矩形 10"/>
            <p:cNvSpPr/>
            <p:nvPr>
              <p:custDataLst>
                <p:tags r:id="rId1"/>
              </p:custDataLst>
            </p:nvPr>
          </p:nvSpPr>
          <p:spPr>
            <a:xfrm>
              <a:off x="795" y="280919"/>
              <a:ext cx="12190413" cy="750704"/>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p>
          </p:txBody>
        </p:sp>
        <p:pic>
          <p:nvPicPr>
            <p:cNvPr id="20488" name="图片 11"/>
            <p:cNvPicPr>
              <a:picLocks noChangeAspect="1"/>
            </p:cNvPicPr>
            <p:nvPr/>
          </p:nvPicPr>
          <p:blipFill>
            <a:blip r:embed="rId4"/>
            <a:srcRect/>
            <a:stretch>
              <a:fillRect/>
            </a:stretch>
          </p:blipFill>
          <p:spPr bwMode="auto">
            <a:xfrm>
              <a:off x="328107" y="-1"/>
              <a:ext cx="940631" cy="1031623"/>
            </a:xfrm>
            <a:prstGeom prst="rect">
              <a:avLst/>
            </a:prstGeom>
            <a:noFill/>
            <a:ln w="9525">
              <a:noFill/>
              <a:miter lim="800000"/>
              <a:headEnd/>
              <a:tailEnd/>
            </a:ln>
          </p:spPr>
        </p:pic>
      </p:grpSp>
      <p:sp>
        <p:nvSpPr>
          <p:cNvPr id="9" name="矩形 8"/>
          <p:cNvSpPr>
            <a:spLocks noChangeArrowheads="1"/>
          </p:cNvSpPr>
          <p:nvPr/>
        </p:nvSpPr>
        <p:spPr bwMode="auto">
          <a:xfrm>
            <a:off x="1380808" y="324803"/>
            <a:ext cx="2217420" cy="706755"/>
          </a:xfrm>
          <a:prstGeom prst="rect">
            <a:avLst/>
          </a:prstGeom>
          <a:noFill/>
          <a:ln w="9525">
            <a:noFill/>
            <a:miter lim="800000"/>
          </a:ln>
        </p:spPr>
        <p:txBody>
          <a:bodyPr wrap="none">
            <a:spAutoFit/>
          </a:bodyPr>
          <a:lstStyle/>
          <a:p>
            <a:r>
              <a:rPr lang="zh-CN" altLang="en-US" sz="4000" b="1">
                <a:solidFill>
                  <a:schemeClr val="tx1"/>
                </a:solidFill>
                <a:latin typeface="微软雅黑" panose="020B0503020204020204" charset="-122"/>
                <a:ea typeface="微软雅黑" panose="020B0503020204020204" charset="-122"/>
              </a:rPr>
              <a:t>常考考点</a:t>
            </a:r>
          </a:p>
        </p:txBody>
      </p:sp>
      <p:grpSp>
        <p:nvGrpSpPr>
          <p:cNvPr id="16" name="组合 15">
            <a:extLst>
              <a:ext uri="{FF2B5EF4-FFF2-40B4-BE49-F238E27FC236}">
                <a16:creationId xmlns:a16="http://schemas.microsoft.com/office/drawing/2014/main" id="{FF6603B5-CA19-4841-8638-17F69199BF23}"/>
              </a:ext>
            </a:extLst>
          </p:cNvPr>
          <p:cNvGrpSpPr/>
          <p:nvPr/>
        </p:nvGrpSpPr>
        <p:grpSpPr>
          <a:xfrm>
            <a:off x="8891735" y="319367"/>
            <a:ext cx="3406140" cy="712508"/>
            <a:chOff x="6477636" y="24130"/>
            <a:chExt cx="5524817" cy="1155700"/>
          </a:xfrm>
        </p:grpSpPr>
        <p:pic>
          <p:nvPicPr>
            <p:cNvPr id="17" name="图片 16" descr="logo">
              <a:extLst>
                <a:ext uri="{FF2B5EF4-FFF2-40B4-BE49-F238E27FC236}">
                  <a16:creationId xmlns:a16="http://schemas.microsoft.com/office/drawing/2014/main" id="{734BB3FE-A4E3-0F41-BB27-77F4B573EC3A}"/>
                </a:ext>
              </a:extLst>
            </p:cNvPr>
            <p:cNvPicPr>
              <a:picLocks noChangeAspect="1"/>
            </p:cNvPicPr>
            <p:nvPr/>
          </p:nvPicPr>
          <p:blipFill rotWithShape="1">
            <a:blip r:embed="rId5">
              <a:clrChange>
                <a:clrFrom>
                  <a:srgbClr val="000000">
                    <a:alpha val="0"/>
                  </a:srgbClr>
                </a:clrFrom>
                <a:clrTo>
                  <a:srgbClr val="000000">
                    <a:alpha val="0"/>
                    <a:alpha val="0"/>
                  </a:srgbClr>
                </a:clrTo>
              </a:clrChange>
            </a:blip>
            <a:srcRect r="79453"/>
            <a:stretch/>
          </p:blipFill>
          <p:spPr>
            <a:xfrm>
              <a:off x="6477636" y="24130"/>
              <a:ext cx="1174114" cy="1155700"/>
            </a:xfrm>
            <a:prstGeom prst="rect">
              <a:avLst/>
            </a:prstGeom>
          </p:spPr>
        </p:pic>
        <p:pic>
          <p:nvPicPr>
            <p:cNvPr id="18" name="图片 17" descr="logo">
              <a:extLst>
                <a:ext uri="{FF2B5EF4-FFF2-40B4-BE49-F238E27FC236}">
                  <a16:creationId xmlns:a16="http://schemas.microsoft.com/office/drawing/2014/main" id="{ED8CBBD8-A52B-6D4A-AD6D-E1AFE71C20F7}"/>
                </a:ext>
              </a:extLst>
            </p:cNvPr>
            <p:cNvPicPr>
              <a:picLocks noChangeAspect="1"/>
            </p:cNvPicPr>
            <p:nvPr/>
          </p:nvPicPr>
          <p:blipFill rotWithShape="1">
            <a:blip r:embed="rId6">
              <a:clrChange>
                <a:clrFrom>
                  <a:srgbClr val="000000">
                    <a:alpha val="0"/>
                  </a:srgbClr>
                </a:clrFrom>
                <a:clrTo>
                  <a:srgbClr val="000000">
                    <a:alpha val="0"/>
                    <a:alpha val="0"/>
                  </a:srgbClr>
                </a:clrTo>
              </a:clrChange>
              <a:duotone>
                <a:prstClr val="black"/>
                <a:srgbClr val="FF0000">
                  <a:tint val="45000"/>
                  <a:satMod val="400000"/>
                </a:srgbClr>
              </a:duotone>
              <a:extLst>
                <a:ext uri="{BEBA8EAE-BF5A-486C-A8C5-ECC9F3942E4B}">
                  <a14:imgProps xmlns:a14="http://schemas.microsoft.com/office/drawing/2010/main">
                    <a14:imgLayer r:embed="rId7">
                      <a14:imgEffect>
                        <a14:sharpenSoften amount="50000"/>
                      </a14:imgEffect>
                      <a14:imgEffect>
                        <a14:brightnessContrast bright="-20000" contrast="-20000"/>
                      </a14:imgEffect>
                    </a14:imgLayer>
                  </a14:imgProps>
                </a:ext>
              </a:extLst>
            </a:blip>
            <a:srcRect l="23014"/>
            <a:stretch/>
          </p:blipFill>
          <p:spPr>
            <a:xfrm>
              <a:off x="7603174" y="24130"/>
              <a:ext cx="4399279" cy="1155700"/>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6"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80">
                                          <p:stCondLst>
                                            <p:cond delay="0"/>
                                          </p:stCondLst>
                                        </p:cTn>
                                        <p:tgtEl>
                                          <p:spTgt spid="10"/>
                                        </p:tgtEl>
                                      </p:cBhvr>
                                    </p:animEffect>
                                    <p:anim calcmode="lin" valueType="num">
                                      <p:cBhvr>
                                        <p:cTn id="15"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0" dur="26">
                                          <p:stCondLst>
                                            <p:cond delay="650"/>
                                          </p:stCondLst>
                                        </p:cTn>
                                        <p:tgtEl>
                                          <p:spTgt spid="10"/>
                                        </p:tgtEl>
                                      </p:cBhvr>
                                      <p:to x="100000" y="60000"/>
                                    </p:animScale>
                                    <p:animScale>
                                      <p:cBhvr>
                                        <p:cTn id="21" dur="166" decel="50000">
                                          <p:stCondLst>
                                            <p:cond delay="676"/>
                                          </p:stCondLst>
                                        </p:cTn>
                                        <p:tgtEl>
                                          <p:spTgt spid="10"/>
                                        </p:tgtEl>
                                      </p:cBhvr>
                                      <p:to x="100000" y="100000"/>
                                    </p:animScale>
                                    <p:animScale>
                                      <p:cBhvr>
                                        <p:cTn id="22" dur="26">
                                          <p:stCondLst>
                                            <p:cond delay="1312"/>
                                          </p:stCondLst>
                                        </p:cTn>
                                        <p:tgtEl>
                                          <p:spTgt spid="10"/>
                                        </p:tgtEl>
                                      </p:cBhvr>
                                      <p:to x="100000" y="80000"/>
                                    </p:animScale>
                                    <p:animScale>
                                      <p:cBhvr>
                                        <p:cTn id="23" dur="166" decel="50000">
                                          <p:stCondLst>
                                            <p:cond delay="1338"/>
                                          </p:stCondLst>
                                        </p:cTn>
                                        <p:tgtEl>
                                          <p:spTgt spid="10"/>
                                        </p:tgtEl>
                                      </p:cBhvr>
                                      <p:to x="100000" y="100000"/>
                                    </p:animScale>
                                    <p:animScale>
                                      <p:cBhvr>
                                        <p:cTn id="24" dur="26">
                                          <p:stCondLst>
                                            <p:cond delay="1642"/>
                                          </p:stCondLst>
                                        </p:cTn>
                                        <p:tgtEl>
                                          <p:spTgt spid="10"/>
                                        </p:tgtEl>
                                      </p:cBhvr>
                                      <p:to x="100000" y="90000"/>
                                    </p:animScale>
                                    <p:animScale>
                                      <p:cBhvr>
                                        <p:cTn id="25" dur="166" decel="50000">
                                          <p:stCondLst>
                                            <p:cond delay="1668"/>
                                          </p:stCondLst>
                                        </p:cTn>
                                        <p:tgtEl>
                                          <p:spTgt spid="10"/>
                                        </p:tgtEl>
                                      </p:cBhvr>
                                      <p:to x="100000" y="100000"/>
                                    </p:animScale>
                                    <p:animScale>
                                      <p:cBhvr>
                                        <p:cTn id="26" dur="26">
                                          <p:stCondLst>
                                            <p:cond delay="1808"/>
                                          </p:stCondLst>
                                        </p:cTn>
                                        <p:tgtEl>
                                          <p:spTgt spid="10"/>
                                        </p:tgtEl>
                                      </p:cBhvr>
                                      <p:to x="100000" y="95000"/>
                                    </p:animScale>
                                    <p:animScale>
                                      <p:cBhvr>
                                        <p:cTn id="27" dur="166" decel="50000">
                                          <p:stCondLst>
                                            <p:cond delay="1834"/>
                                          </p:stCondLst>
                                        </p:cTn>
                                        <p:tgtEl>
                                          <p:spTgt spid="10"/>
                                        </p:tgtEl>
                                      </p:cBhvr>
                                      <p:to x="100000" y="100000"/>
                                    </p:animScale>
                                  </p:childTnLst>
                                </p:cTn>
                              </p:par>
                            </p:childTnLst>
                          </p:cTn>
                        </p:par>
                        <p:par>
                          <p:cTn id="28" fill="hold">
                            <p:stCondLst>
                              <p:cond delay="2500"/>
                            </p:stCondLst>
                            <p:childTnLst>
                              <p:par>
                                <p:cTn id="29" presetID="15" presetClass="entr" presetSubtype="0" fill="hold" nodeType="afterEffect">
                                  <p:stCondLst>
                                    <p:cond delay="0"/>
                                  </p:stCondLst>
                                  <p:childTnLst>
                                    <p:set>
                                      <p:cBhvr>
                                        <p:cTn id="30" dur="500"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 calcmode="lin" valueType="num">
                                      <p:cBhvr>
                                        <p:cTn id="33" dur="500" fill="hold"/>
                                        <p:tgtEl>
                                          <p:spTgt spid="12"/>
                                        </p:tgtEl>
                                        <p:attrNameLst>
                                          <p:attrName>ppt_x</p:attrName>
                                        </p:attrNameLst>
                                      </p:cBhvr>
                                      <p:tavLst>
                                        <p:tav tm="0" fmla="#ppt_x+(cos(-2*pi*(1-$))*-#ppt_x-sin(-2*pi*(1-$))*(1-#ppt_y))*(1-$)">
                                          <p:val>
                                            <p:fltVal val="0"/>
                                          </p:val>
                                        </p:tav>
                                        <p:tav tm="100000">
                                          <p:val>
                                            <p:fltVal val="1"/>
                                          </p:val>
                                        </p:tav>
                                      </p:tavLst>
                                    </p:anim>
                                    <p:anim calcmode="lin" valueType="num">
                                      <p:cBhvr>
                                        <p:cTn id="34" dur="5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组合 38"/>
          <p:cNvGrpSpPr/>
          <p:nvPr/>
        </p:nvGrpSpPr>
        <p:grpSpPr bwMode="auto">
          <a:xfrm>
            <a:off x="1588" y="0"/>
            <a:ext cx="12190412" cy="1031875"/>
            <a:chOff x="795" y="-1"/>
            <a:chExt cx="12190413" cy="1031624"/>
          </a:xfrm>
        </p:grpSpPr>
        <p:sp>
          <p:nvSpPr>
            <p:cNvPr id="40" name="矩形 39"/>
            <p:cNvSpPr/>
            <p:nvPr>
              <p:custDataLst>
                <p:tags r:id="rId1"/>
              </p:custDataLst>
            </p:nvPr>
          </p:nvSpPr>
          <p:spPr>
            <a:xfrm>
              <a:off x="795" y="280919"/>
              <a:ext cx="12190413" cy="750704"/>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p>
          </p:txBody>
        </p:sp>
        <p:pic>
          <p:nvPicPr>
            <p:cNvPr id="22558" name="图片 40"/>
            <p:cNvPicPr>
              <a:picLocks noChangeAspect="1"/>
            </p:cNvPicPr>
            <p:nvPr/>
          </p:nvPicPr>
          <p:blipFill>
            <a:blip r:embed="rId4"/>
            <a:srcRect/>
            <a:stretch>
              <a:fillRect/>
            </a:stretch>
          </p:blipFill>
          <p:spPr bwMode="auto">
            <a:xfrm>
              <a:off x="328107" y="-1"/>
              <a:ext cx="940631" cy="1031623"/>
            </a:xfrm>
            <a:prstGeom prst="rect">
              <a:avLst/>
            </a:prstGeom>
            <a:noFill/>
            <a:ln w="9525">
              <a:noFill/>
              <a:miter lim="800000"/>
              <a:headEnd/>
              <a:tailEnd/>
            </a:ln>
          </p:spPr>
        </p:pic>
      </p:grpSp>
      <p:grpSp>
        <p:nvGrpSpPr>
          <p:cNvPr id="34" name="组合 33"/>
          <p:cNvGrpSpPr/>
          <p:nvPr/>
        </p:nvGrpSpPr>
        <p:grpSpPr bwMode="auto">
          <a:xfrm>
            <a:off x="2540" y="1611630"/>
            <a:ext cx="4036060" cy="5226685"/>
            <a:chOff x="297276" y="2036717"/>
            <a:chExt cx="3751242" cy="5153889"/>
          </a:xfrm>
        </p:grpSpPr>
        <p:sp>
          <p:nvSpPr>
            <p:cNvPr id="4" name="Rounded Rectangle 4@|1FFC:8355711|FBC:16777215|LFC:16777215|LBC:16777215"/>
            <p:cNvSpPr/>
            <p:nvPr/>
          </p:nvSpPr>
          <p:spPr>
            <a:xfrm rot="10800000">
              <a:off x="297276" y="2036717"/>
              <a:ext cx="3751242" cy="5153889"/>
            </a:xfrm>
            <a:prstGeom prst="roundRect">
              <a:avLst>
                <a:gd name="adj" fmla="val 4628"/>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zh-CN" altLang="en-US">
                <a:solidFill>
                  <a:prstClr val="white"/>
                </a:solidFill>
              </a:endParaRPr>
            </a:p>
          </p:txBody>
        </p:sp>
        <p:sp>
          <p:nvSpPr>
            <p:cNvPr id="24" name="TextBox 23"/>
            <p:cNvSpPr txBox="1"/>
            <p:nvPr/>
          </p:nvSpPr>
          <p:spPr>
            <a:xfrm>
              <a:off x="297276" y="2449980"/>
              <a:ext cx="3645008" cy="4596611"/>
            </a:xfrm>
            <a:prstGeom prst="rect">
              <a:avLst/>
            </a:prstGeom>
            <a:noFill/>
          </p:spPr>
          <p:txBody>
            <a:bodyPr wrap="square">
              <a:spAutoFit/>
            </a:bodyPr>
            <a:lstStyle/>
            <a:p>
              <a:pPr marL="342900" indent="-342900" algn="just" fontAlgn="auto">
                <a:lnSpc>
                  <a:spcPct val="150000"/>
                </a:lnSpc>
                <a:spcBef>
                  <a:spcPts val="0"/>
                </a:spcBef>
                <a:spcAft>
                  <a:spcPts val="0"/>
                </a:spcAft>
                <a:buFont typeface="Wingdings" panose="05000000000000000000" charset="0"/>
                <a:buChar char=""/>
                <a:defRPr/>
              </a:pPr>
              <a:r>
                <a:rPr lang="zh-CN" altLang="en-US" sz="1800" dirty="0">
                  <a:solidFill>
                    <a:schemeClr val="tx1"/>
                  </a:solidFill>
                  <a:latin typeface="微软雅黑" panose="020B0503020204020204" charset="-122"/>
                  <a:ea typeface="微软雅黑" panose="020B0503020204020204" charset="-122"/>
                </a:rPr>
                <a:t>熟悉晕厥的概念，心源性水肿、心源性呼吸困难的原因、特点及护理要点。</a:t>
              </a:r>
            </a:p>
            <a:p>
              <a:pPr marL="342900" indent="-342900" algn="just" fontAlgn="auto">
                <a:lnSpc>
                  <a:spcPct val="150000"/>
                </a:lnSpc>
                <a:spcBef>
                  <a:spcPts val="0"/>
                </a:spcBef>
                <a:spcAft>
                  <a:spcPts val="0"/>
                </a:spcAft>
                <a:buFont typeface="Wingdings" panose="05000000000000000000" charset="0"/>
                <a:buChar char=""/>
                <a:defRPr/>
              </a:pPr>
              <a:r>
                <a:rPr lang="zh-CN" altLang="en-US" sz="1800" dirty="0">
                  <a:solidFill>
                    <a:schemeClr val="tx1"/>
                  </a:solidFill>
                  <a:latin typeface="微软雅黑" panose="020B0503020204020204" charset="-122"/>
                  <a:ea typeface="微软雅黑" panose="020B0503020204020204" charset="-122"/>
                </a:rPr>
                <a:t>熟悉慢性心功能不全的病因和诱发因素</a:t>
              </a:r>
              <a:r>
                <a:rPr lang="zh-CN" altLang="en-US" sz="1800" dirty="0">
                  <a:latin typeface="微软雅黑" panose="020B0503020204020204" charset="-122"/>
                  <a:ea typeface="微软雅黑" panose="020B0503020204020204" charset="-122"/>
                  <a:sym typeface="+mn-ea"/>
                </a:rPr>
                <a:t>、</a:t>
              </a:r>
              <a:r>
                <a:rPr lang="zh-CN" altLang="en-US" sz="1800" dirty="0">
                  <a:solidFill>
                    <a:schemeClr val="tx1"/>
                  </a:solidFill>
                  <a:latin typeface="微软雅黑" panose="020B0503020204020204" charset="-122"/>
                  <a:ea typeface="微软雅黑" panose="020B0503020204020204" charset="-122"/>
                </a:rPr>
                <a:t>临床表现、治疗要点</a:t>
              </a:r>
              <a:r>
                <a:rPr lang="zh-CN" altLang="en-US" sz="1800" dirty="0">
                  <a:latin typeface="微软雅黑" panose="020B0503020204020204" charset="-122"/>
                  <a:ea typeface="微软雅黑" panose="020B0503020204020204" charset="-122"/>
                  <a:sym typeface="+mn-ea"/>
                </a:rPr>
                <a:t>、</a:t>
              </a:r>
              <a:r>
                <a:rPr lang="zh-CN" altLang="en-US" sz="1800" dirty="0">
                  <a:solidFill>
                    <a:schemeClr val="tx1"/>
                  </a:solidFill>
                  <a:latin typeface="微软雅黑" panose="020B0503020204020204" charset="-122"/>
                  <a:ea typeface="微软雅黑" panose="020B0503020204020204" charset="-122"/>
                </a:rPr>
                <a:t>护理要点及并发症；掌握洋地黄、利尿剂、血管扩张剂的应用。</a:t>
              </a:r>
            </a:p>
            <a:p>
              <a:pPr marL="342900" indent="-342900" algn="just" fontAlgn="auto">
                <a:lnSpc>
                  <a:spcPct val="150000"/>
                </a:lnSpc>
                <a:spcBef>
                  <a:spcPts val="0"/>
                </a:spcBef>
                <a:spcAft>
                  <a:spcPts val="0"/>
                </a:spcAft>
                <a:buFont typeface="Wingdings" panose="05000000000000000000" charset="0"/>
                <a:buChar char=""/>
                <a:defRPr/>
              </a:pPr>
              <a:r>
                <a:rPr lang="zh-CN" altLang="en-US" sz="1800" dirty="0">
                  <a:solidFill>
                    <a:schemeClr val="tx1"/>
                  </a:solidFill>
                  <a:latin typeface="微软雅黑" panose="020B0503020204020204" charset="-122"/>
                  <a:ea typeface="微软雅黑" panose="020B0503020204020204" charset="-122"/>
                </a:rPr>
                <a:t>熟悉并掌握急性心力衰竭的临床表现及抢救措施。</a:t>
              </a:r>
            </a:p>
            <a:p>
              <a:pPr marL="342900" indent="-342900" algn="just" fontAlgn="auto">
                <a:lnSpc>
                  <a:spcPct val="150000"/>
                </a:lnSpc>
                <a:spcBef>
                  <a:spcPts val="0"/>
                </a:spcBef>
                <a:spcAft>
                  <a:spcPts val="0"/>
                </a:spcAft>
                <a:buFont typeface="Wingdings" panose="05000000000000000000" charset="0"/>
                <a:buChar char=""/>
                <a:defRPr/>
              </a:pPr>
              <a:r>
                <a:rPr lang="zh-CN" altLang="en-US" sz="1800" dirty="0">
                  <a:solidFill>
                    <a:schemeClr val="tx1"/>
                  </a:solidFill>
                  <a:latin typeface="微软雅黑" panose="020B0503020204020204" charset="-122"/>
                  <a:ea typeface="微软雅黑" panose="020B0503020204020204" charset="-122"/>
                </a:rPr>
                <a:t>熟悉并掌握高血压病的诊断标准、临床表现、治疗要点和护理要点</a:t>
              </a:r>
            </a:p>
          </p:txBody>
        </p:sp>
      </p:grpSp>
      <p:grpSp>
        <p:nvGrpSpPr>
          <p:cNvPr id="38" name="组合 37"/>
          <p:cNvGrpSpPr/>
          <p:nvPr/>
        </p:nvGrpSpPr>
        <p:grpSpPr bwMode="auto">
          <a:xfrm>
            <a:off x="4578350" y="2021840"/>
            <a:ext cx="4406265" cy="4785361"/>
            <a:chOff x="4414253" y="5458606"/>
            <a:chExt cx="3750986" cy="3659477"/>
          </a:xfrm>
        </p:grpSpPr>
        <p:sp>
          <p:nvSpPr>
            <p:cNvPr id="19" name="Rounded Rectangle 20@|1FFC:8355711|FBC:16777215|LFC:16777215|LBC:16777215"/>
            <p:cNvSpPr/>
            <p:nvPr/>
          </p:nvSpPr>
          <p:spPr>
            <a:xfrm>
              <a:off x="4414253" y="5458606"/>
              <a:ext cx="3750986" cy="3571097"/>
            </a:xfrm>
            <a:prstGeom prst="roundRect">
              <a:avLst>
                <a:gd name="adj" fmla="val 6908"/>
              </a:avLst>
            </a:prstGeom>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endParaRPr lang="zh-CN" altLang="en-US">
                <a:solidFill>
                  <a:prstClr val="white"/>
                </a:solidFill>
              </a:endParaRPr>
            </a:p>
          </p:txBody>
        </p:sp>
        <p:sp>
          <p:nvSpPr>
            <p:cNvPr id="27" name="TextBox 26"/>
            <p:cNvSpPr txBox="1"/>
            <p:nvPr/>
          </p:nvSpPr>
          <p:spPr>
            <a:xfrm>
              <a:off x="4527772" y="5553298"/>
              <a:ext cx="3529894" cy="3564785"/>
            </a:xfrm>
            <a:prstGeom prst="rect">
              <a:avLst/>
            </a:prstGeom>
            <a:noFill/>
          </p:spPr>
          <p:txBody>
            <a:bodyPr wrap="square">
              <a:spAutoFit/>
            </a:bodyPr>
            <a:lstStyle/>
            <a:p>
              <a:pPr marL="228600" indent="-228600" algn="just" fontAlgn="auto">
                <a:lnSpc>
                  <a:spcPct val="150000"/>
                </a:lnSpc>
                <a:spcBef>
                  <a:spcPts val="0"/>
                </a:spcBef>
                <a:spcAft>
                  <a:spcPts val="0"/>
                </a:spcAft>
                <a:buFont typeface="Wingdings" panose="05000000000000000000" charset="0"/>
                <a:buChar char=""/>
                <a:defRPr/>
              </a:pPr>
              <a:r>
                <a:rPr lang="zh-CN" altLang="en-US" sz="1200" dirty="0">
                  <a:solidFill>
                    <a:schemeClr val="tx1"/>
                  </a:solidFill>
                  <a:latin typeface="微软雅黑" panose="020B0503020204020204" charset="-122"/>
                  <a:ea typeface="微软雅黑" panose="020B0503020204020204" charset="-122"/>
                </a:rPr>
                <a:t> </a:t>
              </a:r>
              <a:r>
                <a:rPr lang="zh-CN" altLang="en-US" sz="1800" dirty="0">
                  <a:solidFill>
                    <a:schemeClr val="tx1"/>
                  </a:solidFill>
                  <a:latin typeface="微软雅黑" panose="020B0503020204020204" charset="-122"/>
                  <a:ea typeface="微软雅黑" panose="020B0503020204020204" charset="-122"/>
                </a:rPr>
                <a:t>熟悉冠心病、心绞痛、心肌梗死的概念</a:t>
              </a:r>
              <a:r>
                <a:rPr lang="zh-CN" altLang="en-US" sz="1800" dirty="0">
                  <a:latin typeface="微软雅黑" panose="020B0503020204020204" charset="-122"/>
                  <a:ea typeface="微软雅黑" panose="020B0503020204020204" charset="-122"/>
                  <a:sym typeface="+mn-ea"/>
                </a:rPr>
                <a:t>、临床表现、</a:t>
              </a:r>
              <a:r>
                <a:rPr lang="zh-CN" altLang="en-US" sz="1800" dirty="0">
                  <a:solidFill>
                    <a:schemeClr val="tx1"/>
                  </a:solidFill>
                  <a:latin typeface="微软雅黑" panose="020B0503020204020204" charset="-122"/>
                  <a:ea typeface="微软雅黑" panose="020B0503020204020204" charset="-122"/>
                </a:rPr>
                <a:t>临床分型、治疗要点和护理要点；熟悉冠心病的易患因素和冠心病病人的健康教育。</a:t>
              </a:r>
            </a:p>
            <a:p>
              <a:pPr marL="342900" indent="-342900" algn="just" fontAlgn="auto">
                <a:lnSpc>
                  <a:spcPct val="150000"/>
                </a:lnSpc>
                <a:spcBef>
                  <a:spcPts val="0"/>
                </a:spcBef>
                <a:spcAft>
                  <a:spcPts val="0"/>
                </a:spcAft>
                <a:buFont typeface="Wingdings" panose="05000000000000000000" charset="0"/>
                <a:buChar char=""/>
                <a:defRPr/>
              </a:pPr>
              <a:r>
                <a:rPr lang="zh-CN" altLang="en-US" sz="1800" dirty="0">
                  <a:solidFill>
                    <a:schemeClr val="tx1"/>
                  </a:solidFill>
                  <a:latin typeface="微软雅黑" panose="020B0503020204020204" charset="-122"/>
                  <a:ea typeface="微软雅黑" panose="020B0503020204020204" charset="-122"/>
                </a:rPr>
                <a:t>熟悉风湿性心瓣膜病常用的检查</a:t>
              </a:r>
              <a:r>
                <a:rPr lang="zh-CN" altLang="en-US" sz="1800" dirty="0">
                  <a:latin typeface="微软雅黑" panose="020B0503020204020204" charset="-122"/>
                  <a:ea typeface="微软雅黑" panose="020B0503020204020204" charset="-122"/>
                  <a:sym typeface="+mn-ea"/>
                </a:rPr>
                <a:t>、</a:t>
              </a:r>
              <a:r>
                <a:rPr lang="zh-CN" altLang="en-US" sz="1800" dirty="0">
                  <a:solidFill>
                    <a:schemeClr val="tx1"/>
                  </a:solidFill>
                  <a:latin typeface="微软雅黑" panose="020B0503020204020204" charset="-122"/>
                  <a:ea typeface="微软雅黑" panose="020B0503020204020204" charset="-122"/>
                </a:rPr>
                <a:t>临床表现、并发症、治疗要点及病人的健康教育。</a:t>
              </a:r>
            </a:p>
            <a:p>
              <a:pPr marL="342900" indent="-342900" algn="just" fontAlgn="auto">
                <a:lnSpc>
                  <a:spcPct val="150000"/>
                </a:lnSpc>
                <a:spcBef>
                  <a:spcPts val="0"/>
                </a:spcBef>
                <a:spcAft>
                  <a:spcPts val="0"/>
                </a:spcAft>
                <a:buFont typeface="Wingdings" panose="05000000000000000000" charset="0"/>
                <a:buChar char=""/>
                <a:defRPr/>
              </a:pPr>
              <a:r>
                <a:rPr lang="zh-CN" altLang="en-US" sz="1800" dirty="0">
                  <a:solidFill>
                    <a:schemeClr val="tx1"/>
                  </a:solidFill>
                  <a:latin typeface="微软雅黑" panose="020B0503020204020204" charset="-122"/>
                  <a:ea typeface="微软雅黑" panose="020B0503020204020204" charset="-122"/>
                </a:rPr>
                <a:t>熟悉心律失常的概念和分类；掌握室性早搏、房颤、室颤、房室传导阻滞的心电图特点及治疗要点；熟悉心电监护设备和除颤仪的使用。</a:t>
              </a:r>
            </a:p>
          </p:txBody>
        </p:sp>
      </p:grpSp>
      <p:sp>
        <p:nvSpPr>
          <p:cNvPr id="35" name="矩形 34"/>
          <p:cNvSpPr>
            <a:spLocks noChangeArrowheads="1"/>
          </p:cNvSpPr>
          <p:nvPr/>
        </p:nvSpPr>
        <p:spPr bwMode="auto">
          <a:xfrm>
            <a:off x="1212850" y="295910"/>
            <a:ext cx="4203065" cy="1076325"/>
          </a:xfrm>
          <a:prstGeom prst="rect">
            <a:avLst/>
          </a:prstGeom>
          <a:noFill/>
          <a:ln w="9525">
            <a:noFill/>
            <a:miter lim="800000"/>
          </a:ln>
        </p:spPr>
        <p:txBody>
          <a:bodyPr wrap="square">
            <a:spAutoFit/>
          </a:bodyPr>
          <a:lstStyle/>
          <a:p>
            <a:pPr algn="l"/>
            <a:r>
              <a:rPr lang="zh-CN" altLang="en-US" sz="4000">
                <a:solidFill>
                  <a:schemeClr val="tx1"/>
                </a:solidFill>
                <a:latin typeface="Times New Roman" panose="02020503050405090304" charset="0"/>
                <a:ea typeface="微软雅黑" panose="020B0503020204020204" charset="-122"/>
                <a:cs typeface="Times New Roman" panose="02020503050405090304" charset="0"/>
                <a:sym typeface="+mn-ea"/>
              </a:rPr>
              <a:t>循环系统疾病</a:t>
            </a:r>
            <a:endParaRPr lang="zh-CN" altLang="en-US" sz="2400">
              <a:solidFill>
                <a:schemeClr val="tx1"/>
              </a:solidFill>
              <a:latin typeface="微软雅黑" panose="020B0503020204020204" charset="-122"/>
              <a:ea typeface="微软雅黑" panose="020B0503020204020204" charset="-122"/>
            </a:endParaRPr>
          </a:p>
          <a:p>
            <a:pPr algn="l"/>
            <a:endParaRPr lang="zh-CN" altLang="en-US" sz="2400">
              <a:solidFill>
                <a:schemeClr val="tx1"/>
              </a:solidFill>
              <a:latin typeface="微软雅黑" panose="020B0503020204020204" charset="-122"/>
              <a:ea typeface="微软雅黑" panose="020B0503020204020204" charset="-122"/>
            </a:endParaRPr>
          </a:p>
        </p:txBody>
      </p:sp>
      <p:grpSp>
        <p:nvGrpSpPr>
          <p:cNvPr id="31" name="组合 30"/>
          <p:cNvGrpSpPr/>
          <p:nvPr/>
        </p:nvGrpSpPr>
        <p:grpSpPr bwMode="auto">
          <a:xfrm>
            <a:off x="1212850" y="1381125"/>
            <a:ext cx="3165475" cy="430213"/>
            <a:chOff x="2050997" y="1807931"/>
            <a:chExt cx="2337015" cy="429788"/>
          </a:xfrm>
        </p:grpSpPr>
        <p:sp>
          <p:nvSpPr>
            <p:cNvPr id="5" name="Pentagon 5@|1FFC:2862713|FBC:16777215|LFC:16777215|LBC:16777215"/>
            <p:cNvSpPr/>
            <p:nvPr/>
          </p:nvSpPr>
          <p:spPr>
            <a:xfrm rot="10800000">
              <a:off x="2050997" y="1822205"/>
              <a:ext cx="2337015" cy="415514"/>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2548" name="TextBox 6@|17FFC:16777215|FBC:16777215|LFC:16777215|LBC:16777215"/>
            <p:cNvSpPr txBox="1">
              <a:spLocks noChangeArrowheads="1"/>
            </p:cNvSpPr>
            <p:nvPr/>
          </p:nvSpPr>
          <p:spPr bwMode="auto">
            <a:xfrm>
              <a:off x="2209265" y="1807931"/>
              <a:ext cx="2042933" cy="398386"/>
            </a:xfrm>
            <a:prstGeom prst="rect">
              <a:avLst/>
            </a:prstGeom>
            <a:noFill/>
            <a:ln w="9525">
              <a:noFill/>
              <a:miter lim="800000"/>
            </a:ln>
          </p:spPr>
          <p:txBody>
            <a:bodyPr>
              <a:spAutoFit/>
            </a:bodyPr>
            <a:lstStyle/>
            <a:p>
              <a:endParaRPr lang="zh-CN" altLang="en-US" sz="2000" b="1">
                <a:solidFill>
                  <a:srgbClr val="FFFFFF"/>
                </a:solidFill>
                <a:latin typeface="微软雅黑" panose="020B0503020204020204" charset="-122"/>
                <a:ea typeface="微软雅黑" panose="020B0503020204020204" charset="-122"/>
              </a:endParaRPr>
            </a:p>
          </p:txBody>
        </p:sp>
      </p:grpSp>
      <p:grpSp>
        <p:nvGrpSpPr>
          <p:cNvPr id="33" name="组合 32"/>
          <p:cNvGrpSpPr/>
          <p:nvPr/>
        </p:nvGrpSpPr>
        <p:grpSpPr bwMode="auto">
          <a:xfrm>
            <a:off x="4495800" y="1759585"/>
            <a:ext cx="2713038" cy="415925"/>
            <a:chOff x="4047227" y="5238339"/>
            <a:chExt cx="2336730" cy="416064"/>
          </a:xfrm>
        </p:grpSpPr>
        <p:sp>
          <p:nvSpPr>
            <p:cNvPr id="20" name="Pentagon 21@|1FFC:12294433|FBC:16777215|LFC:16777215|LBC:16777215"/>
            <p:cNvSpPr/>
            <p:nvPr/>
          </p:nvSpPr>
          <p:spPr>
            <a:xfrm>
              <a:off x="4047227" y="5238339"/>
              <a:ext cx="2336730" cy="416064"/>
            </a:xfrm>
            <a:prstGeom prst="homePlat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2542" name="TextBox 22@|17FFC:16777215|FBC:16777215|LFC:16777215|LBC:16777215"/>
            <p:cNvSpPr txBox="1">
              <a:spLocks noChangeArrowheads="1"/>
            </p:cNvSpPr>
            <p:nvPr/>
          </p:nvSpPr>
          <p:spPr bwMode="auto">
            <a:xfrm>
              <a:off x="4404824" y="5243543"/>
              <a:ext cx="1790490" cy="398913"/>
            </a:xfrm>
            <a:prstGeom prst="rect">
              <a:avLst/>
            </a:prstGeom>
            <a:noFill/>
            <a:ln w="9525">
              <a:noFill/>
              <a:miter lim="800000"/>
            </a:ln>
          </p:spPr>
          <p:txBody>
            <a:bodyPr>
              <a:spAutoFit/>
            </a:bodyPr>
            <a:lstStyle/>
            <a:p>
              <a:endParaRPr lang="zh-CN" altLang="en-US" sz="2000" b="1">
                <a:solidFill>
                  <a:srgbClr val="FFFFFF"/>
                </a:solidFill>
                <a:latin typeface="微软雅黑" panose="020B0503020204020204" charset="-122"/>
                <a:ea typeface="微软雅黑" panose="020B0503020204020204" charset="-122"/>
              </a:endParaRPr>
            </a:p>
          </p:txBody>
        </p:sp>
      </p:grpSp>
      <p:sp>
        <p:nvSpPr>
          <p:cNvPr id="23" name="任意多边形 22"/>
          <p:cNvSpPr/>
          <p:nvPr/>
        </p:nvSpPr>
        <p:spPr>
          <a:xfrm>
            <a:off x="4124325" y="1214438"/>
            <a:ext cx="368300" cy="5646737"/>
          </a:xfrm>
          <a:custGeom>
            <a:avLst/>
            <a:gdLst>
              <a:gd name="connsiteX0" fmla="*/ 193183 w 386366"/>
              <a:gd name="connsiteY0" fmla="*/ 0 h 5943085"/>
              <a:gd name="connsiteX1" fmla="*/ 386366 w 386366"/>
              <a:gd name="connsiteY1" fmla="*/ 193183 h 5943085"/>
              <a:gd name="connsiteX2" fmla="*/ 386366 w 386366"/>
              <a:gd name="connsiteY2" fmla="*/ 5943085 h 5943085"/>
              <a:gd name="connsiteX3" fmla="*/ 0 w 386366"/>
              <a:gd name="connsiteY3" fmla="*/ 5943085 h 5943085"/>
              <a:gd name="connsiteX4" fmla="*/ 0 w 386366"/>
              <a:gd name="connsiteY4" fmla="*/ 193183 h 5943085"/>
              <a:gd name="connsiteX5" fmla="*/ 193183 w 386366"/>
              <a:gd name="connsiteY5" fmla="*/ 0 h 594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366" h="5943085">
                <a:moveTo>
                  <a:pt x="193183" y="0"/>
                </a:moveTo>
                <a:cubicBezTo>
                  <a:pt x="299875" y="0"/>
                  <a:pt x="386366" y="86491"/>
                  <a:pt x="386366" y="193183"/>
                </a:cubicBezTo>
                <a:lnTo>
                  <a:pt x="386366" y="5943085"/>
                </a:lnTo>
                <a:lnTo>
                  <a:pt x="0" y="5943085"/>
                </a:lnTo>
                <a:lnTo>
                  <a:pt x="0" y="193183"/>
                </a:lnTo>
                <a:cubicBezTo>
                  <a:pt x="0" y="86491"/>
                  <a:pt x="86491" y="0"/>
                  <a:pt x="193183" y="0"/>
                </a:cubicBez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pic>
        <p:nvPicPr>
          <p:cNvPr id="6" name="图片 5" descr="timg[5]"/>
          <p:cNvPicPr>
            <a:picLocks noChangeAspect="1"/>
          </p:cNvPicPr>
          <p:nvPr/>
        </p:nvPicPr>
        <p:blipFill>
          <a:blip r:embed="rId5"/>
          <a:srcRect l="67433"/>
          <a:stretch>
            <a:fillRect/>
          </a:stretch>
        </p:blipFill>
        <p:spPr>
          <a:xfrm>
            <a:off x="9297035" y="1651000"/>
            <a:ext cx="2703830" cy="4774565"/>
          </a:xfrm>
          <a:prstGeom prst="rect">
            <a:avLst/>
          </a:prstGeom>
        </p:spPr>
      </p:pic>
      <p:sp>
        <p:nvSpPr>
          <p:cNvPr id="2" name="文本框 1"/>
          <p:cNvSpPr txBox="1"/>
          <p:nvPr/>
        </p:nvSpPr>
        <p:spPr>
          <a:xfrm>
            <a:off x="2128520" y="1311910"/>
            <a:ext cx="1995805" cy="583565"/>
          </a:xfrm>
          <a:prstGeom prst="rect">
            <a:avLst/>
          </a:prstGeom>
          <a:noFill/>
        </p:spPr>
        <p:txBody>
          <a:bodyPr wrap="square" rtlCol="0">
            <a:spAutoFit/>
          </a:bodyPr>
          <a:lstStyle/>
          <a:p>
            <a:r>
              <a:rPr lang="zh-CN" altLang="en-US" sz="3200" b="1"/>
              <a:t>掌握内容</a:t>
            </a:r>
          </a:p>
        </p:txBody>
      </p:sp>
      <p:sp>
        <p:nvSpPr>
          <p:cNvPr id="3" name="文本框 2"/>
          <p:cNvSpPr txBox="1"/>
          <p:nvPr/>
        </p:nvSpPr>
        <p:spPr>
          <a:xfrm>
            <a:off x="4578350" y="1694180"/>
            <a:ext cx="2130425" cy="583565"/>
          </a:xfrm>
          <a:prstGeom prst="rect">
            <a:avLst/>
          </a:prstGeom>
          <a:noFill/>
        </p:spPr>
        <p:txBody>
          <a:bodyPr wrap="square" rtlCol="0">
            <a:spAutoFit/>
          </a:bodyPr>
          <a:lstStyle/>
          <a:p>
            <a:r>
              <a:rPr lang="zh-CN" altLang="en-US" sz="3200" b="1"/>
              <a:t>熟悉内容</a:t>
            </a:r>
          </a:p>
        </p:txBody>
      </p:sp>
      <p:grpSp>
        <p:nvGrpSpPr>
          <p:cNvPr id="28" name="组合 27">
            <a:extLst>
              <a:ext uri="{FF2B5EF4-FFF2-40B4-BE49-F238E27FC236}">
                <a16:creationId xmlns:a16="http://schemas.microsoft.com/office/drawing/2014/main" id="{EB8E2DD5-1D49-D64C-93E4-1DCDC0B6D489}"/>
              </a:ext>
            </a:extLst>
          </p:cNvPr>
          <p:cNvGrpSpPr/>
          <p:nvPr/>
        </p:nvGrpSpPr>
        <p:grpSpPr>
          <a:xfrm>
            <a:off x="8891735" y="319367"/>
            <a:ext cx="3406140" cy="712508"/>
            <a:chOff x="6477636" y="24130"/>
            <a:chExt cx="5524817" cy="1155700"/>
          </a:xfrm>
        </p:grpSpPr>
        <p:pic>
          <p:nvPicPr>
            <p:cNvPr id="29" name="图片 28" descr="logo">
              <a:extLst>
                <a:ext uri="{FF2B5EF4-FFF2-40B4-BE49-F238E27FC236}">
                  <a16:creationId xmlns:a16="http://schemas.microsoft.com/office/drawing/2014/main" id="{524B42E5-5A62-9C4C-8438-501CEFBE2373}"/>
                </a:ext>
              </a:extLst>
            </p:cNvPr>
            <p:cNvPicPr>
              <a:picLocks noChangeAspect="1"/>
            </p:cNvPicPr>
            <p:nvPr/>
          </p:nvPicPr>
          <p:blipFill rotWithShape="1">
            <a:blip r:embed="rId6">
              <a:clrChange>
                <a:clrFrom>
                  <a:srgbClr val="000000">
                    <a:alpha val="0"/>
                  </a:srgbClr>
                </a:clrFrom>
                <a:clrTo>
                  <a:srgbClr val="000000">
                    <a:alpha val="0"/>
                    <a:alpha val="0"/>
                  </a:srgbClr>
                </a:clrTo>
              </a:clrChange>
            </a:blip>
            <a:srcRect r="79453"/>
            <a:stretch/>
          </p:blipFill>
          <p:spPr>
            <a:xfrm>
              <a:off x="6477636" y="24130"/>
              <a:ext cx="1174114" cy="1155700"/>
            </a:xfrm>
            <a:prstGeom prst="rect">
              <a:avLst/>
            </a:prstGeom>
          </p:spPr>
        </p:pic>
        <p:pic>
          <p:nvPicPr>
            <p:cNvPr id="30" name="图片 29" descr="logo">
              <a:extLst>
                <a:ext uri="{FF2B5EF4-FFF2-40B4-BE49-F238E27FC236}">
                  <a16:creationId xmlns:a16="http://schemas.microsoft.com/office/drawing/2014/main" id="{C1FEAA27-C634-C24A-9184-4EB66C20BDD0}"/>
                </a:ext>
              </a:extLst>
            </p:cNvPr>
            <p:cNvPicPr>
              <a:picLocks noChangeAspect="1"/>
            </p:cNvPicPr>
            <p:nvPr/>
          </p:nvPicPr>
          <p:blipFill rotWithShape="1">
            <a:blip r:embed="rId7">
              <a:clrChange>
                <a:clrFrom>
                  <a:srgbClr val="000000">
                    <a:alpha val="0"/>
                  </a:srgbClr>
                </a:clrFrom>
                <a:clrTo>
                  <a:srgbClr val="000000">
                    <a:alpha val="0"/>
                    <a:alpha val="0"/>
                  </a:srgbClr>
                </a:clrTo>
              </a:clrChange>
              <a:duotone>
                <a:prstClr val="black"/>
                <a:srgbClr val="FF0000">
                  <a:tint val="45000"/>
                  <a:satMod val="400000"/>
                </a:srgbClr>
              </a:duotone>
              <a:extLst>
                <a:ext uri="{BEBA8EAE-BF5A-486C-A8C5-ECC9F3942E4B}">
                  <a14:imgProps xmlns:a14="http://schemas.microsoft.com/office/drawing/2010/main">
                    <a14:imgLayer r:embed="rId8">
                      <a14:imgEffect>
                        <a14:sharpenSoften amount="50000"/>
                      </a14:imgEffect>
                      <a14:imgEffect>
                        <a14:brightnessContrast bright="-20000" contrast="-20000"/>
                      </a14:imgEffect>
                    </a14:imgLayer>
                  </a14:imgProps>
                </a:ext>
              </a:extLst>
            </a:blip>
            <a:srcRect l="23014"/>
            <a:stretch/>
          </p:blipFill>
          <p:spPr>
            <a:xfrm>
              <a:off x="7603174" y="24130"/>
              <a:ext cx="4399279" cy="1155700"/>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right)">
                                      <p:cBhvr>
                                        <p:cTn id="16" dur="750"/>
                                        <p:tgtEl>
                                          <p:spTgt spid="31"/>
                                        </p:tgtEl>
                                      </p:cBhvr>
                                    </p:animEffect>
                                  </p:childTnLst>
                                </p:cTn>
                              </p:par>
                              <p:par>
                                <p:cTn id="17" presetID="22" presetClass="entr" presetSubtype="8"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750"/>
                                        <p:tgtEl>
                                          <p:spTgt spid="33"/>
                                        </p:tgtEl>
                                      </p:cBhvr>
                                    </p:animEffect>
                                  </p:childTnLst>
                                </p:cTn>
                              </p:par>
                            </p:childTnLst>
                          </p:cTn>
                        </p:par>
                        <p:par>
                          <p:cTn id="20" fill="hold">
                            <p:stCondLst>
                              <p:cond delay="2000"/>
                            </p:stCondLst>
                            <p:childTnLst>
                              <p:par>
                                <p:cTn id="21" presetID="12" presetClass="entr" presetSubtype="2"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p:tgtEl>
                                          <p:spTgt spid="34"/>
                                        </p:tgtEl>
                                        <p:attrNameLst>
                                          <p:attrName>ppt_x</p:attrName>
                                        </p:attrNameLst>
                                      </p:cBhvr>
                                      <p:tavLst>
                                        <p:tav tm="0">
                                          <p:val>
                                            <p:strVal val="#ppt_x+#ppt_w*1.125000"/>
                                          </p:val>
                                        </p:tav>
                                        <p:tav tm="100000">
                                          <p:val>
                                            <p:strVal val="#ppt_x"/>
                                          </p:val>
                                        </p:tav>
                                      </p:tavLst>
                                    </p:anim>
                                    <p:animEffect transition="in" filter="wipe(left)">
                                      <p:cBhvr>
                                        <p:cTn id="24" dur="500"/>
                                        <p:tgtEl>
                                          <p:spTgt spid="34"/>
                                        </p:tgtEl>
                                      </p:cBhvr>
                                    </p:animEffect>
                                  </p:childTnLst>
                                </p:cTn>
                              </p:par>
                            </p:childTnLst>
                          </p:cTn>
                        </p:par>
                        <p:par>
                          <p:cTn id="25" fill="hold">
                            <p:stCondLst>
                              <p:cond delay="2500"/>
                            </p:stCondLst>
                            <p:childTnLst>
                              <p:par>
                                <p:cTn id="26" presetID="12" presetClass="entr" presetSubtype="8" fill="hold" nodeType="after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p:tgtEl>
                                          <p:spTgt spid="38"/>
                                        </p:tgtEl>
                                        <p:attrNameLst>
                                          <p:attrName>ppt_x</p:attrName>
                                        </p:attrNameLst>
                                      </p:cBhvr>
                                      <p:tavLst>
                                        <p:tav tm="0">
                                          <p:val>
                                            <p:strVal val="#ppt_x-#ppt_w*1.125000"/>
                                          </p:val>
                                        </p:tav>
                                        <p:tav tm="100000">
                                          <p:val>
                                            <p:strVal val="#ppt_x"/>
                                          </p:val>
                                        </p:tav>
                                      </p:tavLst>
                                    </p:anim>
                                    <p:animEffect transition="in" filter="wipe(right)">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3" name="组合 16"/>
          <p:cNvGrpSpPr/>
          <p:nvPr/>
        </p:nvGrpSpPr>
        <p:grpSpPr bwMode="auto">
          <a:xfrm>
            <a:off x="1588" y="0"/>
            <a:ext cx="12190412" cy="1031875"/>
            <a:chOff x="795" y="-1"/>
            <a:chExt cx="12190413" cy="1031624"/>
          </a:xfrm>
        </p:grpSpPr>
        <p:sp>
          <p:nvSpPr>
            <p:cNvPr id="18" name="矩形 17"/>
            <p:cNvSpPr/>
            <p:nvPr>
              <p:custDataLst>
                <p:tags r:id="rId1"/>
              </p:custDataLst>
            </p:nvPr>
          </p:nvSpPr>
          <p:spPr>
            <a:xfrm>
              <a:off x="795" y="280919"/>
              <a:ext cx="12190413" cy="750704"/>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a:p>
          </p:txBody>
        </p:sp>
        <p:pic>
          <p:nvPicPr>
            <p:cNvPr id="23571" name="图片 18"/>
            <p:cNvPicPr>
              <a:picLocks noChangeAspect="1"/>
            </p:cNvPicPr>
            <p:nvPr/>
          </p:nvPicPr>
          <p:blipFill>
            <a:blip r:embed="rId3"/>
            <a:srcRect/>
            <a:stretch>
              <a:fillRect/>
            </a:stretch>
          </p:blipFill>
          <p:spPr bwMode="auto">
            <a:xfrm>
              <a:off x="328107" y="-1"/>
              <a:ext cx="940631" cy="1031623"/>
            </a:xfrm>
            <a:prstGeom prst="rect">
              <a:avLst/>
            </a:prstGeom>
            <a:noFill/>
            <a:ln w="9525">
              <a:noFill/>
              <a:miter lim="800000"/>
              <a:headEnd/>
              <a:tailEnd/>
            </a:ln>
          </p:spPr>
        </p:pic>
      </p:grpSp>
      <p:sp>
        <p:nvSpPr>
          <p:cNvPr id="8" name="矩形 7"/>
          <p:cNvSpPr/>
          <p:nvPr/>
        </p:nvSpPr>
        <p:spPr>
          <a:xfrm>
            <a:off x="405130" y="1424305"/>
            <a:ext cx="6879590" cy="4661535"/>
          </a:xfrm>
          <a:prstGeom prst="rect">
            <a:avLst/>
          </a:prstGeom>
          <a:noFill/>
          <a:ln>
            <a:noFill/>
          </a:ln>
        </p:spPr>
        <p:txBody>
          <a:bodyPr wrap="square">
            <a:spAutoFit/>
          </a:bodyPr>
          <a:lstStyle/>
          <a:p>
            <a:pPr marL="342900" indent="-342900" algn="just" fontAlgn="auto">
              <a:lnSpc>
                <a:spcPct val="150000"/>
              </a:lnSpc>
              <a:spcBef>
                <a:spcPts val="0"/>
              </a:spcBef>
              <a:spcAft>
                <a:spcPts val="0"/>
              </a:spcAft>
              <a:buFont typeface="Wingdings" panose="05000000000000000000" pitchFamily="2" charset="2"/>
              <a:buChar char="u"/>
              <a:defRPr/>
            </a:pPr>
            <a:r>
              <a:rPr lang="zh-CN" altLang="en-US" sz="1800" dirty="0">
                <a:solidFill>
                  <a:schemeClr val="tx1"/>
                </a:solidFill>
                <a:latin typeface="Times New Roman" panose="02020503050405090304" charset="0"/>
                <a:ea typeface="微软雅黑" panose="020B0503020204020204" charset="-122"/>
                <a:cs typeface="Times New Roman" panose="02020503050405090304" charset="0"/>
              </a:rPr>
              <a:t>患者男，56岁，心绞痛病史3年，近2周来发作频繁，每次发作疼痛程度较前加重。2 小时前饱餐后突感左胸剧烈压榨样疼痛，并向左肩、左上肢内侧放射，舌下含化硝酸甘油3片，疼痛无缓解，急诊入院。查体：T37.2℃，P103次/分，BP95/62mmHg.可闻及舒张期奔马律。辅助检查：ECG：频发室性早搏，V1~V5导联可见病理性Q波，ST段弓背向上抬高，T波倒置；血清 CK-MB 升高。</a:t>
            </a:r>
          </a:p>
          <a:p>
            <a:pPr marL="0" indent="0" algn="just" fontAlgn="auto">
              <a:lnSpc>
                <a:spcPct val="200000"/>
              </a:lnSpc>
              <a:spcBef>
                <a:spcPts val="0"/>
              </a:spcBef>
              <a:spcAft>
                <a:spcPts val="0"/>
              </a:spcAft>
              <a:buFont typeface="Wingdings" panose="05000000000000000000" pitchFamily="2" charset="2"/>
              <a:buNone/>
              <a:defRPr/>
            </a:pPr>
            <a:r>
              <a:rPr lang="zh-CN" altLang="en-US" sz="1800" b="1" dirty="0">
                <a:solidFill>
                  <a:schemeClr val="tx1"/>
                </a:solidFill>
                <a:latin typeface="Times New Roman" panose="02020503050405090304" charset="0"/>
                <a:ea typeface="微软雅黑" panose="020B0503020204020204" charset="-122"/>
                <a:cs typeface="Times New Roman" panose="02020503050405090304" charset="0"/>
              </a:rPr>
              <a:t>   1.患者目前的主要诊断是什么？（2分）</a:t>
            </a:r>
          </a:p>
          <a:p>
            <a:pPr marL="0" indent="0" algn="just" fontAlgn="auto">
              <a:lnSpc>
                <a:spcPct val="200000"/>
              </a:lnSpc>
              <a:spcBef>
                <a:spcPts val="0"/>
              </a:spcBef>
              <a:spcAft>
                <a:spcPts val="0"/>
              </a:spcAft>
              <a:buFont typeface="Wingdings" panose="05000000000000000000" pitchFamily="2" charset="2"/>
              <a:buNone/>
              <a:defRPr/>
            </a:pPr>
            <a:r>
              <a:rPr lang="zh-CN" altLang="en-US" sz="1800" b="1" dirty="0">
                <a:solidFill>
                  <a:schemeClr val="tx1"/>
                </a:solidFill>
                <a:latin typeface="Times New Roman" panose="02020503050405090304" charset="0"/>
                <a:ea typeface="微软雅黑" panose="020B0503020204020204" charset="-122"/>
                <a:cs typeface="Times New Roman" panose="02020503050405090304" charset="0"/>
              </a:rPr>
              <a:t>   2.诊断依据有哪些？（3分）</a:t>
            </a:r>
          </a:p>
          <a:p>
            <a:pPr marL="0" indent="0" algn="just" fontAlgn="auto">
              <a:lnSpc>
                <a:spcPct val="200000"/>
              </a:lnSpc>
              <a:spcBef>
                <a:spcPts val="0"/>
              </a:spcBef>
              <a:spcAft>
                <a:spcPts val="0"/>
              </a:spcAft>
              <a:buFont typeface="Wingdings" panose="05000000000000000000" pitchFamily="2" charset="2"/>
              <a:buNone/>
              <a:defRPr/>
            </a:pPr>
            <a:r>
              <a:rPr lang="zh-CN" altLang="en-US" sz="1800" b="1" dirty="0">
                <a:solidFill>
                  <a:schemeClr val="tx1"/>
                </a:solidFill>
                <a:latin typeface="Times New Roman" panose="02020503050405090304" charset="0"/>
                <a:ea typeface="微软雅黑" panose="020B0503020204020204" charset="-122"/>
                <a:cs typeface="Times New Roman" panose="02020503050405090304" charset="0"/>
              </a:rPr>
              <a:t>   3.该疾病的治疗措施有哪些？（5分）</a:t>
            </a:r>
          </a:p>
        </p:txBody>
      </p:sp>
      <p:sp>
        <p:nvSpPr>
          <p:cNvPr id="16" name="矩形 15"/>
          <p:cNvSpPr>
            <a:spLocks noChangeArrowheads="1"/>
          </p:cNvSpPr>
          <p:nvPr/>
        </p:nvSpPr>
        <p:spPr bwMode="auto">
          <a:xfrm>
            <a:off x="1418273" y="324803"/>
            <a:ext cx="3230880" cy="706755"/>
          </a:xfrm>
          <a:prstGeom prst="rect">
            <a:avLst/>
          </a:prstGeom>
          <a:noFill/>
          <a:ln w="9525">
            <a:noFill/>
            <a:miter lim="800000"/>
          </a:ln>
        </p:spPr>
        <p:txBody>
          <a:bodyPr wrap="none">
            <a:spAutoFit/>
          </a:bodyPr>
          <a:lstStyle/>
          <a:p>
            <a:r>
              <a:rPr lang="zh-CN" altLang="en-US" sz="4000">
                <a:solidFill>
                  <a:schemeClr val="tx1"/>
                </a:solidFill>
                <a:latin typeface="微软雅黑" panose="020B0503020204020204" charset="-122"/>
                <a:ea typeface="微软雅黑" panose="020B0503020204020204" charset="-122"/>
              </a:rPr>
              <a:t>循环系统疾病</a:t>
            </a:r>
          </a:p>
        </p:txBody>
      </p:sp>
      <p:grpSp>
        <p:nvGrpSpPr>
          <p:cNvPr id="7" name="组合 6"/>
          <p:cNvGrpSpPr/>
          <p:nvPr/>
        </p:nvGrpSpPr>
        <p:grpSpPr>
          <a:xfrm flipH="1">
            <a:off x="7534592" y="1424305"/>
            <a:ext cx="4224338" cy="4686300"/>
            <a:chOff x="10420" y="2210"/>
            <a:chExt cx="6653" cy="7380"/>
          </a:xfrm>
        </p:grpSpPr>
        <p:sp>
          <p:nvSpPr>
            <p:cNvPr id="2" name="椭圆 1"/>
            <p:cNvSpPr/>
            <p:nvPr/>
          </p:nvSpPr>
          <p:spPr>
            <a:xfrm>
              <a:off x="12838" y="2210"/>
              <a:ext cx="4235" cy="4235"/>
            </a:xfrm>
            <a:prstGeom prst="ellipse">
              <a:avLst/>
            </a:prstGeom>
            <a:blipFill dpi="0" rotWithShape="1">
              <a:blip r:embed="rId4"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椭圆 2"/>
            <p:cNvSpPr/>
            <p:nvPr/>
          </p:nvSpPr>
          <p:spPr>
            <a:xfrm>
              <a:off x="10420" y="3543"/>
              <a:ext cx="1190" cy="1187"/>
            </a:xfrm>
            <a:prstGeom prst="ellipse">
              <a:avLst/>
            </a:prstGeom>
            <a:solidFill>
              <a:srgbClr val="A5AB8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椭圆 3"/>
            <p:cNvSpPr/>
            <p:nvPr/>
          </p:nvSpPr>
          <p:spPr>
            <a:xfrm>
              <a:off x="13185" y="6000"/>
              <a:ext cx="595" cy="5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椭圆 4"/>
            <p:cNvSpPr/>
            <p:nvPr/>
          </p:nvSpPr>
          <p:spPr>
            <a:xfrm>
              <a:off x="14900" y="6595"/>
              <a:ext cx="870" cy="8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椭圆 5"/>
            <p:cNvSpPr/>
            <p:nvPr/>
          </p:nvSpPr>
          <p:spPr>
            <a:xfrm>
              <a:off x="11570" y="2243"/>
              <a:ext cx="1268" cy="12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0" name="组合 9"/>
            <p:cNvGrpSpPr/>
            <p:nvPr/>
          </p:nvGrpSpPr>
          <p:grpSpPr bwMode="auto">
            <a:xfrm>
              <a:off x="12205" y="6730"/>
              <a:ext cx="2860" cy="2860"/>
              <a:chOff x="8702338" y="4277956"/>
              <a:chExt cx="1816134" cy="1816134"/>
            </a:xfrm>
          </p:grpSpPr>
          <p:sp>
            <p:nvSpPr>
              <p:cNvPr id="11" name="椭圆 10"/>
              <p:cNvSpPr/>
              <p:nvPr/>
            </p:nvSpPr>
            <p:spPr>
              <a:xfrm>
                <a:off x="8702338" y="4277956"/>
                <a:ext cx="1816134" cy="1816134"/>
              </a:xfrm>
              <a:prstGeom prst="ellipse">
                <a:avLst/>
              </a:prstGeom>
              <a:solidFill>
                <a:srgbClr val="D8B2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569" name="TextBox 11"/>
              <p:cNvSpPr txBox="1">
                <a:spLocks noChangeArrowheads="1"/>
              </p:cNvSpPr>
              <p:nvPr/>
            </p:nvSpPr>
            <p:spPr bwMode="auto">
              <a:xfrm>
                <a:off x="8911581" y="4827934"/>
                <a:ext cx="1502820" cy="534045"/>
              </a:xfrm>
              <a:prstGeom prst="rect">
                <a:avLst/>
              </a:prstGeom>
              <a:noFill/>
              <a:ln w="9525">
                <a:noFill/>
                <a:miter lim="800000"/>
              </a:ln>
            </p:spPr>
            <p:txBody>
              <a:bodyPr>
                <a:spAutoFit/>
              </a:bodyPr>
              <a:lstStyle/>
              <a:p>
                <a:pPr algn="ctr">
                  <a:lnSpc>
                    <a:spcPct val="120000"/>
                  </a:lnSpc>
                </a:pPr>
                <a:endParaRPr lang="zh-CN" altLang="en-US" sz="2400" b="1">
                  <a:solidFill>
                    <a:schemeClr val="bg1"/>
                  </a:solidFill>
                  <a:latin typeface="Calibri" panose="020F0502020204030204" pitchFamily="34" charset="0"/>
                </a:endParaRPr>
              </a:p>
            </p:txBody>
          </p:sp>
        </p:grpSp>
        <p:grpSp>
          <p:nvGrpSpPr>
            <p:cNvPr id="13" name="组合 12"/>
            <p:cNvGrpSpPr/>
            <p:nvPr/>
          </p:nvGrpSpPr>
          <p:grpSpPr bwMode="auto">
            <a:xfrm>
              <a:off x="11015" y="4705"/>
              <a:ext cx="1873" cy="1875"/>
              <a:chOff x="10233628" y="2667892"/>
              <a:chExt cx="1190170" cy="1190170"/>
            </a:xfrm>
          </p:grpSpPr>
          <p:sp>
            <p:nvSpPr>
              <p:cNvPr id="14" name="椭圆 13"/>
              <p:cNvSpPr/>
              <p:nvPr/>
            </p:nvSpPr>
            <p:spPr>
              <a:xfrm>
                <a:off x="10233628" y="2667892"/>
                <a:ext cx="1190170" cy="1190170"/>
              </a:xfrm>
              <a:prstGeom prst="ellipse">
                <a:avLst/>
              </a:prstGeom>
              <a:solidFill>
                <a:srgbClr val="7BA7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567" name="矩形 14"/>
              <p:cNvSpPr>
                <a:spLocks noChangeArrowheads="1"/>
              </p:cNvSpPr>
              <p:nvPr/>
            </p:nvSpPr>
            <p:spPr bwMode="auto">
              <a:xfrm>
                <a:off x="10367740" y="2795479"/>
                <a:ext cx="921627" cy="976892"/>
              </a:xfrm>
              <a:prstGeom prst="rect">
                <a:avLst/>
              </a:prstGeom>
              <a:noFill/>
              <a:ln w="9525">
                <a:noFill/>
                <a:miter lim="800000"/>
              </a:ln>
            </p:spPr>
            <p:txBody>
              <a:bodyPr wrap="square">
                <a:spAutoFit/>
              </a:bodyPr>
              <a:lstStyle/>
              <a:p>
                <a:pPr algn="ctr">
                  <a:lnSpc>
                    <a:spcPct val="120000"/>
                  </a:lnSpc>
                </a:pPr>
                <a:r>
                  <a:rPr lang="zh-CN" altLang="en-US" sz="2400" b="1">
                    <a:solidFill>
                      <a:schemeClr val="bg1"/>
                    </a:solidFill>
                    <a:latin typeface="Calibri" panose="020F0502020204030204" pitchFamily="34" charset="0"/>
                  </a:rPr>
                  <a:t>病历分析</a:t>
                </a:r>
              </a:p>
            </p:txBody>
          </p:sp>
        </p:grpSp>
      </p:grpSp>
      <p:grpSp>
        <p:nvGrpSpPr>
          <p:cNvPr id="22" name="组合 21">
            <a:extLst>
              <a:ext uri="{FF2B5EF4-FFF2-40B4-BE49-F238E27FC236}">
                <a16:creationId xmlns:a16="http://schemas.microsoft.com/office/drawing/2014/main" id="{A3FA6ADE-46CD-9943-8135-A518634C0CA8}"/>
              </a:ext>
            </a:extLst>
          </p:cNvPr>
          <p:cNvGrpSpPr/>
          <p:nvPr/>
        </p:nvGrpSpPr>
        <p:grpSpPr>
          <a:xfrm>
            <a:off x="8891735" y="319367"/>
            <a:ext cx="3406140" cy="712508"/>
            <a:chOff x="6477636" y="24130"/>
            <a:chExt cx="5524817" cy="1155700"/>
          </a:xfrm>
        </p:grpSpPr>
        <p:pic>
          <p:nvPicPr>
            <p:cNvPr id="23" name="图片 22" descr="logo">
              <a:extLst>
                <a:ext uri="{FF2B5EF4-FFF2-40B4-BE49-F238E27FC236}">
                  <a16:creationId xmlns:a16="http://schemas.microsoft.com/office/drawing/2014/main" id="{87EFF09F-88C5-5E43-8FE0-12E0337588DF}"/>
                </a:ext>
              </a:extLst>
            </p:cNvPr>
            <p:cNvPicPr>
              <a:picLocks noChangeAspect="1"/>
            </p:cNvPicPr>
            <p:nvPr/>
          </p:nvPicPr>
          <p:blipFill rotWithShape="1">
            <a:blip r:embed="rId5">
              <a:clrChange>
                <a:clrFrom>
                  <a:srgbClr val="000000">
                    <a:alpha val="0"/>
                  </a:srgbClr>
                </a:clrFrom>
                <a:clrTo>
                  <a:srgbClr val="000000">
                    <a:alpha val="0"/>
                    <a:alpha val="0"/>
                  </a:srgbClr>
                </a:clrTo>
              </a:clrChange>
            </a:blip>
            <a:srcRect r="79453"/>
            <a:stretch/>
          </p:blipFill>
          <p:spPr>
            <a:xfrm>
              <a:off x="6477636" y="24130"/>
              <a:ext cx="1174114" cy="1155700"/>
            </a:xfrm>
            <a:prstGeom prst="rect">
              <a:avLst/>
            </a:prstGeom>
          </p:spPr>
        </p:pic>
        <p:pic>
          <p:nvPicPr>
            <p:cNvPr id="24" name="图片 23" descr="logo">
              <a:extLst>
                <a:ext uri="{FF2B5EF4-FFF2-40B4-BE49-F238E27FC236}">
                  <a16:creationId xmlns:a16="http://schemas.microsoft.com/office/drawing/2014/main" id="{DB9A266D-450C-BC47-9A2D-B147C3F5743D}"/>
                </a:ext>
              </a:extLst>
            </p:cNvPr>
            <p:cNvPicPr>
              <a:picLocks noChangeAspect="1"/>
            </p:cNvPicPr>
            <p:nvPr/>
          </p:nvPicPr>
          <p:blipFill rotWithShape="1">
            <a:blip r:embed="rId6">
              <a:clrChange>
                <a:clrFrom>
                  <a:srgbClr val="000000">
                    <a:alpha val="0"/>
                  </a:srgbClr>
                </a:clrFrom>
                <a:clrTo>
                  <a:srgbClr val="000000">
                    <a:alpha val="0"/>
                    <a:alpha val="0"/>
                  </a:srgbClr>
                </a:clrTo>
              </a:clrChange>
              <a:duotone>
                <a:prstClr val="black"/>
                <a:srgbClr val="FF0000">
                  <a:tint val="45000"/>
                  <a:satMod val="400000"/>
                </a:srgbClr>
              </a:duotone>
              <a:extLst>
                <a:ext uri="{BEBA8EAE-BF5A-486C-A8C5-ECC9F3942E4B}">
                  <a14:imgProps xmlns:a14="http://schemas.microsoft.com/office/drawing/2010/main">
                    <a14:imgLayer r:embed="rId7">
                      <a14:imgEffect>
                        <a14:sharpenSoften amount="50000"/>
                      </a14:imgEffect>
                      <a14:imgEffect>
                        <a14:brightnessContrast bright="-20000" contrast="-20000"/>
                      </a14:imgEffect>
                    </a14:imgLayer>
                  </a14:imgProps>
                </a:ext>
              </a:extLst>
            </a:blip>
            <a:srcRect l="23014"/>
            <a:stretch/>
          </p:blipFill>
          <p:spPr>
            <a:xfrm>
              <a:off x="7603174" y="24130"/>
              <a:ext cx="4399279" cy="1155700"/>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722181702"/>
  <p:tag name="MH_LIBRARY" val="GRAPHIC"/>
  <p:tag name="MH_ORDER" val="Rectangle 42"/>
</p:tagLst>
</file>

<file path=ppt/tags/tag10.xml><?xml version="1.0" encoding="utf-8"?>
<p:tagLst xmlns:a="http://schemas.openxmlformats.org/drawingml/2006/main" xmlns:r="http://schemas.openxmlformats.org/officeDocument/2006/relationships" xmlns:p="http://schemas.openxmlformats.org/presentationml/2006/main">
  <p:tag name="MH" val="20160518152932"/>
  <p:tag name="MH_LIBRARY" val="CONTENTS"/>
  <p:tag name="MH_TYPE" val="ENTRY"/>
  <p:tag name="ID" val="547099"/>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722181702"/>
  <p:tag name="MH_LIBRARY" val="GRAPHIC"/>
  <p:tag name="MH_ORDER" val="Rectangle 42"/>
</p:tagLst>
</file>

<file path=ppt/tags/tag12.xml><?xml version="1.0" encoding="utf-8"?>
<p:tagLst xmlns:a="http://schemas.openxmlformats.org/drawingml/2006/main" xmlns:r="http://schemas.openxmlformats.org/officeDocument/2006/relationships" xmlns:p="http://schemas.openxmlformats.org/presentationml/2006/main">
  <p:tag name="MH" val="20160722181702"/>
  <p:tag name="MH_LIBRARY" val="GRAPHIC"/>
  <p:tag name="MH_ORDER" val="Rectangle 42"/>
</p:tagLst>
</file>

<file path=ppt/tags/tag13.xml><?xml version="1.0" encoding="utf-8"?>
<p:tagLst xmlns:a="http://schemas.openxmlformats.org/drawingml/2006/main" xmlns:r="http://schemas.openxmlformats.org/officeDocument/2006/relationships" xmlns:p="http://schemas.openxmlformats.org/presentationml/2006/main">
  <p:tag name="MH" val="20160722181702"/>
  <p:tag name="MH_LIBRARY" val="GRAPHIC"/>
  <p:tag name="MH_ORDER" val="Rectangle 42"/>
</p:tagLst>
</file>

<file path=ppt/tags/tag14.xml><?xml version="1.0" encoding="utf-8"?>
<p:tagLst xmlns:a="http://schemas.openxmlformats.org/drawingml/2006/main" xmlns:r="http://schemas.openxmlformats.org/officeDocument/2006/relationships" xmlns:p="http://schemas.openxmlformats.org/presentationml/2006/main">
  <p:tag name="MH" val="20160722181702"/>
  <p:tag name="MH_LIBRARY" val="GRAPHIC"/>
  <p:tag name="MH_ORDER" val="Rectangle 42"/>
</p:tagLst>
</file>

<file path=ppt/tags/tag15.xml><?xml version="1.0" encoding="utf-8"?>
<p:tagLst xmlns:a="http://schemas.openxmlformats.org/drawingml/2006/main" xmlns:r="http://schemas.openxmlformats.org/officeDocument/2006/relationships" xmlns:p="http://schemas.openxmlformats.org/presentationml/2006/main">
  <p:tag name="MH" val="20160722181702"/>
  <p:tag name="MH_LIBRARY" val="GRAPHIC"/>
  <p:tag name="MH_ORDER" val="Rectangle 42"/>
</p:tagLst>
</file>

<file path=ppt/tags/tag16.xml><?xml version="1.0" encoding="utf-8"?>
<p:tagLst xmlns:a="http://schemas.openxmlformats.org/drawingml/2006/main" xmlns:r="http://schemas.openxmlformats.org/officeDocument/2006/relationships" xmlns:p="http://schemas.openxmlformats.org/presentationml/2006/main">
  <p:tag name="MH" val="20160722181702"/>
  <p:tag name="MH_LIBRARY" val="GRAPHIC"/>
  <p:tag name="MH_ORDER" val="Rectangle 42"/>
</p:tagLst>
</file>

<file path=ppt/tags/tag17.xml><?xml version="1.0" encoding="utf-8"?>
<p:tagLst xmlns:a="http://schemas.openxmlformats.org/drawingml/2006/main" xmlns:r="http://schemas.openxmlformats.org/officeDocument/2006/relationships" xmlns:p="http://schemas.openxmlformats.org/presentationml/2006/main">
  <p:tag name="MH" val="20160722181702"/>
  <p:tag name="MH_LIBRARY" val="GRAPHIC"/>
  <p:tag name="MH_ORDER" val="Rectangle 42"/>
</p:tagLst>
</file>

<file path=ppt/tags/tag18.xml><?xml version="1.0" encoding="utf-8"?>
<p:tagLst xmlns:a="http://schemas.openxmlformats.org/drawingml/2006/main" xmlns:r="http://schemas.openxmlformats.org/officeDocument/2006/relationships" xmlns:p="http://schemas.openxmlformats.org/presentationml/2006/main">
  <p:tag name="MH" val="20160722181702"/>
  <p:tag name="MH_LIBRARY" val="GRAPHIC"/>
  <p:tag name="MH_ORDER" val="Rectangle 42"/>
</p:tagLst>
</file>

<file path=ppt/tags/tag19.xml><?xml version="1.0" encoding="utf-8"?>
<p:tagLst xmlns:a="http://schemas.openxmlformats.org/drawingml/2006/main" xmlns:r="http://schemas.openxmlformats.org/officeDocument/2006/relationships" xmlns:p="http://schemas.openxmlformats.org/presentationml/2006/main">
  <p:tag name="MH" val="20160722181702"/>
  <p:tag name="MH_LIBRARY" val="GRAPHIC"/>
  <p:tag name="MH_ORDER" val="Rectangle 42"/>
</p:tagLst>
</file>

<file path=ppt/tags/tag2.xml><?xml version="1.0" encoding="utf-8"?>
<p:tagLst xmlns:a="http://schemas.openxmlformats.org/drawingml/2006/main" xmlns:r="http://schemas.openxmlformats.org/officeDocument/2006/relationships" xmlns:p="http://schemas.openxmlformats.org/presentationml/2006/main">
  <p:tag name="MH" val="20160518152932"/>
  <p:tag name="MH_LIBRARY" val="CONTENTS"/>
  <p:tag name="MH_TYPE" val="OTHERS"/>
  <p:tag name="ID" val="547099"/>
</p:tagLst>
</file>

<file path=ppt/tags/tag3.xml><?xml version="1.0" encoding="utf-8"?>
<p:tagLst xmlns:a="http://schemas.openxmlformats.org/drawingml/2006/main" xmlns:r="http://schemas.openxmlformats.org/officeDocument/2006/relationships" xmlns:p="http://schemas.openxmlformats.org/presentationml/2006/main">
  <p:tag name="MH" val="20160518152932"/>
  <p:tag name="MH_LIBRARY" val="CONTENTS"/>
  <p:tag name="MH_TYPE" val="OTHERS"/>
  <p:tag name="ID" val="547099"/>
</p:tagLst>
</file>

<file path=ppt/tags/tag4.xml><?xml version="1.0" encoding="utf-8"?>
<p:tagLst xmlns:a="http://schemas.openxmlformats.org/drawingml/2006/main" xmlns:r="http://schemas.openxmlformats.org/officeDocument/2006/relationships" xmlns:p="http://schemas.openxmlformats.org/presentationml/2006/main">
  <p:tag name="MH" val="20160518152932"/>
  <p:tag name="MH_LIBRARY" val="CONTENTS"/>
  <p:tag name="MH_TYPE" val="OTHERS"/>
  <p:tag name="ID" val="547099"/>
</p:tagLst>
</file>

<file path=ppt/tags/tag5.xml><?xml version="1.0" encoding="utf-8"?>
<p:tagLst xmlns:a="http://schemas.openxmlformats.org/drawingml/2006/main" xmlns:r="http://schemas.openxmlformats.org/officeDocument/2006/relationships" xmlns:p="http://schemas.openxmlformats.org/presentationml/2006/main">
  <p:tag name="MH" val="20160518152932"/>
  <p:tag name="MH_LIBRARY" val="CONTENTS"/>
  <p:tag name="MH_TYPE" val="NUMBER"/>
  <p:tag name="ID" val="547099"/>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518152932"/>
  <p:tag name="MH_LIBRARY" val="CONTENTS"/>
  <p:tag name="MH_TYPE" val="ENTRY"/>
  <p:tag name="ID" val="547099"/>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518152932"/>
  <p:tag name="MH_LIBRARY" val="CONTENTS"/>
  <p:tag name="MH_TYPE" val="NUMBER"/>
  <p:tag name="ID" val="547099"/>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518152932"/>
  <p:tag name="MH_LIBRARY" val="CONTENTS"/>
  <p:tag name="MH_TYPE" val="ENTRY"/>
  <p:tag name="ID" val="547099"/>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518152932"/>
  <p:tag name="MH_LIBRARY" val="CONTENTS"/>
  <p:tag name="MH_TYPE" val="NUMBER"/>
  <p:tag name="ID" val="547099"/>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1223</Words>
  <Application>Microsoft Macintosh PowerPoint</Application>
  <PresentationFormat>宽屏</PresentationFormat>
  <Paragraphs>89</Paragraphs>
  <Slides>15</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方正明尚简体</vt:lpstr>
      <vt:lpstr>华文楷体</vt:lpstr>
      <vt:lpstr>华文细黑</vt:lpstr>
      <vt:lpstr>宋体</vt:lpstr>
      <vt:lpstr>微软雅黑</vt:lpstr>
      <vt:lpstr>Arial</vt:lpstr>
      <vt:lpstr>Calibri</vt:lpstr>
      <vt:lpstr>Calibri Light</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外科历年考点</vt:lpstr>
      <vt:lpstr>PowerPoint 演示文稿</vt:lpstr>
      <vt:lpstr>PowerPoint 演示文稿</vt:lpstr>
      <vt:lpstr>病例分析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贾靖华</dc:creator>
  <cp:lastModifiedBy>岳 东旭</cp:lastModifiedBy>
  <cp:revision>58</cp:revision>
  <dcterms:created xsi:type="dcterms:W3CDTF">2019-12-26T17:15:57Z</dcterms:created>
  <dcterms:modified xsi:type="dcterms:W3CDTF">2019-12-26T17:42:19Z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2052-1.8.2.2861</vt:lpwstr>
  </property>
</Properties>
</file>