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2" r:id="rId13"/>
  </p:sldMasterIdLst>
  <p:sldIdLst>
    <p:sldId id="264" r:id="rId15"/>
    <p:sldId id="256" r:id="rId16"/>
    <p:sldId id="258" r:id="rId17"/>
    <p:sldId id="257" r:id="rId18"/>
    <p:sldId id="259" r:id="rId19"/>
    <p:sldId id="261" r:id="rId20"/>
    <p:sldId id="262" r:id="rId21"/>
    <p:sldId id="265" r:id="rId22"/>
    <p:sldId id="260" r:id="rId23"/>
    <p:sldId id="263" r:id="rId24"/>
    <p:sldId id="267" r:id="rId25"/>
    <p:sldId id="272" r:id="rId26"/>
    <p:sldId id="271" r:id="rId27"/>
    <p:sldId id="268" r:id="rId28"/>
    <p:sldId id="269" r:id="rId29"/>
    <p:sldId id="270" r:id="rId30"/>
    <p:sldId id="283" r:id="rId31"/>
    <p:sldId id="273" r:id="rId32"/>
    <p:sldId id="280" r:id="rId33"/>
    <p:sldId id="279" r:id="rId34"/>
    <p:sldId id="275" r:id="rId35"/>
    <p:sldId id="281" r:id="rId36"/>
    <p:sldId id="276" r:id="rId37"/>
    <p:sldId id="274" r:id="rId38"/>
    <p:sldId id="277" r:id="rId39"/>
    <p:sldId id="28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17915-19A0-4D6F-9DD2-F0099322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EA68A-6403-453F-BC90-95CDCAB7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0B4FF-4945-43B4-B405-1227A46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0D995-8262-4CF3-AB9E-D069EBC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CCA04-E2AD-4F4E-95A7-BF5AED61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6C0BB-5EB7-4990-8680-ACBBB817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AA89A-212E-4C6C-94B8-ADFD59E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6D63D-A349-4CF4-AFC9-A5170029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DC14D-E860-47F4-A1D1-59CDF5E6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BBB92-88D0-4C73-8735-F9FBD1D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5A133-FC59-469A-BA2E-0ED04A63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BA36D-5FA0-4427-A6D7-F7E83D46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729D1-3D3F-48A0-8042-DC1C67C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4555-A9D2-44D4-B3A1-3F69D65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173AE-A8C7-4362-828A-83B9850B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2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2300E-E73D-4908-9F9A-2A606F10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5EC72-1512-461A-8583-C0BB68A6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B3723-29AB-403C-A061-AF62746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86DFA-7FE6-4E3C-9443-16B1B28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B0850-C7CE-4A84-8AF6-98FEB76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6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695D-50D0-4809-BC85-811D6DD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1B577-A61C-4556-93A4-7B091EF5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828F8-49DB-48F2-A0E4-E518CE7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B4DF2-211E-49D4-8616-E42496D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9A760-BBDF-4E9A-A1F7-90F2A145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C474C-A2BF-4341-9D1D-A6ECFCFD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53286-D5F2-4375-AD5C-848730E9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992AF-153C-48FB-98BF-37413F7F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EC5B2-CDF5-499A-AFB8-E62CB53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ABAC6-3EB5-4B4C-B0B7-E4516457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BFC44-F2F7-4DBD-ABAB-7EE9D80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BB0F-E19B-4687-A1A5-383B54AE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94B2A-489D-4D62-B79A-A23398FA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81C3F-2E9C-45CF-9525-261CA300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6A4D1-1EF3-4AA4-B38C-D1E852A34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5525B-1600-44EC-BAAC-61F7B0BBF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2AD174-2F80-4EE3-9620-9A5B6BE8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9C7229-3528-4B3C-A02D-7271837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90CF8-BBAB-4883-9B0E-09091D40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235E-9A3C-4023-8340-55C14E7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0BBE4-E416-4002-8579-3917C6E4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602613-E28C-4B30-8740-AC7B8EE8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BAFA0-B1B1-4D73-8C53-9B6D2934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9EF6B-617C-412E-887A-975F6EA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48E32-2754-48AC-BF42-B759B1B9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DBFD3-1A03-44A9-A3D1-BBE50616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AE88E-BFAC-431B-A679-2A0A1AB9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D0CEC-DC27-4580-B08D-629E935B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69E5B-3A84-4F75-9373-0A4E552F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81D8D-F05C-4349-8997-74074322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3334B-5C00-40C6-877F-B208ECC4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CFD71-9A95-4911-8F64-AAD38EC9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F42CC-1A89-465B-B0AE-6BDEC609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F60C31-1160-40C2-90CB-54B724B46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A5F35-F053-447C-A62E-82CDD8ED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3A815-624B-447B-9530-D8C330C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95AA6-BCF2-4C20-B2AE-E726CEA6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C4CA7-A7DD-49FB-AE4F-2A39421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6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B4393-2AC4-4E97-902C-C7BF5732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5D71-E706-4676-9075-DE717772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559AD-25B8-490A-8DE9-42193C1CE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4A11-BD6B-463B-93D0-62DA3FD1B0F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2C3C9-C33A-4917-9BFE-85935AAA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013BE-92E3-47D2-A5DC-F373BEC10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94C7-658E-405E-A594-A1E8A24E9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7620198865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87312232166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808392299928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07122263571.pn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hyperlink" Target="file:///C:\Users\sehyunict\Desktop\Vue &#44060;&#48156;&#54872;&#44221; &#49464;&#54021; &#44032;&#51060;&#46300;.docx" TargetMode="Externa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65753039539.png"></Relationship><Relationship Id="rId5" Type="http://schemas.openxmlformats.org/officeDocument/2006/relationships/image" Target="../media/fImage67903041144.png"></Relationship><Relationship Id="rId6" Type="http://schemas.openxmlformats.org/officeDocument/2006/relationships/image" Target="../media/fImage141693053560.png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376322852314.png"></Relationship><Relationship Id="rId4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68782442264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9783006705.png"></Relationship><Relationship Id="rId4" Type="http://schemas.openxmlformats.org/officeDocument/2006/relationships/image" Target="../media/fImage100963042314.png"></Relationship><Relationship Id="rId5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27472683013.png"></Relationship><Relationship Id="rId4" Type="http://schemas.openxmlformats.org/officeDocument/2006/relationships/image" Target="../media/fImage254492691801.png"></Relationship><Relationship Id="rId5" Type="http://schemas.openxmlformats.org/officeDocument/2006/relationships/image" Target="../media/fImage60723109539.png"></Relationship><Relationship Id="rId6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14232732264.png"></Relationship><Relationship Id="rId4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16693053013.png"></Relationship><Relationship Id="rId4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hyperlink" Target="https://2019.stateofjs.com/ko/front-end-frameworks" TargetMode="External"></Relationship><Relationship Id="rId4" Type="http://schemas.openxmlformats.org/officeDocument/2006/relationships/hyperlink" Target="https://risingstars.js.org/2019/en" TargetMode="External"></Relationship><Relationship Id="rId5" Type="http://schemas.openxmlformats.org/officeDocument/2006/relationships/hyperlink" Target="https://kr.vuejs.org/v2/guide" TargetMode="External"></Relationship><Relationship Id="rId6" Type="http://schemas.openxmlformats.org/officeDocument/2006/relationships/hyperlink" Target="https://2019.stateofjs.com/ko/front-end-frameworks" TargetMode="External"></Relationship><Relationship Id="rId7" Type="http://schemas.openxmlformats.org/officeDocument/2006/relationships/hyperlink" Target="https://risingstars.js.org/2019/en" TargetMode="External"></Relationship><Relationship Id="rId8" Type="http://schemas.openxmlformats.org/officeDocument/2006/relationships/hyperlink" Target="https://kr.vuejs.org/v2/guide" TargetMode="External"></Relationship><Relationship Id="rId9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9200722885.png"></Relationship><Relationship Id="rId4" Type="http://schemas.openxmlformats.org/officeDocument/2006/relationships/image" Target="../media/fImage43892734302.png"></Relationship><Relationship Id="rId5" Type="http://schemas.openxmlformats.org/officeDocument/2006/relationships/image" Target="../media/fImage15219748633.png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4764792885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12871972885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1008721692885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205211704302.png"></Relationship><Relationship Id="rId4" Type="http://schemas.openxmlformats.org/officeDocument/2006/relationships/image" Target="../media/fImage153741718633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7A6455A-B394-45EF-81E5-A1B298D9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45" y="753110"/>
            <a:ext cx="2988310" cy="29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4ACE0-6FF4-43E9-81FB-B8CDF2281BED}"/>
              </a:ext>
            </a:extLst>
          </p:cNvPr>
          <p:cNvSpPr txBox="1"/>
          <p:nvPr/>
        </p:nvSpPr>
        <p:spPr>
          <a:xfrm flipH="1">
            <a:off x="3950970" y="3741420"/>
            <a:ext cx="429006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Vue.js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4BFFB-152C-4819-9782-AC63C1F88F85}"/>
              </a:ext>
            </a:extLst>
          </p:cNvPr>
          <p:cNvSpPr txBox="1"/>
          <p:nvPr/>
        </p:nvSpPr>
        <p:spPr>
          <a:xfrm flipH="1">
            <a:off x="3950970" y="4774565"/>
            <a:ext cx="429006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TD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사업부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김태호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D22FE5-F67B-4291-8F3E-3B6DA96331FA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5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 flipH="1">
            <a:off x="1005840" y="174625"/>
            <a:ext cx="1076579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vs React vs Angular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Github 통계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E850F-43EB-4064-9735-EA666C4C949B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D3C382-9A2E-47A3-9414-A7E0B47A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71675" y="2014220"/>
            <a:ext cx="8249285" cy="2829560"/>
          </a:xfrm>
          <a:prstGeom prst="rect"/>
          <a:noFill/>
        </p:spPr>
      </p:pic>
      <p:sp>
        <p:nvSpPr>
          <p:cNvPr id="10" name="텍스트 상자 52"/>
          <p:cNvSpPr txBox="1">
            <a:spLocks/>
          </p:cNvSpPr>
          <p:nvPr/>
        </p:nvSpPr>
        <p:spPr>
          <a:xfrm rot="0">
            <a:off x="6609080" y="6577965"/>
            <a:ext cx="55676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출처 : https://www.codeinwp.com/blog/angular-vs-vue-vs-react/#disqus_thread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97597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vs React vs Angular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Angular, React, Vue 비교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graphicFrame>
        <p:nvGraphicFramePr>
          <p:cNvPr id="8" name="표 61"/>
          <p:cNvGraphicFramePr>
            <a:graphicFrameLocks noGrp="1"/>
          </p:cNvGraphicFramePr>
          <p:nvPr/>
        </p:nvGraphicFramePr>
        <p:xfrm>
          <a:off x="2032000" y="1389380"/>
          <a:ext cx="8128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2305685"/>
                <a:gridCol w="2185670"/>
                <a:gridCol w="2186940"/>
              </a:tblGrid>
              <a:tr h="43180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Angular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React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Vue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Evan You(개인)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배포 년도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2010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2013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2014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버전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17.x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3.0.x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대표 문법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 TypeScript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  JSX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 HTML, CSS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데이터 바인딩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양방향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단방향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양방향, 단방향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HTML/CSS/Typescript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JSX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Vue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DOM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Real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Virtual DOM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Virtual DOM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커뮤니티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큰 커뮤니티 보유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매우 큰 커뮤니티 보유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상대적으로 적은 커뮤니티 보유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학습 난이도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타입스크립트, MVC 등 숙지 할 내용이 많아 매우 어려운 난이도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상세한 Guide 및 정보가 많아 어렵지 않게 숙지 가능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커뮤니티는 적지만 상대적으로 매우 쉬운 난이도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9010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vs React vs Angular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Vue.js의 장점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sp>
        <p:nvSpPr>
          <p:cNvPr id="8" name="텍스트 상자 65"/>
          <p:cNvSpPr txBox="1">
            <a:spLocks/>
          </p:cNvSpPr>
          <p:nvPr/>
        </p:nvSpPr>
        <p:spPr>
          <a:xfrm>
            <a:off x="803275" y="1394460"/>
            <a:ext cx="10734040" cy="30772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l" latinLnBrk="0" hangingPunct="1">
              <a:buFont typeface="Wingdings"/>
              <a:buChar char="•"/>
            </a:pPr>
            <a:r>
              <a:rPr lang="ko-KR" sz="1800" b="1">
                <a:latin typeface="맑은 고딕" charset="0"/>
                <a:ea typeface="맑은 고딕" charset="0"/>
              </a:rPr>
              <a:t>진입 장벽이 낮아 학습이 쉽다.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- Angular, React의 경우에 각각, Typescript, JSX가 기본 바탕이 되어야 하는 반면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  Vue는 HTML, CSS, JavaScript만 알아도 충분히 시작할 수 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- 공식 문서가 너무 잘 되어있어 학습에 도움이 많이 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문법이 간편해서 작성하기 쉽다.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- Vue 파일 하나에 html, css, js를 한번에 작성해서 보기가 쉽다.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800" b="1">
                <a:latin typeface="맑은 고딕" charset="0"/>
                <a:ea typeface="맑은 고딕" charset="0"/>
              </a:rPr>
              <a:t>React와 Angular의 장점을 모두 가지고 있다.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- Angular의 장점인 양방향 데이터 바인딩과 React의 장점인 Virtual DOM 특징을 모두 가진다.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600">
                <a:latin typeface="맑은 고딕" charset="0"/>
                <a:ea typeface="맑은 고딕" charset="0"/>
              </a:rPr>
              <a:t>기존 Jsp의 페이지 이동과 다르게 SPA 방식을 사용하여 화면 이동시에 깜빡임 현상이 없고 속도가 빠르다.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5"/>
          <p:cNvSpPr txBox="1">
            <a:spLocks/>
          </p:cNvSpPr>
          <p:nvPr/>
        </p:nvSpPr>
        <p:spPr>
          <a:xfrm rot="0">
            <a:off x="685800" y="5286375"/>
            <a:ext cx="4439285" cy="848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 flipH="1">
            <a:off x="4964430" y="2614295"/>
            <a:ext cx="22771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Vue.js란?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074795" y="2559685"/>
            <a:ext cx="828675" cy="832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429069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Vue.js란?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sp>
        <p:nvSpPr>
          <p:cNvPr id="8" name="텍스트 상자 66"/>
          <p:cNvSpPr txBox="1">
            <a:spLocks/>
          </p:cNvSpPr>
          <p:nvPr/>
        </p:nvSpPr>
        <p:spPr>
          <a:xfrm rot="0">
            <a:off x="1006475" y="1179830"/>
            <a:ext cx="75272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</a:t>
            </a:r>
            <a:r>
              <a:rPr lang="ko-KR" sz="1800">
                <a:latin typeface="맑은 고딕" charset="0"/>
                <a:ea typeface="맑은 고딕" charset="0"/>
              </a:rPr>
              <a:t>는 웹 페이지 화면을 개발하기 위한 프론트엔드 프레임워크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990" y="2193290"/>
            <a:ext cx="4725035" cy="3515360"/>
          </a:xfrm>
          <a:prstGeom prst="rect"/>
          <a:noFill/>
        </p:spPr>
      </p:pic>
      <p:sp>
        <p:nvSpPr>
          <p:cNvPr id="10" name="텍스트 상자 68"/>
          <p:cNvSpPr txBox="1">
            <a:spLocks/>
          </p:cNvSpPr>
          <p:nvPr/>
        </p:nvSpPr>
        <p:spPr>
          <a:xfrm>
            <a:off x="4911725" y="2327910"/>
            <a:ext cx="6627495" cy="286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l" latinLnBrk="0" hangingPunct="1">
              <a:buFont typeface="Wingdings"/>
              <a:buChar char=""/>
            </a:pPr>
            <a:r>
              <a:rPr lang="ko-KR" sz="1600">
                <a:latin typeface="맑은 고딕" charset="0"/>
                <a:ea typeface="맑은 고딕" charset="0"/>
              </a:rPr>
              <a:t>다른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단일형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프레임워크와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달리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점진적으로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채택할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수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있도록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설계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코어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라이브러리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-&gt;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컴포넌트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기반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-&gt;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클라이언트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사이드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라우팅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-&gt;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상태관리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600">
                <a:latin typeface="맑은 고딕" charset="0"/>
                <a:ea typeface="맑은 고딕" charset="0"/>
              </a:rPr>
              <a:t>뷰 코어 라이브러리는 화면단 데이터 표현에 관한 기능들을 중점적으로 지원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600">
                <a:latin typeface="맑은 고딕" charset="0"/>
                <a:ea typeface="맑은 고딕" charset="0"/>
              </a:rPr>
              <a:t>프레임워크의 기능들을 필요에 따라 다양한 확장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 </a:t>
            </a:r>
            <a:r>
              <a:rPr lang="ko-KR" sz="1600">
                <a:latin typeface="맑은 고딕" charset="0"/>
                <a:ea typeface="맑은 고딕" charset="0"/>
              </a:rPr>
              <a:t>(ex: Vue Router, Vuex, Axios 등)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4654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Vue.js란?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MVVM 패턴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pic>
        <p:nvPicPr>
          <p:cNvPr id="8" name="그림 7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9650" y="1895475"/>
            <a:ext cx="6125210" cy="3515995"/>
          </a:xfrm>
          <a:prstGeom prst="rect"/>
          <a:noFill/>
        </p:spPr>
      </p:pic>
      <p:sp>
        <p:nvSpPr>
          <p:cNvPr id="9" name="텍스트 상자 72"/>
          <p:cNvSpPr txBox="1">
            <a:spLocks/>
          </p:cNvSpPr>
          <p:nvPr/>
        </p:nvSpPr>
        <p:spPr>
          <a:xfrm>
            <a:off x="7086600" y="1895475"/>
            <a:ext cx="4335780" cy="4035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1. 사용자의 Action을 View를 통해 받는다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(ex: </a:t>
            </a:r>
            <a:r>
              <a:rPr lang="ko-KR" sz="1600">
                <a:latin typeface="맑은 고딕" charset="0"/>
                <a:ea typeface="맑은 고딕" charset="0"/>
              </a:rPr>
              <a:t>onC</a:t>
            </a:r>
            <a:r>
              <a:rPr lang="ko-KR" sz="1600">
                <a:latin typeface="맑은 고딕" charset="0"/>
                <a:ea typeface="맑은 고딕" charset="0"/>
              </a:rPr>
              <a:t>lick)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2. View에 Action이 들어오면 ViewModel의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Dom Listeners가 이벤트를 처리한다.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3. ViewModel은 Model에 데이터를 요청한다.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4. Model은 view Model에게 요청받은 데이터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를 응답합니다.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5. View Model은 응답받은 데이터를 가공하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여 저장합니다.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6. ViewModel이 Data Binding하여 View에 바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   뀐 값을 그려줍니다.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74"/>
          <p:cNvSpPr txBox="1">
            <a:spLocks/>
          </p:cNvSpPr>
          <p:nvPr/>
        </p:nvSpPr>
        <p:spPr>
          <a:xfrm rot="0">
            <a:off x="428625" y="1186815"/>
            <a:ext cx="7757795" cy="6775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MVVM</a:t>
            </a: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(Model-View-ViewModel)</a:t>
            </a:r>
            <a:r>
              <a:rPr lang="ko-KR" sz="20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패턴이란?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화면 앞단의 동작 관련 로직과 뒷단의 DB 데이터 처리 및 서버로직을 분리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8635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Vue.js란? -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컴포넌트 기반 프레임워크 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pic>
        <p:nvPicPr>
          <p:cNvPr id="8" name="그림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4025" y="1409700"/>
            <a:ext cx="8751570" cy="3392805"/>
          </a:xfrm>
          <a:prstGeom prst="rect"/>
          <a:noFill/>
        </p:spPr>
      </p:pic>
      <p:sp>
        <p:nvSpPr>
          <p:cNvPr id="9" name="텍스트 상자 73"/>
          <p:cNvSpPr txBox="1">
            <a:spLocks/>
          </p:cNvSpPr>
          <p:nvPr/>
        </p:nvSpPr>
        <p:spPr>
          <a:xfrm rot="0">
            <a:off x="3867150" y="4619625"/>
            <a:ext cx="44665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화면을 여러개의 작은 단위로 쪼개어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75"/>
          <p:cNvSpPr txBox="1">
            <a:spLocks/>
          </p:cNvSpPr>
          <p:nvPr/>
        </p:nvSpPr>
        <p:spPr>
          <a:xfrm rot="0">
            <a:off x="3743325" y="5410835"/>
            <a:ext cx="11061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재사용성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76"/>
          <p:cNvCxnSpPr/>
          <p:nvPr/>
        </p:nvCxnSpPr>
        <p:spPr>
          <a:xfrm rot="0" flipV="1">
            <a:off x="4857750" y="5363210"/>
            <a:ext cx="1270" cy="4870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79"/>
          <p:cNvSpPr txBox="1">
            <a:spLocks/>
          </p:cNvSpPr>
          <p:nvPr/>
        </p:nvSpPr>
        <p:spPr>
          <a:xfrm rot="0">
            <a:off x="5414645" y="5423535"/>
            <a:ext cx="113411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구현속도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80"/>
          <p:cNvCxnSpPr/>
          <p:nvPr/>
        </p:nvCxnSpPr>
        <p:spPr>
          <a:xfrm rot="0" flipH="1" flipV="1">
            <a:off x="6539230" y="5375910"/>
            <a:ext cx="5715" cy="5105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81"/>
          <p:cNvSpPr txBox="1">
            <a:spLocks/>
          </p:cNvSpPr>
          <p:nvPr/>
        </p:nvSpPr>
        <p:spPr>
          <a:xfrm rot="0">
            <a:off x="7043420" y="5423535"/>
            <a:ext cx="1407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코드 가독성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82"/>
          <p:cNvCxnSpPr/>
          <p:nvPr/>
        </p:nvCxnSpPr>
        <p:spPr>
          <a:xfrm rot="0" flipH="1" flipV="1">
            <a:off x="8448040" y="5378450"/>
            <a:ext cx="5715" cy="5105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3270" cy="299085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 flipH="1">
            <a:off x="4298315" y="2607310"/>
            <a:ext cx="44761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개발환경 세팅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8" name="Picture " descr="C:/Users/sehyunict/AppData/Roaming/PolarisOffice/ETemp/14040_1513373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3408680" y="2552700"/>
            <a:ext cx="829310" cy="833120"/>
          </a:xfrm>
          <a:prstGeom prst="rect"/>
          <a:noFill/>
        </p:spPr>
      </p:pic>
      <p:sp>
        <p:nvSpPr>
          <p:cNvPr id="9" name="텍스트 상자 4"/>
          <p:cNvSpPr txBox="1">
            <a:spLocks/>
          </p:cNvSpPr>
          <p:nvPr/>
        </p:nvSpPr>
        <p:spPr>
          <a:xfrm rot="0">
            <a:off x="11718290" y="6558280"/>
            <a:ext cx="475615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  <a:hlinkClick r:id="rId3"/>
              </a:rPr>
              <a:t>click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 flipH="1">
            <a:off x="4869180" y="2652395"/>
            <a:ext cx="335153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 살펴보기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3979545" y="2597785"/>
            <a:ext cx="828675" cy="832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807656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뷰 인스턴스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3270" cy="299085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660" cy="58166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715645" y="1102995"/>
            <a:ext cx="6733540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Vue instance란?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뷰 화면을 개발할 때 필수로 생성해야하는 단위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1" name="표 29"/>
          <p:cNvGraphicFramePr>
            <a:graphicFrameLocks noGrp="1"/>
          </p:cNvGraphicFramePr>
          <p:nvPr/>
        </p:nvGraphicFramePr>
        <p:xfrm>
          <a:off x="5102860" y="1585595"/>
          <a:ext cx="6635750" cy="172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/>
                <a:gridCol w="2383790"/>
                <a:gridCol w="1784350"/>
                <a:gridCol w="1785620"/>
              </a:tblGrid>
              <a:tr h="3384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옵션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예제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el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Vue가 실행될 HTML DOM 요소 지정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el: ‘#app’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css의 선택자를 선택하듯이 선택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(# -&gt; id지정, . -&gt; 클래스 지정)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template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인스턴스의 화면 내용 지정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template: ‘&lt;p&gt;{{ name }}&lt;/p&gt;’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여러개의 태그 사용 불가능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Vue가 바라보는 data 지정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data: { name: ‘홍길동’ }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직접 작성해도 되고 객체변수를 사용해도됨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methods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함수로 정의하고 data 객체 등을 사용하여 계산된 값을 리턴해준다.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methods : { nameChange(){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            this.name = ‘임꺽정’ }}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1587500"/>
            <a:ext cx="3924935" cy="1717675"/>
          </a:xfrm>
          <a:prstGeom prst="rect"/>
          <a:noFill/>
        </p:spPr>
      </p:pic>
      <p:pic>
        <p:nvPicPr>
          <p:cNvPr id="14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985" y="3685540"/>
            <a:ext cx="5763260" cy="2505710"/>
          </a:xfrm>
          <a:prstGeom prst="rect"/>
          <a:noFill/>
        </p:spPr>
      </p:pic>
      <p:pic>
        <p:nvPicPr>
          <p:cNvPr id="15" name="그림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8910" y="3700145"/>
            <a:ext cx="5934710" cy="2493645"/>
          </a:xfrm>
          <a:prstGeom prst="rect"/>
          <a:noFill/>
        </p:spPr>
      </p:pic>
      <p:sp>
        <p:nvSpPr>
          <p:cNvPr id="16" name="텍스트 상자 1"/>
          <p:cNvSpPr txBox="1">
            <a:spLocks/>
          </p:cNvSpPr>
          <p:nvPr/>
        </p:nvSpPr>
        <p:spPr>
          <a:xfrm rot="0">
            <a:off x="1877695" y="3292475"/>
            <a:ext cx="15932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View 인스턴스 옵션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4DBBBF-5ABE-47C5-AB4A-1F6162DAF57B}"/>
              </a:ext>
            </a:extLst>
          </p:cNvPr>
          <p:cNvSpPr txBox="1"/>
          <p:nvPr/>
        </p:nvSpPr>
        <p:spPr>
          <a:xfrm flipH="1">
            <a:off x="1005840" y="174625"/>
            <a:ext cx="429006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7DBA58-E76F-4C80-9783-1552DF26FEEC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D519A4-B67A-4505-8D6D-DCEC82D7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2412551-D1FE-45B8-9035-A614A40333DD}"/>
              </a:ext>
            </a:extLst>
          </p:cNvPr>
          <p:cNvGrpSpPr/>
          <p:nvPr/>
        </p:nvGrpSpPr>
        <p:grpSpPr>
          <a:xfrm>
            <a:off x="4112260" y="1874520"/>
            <a:ext cx="4740910" cy="523240"/>
            <a:chOff x="4112260" y="1874520"/>
            <a:chExt cx="4740910" cy="523240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4112260" y="1874520"/>
              <a:ext cx="833120" cy="52387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/>
                <a:t>#1, </a:t>
              </a:r>
              <a:endParaRPr lang="ko-KR" altLang="en-US" sz="2800" b="1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4895850" y="1874520"/>
              <a:ext cx="3957320" cy="52387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latin typeface="나눔스퀘어 ExtraBold" charset="0"/>
                  <a:ea typeface="나눔스퀘어 ExtraBold" charset="0"/>
                </a:rPr>
                <a:t>Vue.js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가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주목받는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이유</a:t>
              </a:r>
              <a:endParaRPr lang="ko-KR" altLang="en-US" sz="2800" b="1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453A71-3899-46A2-B6B1-F699D47A3513}"/>
              </a:ext>
            </a:extLst>
          </p:cNvPr>
          <p:cNvGrpSpPr/>
          <p:nvPr/>
        </p:nvGrpSpPr>
        <p:grpSpPr>
          <a:xfrm>
            <a:off x="4112260" y="2748915"/>
            <a:ext cx="1093470" cy="523240"/>
            <a:chOff x="4112260" y="2748915"/>
            <a:chExt cx="1093470" cy="523240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 rot="0">
              <a:off x="4112260" y="2748915"/>
              <a:ext cx="833755" cy="524510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/>
                <a:t>#2, </a:t>
              </a:r>
              <a:endParaRPr lang="ko-KR" altLang="en-US" sz="2800" b="1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4895850" y="2748915"/>
              <a:ext cx="311150" cy="523240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latin typeface="나눔스퀘어 ExtraBold" charset="0"/>
                  <a:ea typeface="나눔스퀘어 ExtraBold" charset="0"/>
                </a:rPr>
                <a:t>Angular vs React vs Vue</a:t>
              </a:r>
              <a:endParaRPr lang="ko-KR" altLang="en-US" sz="2800" b="1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A8AC43-3E25-454C-9061-31A5CB89527F}"/>
              </a:ext>
            </a:extLst>
          </p:cNvPr>
          <p:cNvGrpSpPr/>
          <p:nvPr/>
        </p:nvGrpSpPr>
        <p:grpSpPr>
          <a:xfrm>
            <a:off x="4112260" y="4493895"/>
            <a:ext cx="4144010" cy="521970"/>
            <a:chOff x="4112260" y="4493895"/>
            <a:chExt cx="4144010" cy="521970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 rot="0">
              <a:off x="4112260" y="4493895"/>
              <a:ext cx="822325" cy="52260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/>
                <a:t>#</a:t>
              </a:r>
              <a:r>
                <a:rPr lang="ko-KR" altLang="ko-KR" sz="2800" b="1"/>
                <a:t>4</a:t>
              </a:r>
              <a:r>
                <a:rPr lang="en-US" altLang="ko-KR" sz="2800" b="1"/>
                <a:t>, </a:t>
              </a:r>
              <a:endParaRPr lang="ko-KR" altLang="en-US" sz="2800" b="1"/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 rot="0">
              <a:off x="4895850" y="4493895"/>
              <a:ext cx="3361055" cy="52260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800" b="1">
                  <a:latin typeface="나눔스퀘어 ExtraBold" charset="0"/>
                  <a:ea typeface="나눔스퀘어 ExtraBold" charset="0"/>
                </a:rPr>
                <a:t>Vue.js</a:t>
              </a:r>
              <a:r>
                <a:rPr lang="ko-KR" altLang="ko-KR" sz="2800" b="1">
                  <a:latin typeface="나눔스퀘어 ExtraBold" charset="0"/>
                  <a:ea typeface="나눔스퀘어 ExtraBold" charset="0"/>
                </a:rPr>
                <a:t> 개발환경 세팅</a:t>
              </a:r>
              <a:endParaRPr lang="ko-KR" altLang="en-US" sz="2800" b="1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153D809-7F7D-4506-B0A7-9962188F5B5A}"/>
              </a:ext>
            </a:extLst>
          </p:cNvPr>
          <p:cNvGrpSpPr/>
          <p:nvPr/>
        </p:nvGrpSpPr>
        <p:grpSpPr>
          <a:xfrm>
            <a:off x="4112260" y="5369560"/>
            <a:ext cx="3536315" cy="523240"/>
            <a:chOff x="4112260" y="5369560"/>
            <a:chExt cx="3536315" cy="52324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4112260" y="5369560"/>
              <a:ext cx="822325" cy="52260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/>
                <a:t>#</a:t>
              </a:r>
              <a:r>
                <a:rPr lang="ko-KR" altLang="ko-KR" sz="2800" b="1"/>
                <a:t>5</a:t>
              </a:r>
              <a:r>
                <a:rPr lang="en-US" altLang="ko-KR" sz="2800" b="1"/>
                <a:t>, </a:t>
              </a:r>
              <a:endParaRPr lang="ko-KR" altLang="en-US" sz="2800" b="1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 rot="0">
              <a:off x="4895850" y="5369560"/>
              <a:ext cx="2753360" cy="52387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latin typeface="나눔스퀘어 ExtraBold" charset="0"/>
                  <a:ea typeface="나눔스퀘어 ExtraBold" charset="0"/>
                </a:rPr>
                <a:t>Vue.js </a:t>
              </a:r>
              <a:r>
                <a:rPr lang="ko-KR" altLang="en-US" sz="2800" b="1">
                  <a:latin typeface="나눔스퀘어 ExtraBold" charset="0"/>
                  <a:ea typeface="나눔스퀘어 ExtraBold" charset="0"/>
                </a:rPr>
                <a:t>살펴보기</a:t>
              </a:r>
              <a:endParaRPr lang="ko-KR" altLang="en-US" sz="2800" b="1">
                <a:latin typeface="나눔스퀘어 ExtraBold" charset="0"/>
                <a:ea typeface="나눔스퀘어 ExtraBold" charset="0"/>
              </a:endParaRPr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CFA1D82-52A9-470E-9374-8B085549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2222500"/>
            <a:ext cx="2256790" cy="225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3"/>
          <p:cNvGrpSpPr/>
          <p:nvPr/>
        </p:nvGrpSpPr>
        <p:grpSpPr>
          <a:xfrm rot="0">
            <a:off x="4107815" y="3620770"/>
            <a:ext cx="2452370" cy="522605"/>
            <a:chOff x="4107815" y="3620770"/>
            <a:chExt cx="2452370" cy="522605"/>
          </a:xfrm>
        </p:grpSpPr>
        <p:sp>
          <p:nvSpPr>
            <p:cNvPr id="25" name="텍스트 상자 1"/>
            <p:cNvSpPr txBox="1">
              <a:spLocks/>
            </p:cNvSpPr>
            <p:nvPr/>
          </p:nvSpPr>
          <p:spPr>
            <a:xfrm rot="0">
              <a:off x="4107815" y="3620770"/>
              <a:ext cx="833755" cy="52260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/>
                <a:t>#3, </a:t>
              </a:r>
              <a:endParaRPr lang="ko-KR" altLang="en-US" sz="2800" b="1"/>
            </a:p>
          </p:txBody>
        </p:sp>
        <p:sp>
          <p:nvSpPr>
            <p:cNvPr id="26" name="텍스트 상자 2"/>
            <p:cNvSpPr txBox="1">
              <a:spLocks/>
            </p:cNvSpPr>
            <p:nvPr/>
          </p:nvSpPr>
          <p:spPr>
            <a:xfrm rot="0">
              <a:off x="4891405" y="3620770"/>
              <a:ext cx="1668780" cy="52260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800" b="1">
                  <a:latin typeface="나눔스퀘어 ExtraBold" charset="0"/>
                  <a:ea typeface="나눔스퀘어 ExtraBold" charset="0"/>
                </a:rPr>
                <a:t>Vue.js란?</a:t>
              </a:r>
              <a:endParaRPr lang="ko-KR" altLang="en-US" sz="2800" b="1">
                <a:latin typeface="나눔스퀘어 ExtraBold" charset="0"/>
                <a:ea typeface="나눔스퀘어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30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45019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인스턴스 라이프 사이클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3270" cy="299085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660" cy="581660"/>
          </a:xfrm>
          <a:prstGeom prst="rect"/>
          <a:noFill/>
        </p:spPr>
      </p:pic>
      <p:pic>
        <p:nvPicPr>
          <p:cNvPr id="8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850" y="1714500"/>
            <a:ext cx="4772660" cy="4058285"/>
          </a:xfrm>
          <a:prstGeom prst="rect"/>
          <a:noFill/>
        </p:spPr>
      </p:pic>
      <p:graphicFrame>
        <p:nvGraphicFramePr>
          <p:cNvPr id="9" name="표 37"/>
          <p:cNvGraphicFramePr>
            <a:graphicFrameLocks noGrp="1"/>
          </p:cNvGraphicFramePr>
          <p:nvPr/>
        </p:nvGraphicFramePr>
        <p:xfrm>
          <a:off x="5315585" y="1952625"/>
          <a:ext cx="5779770" cy="358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/>
                <a:gridCol w="4749165"/>
              </a:tblGrid>
              <a:tr h="36576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beforeCreate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인스턴스가 생성되고 최초로 실행되는 단계(DOM, 인스턴스 요소에 접근 불가능)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created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data와 events가 활성화되어 접근이 가능하지만, 템플릿과 가상돔은 렌더링 되지 않아 접근이 불가능하다.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beforeMount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컴포넌트가 DOM에 추가되기 직전에 생성된다.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mounted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컴포넌트가 DOM에 추가될 때 실행된다. 컴포넌트, 템플릿, 렌더링된 돔에 접근이 가능하지만 mounted 훅이 모든 자식 컴포넌트가 마운트 된 상태를 보장하지는 않는다. 따라서 this.$nextTick을 사용하면 렌더링을 보장받을수 있다.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beforeUpdate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DOM이 재 렌더링 되기 직전에 호출된다. 변한 값을 이용해 DOM에 렌더링 하기 전이지만 이 값을 이용해 작업을 할 수 있다.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DOM이 재 렌더링 된 후 호출된다. 변경된 data가 DOM에도 적용된 상태이기 때문에 변경된 값들을 이용하고 싶을때 유용하다.moutned와 마찬가지로 this.$nextTick을 사용하면 모든 화면이 업데이트 된 이후 상태를 보장받을수있다.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beforeDestory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컴포넌트가 제거되기 직전에 호출된다. 컴포넌트는 원래 모습과 기능들을 그대로 가지고 있어 이벤트 리스터를 제거하거나 컴포넌트에 할당받은 자원들을 해제할 때 사용하기 적합하다.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destoryed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컴포넌트가 제거 된 후 호출된다. 컴포넌트의 모든 디렉티브가 및 이벤트 리스너가 제거되며 하위 컴포넌트도 모두 제거된다.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26985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뷰 컴포넌트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020" y="2638425"/>
            <a:ext cx="4049395" cy="1572895"/>
          </a:xfrm>
          <a:prstGeom prst="rect"/>
          <a:noFill/>
        </p:spPr>
      </p:pic>
      <p:sp>
        <p:nvSpPr>
          <p:cNvPr id="9" name="텍스트 상자 5"/>
          <p:cNvSpPr txBox="1">
            <a:spLocks/>
          </p:cNvSpPr>
          <p:nvPr/>
        </p:nvSpPr>
        <p:spPr>
          <a:xfrm rot="0">
            <a:off x="668655" y="1737995"/>
            <a:ext cx="873696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Vue </a:t>
            </a: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컴포넌트</a:t>
            </a: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란?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화면의 영역을 구분하여 개발할 수 있는 뷰의기능입니다. 컴포넌트 기반으로 화면을 개발하게 되면 코드의 재사용성이 올라가고 빠르게 화면을 제작할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41"/>
          <p:cNvGraphicFramePr>
            <a:graphicFrameLocks noGrp="1"/>
          </p:cNvGraphicFramePr>
          <p:nvPr/>
        </p:nvGraphicFramePr>
        <p:xfrm>
          <a:off x="4912995" y="2734310"/>
          <a:ext cx="6635750" cy="13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/>
                <a:gridCol w="2383790"/>
                <a:gridCol w="1784350"/>
                <a:gridCol w="1785620"/>
              </a:tblGrid>
              <a:tr h="3384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altLang="en-US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옵션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예제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1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1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template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인스턴스의 화면 내용 지정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template: ‘&lt;p&gt;{{ name }}&lt;/p&gt;’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여러개의 태그 사용 불가능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Vue가 바라보는 data 지정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data: { name: ‘홍길동’ }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직접 작성해도 되고 객체변수를 사용해도됨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methods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함수로 정의하고 data 객체 등을 사용하여 계산된 값을 리턴해준다.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methods : { nameChange(){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 hangingPunct="1" lvl="1">
                        <a:buFontTx/>
                        <a:buNone/>
                      </a:pPr>
                      <a:r>
                        <a:rPr 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             this.name = ‘임꺽정’ }}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hangingPunct="1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텍스트 상자 2"/>
          <p:cNvSpPr txBox="1">
            <a:spLocks/>
          </p:cNvSpPr>
          <p:nvPr/>
        </p:nvSpPr>
        <p:spPr>
          <a:xfrm rot="0">
            <a:off x="1771015" y="4207510"/>
            <a:ext cx="159321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컴포넌트 옵션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39749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전역 컴포넌트, 지역 컴포넌트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3270" cy="299085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660" cy="581660"/>
          </a:xfrm>
          <a:prstGeom prst="rect"/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 rot="0">
            <a:off x="822325" y="2319655"/>
            <a:ext cx="4624070" cy="5238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전역 컴포넌트 </a:t>
            </a:r>
            <a:endParaRPr lang="ko-KR" altLang="en-US" sz="14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- </a:t>
            </a:r>
            <a:r>
              <a:rPr lang="ko-KR" sz="1400">
                <a:latin typeface="맑은 고딕" charset="0"/>
                <a:ea typeface="맑은 고딕" charset="0"/>
              </a:rPr>
              <a:t>여러 인스턴스에서 공통으로 사용할 수 있는 컴포넌트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610" y="2926080"/>
            <a:ext cx="3973195" cy="991870"/>
          </a:xfrm>
          <a:prstGeom prst="rect"/>
          <a:noFill/>
        </p:spPr>
      </p:pic>
      <p:sp>
        <p:nvSpPr>
          <p:cNvPr id="12" name="텍스트 상자 40"/>
          <p:cNvSpPr txBox="1">
            <a:spLocks/>
          </p:cNvSpPr>
          <p:nvPr/>
        </p:nvSpPr>
        <p:spPr>
          <a:xfrm rot="0">
            <a:off x="6069965" y="1411605"/>
            <a:ext cx="4373245" cy="5245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지역 컴포넌트</a:t>
            </a:r>
            <a:endParaRPr lang="ko-KR" altLang="en-US" sz="14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- 특정 인스턴스에서만 유효한 범위를 갖는 컴포넌트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3" name="그림 43" descr="C:/Users/sehyunict/AppData/Roaming/PolarisOffice/ETemp/14040_15133736/fImage10096304231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69330" y="2009775"/>
            <a:ext cx="4107180" cy="3907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24763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뷰 라우터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630045" y="1224915"/>
            <a:ext cx="54432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Vue Routers란?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여러 개의 화면 간에 이동하는 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825" y="2219325"/>
            <a:ext cx="4829810" cy="2419985"/>
          </a:xfrm>
          <a:prstGeom prst="rect"/>
          <a:noFill/>
        </p:spPr>
      </p:pic>
      <p:pic>
        <p:nvPicPr>
          <p:cNvPr id="10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30045" y="1757680"/>
            <a:ext cx="3668395" cy="4285615"/>
          </a:xfrm>
          <a:prstGeom prst="rect"/>
          <a:noFill/>
        </p:spPr>
      </p:pic>
      <p:sp>
        <p:nvSpPr>
          <p:cNvPr id="11" name="텍스트 상자 27"/>
          <p:cNvSpPr txBox="1">
            <a:spLocks/>
          </p:cNvSpPr>
          <p:nvPr/>
        </p:nvSpPr>
        <p:spPr>
          <a:xfrm rot="0">
            <a:off x="3147060" y="6092190"/>
            <a:ext cx="61658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Index.js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8"/>
          <p:cNvSpPr txBox="1">
            <a:spLocks/>
          </p:cNvSpPr>
          <p:nvPr/>
        </p:nvSpPr>
        <p:spPr>
          <a:xfrm rot="0">
            <a:off x="8161655" y="4691380"/>
            <a:ext cx="69532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App.vue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1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0045" y="4965065"/>
            <a:ext cx="3658870" cy="1073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5854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Mustache 표기법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pic>
        <p:nvPicPr>
          <p:cNvPr id="8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825" y="1476375"/>
            <a:ext cx="3772535" cy="3905885"/>
          </a:xfrm>
          <a:prstGeom prst="rect"/>
          <a:noFill/>
        </p:spPr>
      </p:pic>
      <p:sp>
        <p:nvSpPr>
          <p:cNvPr id="10" name="텍스트 상자 34"/>
          <p:cNvSpPr txBox="1">
            <a:spLocks/>
          </p:cNvSpPr>
          <p:nvPr/>
        </p:nvSpPr>
        <p:spPr>
          <a:xfrm rot="0">
            <a:off x="5410200" y="1866900"/>
            <a:ext cx="58585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Vue에서 데이터 바인딩의 가장 기본적인 형식인Mustache구문입니다.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 {{ 변수명 }}의 형태로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 Mustache 태그는 Vue 인스턴스의 데이터 객체 속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/>
            <a:r>
              <a:rPr lang="ko-KR" sz="1800">
                <a:latin typeface="맑은 고딕" charset="0"/>
                <a:ea typeface="맑은 고딕" charset="0"/>
              </a:rPr>
              <a:t>    성 값을 사용하고 변수값이 변하면 업데이트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 v-once 지시문을 사용하면 변수값을 변경해도 업데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54000" indent="-254000" algn="l" hangingPunct="1"/>
            <a:r>
              <a:rPr lang="ko-KR" sz="1800">
                <a:latin typeface="맑은 고딕" charset="0"/>
                <a:ea typeface="맑은 고딕" charset="0"/>
              </a:rPr>
              <a:t>    이트 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69784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살펴보기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뷰 템플릿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sp>
        <p:nvSpPr>
          <p:cNvPr id="8" name="텍스트 상자 8"/>
          <p:cNvSpPr txBox="1">
            <a:spLocks/>
          </p:cNvSpPr>
          <p:nvPr/>
        </p:nvSpPr>
        <p:spPr>
          <a:xfrm>
            <a:off x="1014095" y="1286510"/>
            <a:ext cx="98926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Vue 템플릿이란</a:t>
            </a:r>
            <a:r>
              <a:rPr lang="ko-KR" sz="1800">
                <a:latin typeface="맑은 고딕" charset="0"/>
                <a:ea typeface="맑은 고딕" charset="0"/>
              </a:rPr>
              <a:t> HTML, CSS등의 속성과 뷰 인스턴스에서 정의한 데이터 및 로직들을 연결하여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사용자가 브라우저에서 볼 수 있는 형태의 HTML로 변환해주는 속성이다.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" y="2314575"/>
            <a:ext cx="5220335" cy="2458085"/>
          </a:xfrm>
          <a:prstGeom prst="rect"/>
          <a:noFill/>
        </p:spPr>
      </p:pic>
      <p:sp>
        <p:nvSpPr>
          <p:cNvPr id="10" name="텍스트 상자 45"/>
          <p:cNvSpPr txBox="1">
            <a:spLocks/>
          </p:cNvSpPr>
          <p:nvPr/>
        </p:nvSpPr>
        <p:spPr>
          <a:xfrm>
            <a:off x="6210300" y="2314575"/>
            <a:ext cx="5459095" cy="28613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데이터 바인딩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HTML 화면 요소를 뷰 인스턴스의 데이터와 연결하는것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{{ ... }} 문법과 v-bind 속성이 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디렉티브(지시어)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HTMl 태그 안에 v-접두사를 가지는 모든 속성을 의미한다.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디렉티브는 화면의 요소를 더 쉽게 조작하기 위해 사용한다.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이벤트 처리</a:t>
            </a:r>
            <a:endParaRPr lang="ko-KR" altLang="en-US" sz="1800" b="1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화면에서 발생한 이벤트를 처리하기 위해 v-on 디렉티브와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    methods 속성을 활용한다.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54000" indent="-254000" algn="l" latinLnBrk="0" hangingPunct="1">
              <a:buFont typeface="Wingdings"/>
              <a:buChar char=""/>
            </a:pPr>
            <a:r>
              <a:rPr lang="ko-KR" sz="1400">
                <a:latin typeface="맑은 고딕" charset="0"/>
                <a:ea typeface="맑은 고딕" charset="0"/>
              </a:rPr>
              <a:t>v</a:t>
            </a:r>
            <a:r>
              <a:rPr lang="ko-KR" sz="1400">
                <a:latin typeface="맑은 고딕" charset="0"/>
                <a:ea typeface="맑은 고딕" charset="0"/>
              </a:rPr>
              <a:t>-on디렉티브로 메서드를 호출할 때 인자 값을 넘길 수 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도형 6"/>
          <p:cNvSpPr>
            <a:spLocks/>
          </p:cNvSpPr>
          <p:nvPr/>
        </p:nvSpPr>
        <p:spPr>
          <a:xfrm rot="0">
            <a:off x="6088380" y="2077720"/>
            <a:ext cx="4425315" cy="2832735"/>
          </a:xfrm>
          <a:prstGeom prst="round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5"/>
          <p:cNvSpPr>
            <a:spLocks/>
          </p:cNvSpPr>
          <p:nvPr/>
        </p:nvSpPr>
        <p:spPr>
          <a:xfrm rot="0">
            <a:off x="938530" y="2080895"/>
            <a:ext cx="4425315" cy="2832735"/>
          </a:xfrm>
          <a:prstGeom prst="roundRect"/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429133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참고자료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3270" cy="299085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660" cy="581660"/>
          </a:xfrm>
          <a:prstGeom prst="rect"/>
          <a:noFill/>
        </p:spPr>
      </p:pic>
      <p:sp>
        <p:nvSpPr>
          <p:cNvPr id="8" name="텍스트 상자 46"/>
          <p:cNvSpPr txBox="1">
            <a:spLocks/>
          </p:cNvSpPr>
          <p:nvPr/>
        </p:nvSpPr>
        <p:spPr>
          <a:xfrm>
            <a:off x="6297295" y="2332990"/>
            <a:ext cx="4175125" cy="12757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stateofjs : 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  <a:hlinkClick r:id="rId6"/>
              </a:rPr>
              <a:t>https://2019.stateofjs.com/ko/front-end-frameworks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구글트렌드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라이징스타스 : 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  <a:hlinkClick r:id="rId7"/>
              </a:rPr>
              <a:t>https://risingstars.js.org/2019/en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StackOverflow : https://insights.stackoverflow.com/survey/2020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7"/>
          <p:cNvSpPr txBox="1">
            <a:spLocks/>
          </p:cNvSpPr>
          <p:nvPr/>
        </p:nvSpPr>
        <p:spPr>
          <a:xfrm>
            <a:off x="1221105" y="2346325"/>
            <a:ext cx="3857625" cy="9378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Vue 공식 사이트 : 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  <a:hlinkClick r:id="rId8"/>
              </a:rPr>
              <a:t>https://kr.vuejs.org/v2/guide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캡틴판교 BLOG : https://joshua1988.github.io/vue-camp/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Hoze Cho BLOG : https://medium.com/@hoazcho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 rot="0">
            <a:off x="2313940" y="1711960"/>
            <a:ext cx="1668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학습 참고자료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"/>
          <p:cNvSpPr txBox="1">
            <a:spLocks/>
          </p:cNvSpPr>
          <p:nvPr/>
        </p:nvSpPr>
        <p:spPr>
          <a:xfrm rot="0">
            <a:off x="7466965" y="1711960"/>
            <a:ext cx="16681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통계 참고자료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 flipH="1">
            <a:off x="4243705" y="2623185"/>
            <a:ext cx="49218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A1197-CC03-4244-9CFE-6B77B2D6A79B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3280410" y="2532380"/>
            <a:ext cx="828675" cy="8324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57390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 flipH="1">
            <a:off x="1052830" y="174625"/>
            <a:ext cx="1079373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통계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393BD-B08D-475F-93C0-BEA5E011AD2A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A1C8B5-90F9-464F-B401-85327064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7490" y="3796030"/>
            <a:ext cx="4088130" cy="2361565"/>
          </a:xfrm>
          <a:prstGeom prst="rect"/>
          <a:noFill/>
        </p:spPr>
      </p:pic>
      <p:pic>
        <p:nvPicPr>
          <p:cNvPr id="9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30705" y="1508760"/>
            <a:ext cx="8547100" cy="2066290"/>
          </a:xfrm>
          <a:prstGeom prst="rect"/>
          <a:noFill/>
        </p:spPr>
      </p:pic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9810" y="3780155"/>
            <a:ext cx="5194935" cy="2353945"/>
          </a:xfrm>
          <a:prstGeom prst="rect"/>
          <a:noFill/>
        </p:spPr>
      </p:pic>
      <p:sp>
        <p:nvSpPr>
          <p:cNvPr id="11" name="텍스트 상자 4"/>
          <p:cNvSpPr txBox="1">
            <a:spLocks/>
          </p:cNvSpPr>
          <p:nvPr/>
        </p:nvSpPr>
        <p:spPr>
          <a:xfrm rot="0" flipH="1">
            <a:off x="1826895" y="1137920"/>
            <a:ext cx="509079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최근 5년간 구글 트렌드 관심도 조사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상자 5"/>
          <p:cNvSpPr txBox="1">
            <a:spLocks/>
          </p:cNvSpPr>
          <p:nvPr/>
        </p:nvSpPr>
        <p:spPr>
          <a:xfrm rot="0" flipH="1">
            <a:off x="1506220" y="6154420"/>
            <a:ext cx="40811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Rising stars 2020년 1위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3" name="텍스트 상자 6"/>
          <p:cNvSpPr txBox="1">
            <a:spLocks/>
          </p:cNvSpPr>
          <p:nvPr/>
        </p:nvSpPr>
        <p:spPr>
          <a:xfrm rot="0" flipH="1">
            <a:off x="6094730" y="6155055"/>
            <a:ext cx="40811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Stack Overflow 개발자 선호조사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4" name="도형 12"/>
          <p:cNvSpPr>
            <a:spLocks/>
          </p:cNvSpPr>
          <p:nvPr/>
        </p:nvSpPr>
        <p:spPr>
          <a:xfrm rot="0">
            <a:off x="520700" y="2447290"/>
            <a:ext cx="203835" cy="203835"/>
          </a:xfrm>
          <a:prstGeom prst="rect"/>
          <a:solidFill>
            <a:srgbClr val="FF33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3"/>
          <p:cNvSpPr txBox="1">
            <a:spLocks/>
          </p:cNvSpPr>
          <p:nvPr/>
        </p:nvSpPr>
        <p:spPr>
          <a:xfrm rot="0">
            <a:off x="723900" y="2417445"/>
            <a:ext cx="101917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Angular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5"/>
          <p:cNvSpPr txBox="1">
            <a:spLocks/>
          </p:cNvSpPr>
          <p:nvPr/>
        </p:nvSpPr>
        <p:spPr>
          <a:xfrm rot="0">
            <a:off x="724535" y="2712085"/>
            <a:ext cx="9956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React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16"/>
          <p:cNvSpPr>
            <a:spLocks/>
          </p:cNvSpPr>
          <p:nvPr/>
        </p:nvSpPr>
        <p:spPr>
          <a:xfrm rot="0">
            <a:off x="520700" y="2131060"/>
            <a:ext cx="203835" cy="203835"/>
          </a:xfrm>
          <a:prstGeom prst="rect"/>
          <a:solidFill>
            <a:srgbClr val="0066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7"/>
          <p:cNvSpPr txBox="1">
            <a:spLocks/>
          </p:cNvSpPr>
          <p:nvPr/>
        </p:nvSpPr>
        <p:spPr>
          <a:xfrm rot="0">
            <a:off x="723265" y="2124710"/>
            <a:ext cx="101282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Vue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520700" y="2733040"/>
            <a:ext cx="203835" cy="2038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1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 flipH="1">
            <a:off x="1005840" y="174625"/>
            <a:ext cx="1069086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전세계 웹 개발자 설문조사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883762-0FAD-4EDF-AE1E-A68F76D4B0E6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AB8C72-BC49-4F22-941C-B9A6E5AA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20720" y="1535430"/>
            <a:ext cx="5754370" cy="4040505"/>
          </a:xfrm>
          <a:prstGeom prst="rect"/>
          <a:noFill/>
        </p:spPr>
      </p:pic>
      <p:sp>
        <p:nvSpPr>
          <p:cNvPr id="10" name="텍스트 상자 10"/>
          <p:cNvSpPr txBox="1">
            <a:spLocks/>
          </p:cNvSpPr>
          <p:nvPr/>
        </p:nvSpPr>
        <p:spPr>
          <a:xfrm rot="0">
            <a:off x="7809865" y="6585585"/>
            <a:ext cx="432816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출처 : https://2019.stateofjs.com/ko/front-end-frameworks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1"/>
          <p:cNvSpPr>
            <a:spLocks/>
          </p:cNvSpPr>
          <p:nvPr/>
        </p:nvSpPr>
        <p:spPr>
          <a:xfrm rot="0">
            <a:off x="9437370" y="1800860"/>
            <a:ext cx="203200" cy="203200"/>
          </a:xfrm>
          <a:prstGeom prst="rect"/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 rot="0">
            <a:off x="9640570" y="1718945"/>
            <a:ext cx="166433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전에 사용한 적이 있고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다시 사용할 생각이 있음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도형 13"/>
          <p:cNvSpPr>
            <a:spLocks/>
          </p:cNvSpPr>
          <p:nvPr/>
        </p:nvSpPr>
        <p:spPr>
          <a:xfrm rot="0">
            <a:off x="9437370" y="2411095"/>
            <a:ext cx="203200" cy="203200"/>
          </a:xfrm>
          <a:prstGeom prst="rect"/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/>
          </p:cNvSpPr>
          <p:nvPr/>
        </p:nvSpPr>
        <p:spPr>
          <a:xfrm rot="0">
            <a:off x="9603740" y="2344420"/>
            <a:ext cx="253238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전에 사용한 적이 있고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다시 사용할 생각이 없음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5" name="도형 15"/>
          <p:cNvSpPr>
            <a:spLocks/>
          </p:cNvSpPr>
          <p:nvPr/>
        </p:nvSpPr>
        <p:spPr>
          <a:xfrm rot="0">
            <a:off x="9437370" y="2994660"/>
            <a:ext cx="203200" cy="203200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/>
          </p:cNvSpPr>
          <p:nvPr/>
        </p:nvSpPr>
        <p:spPr>
          <a:xfrm rot="0">
            <a:off x="9639935" y="2958465"/>
            <a:ext cx="25323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들어본적이 있고 배울 생각이 있음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17"/>
          <p:cNvSpPr>
            <a:spLocks/>
          </p:cNvSpPr>
          <p:nvPr/>
        </p:nvSpPr>
        <p:spPr>
          <a:xfrm rot="0">
            <a:off x="9438005" y="3447415"/>
            <a:ext cx="203200" cy="203200"/>
          </a:xfrm>
          <a:prstGeom prst="rect"/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8"/>
          <p:cNvSpPr txBox="1">
            <a:spLocks/>
          </p:cNvSpPr>
          <p:nvPr/>
        </p:nvSpPr>
        <p:spPr>
          <a:xfrm rot="0">
            <a:off x="9627235" y="3422015"/>
            <a:ext cx="23672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들어본적은 있지만 관심은 없음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도형 19"/>
          <p:cNvSpPr>
            <a:spLocks/>
          </p:cNvSpPr>
          <p:nvPr/>
        </p:nvSpPr>
        <p:spPr>
          <a:xfrm rot="0">
            <a:off x="9436100" y="3928745"/>
            <a:ext cx="203200" cy="203200"/>
          </a:xfrm>
          <a:prstGeom prst="rect"/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/>
          </p:cNvSpPr>
          <p:nvPr/>
        </p:nvSpPr>
        <p:spPr>
          <a:xfrm rot="0">
            <a:off x="9639300" y="3893820"/>
            <a:ext cx="19392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전혀 들어본적 없음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5739130" y="2666365"/>
            <a:ext cx="714375" cy="106743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 flipH="1">
            <a:off x="1005840" y="174625"/>
            <a:ext cx="107734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낮은 진입장벽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2BDDB-AB9F-4313-BE6A-F73B7E869656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3283DB-B901-4B31-9D4E-6DE4A0AA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2420" y="1423035"/>
            <a:ext cx="6487160" cy="45821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0075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DAC033-2019-48B8-9628-ED4B3903CD8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 flipH="1">
            <a:off x="1005840" y="174625"/>
            <a:ext cx="109385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입문자를 위한 자세한 가이드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C13F06-3B3B-4489-BA12-F5B9C1F80B22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75640E-6E29-49A3-BAA1-46B37B7C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40030"/>
            <a:ext cx="580390" cy="5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3970" y="1270000"/>
            <a:ext cx="9616440" cy="4876800"/>
          </a:xfrm>
          <a:prstGeom prst="rect"/>
          <a:noFill/>
        </p:spPr>
      </p:pic>
      <p:sp>
        <p:nvSpPr>
          <p:cNvPr id="9" name="텍스트 상자 48"/>
          <p:cNvSpPr txBox="1">
            <a:spLocks/>
          </p:cNvSpPr>
          <p:nvPr/>
        </p:nvSpPr>
        <p:spPr>
          <a:xfrm rot="0">
            <a:off x="9732645" y="6577965"/>
            <a:ext cx="244411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출처 : https://kr.vuejs.org/v2/guide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 flipH="1">
            <a:off x="1005840" y="174625"/>
            <a:ext cx="108635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Vue.js가 주목받는 이유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 -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재사용성의 극대화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0" y="6560185"/>
            <a:ext cx="12192635" cy="298450"/>
          </a:xfrm>
          <a:prstGeom prst="rect"/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425450" y="240030"/>
            <a:ext cx="581025" cy="581025"/>
          </a:xfrm>
          <a:prstGeom prst="rect"/>
          <a:noFill/>
        </p:spPr>
      </p:pic>
      <p:pic>
        <p:nvPicPr>
          <p:cNvPr id="8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" y="1480185"/>
            <a:ext cx="3823970" cy="4801870"/>
          </a:xfrm>
          <a:prstGeom prst="rect"/>
          <a:noFill/>
        </p:spPr>
      </p:pic>
      <p:pic>
        <p:nvPicPr>
          <p:cNvPr id="9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1775" y="1468755"/>
            <a:ext cx="4679315" cy="4804410"/>
          </a:xfrm>
          <a:prstGeom prst="rect"/>
          <a:noFill/>
        </p:spPr>
      </p:pic>
      <p:cxnSp>
        <p:nvCxnSpPr>
          <p:cNvPr id="10" name="도형 44"/>
          <p:cNvCxnSpPr/>
          <p:nvPr/>
        </p:nvCxnSpPr>
        <p:spPr>
          <a:xfrm rot="0">
            <a:off x="5047615" y="3876040"/>
            <a:ext cx="1405890" cy="825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2440940" y="1156970"/>
            <a:ext cx="9550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컴포넌트 1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8450580" y="1156970"/>
            <a:ext cx="93218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컴포넌트 2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06257A-E486-4D95-850E-12BDA9F5814D}"/>
              </a:ext>
            </a:extLst>
          </p:cNvPr>
          <p:cNvSpPr/>
          <p:nvPr/>
        </p:nvSpPr>
        <p:spPr>
          <a:xfrm>
            <a:off x="0" y="6560185"/>
            <a:ext cx="12192000" cy="2978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 flipH="1">
            <a:off x="3477260" y="2623185"/>
            <a:ext cx="525462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Vue vs React vs Angular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8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0">
            <a:off x="2586990" y="2569210"/>
            <a:ext cx="828675" cy="8324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6446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18</Paragraphs>
  <Words>60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  <cp:version>9.102.73.43337</cp:version>
  <dcterms:modified xsi:type="dcterms:W3CDTF">2021-07-04T13:28:25Z</dcterms:modified>
</cp:coreProperties>
</file>