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77" r:id="rId6"/>
    <p:sldId id="278" r:id="rId7"/>
    <p:sldId id="279" r:id="rId8"/>
    <p:sldId id="271" r:id="rId9"/>
    <p:sldId id="259" r:id="rId10"/>
    <p:sldId id="260" r:id="rId11"/>
    <p:sldId id="261" r:id="rId12"/>
    <p:sldId id="265" r:id="rId13"/>
    <p:sldId id="262" r:id="rId14"/>
    <p:sldId id="272" r:id="rId15"/>
    <p:sldId id="274" r:id="rId16"/>
    <p:sldId id="275" r:id="rId17"/>
    <p:sldId id="276" r:id="rId18"/>
    <p:sldId id="268" r:id="rId19"/>
    <p:sldId id="270" r:id="rId20"/>
    <p:sldId id="26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yunk11@gmail.com" initials="h" lastIdx="1" clrIdx="0">
    <p:extLst>
      <p:ext uri="{19B8F6BF-5375-455C-9EA6-DF929625EA0E}">
        <p15:presenceInfo xmlns:p15="http://schemas.microsoft.com/office/powerpoint/2012/main" userId="huyunk11@g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2607" autoAdjust="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0C5D1-A20A-4989-9594-9C66FAE8B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6C266D-DB5E-492E-8816-2344A0E1A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B3826-B5BF-486D-97BE-EC43E372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8433-4C1D-403D-B3D3-ECA0E5BBFE8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837EC-7578-4F9E-B94B-472E3A4B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DB80A-E08B-4442-9F1B-13CC2042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1E8D-315D-4C7D-A1EF-F0E397D43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22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85CC7-1F3A-4E84-AA9D-C0A54C4C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F33803-308E-4B9B-AA6D-3EB4E4DB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756DB-F685-409E-AAAD-F00E9213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8433-4C1D-403D-B3D3-ECA0E5BBFE8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24779-EF4F-494A-86EE-525D13FF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88E56-EDB0-4DB5-A025-742E8761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1E8D-315D-4C7D-A1EF-F0E397D43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7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67D727-35B0-43C0-B580-3F10395F3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766194-2F55-45FC-B0F6-61D43C287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EBD98-3DBD-4B37-B8CE-0B6E29CB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8433-4C1D-403D-B3D3-ECA0E5BBFE8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D944D-5122-4944-A025-C743EEF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EC150-DE4C-4CBB-A572-DEA02758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1E8D-315D-4C7D-A1EF-F0E397D43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41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2D080-5DF9-4E0C-9156-65A57CE2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AEF82-7996-4B57-BE4A-6A7D8A16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76A3D-784A-41A2-A959-85A998A2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8433-4C1D-403D-B3D3-ECA0E5BBFE8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71743-252E-4FB8-A34A-D7E93131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E18CF-3CDA-4994-9A46-9FA84F04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1E8D-315D-4C7D-A1EF-F0E397D43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9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3F171-6983-4471-A367-549A24F1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DE1A7-45A8-4269-A97B-6311D469C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9AF83-8103-4B82-8CB4-C5F9C943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8433-4C1D-403D-B3D3-ECA0E5BBFE8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9A8CC-7E4A-4B74-9A85-9D142610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0A689-67C9-45D9-A55E-4214F6AC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1E8D-315D-4C7D-A1EF-F0E397D43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5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05875-47A0-4053-821D-20C8975F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BCDFD-4AE5-4547-8783-132828355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1E78ED-BD5C-40B7-91DD-58C7C4C4A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0B97D-A384-4337-B9CF-504791CD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8433-4C1D-403D-B3D3-ECA0E5BBFE8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95C9D3-A78D-4C44-ADF5-EF10C2CA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98587B-F350-476D-97FF-B9440D0B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1E8D-315D-4C7D-A1EF-F0E397D43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2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FDEA5-D9E4-4C66-9816-877FB39A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42E231-EE22-418F-BEF1-26F908224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743D1B-7D9E-4AA7-B3FA-2D4FAD961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012DEA-AE29-428F-8FFD-0DEBB87A8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E743CF-19A5-4330-9805-59C1EDB33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310CEC-B537-421A-BEC7-2B3A2C2D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8433-4C1D-403D-B3D3-ECA0E5BBFE8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4AEE0D-1249-41E5-BF6E-2DBB4026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0DF43C-7377-42EA-A634-F2BD3C7D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1E8D-315D-4C7D-A1EF-F0E397D43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0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C33FE-1EE2-4AA9-A4A3-FB81D61B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C0EB15-02A7-4DDD-A8BD-6BFB669D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8433-4C1D-403D-B3D3-ECA0E5BBFE8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85996E-C469-410E-A78B-15355B57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DB598A-9EB5-4869-ABA3-419786EE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1E8D-315D-4C7D-A1EF-F0E397D43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9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F8700F-3ED6-41EF-89A9-C57BD166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8433-4C1D-403D-B3D3-ECA0E5BBFE8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693DB6-EF93-45C9-ACD9-CFC93B04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55CDCA-C73E-40B0-9BB2-0C466743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1E8D-315D-4C7D-A1EF-F0E397D43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1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2DD3F-B357-4CF5-9562-30DFCB60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C1C39-E8C3-446E-8B5F-77B0D026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1985D-788D-4B9B-B45D-901F9EC78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39179F-5893-4E99-8796-09AFF06C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8433-4C1D-403D-B3D3-ECA0E5BBFE8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D0732E-AAFD-447B-A635-739061D1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EFDCF-DCE3-4513-9B44-FDDB016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1E8D-315D-4C7D-A1EF-F0E397D43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4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54FCA-A62B-4833-AD14-5D6DE041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EAF097-F7D7-4687-ABC7-249D34424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4B9EE8-D73B-4417-8B23-15235C1CB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FA633-E86D-4793-B22C-556C7CF9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8433-4C1D-403D-B3D3-ECA0E5BBFE8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C6F87-FF7F-4657-90E1-DC827CCA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B231F-C6BC-4D9B-8F01-23831D9B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1E8D-315D-4C7D-A1EF-F0E397D43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63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D8AC29-C1FA-4BA6-951F-2D7F145C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32F50D-A787-45EC-A159-C37EADA6E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D4308-1480-4FD4-AD2E-68083D19A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68433-4C1D-403D-B3D3-ECA0E5BBFE8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E2760-FDDC-4716-B495-839FB128E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BF351-3E9D-407F-9E67-2B23B806F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B1E8D-315D-4C7D-A1EF-F0E397D43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6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router.vuejs.org/installation.html" TargetMode="External"/><Relationship Id="rId3" Type="http://schemas.openxmlformats.org/officeDocument/2006/relationships/hyperlink" Target="https://axios-http.com/docs/intro" TargetMode="External"/><Relationship Id="rId7" Type="http://schemas.openxmlformats.org/officeDocument/2006/relationships/hyperlink" Target="https://vuex.vuejs.org/kr/" TargetMode="External"/><Relationship Id="rId2" Type="http://schemas.openxmlformats.org/officeDocument/2006/relationships/hyperlink" Target="https://joshua1988.github.io/webpack-guid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uejs-kr.github.io/jekyll/update/2017/02/13/vuejs-eventbus/" TargetMode="External"/><Relationship Id="rId5" Type="http://schemas.openxmlformats.org/officeDocument/2006/relationships/hyperlink" Target="https://kr.vuejs.org/v2/guide/" TargetMode="External"/><Relationship Id="rId4" Type="http://schemas.openxmlformats.org/officeDocument/2006/relationships/hyperlink" Target="https://developer.mozilla.org/ko/docs/Web/HTTP/CORS" TargetMode="External"/><Relationship Id="rId9" Type="http://schemas.openxmlformats.org/officeDocument/2006/relationships/hyperlink" Target="https://junwoo45.github.io/2019-10-02-package-loc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B20772-FB7A-4A55-A669-EC1E25677A18}"/>
              </a:ext>
            </a:extLst>
          </p:cNvPr>
          <p:cNvSpPr/>
          <p:nvPr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3B4EEF-4AAE-4F3E-A56E-9EA927141E72}"/>
              </a:ext>
            </a:extLst>
          </p:cNvPr>
          <p:cNvSpPr txBox="1"/>
          <p:nvPr/>
        </p:nvSpPr>
        <p:spPr>
          <a:xfrm>
            <a:off x="828137" y="1740021"/>
            <a:ext cx="4792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tx2"/>
                </a:solidFill>
              </a:rPr>
              <a:t>Vue.js Project </a:t>
            </a:r>
            <a:r>
              <a:rPr lang="ko-KR" altLang="en-US" sz="3600" dirty="0">
                <a:solidFill>
                  <a:schemeClr val="tx2"/>
                </a:solidFill>
              </a:rPr>
              <a:t>적용과</a:t>
            </a:r>
            <a:endParaRPr lang="en-US" altLang="ko-KR" sz="3600" dirty="0">
              <a:solidFill>
                <a:schemeClr val="tx2"/>
              </a:solidFill>
            </a:endParaRPr>
          </a:p>
          <a:p>
            <a:pPr algn="r"/>
            <a:r>
              <a:rPr lang="ko-KR" altLang="en-US" sz="3600" dirty="0">
                <a:solidFill>
                  <a:schemeClr val="tx2"/>
                </a:solidFill>
              </a:rPr>
              <a:t>데이터 전달</a:t>
            </a:r>
            <a:endParaRPr lang="en-US" altLang="ko-KR" sz="3600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5CD4CD-2316-4C02-B375-DD19DAE3E4C6}"/>
              </a:ext>
            </a:extLst>
          </p:cNvPr>
          <p:cNvSpPr txBox="1"/>
          <p:nvPr/>
        </p:nvSpPr>
        <p:spPr>
          <a:xfrm>
            <a:off x="6570954" y="1740022"/>
            <a:ext cx="4687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1. Vue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Proejct</a:t>
            </a:r>
            <a:r>
              <a:rPr lang="ko-KR" altLang="en-US" sz="2400" dirty="0">
                <a:solidFill>
                  <a:schemeClr val="bg1"/>
                </a:solidFill>
              </a:rPr>
              <a:t> 생성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2. Java project</a:t>
            </a:r>
            <a:r>
              <a:rPr lang="ko-KR" altLang="en-US" sz="2400" dirty="0">
                <a:solidFill>
                  <a:schemeClr val="bg1"/>
                </a:solidFill>
              </a:rPr>
              <a:t> 서버 통신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3. Vue</a:t>
            </a:r>
            <a:r>
              <a:rPr lang="ko-KR" altLang="en-US" sz="2400" dirty="0">
                <a:solidFill>
                  <a:schemeClr val="bg1"/>
                </a:solidFill>
              </a:rPr>
              <a:t> 컴포넌트 간 데이터 전달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DA048-B420-44D8-893E-CB185803A5D0}"/>
              </a:ext>
            </a:extLst>
          </p:cNvPr>
          <p:cNvSpPr txBox="1"/>
          <p:nvPr/>
        </p:nvSpPr>
        <p:spPr>
          <a:xfrm>
            <a:off x="2064802" y="5747173"/>
            <a:ext cx="36132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SEHYUN ICT</a:t>
            </a:r>
          </a:p>
          <a:p>
            <a:pPr algn="r"/>
            <a:r>
              <a:rPr lang="en-US" altLang="ko-KR" sz="1400" dirty="0"/>
              <a:t>TD</a:t>
            </a:r>
            <a:r>
              <a:rPr lang="ko-KR" altLang="en-US" sz="1400" dirty="0"/>
              <a:t>사업부 </a:t>
            </a:r>
            <a:r>
              <a:rPr lang="ko-KR" altLang="en-US" sz="1400" dirty="0" err="1"/>
              <a:t>조승은</a:t>
            </a:r>
            <a:endParaRPr lang="ko-KR" altLang="en-US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A7B989-C5FA-466F-B8BD-B110260C5F82}"/>
              </a:ext>
            </a:extLst>
          </p:cNvPr>
          <p:cNvCxnSpPr/>
          <p:nvPr/>
        </p:nvCxnSpPr>
        <p:spPr>
          <a:xfrm>
            <a:off x="6338657" y="1615736"/>
            <a:ext cx="36220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9FC6DD-1DDE-47F5-987A-578D506A53F8}"/>
              </a:ext>
            </a:extLst>
          </p:cNvPr>
          <p:cNvSpPr txBox="1"/>
          <p:nvPr/>
        </p:nvSpPr>
        <p:spPr>
          <a:xfrm>
            <a:off x="6838762" y="1083052"/>
            <a:ext cx="361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목차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6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A7B989-C5FA-466F-B8BD-B110260C5F82}"/>
              </a:ext>
            </a:extLst>
          </p:cNvPr>
          <p:cNvCxnSpPr>
            <a:cxnSpLocks/>
          </p:cNvCxnSpPr>
          <p:nvPr/>
        </p:nvCxnSpPr>
        <p:spPr>
          <a:xfrm>
            <a:off x="0" y="710213"/>
            <a:ext cx="757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0E7237-625B-4A9F-9742-EC0896EE33D7}"/>
              </a:ext>
            </a:extLst>
          </p:cNvPr>
          <p:cNvSpPr txBox="1"/>
          <p:nvPr/>
        </p:nvSpPr>
        <p:spPr>
          <a:xfrm>
            <a:off x="173113" y="115386"/>
            <a:ext cx="7149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</a:rPr>
              <a:t>2. Java Project</a:t>
            </a:r>
            <a:r>
              <a:rPr lang="ko-KR" altLang="en-US" sz="2400" dirty="0">
                <a:solidFill>
                  <a:srgbClr val="002060"/>
                </a:solidFill>
              </a:rPr>
              <a:t> 서버 통신</a:t>
            </a:r>
            <a:r>
              <a:rPr lang="en-US" altLang="ko-KR" sz="2400" dirty="0">
                <a:solidFill>
                  <a:srgbClr val="002060"/>
                </a:solidFill>
              </a:rPr>
              <a:t>: </a:t>
            </a:r>
            <a:r>
              <a:rPr lang="en-US" altLang="ko-KR" sz="2400" dirty="0" err="1">
                <a:solidFill>
                  <a:srgbClr val="002060"/>
                </a:solidFill>
              </a:rPr>
              <a:t>Axios</a:t>
            </a:r>
            <a:r>
              <a:rPr lang="en-US" altLang="ko-KR" sz="2400" dirty="0">
                <a:solidFill>
                  <a:srgbClr val="002060"/>
                </a:solidFill>
              </a:rPr>
              <a:t> –webpack</a:t>
            </a:r>
            <a:r>
              <a:rPr lang="ko-KR" altLang="en-US" sz="2400" dirty="0">
                <a:solidFill>
                  <a:srgbClr val="002060"/>
                </a:solidFill>
              </a:rPr>
              <a:t> </a:t>
            </a:r>
            <a:r>
              <a:rPr lang="en-US" altLang="ko-KR" sz="2400" dirty="0">
                <a:solidFill>
                  <a:srgbClr val="002060"/>
                </a:solidFill>
              </a:rPr>
              <a:t>proxy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04E4D-76F0-498C-8241-8CE3448311E4}"/>
              </a:ext>
            </a:extLst>
          </p:cNvPr>
          <p:cNvSpPr txBox="1"/>
          <p:nvPr/>
        </p:nvSpPr>
        <p:spPr>
          <a:xfrm>
            <a:off x="553843" y="1257487"/>
            <a:ext cx="3334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Webpack</a:t>
            </a:r>
            <a:r>
              <a:rPr lang="ko-KR" altLang="en-US" sz="2000" dirty="0">
                <a:solidFill>
                  <a:schemeClr val="accent1"/>
                </a:solidFill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Dev Server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E5593-A606-4AC5-93F6-E3E8FBBB5285}"/>
              </a:ext>
            </a:extLst>
          </p:cNvPr>
          <p:cNvSpPr txBox="1"/>
          <p:nvPr/>
        </p:nvSpPr>
        <p:spPr>
          <a:xfrm>
            <a:off x="943318" y="1960227"/>
            <a:ext cx="9849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Webpack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빌드 대상 파일이 변경되었을 때 매번 명령어를 실행하지 않아도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Webpack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빌드 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새로고침을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실행하는 역할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Dev Server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proxy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설정을 통해 동일한 출처에서 요청을 보낸 것처럼 인식하게 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E3C689-D229-4C09-9C60-D6CCB45E4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39" y="4407523"/>
            <a:ext cx="1417098" cy="1417098"/>
          </a:xfrm>
          <a:prstGeom prst="rect">
            <a:avLst/>
          </a:prstGeom>
        </p:spPr>
      </p:pic>
      <p:pic>
        <p:nvPicPr>
          <p:cNvPr id="10" name="그래픽 9" descr="서버">
            <a:extLst>
              <a:ext uri="{FF2B5EF4-FFF2-40B4-BE49-F238E27FC236}">
                <a16:creationId xmlns:a16="http://schemas.microsoft.com/office/drawing/2014/main" id="{6B27F9F1-C81C-45B7-B32F-D97CEA59C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845" y="4085699"/>
            <a:ext cx="1717830" cy="17178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412E16-7261-45B9-8659-A2A44E09FCD0}"/>
              </a:ext>
            </a:extLst>
          </p:cNvPr>
          <p:cNvSpPr txBox="1"/>
          <p:nvPr/>
        </p:nvSpPr>
        <p:spPr>
          <a:xfrm>
            <a:off x="9278666" y="5895940"/>
            <a:ext cx="2595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서버</a:t>
            </a:r>
            <a:endParaRPr lang="en-US" altLang="ko-KR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http://localhost:8080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B56BB-93D4-4B98-AE80-F7F1E3887C2B}"/>
              </a:ext>
            </a:extLst>
          </p:cNvPr>
          <p:cNvSpPr txBox="1"/>
          <p:nvPr/>
        </p:nvSpPr>
        <p:spPr>
          <a:xfrm>
            <a:off x="862801" y="5824621"/>
            <a:ext cx="2595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클라이언트</a:t>
            </a:r>
            <a:endParaRPr lang="en-US" altLang="ko-KR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http://localhost:3000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F351D9D-297B-43A1-96A0-0113C0E4D9ED}"/>
              </a:ext>
            </a:extLst>
          </p:cNvPr>
          <p:cNvGrpSpPr/>
          <p:nvPr/>
        </p:nvGrpSpPr>
        <p:grpSpPr>
          <a:xfrm>
            <a:off x="4862417" y="3697445"/>
            <a:ext cx="2460241" cy="976544"/>
            <a:chOff x="5192367" y="4359076"/>
            <a:chExt cx="2434446" cy="97654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00AD13B-25FE-441F-A77E-CA738910AF12}"/>
                </a:ext>
              </a:extLst>
            </p:cNvPr>
            <p:cNvSpPr/>
            <p:nvPr/>
          </p:nvSpPr>
          <p:spPr>
            <a:xfrm>
              <a:off x="5192367" y="4359076"/>
              <a:ext cx="2434445" cy="976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BDBE6E-C11C-4026-BC21-D6DEC2489CD8}"/>
                </a:ext>
              </a:extLst>
            </p:cNvPr>
            <p:cNvSpPr txBox="1"/>
            <p:nvPr/>
          </p:nvSpPr>
          <p:spPr>
            <a:xfrm>
              <a:off x="5192367" y="4524182"/>
              <a:ext cx="243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proxy </a:t>
              </a:r>
              <a:r>
                <a:rPr lang="ko-KR" altLang="en-US" dirty="0"/>
                <a:t>설정된</a:t>
              </a:r>
              <a:endParaRPr lang="en-US" altLang="ko-KR" dirty="0"/>
            </a:p>
            <a:p>
              <a:r>
                <a:rPr lang="en-US" altLang="ko-KR" dirty="0"/>
                <a:t>Webpack Dev Server</a:t>
              </a:r>
              <a:endParaRPr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7141A92-BB1A-4CD4-B7AC-D3FFDFAAA49E}"/>
              </a:ext>
            </a:extLst>
          </p:cNvPr>
          <p:cNvSpPr txBox="1"/>
          <p:nvPr/>
        </p:nvSpPr>
        <p:spPr>
          <a:xfrm>
            <a:off x="2021488" y="3780774"/>
            <a:ext cx="2884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localhost:3000/</a:t>
            </a: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axios</a:t>
            </a:r>
            <a:endParaRPr lang="en-US" altLang="ko-KR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2B785-94CB-4414-A4E3-88813EDC8EB9}"/>
              </a:ext>
            </a:extLst>
          </p:cNvPr>
          <p:cNvSpPr txBox="1"/>
          <p:nvPr/>
        </p:nvSpPr>
        <p:spPr>
          <a:xfrm>
            <a:off x="7526062" y="3725494"/>
            <a:ext cx="35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localhost:8080/</a:t>
            </a: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axios</a:t>
            </a:r>
            <a:endParaRPr lang="en-US" altLang="ko-KR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42B638E-EFBF-4B61-8292-DD449D67AB94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2730037" y="4185717"/>
            <a:ext cx="2132380" cy="93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829C1DE-0892-4E4E-8548-2644D286BC51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7322657" y="4185717"/>
            <a:ext cx="2194188" cy="75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0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A7B989-C5FA-466F-B8BD-B110260C5F82}"/>
              </a:ext>
            </a:extLst>
          </p:cNvPr>
          <p:cNvCxnSpPr>
            <a:cxnSpLocks/>
          </p:cNvCxnSpPr>
          <p:nvPr/>
        </p:nvCxnSpPr>
        <p:spPr>
          <a:xfrm>
            <a:off x="0" y="710213"/>
            <a:ext cx="757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C573A5-E21C-4F96-A5DE-531597C926CB}"/>
              </a:ext>
            </a:extLst>
          </p:cNvPr>
          <p:cNvSpPr txBox="1"/>
          <p:nvPr/>
        </p:nvSpPr>
        <p:spPr>
          <a:xfrm>
            <a:off x="490582" y="3555439"/>
            <a:ext cx="3420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axios-2.vue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2EB04-5038-434F-8E08-413D2791B8F1}"/>
              </a:ext>
            </a:extLst>
          </p:cNvPr>
          <p:cNvSpPr txBox="1"/>
          <p:nvPr/>
        </p:nvSpPr>
        <p:spPr>
          <a:xfrm>
            <a:off x="490582" y="948042"/>
            <a:ext cx="3420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config &gt; index.js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875202-08B3-429C-A8C8-44E3CEB5164A}"/>
              </a:ext>
            </a:extLst>
          </p:cNvPr>
          <p:cNvSpPr txBox="1"/>
          <p:nvPr/>
        </p:nvSpPr>
        <p:spPr>
          <a:xfrm>
            <a:off x="173113" y="115386"/>
            <a:ext cx="7149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</a:rPr>
              <a:t>2. Java Project</a:t>
            </a:r>
            <a:r>
              <a:rPr lang="ko-KR" altLang="en-US" sz="2400" dirty="0">
                <a:solidFill>
                  <a:srgbClr val="002060"/>
                </a:solidFill>
              </a:rPr>
              <a:t> 서버 통신</a:t>
            </a:r>
            <a:r>
              <a:rPr lang="en-US" altLang="ko-KR" sz="2400" dirty="0">
                <a:solidFill>
                  <a:srgbClr val="002060"/>
                </a:solidFill>
              </a:rPr>
              <a:t>: </a:t>
            </a:r>
            <a:r>
              <a:rPr lang="en-US" altLang="ko-KR" sz="2400" dirty="0" err="1">
                <a:solidFill>
                  <a:srgbClr val="002060"/>
                </a:solidFill>
              </a:rPr>
              <a:t>Axios</a:t>
            </a:r>
            <a:r>
              <a:rPr lang="en-US" altLang="ko-KR" sz="2400" dirty="0">
                <a:solidFill>
                  <a:srgbClr val="002060"/>
                </a:solidFill>
              </a:rPr>
              <a:t> –webpack</a:t>
            </a:r>
            <a:r>
              <a:rPr lang="ko-KR" altLang="en-US" sz="2400" dirty="0">
                <a:solidFill>
                  <a:srgbClr val="002060"/>
                </a:solidFill>
              </a:rPr>
              <a:t> </a:t>
            </a:r>
            <a:r>
              <a:rPr lang="en-US" altLang="ko-KR" sz="2400" dirty="0">
                <a:solidFill>
                  <a:srgbClr val="002060"/>
                </a:solidFill>
              </a:rPr>
              <a:t>proxy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3FB871-0346-4BD9-86A6-5CD33EE713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9" t="25061" r="14674" b="45912"/>
          <a:stretch/>
        </p:blipFill>
        <p:spPr>
          <a:xfrm>
            <a:off x="590551" y="1428750"/>
            <a:ext cx="5505449" cy="19907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A2FDEC-EF0B-4629-AF19-DE788C7405DF}"/>
              </a:ext>
            </a:extLst>
          </p:cNvPr>
          <p:cNvSpPr/>
          <p:nvPr/>
        </p:nvSpPr>
        <p:spPr>
          <a:xfrm>
            <a:off x="934086" y="2523532"/>
            <a:ext cx="4447539" cy="781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8925B5-447A-454C-81CD-9A2E3BB7AF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6" t="28889" r="12877" b="39795"/>
          <a:stretch/>
        </p:blipFill>
        <p:spPr>
          <a:xfrm>
            <a:off x="590551" y="4000190"/>
            <a:ext cx="5505449" cy="214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8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10ACDA-B2D7-47AB-95B1-5F95649449AC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5E36077-3619-433E-8BA2-C1B1134B8D90}"/>
              </a:ext>
            </a:extLst>
          </p:cNvPr>
          <p:cNvGrpSpPr/>
          <p:nvPr/>
        </p:nvGrpSpPr>
        <p:grpSpPr>
          <a:xfrm>
            <a:off x="2137580" y="1915775"/>
            <a:ext cx="8778070" cy="1513225"/>
            <a:chOff x="2137580" y="1915775"/>
            <a:chExt cx="8778070" cy="15132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90919F-886E-4B63-BB90-6C02507FEC9B}"/>
                </a:ext>
              </a:extLst>
            </p:cNvPr>
            <p:cNvSpPr txBox="1"/>
            <p:nvPr/>
          </p:nvSpPr>
          <p:spPr>
            <a:xfrm>
              <a:off x="3371886" y="1915775"/>
              <a:ext cx="754376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bg1"/>
                  </a:solidFill>
                </a:rPr>
                <a:t>3. Vue</a:t>
              </a:r>
              <a:r>
                <a:rPr lang="ko-KR" altLang="en-US" sz="4400" dirty="0">
                  <a:solidFill>
                    <a:schemeClr val="bg1"/>
                  </a:solidFill>
                </a:rPr>
                <a:t> 컴포넌트 간의</a:t>
              </a:r>
              <a:endParaRPr lang="en-US" altLang="ko-KR" sz="4400" dirty="0">
                <a:solidFill>
                  <a:schemeClr val="bg1"/>
                </a:solidFill>
              </a:endParaRPr>
            </a:p>
            <a:p>
              <a:r>
                <a:rPr lang="ko-KR" altLang="en-US" sz="4400" dirty="0">
                  <a:solidFill>
                    <a:schemeClr val="bg1"/>
                  </a:solidFill>
                </a:rPr>
                <a:t>   데이터 전달</a:t>
              </a:r>
              <a:endParaRPr lang="en-US" altLang="ko-KR" sz="44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6D8D11D-993B-4A59-A9CD-27A2D1021725}"/>
                </a:ext>
              </a:extLst>
            </p:cNvPr>
            <p:cNvCxnSpPr>
              <a:cxnSpLocks/>
            </p:cNvCxnSpPr>
            <p:nvPr/>
          </p:nvCxnSpPr>
          <p:spPr>
            <a:xfrm>
              <a:off x="2137580" y="3429000"/>
              <a:ext cx="774708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759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A7B989-C5FA-466F-B8BD-B110260C5F82}"/>
              </a:ext>
            </a:extLst>
          </p:cNvPr>
          <p:cNvCxnSpPr>
            <a:cxnSpLocks/>
          </p:cNvCxnSpPr>
          <p:nvPr/>
        </p:nvCxnSpPr>
        <p:spPr>
          <a:xfrm>
            <a:off x="0" y="710213"/>
            <a:ext cx="757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E97024-0292-4FDF-A37E-202DF9CE9519}"/>
              </a:ext>
            </a:extLst>
          </p:cNvPr>
          <p:cNvSpPr txBox="1"/>
          <p:nvPr/>
        </p:nvSpPr>
        <p:spPr>
          <a:xfrm>
            <a:off x="173113" y="115386"/>
            <a:ext cx="635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</a:rPr>
              <a:t>3. Vue </a:t>
            </a:r>
            <a:r>
              <a:rPr lang="ko-KR" altLang="en-US" sz="2400" dirty="0">
                <a:solidFill>
                  <a:srgbClr val="002060"/>
                </a:solidFill>
              </a:rPr>
              <a:t>컴포넌트 간의 데이터 전달</a:t>
            </a:r>
            <a:endParaRPr lang="en-US" altLang="ko-KR" sz="2400" dirty="0">
              <a:solidFill>
                <a:srgbClr val="00206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334E1B-CCBD-40FF-8894-14E5DC4B5D5B}"/>
              </a:ext>
            </a:extLst>
          </p:cNvPr>
          <p:cNvSpPr/>
          <p:nvPr/>
        </p:nvSpPr>
        <p:spPr>
          <a:xfrm>
            <a:off x="513348" y="1840833"/>
            <a:ext cx="5315952" cy="4034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19B61-3485-477B-9CD4-E88E104353C8}"/>
              </a:ext>
            </a:extLst>
          </p:cNvPr>
          <p:cNvSpPr txBox="1"/>
          <p:nvPr/>
        </p:nvSpPr>
        <p:spPr>
          <a:xfrm>
            <a:off x="705853" y="2033340"/>
            <a:ext cx="1311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App.vue</a:t>
            </a:r>
            <a:endParaRPr lang="en-US" altLang="ko-KR" dirty="0"/>
          </a:p>
          <a:p>
            <a:r>
              <a:rPr lang="en-US" altLang="ko-KR" dirty="0"/>
              <a:t>main.js</a:t>
            </a:r>
          </a:p>
          <a:p>
            <a:r>
              <a:rPr lang="en-US" altLang="ko-KR" dirty="0"/>
              <a:t>index.html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0973F-9BA5-4469-B98D-02532E84B724}"/>
              </a:ext>
            </a:extLst>
          </p:cNvPr>
          <p:cNvSpPr txBox="1"/>
          <p:nvPr/>
        </p:nvSpPr>
        <p:spPr>
          <a:xfrm>
            <a:off x="513348" y="1407231"/>
            <a:ext cx="39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&lt;Vue </a:t>
            </a:r>
            <a:r>
              <a:rPr lang="ko-KR" altLang="en-US" dirty="0"/>
              <a:t>프로젝트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9E27F4E-06CC-4219-BA14-D950C3D399B1}"/>
              </a:ext>
            </a:extLst>
          </p:cNvPr>
          <p:cNvGrpSpPr/>
          <p:nvPr/>
        </p:nvGrpSpPr>
        <p:grpSpPr>
          <a:xfrm>
            <a:off x="798258" y="3341678"/>
            <a:ext cx="2438011" cy="2109090"/>
            <a:chOff x="1556473" y="3144258"/>
            <a:chExt cx="2438011" cy="142774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08D92F2-6504-48EF-9C45-AB68155404E3}"/>
                </a:ext>
              </a:extLst>
            </p:cNvPr>
            <p:cNvSpPr/>
            <p:nvPr/>
          </p:nvSpPr>
          <p:spPr>
            <a:xfrm>
              <a:off x="1556473" y="3144258"/>
              <a:ext cx="2438011" cy="14277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F1E049-F3C4-4F16-BB79-D15697C30C34}"/>
                </a:ext>
              </a:extLst>
            </p:cNvPr>
            <p:cNvSpPr txBox="1"/>
            <p:nvPr/>
          </p:nvSpPr>
          <p:spPr>
            <a:xfrm>
              <a:off x="1706852" y="3244334"/>
              <a:ext cx="1838453" cy="25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Parent-1.vue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16F9132-259B-4AD2-90F9-AA509C96F35A}"/>
              </a:ext>
            </a:extLst>
          </p:cNvPr>
          <p:cNvGrpSpPr/>
          <p:nvPr/>
        </p:nvGrpSpPr>
        <p:grpSpPr>
          <a:xfrm>
            <a:off x="3464504" y="3341679"/>
            <a:ext cx="2185732" cy="2109089"/>
            <a:chOff x="1556473" y="3144258"/>
            <a:chExt cx="2438011" cy="142774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8D0892-D63B-4EEE-A7E8-26E5E8EA8EC3}"/>
                </a:ext>
              </a:extLst>
            </p:cNvPr>
            <p:cNvSpPr/>
            <p:nvPr/>
          </p:nvSpPr>
          <p:spPr>
            <a:xfrm>
              <a:off x="1556473" y="3144258"/>
              <a:ext cx="2438011" cy="14277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F80C78-5A7D-4E85-A78E-8AC4F17C6CB4}"/>
                </a:ext>
              </a:extLst>
            </p:cNvPr>
            <p:cNvSpPr txBox="1"/>
            <p:nvPr/>
          </p:nvSpPr>
          <p:spPr>
            <a:xfrm>
              <a:off x="1706852" y="3244334"/>
              <a:ext cx="1838453" cy="25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Parent-2.vue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DC99407-DC7B-442D-8F8B-3D861720A5AD}"/>
              </a:ext>
            </a:extLst>
          </p:cNvPr>
          <p:cNvGrpSpPr/>
          <p:nvPr/>
        </p:nvGrpSpPr>
        <p:grpSpPr>
          <a:xfrm>
            <a:off x="965643" y="4132509"/>
            <a:ext cx="2171164" cy="395220"/>
            <a:chOff x="1556473" y="3144258"/>
            <a:chExt cx="2438011" cy="152781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55E664C-45FB-404A-BFEA-FD4B01876AB6}"/>
                </a:ext>
              </a:extLst>
            </p:cNvPr>
            <p:cNvSpPr/>
            <p:nvPr/>
          </p:nvSpPr>
          <p:spPr>
            <a:xfrm>
              <a:off x="1556473" y="3144258"/>
              <a:ext cx="2438011" cy="14277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77BD93-35ED-4E2E-B38D-B955DCF09F19}"/>
                </a:ext>
              </a:extLst>
            </p:cNvPr>
            <p:cNvSpPr txBox="1"/>
            <p:nvPr/>
          </p:nvSpPr>
          <p:spPr>
            <a:xfrm>
              <a:off x="1706852" y="3244334"/>
              <a:ext cx="2153694" cy="1427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Children-1.vue</a:t>
              </a:r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3D688CA-9292-4DA1-83FE-B403975E1AE3}"/>
              </a:ext>
            </a:extLst>
          </p:cNvPr>
          <p:cNvSpPr txBox="1"/>
          <p:nvPr/>
        </p:nvSpPr>
        <p:spPr>
          <a:xfrm>
            <a:off x="6182295" y="1591897"/>
            <a:ext cx="51974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vue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파일은 컴포넌트로 사용할 수 있음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컴포넌트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자신의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template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에서 다른 컴포넌트를 사용할 수 있는데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이때 부모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자식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상위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하위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 관계가 이루어짐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55C73E-32BB-4D3C-BC14-6F684DCD727B}"/>
              </a:ext>
            </a:extLst>
          </p:cNvPr>
          <p:cNvSpPr txBox="1"/>
          <p:nvPr/>
        </p:nvSpPr>
        <p:spPr>
          <a:xfrm>
            <a:off x="2249522" y="2035902"/>
            <a:ext cx="2185731" cy="381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가장 처음 실행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65EA780-18FA-4736-ABE5-B9A2CBB4796D}"/>
              </a:ext>
            </a:extLst>
          </p:cNvPr>
          <p:cNvGrpSpPr/>
          <p:nvPr/>
        </p:nvGrpSpPr>
        <p:grpSpPr>
          <a:xfrm>
            <a:off x="961470" y="4702184"/>
            <a:ext cx="2171164" cy="395220"/>
            <a:chOff x="1556473" y="3144258"/>
            <a:chExt cx="2438011" cy="15278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6F60DF-611E-42FF-AF01-1FD3C9F3DEFC}"/>
                </a:ext>
              </a:extLst>
            </p:cNvPr>
            <p:cNvSpPr/>
            <p:nvPr/>
          </p:nvSpPr>
          <p:spPr>
            <a:xfrm>
              <a:off x="1556473" y="3144258"/>
              <a:ext cx="2438011" cy="14277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194492-E714-4F3E-BE1D-588DE2104486}"/>
                </a:ext>
              </a:extLst>
            </p:cNvPr>
            <p:cNvSpPr txBox="1"/>
            <p:nvPr/>
          </p:nvSpPr>
          <p:spPr>
            <a:xfrm>
              <a:off x="1706852" y="3244334"/>
              <a:ext cx="2197669" cy="1427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Children-2.vue</a:t>
              </a:r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1720000-B66F-4D2F-A2BA-7F6431640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6" t="4022" r="17575" b="36210"/>
          <a:stretch/>
        </p:blipFill>
        <p:spPr>
          <a:xfrm>
            <a:off x="6182295" y="3193286"/>
            <a:ext cx="5753021" cy="30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6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A7B989-C5FA-466F-B8BD-B110260C5F82}"/>
              </a:ext>
            </a:extLst>
          </p:cNvPr>
          <p:cNvCxnSpPr>
            <a:cxnSpLocks/>
          </p:cNvCxnSpPr>
          <p:nvPr/>
        </p:nvCxnSpPr>
        <p:spPr>
          <a:xfrm>
            <a:off x="0" y="710213"/>
            <a:ext cx="757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E97024-0292-4FDF-A37E-202DF9CE9519}"/>
              </a:ext>
            </a:extLst>
          </p:cNvPr>
          <p:cNvSpPr txBox="1"/>
          <p:nvPr/>
        </p:nvSpPr>
        <p:spPr>
          <a:xfrm>
            <a:off x="173113" y="115386"/>
            <a:ext cx="708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</a:rPr>
              <a:t>3. Vue </a:t>
            </a:r>
            <a:r>
              <a:rPr lang="ko-KR" altLang="en-US" sz="2400" dirty="0">
                <a:solidFill>
                  <a:srgbClr val="002060"/>
                </a:solidFill>
              </a:rPr>
              <a:t>컴포넌트 간의 데이터 전달</a:t>
            </a:r>
            <a:r>
              <a:rPr lang="en-US" altLang="ko-KR" sz="2400" dirty="0">
                <a:solidFill>
                  <a:srgbClr val="002060"/>
                </a:solidFill>
              </a:rPr>
              <a:t>: </a:t>
            </a:r>
            <a:r>
              <a:rPr lang="ko-KR" altLang="en-US" sz="2400" dirty="0">
                <a:solidFill>
                  <a:srgbClr val="002060"/>
                </a:solidFill>
              </a:rPr>
              <a:t>부모 </a:t>
            </a:r>
            <a:r>
              <a:rPr lang="en-US" altLang="ko-KR" sz="24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자식</a:t>
            </a:r>
            <a:endParaRPr lang="en-US" altLang="ko-KR" sz="2400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52FFFD-2D01-41F6-A7CF-298220FB3F68}"/>
              </a:ext>
            </a:extLst>
          </p:cNvPr>
          <p:cNvSpPr txBox="1"/>
          <p:nvPr/>
        </p:nvSpPr>
        <p:spPr>
          <a:xfrm>
            <a:off x="553843" y="1257487"/>
            <a:ext cx="3334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props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726EAF-57C9-4B26-97B3-13EDE7CECF18}"/>
              </a:ext>
            </a:extLst>
          </p:cNvPr>
          <p:cNvSpPr txBox="1"/>
          <p:nvPr/>
        </p:nvSpPr>
        <p:spPr>
          <a:xfrm>
            <a:off x="943318" y="1960227"/>
            <a:ext cx="10126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상위 컴포넌트의 데이터를 전달하기 위한 사용자 지정 특성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모든 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props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상위 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하위의 단방향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으로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상위 속성이 업데이트 될 경우 하위로 흐르지만 그 반대의 경우는 불가능하다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B129DAB-9A88-47DE-A7CD-DB0E4448CE32}"/>
              </a:ext>
            </a:extLst>
          </p:cNvPr>
          <p:cNvGrpSpPr/>
          <p:nvPr/>
        </p:nvGrpSpPr>
        <p:grpSpPr>
          <a:xfrm>
            <a:off x="943318" y="3414814"/>
            <a:ext cx="10126464" cy="2986729"/>
            <a:chOff x="943318" y="3414814"/>
            <a:chExt cx="10126464" cy="298672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EC80EE0-3D03-42BC-A6AF-7EE29FE4C939}"/>
                </a:ext>
              </a:extLst>
            </p:cNvPr>
            <p:cNvGrpSpPr/>
            <p:nvPr/>
          </p:nvGrpSpPr>
          <p:grpSpPr>
            <a:xfrm>
              <a:off x="943318" y="3414814"/>
              <a:ext cx="10126464" cy="1658992"/>
              <a:chOff x="943318" y="3387055"/>
              <a:chExt cx="10126464" cy="165899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0344FB-38F7-46D0-BC48-EF801FB6827F}"/>
                  </a:ext>
                </a:extLst>
              </p:cNvPr>
              <p:cNvSpPr txBox="1"/>
              <p:nvPr/>
            </p:nvSpPr>
            <p:spPr>
              <a:xfrm>
                <a:off x="5694950" y="4676715"/>
                <a:ext cx="17838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[Children-1.vue]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B07564-729F-4599-912C-45A796D4F500}"/>
                  </a:ext>
                </a:extLst>
              </p:cNvPr>
              <p:cNvSpPr txBox="1"/>
              <p:nvPr/>
            </p:nvSpPr>
            <p:spPr>
              <a:xfrm>
                <a:off x="943318" y="3387055"/>
                <a:ext cx="101264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하위 컴포넌트에서는 </a:t>
                </a:r>
                <a:r>
                  <a:rPr lang="en-US" altLang="ko-KR" dirty="0">
                    <a:solidFill>
                      <a:schemeClr val="accent6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props</a:t>
                </a:r>
                <a:r>
                  <a:rPr lang="en-US" altLang="ko-KR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속성</a:t>
                </a:r>
                <a:r>
                  <a:rPr lang="ko-KR" altLang="en-US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 사용하여 </a:t>
                </a:r>
                <a:r>
                  <a:rPr lang="ko-KR" altLang="en-US" dirty="0" err="1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수신받을</a:t>
                </a:r>
                <a:r>
                  <a:rPr lang="ko-KR" altLang="en-US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것으로 예상되는 </a:t>
                </a:r>
                <a:r>
                  <a:rPr lang="en-US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props</a:t>
                </a:r>
                <a:r>
                  <a:rPr lang="ko-KR" altLang="en-US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선언해야 함</a:t>
                </a:r>
                <a:r>
                  <a:rPr lang="en-US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en-US" altLang="ko-KR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772742-5119-4107-8348-524D8E5790F6}"/>
                </a:ext>
              </a:extLst>
            </p:cNvPr>
            <p:cNvSpPr txBox="1"/>
            <p:nvPr/>
          </p:nvSpPr>
          <p:spPr>
            <a:xfrm>
              <a:off x="943318" y="5201214"/>
              <a:ext cx="1012646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하위 컴포넌트에서 데이터 변경이 필요한 경우 </a:t>
              </a:r>
              <a:r>
                <a:rPr lang="en-US" altLang="ko-KR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props </a:t>
              </a:r>
              <a:r>
                <a:rPr lang="ko-KR" altLang="en-US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데이터를 초기값으로 사용하는 로컬 데이터 속성을 정의하고 해당 속성의 값을 변경</a:t>
              </a:r>
              <a:r>
                <a:rPr lang="en-US" altLang="ko-KR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. (Children-2.vue </a:t>
              </a:r>
              <a:r>
                <a:rPr lang="ko-KR" altLang="en-US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예시 참고</a:t>
              </a:r>
              <a:r>
                <a:rPr lang="en-US" altLang="ko-KR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</a:p>
            <a:p>
              <a:pPr marL="285750" indent="-285750">
                <a:buFontTx/>
                <a:buChar char="-"/>
              </a:pPr>
              <a:endPara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data</a:t>
              </a:r>
              <a:r>
                <a:rPr lang="ko-KR" altLang="en-US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 속성과 마찬가지로 </a:t>
              </a:r>
              <a:r>
                <a:rPr lang="en-US" altLang="ko-KR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template</a:t>
              </a:r>
              <a:r>
                <a:rPr lang="ko-KR" altLang="en-US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사용할 수 있으며 </a:t>
              </a:r>
              <a:r>
                <a:rPr lang="en-US" altLang="ko-KR" dirty="0" err="1">
                  <a:solidFill>
                    <a:schemeClr val="accent6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this.propsMsg</a:t>
              </a:r>
              <a:r>
                <a:rPr lang="en-US" altLang="ko-KR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형태로 사용 가능</a:t>
              </a:r>
              <a:r>
                <a:rPr lang="en-US" altLang="ko-KR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FE7D972-5BD1-4F1E-8A0A-6E107988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32" y="3902231"/>
            <a:ext cx="42291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88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A7B989-C5FA-466F-B8BD-B110260C5F82}"/>
              </a:ext>
            </a:extLst>
          </p:cNvPr>
          <p:cNvCxnSpPr>
            <a:cxnSpLocks/>
          </p:cNvCxnSpPr>
          <p:nvPr/>
        </p:nvCxnSpPr>
        <p:spPr>
          <a:xfrm>
            <a:off x="0" y="710213"/>
            <a:ext cx="757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E97024-0292-4FDF-A37E-202DF9CE9519}"/>
              </a:ext>
            </a:extLst>
          </p:cNvPr>
          <p:cNvSpPr txBox="1"/>
          <p:nvPr/>
        </p:nvSpPr>
        <p:spPr>
          <a:xfrm>
            <a:off x="173113" y="115386"/>
            <a:ext cx="691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</a:rPr>
              <a:t>3. Vue </a:t>
            </a:r>
            <a:r>
              <a:rPr lang="ko-KR" altLang="en-US" sz="2400" dirty="0">
                <a:solidFill>
                  <a:srgbClr val="002060"/>
                </a:solidFill>
              </a:rPr>
              <a:t>컴포넌트 간의 데이터 전달</a:t>
            </a:r>
            <a:r>
              <a:rPr lang="en-US" altLang="ko-KR" sz="2400" dirty="0">
                <a:solidFill>
                  <a:srgbClr val="002060"/>
                </a:solidFill>
              </a:rPr>
              <a:t>: </a:t>
            </a:r>
            <a:r>
              <a:rPr lang="ko-KR" altLang="en-US" sz="2400" dirty="0">
                <a:solidFill>
                  <a:srgbClr val="002060"/>
                </a:solidFill>
              </a:rPr>
              <a:t>자식 </a:t>
            </a:r>
            <a:r>
              <a:rPr lang="en-US" altLang="ko-KR" sz="24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부모</a:t>
            </a:r>
            <a:endParaRPr lang="en-US" altLang="ko-KR" sz="2400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52FFFD-2D01-41F6-A7CF-298220FB3F68}"/>
              </a:ext>
            </a:extLst>
          </p:cNvPr>
          <p:cNvSpPr txBox="1"/>
          <p:nvPr/>
        </p:nvSpPr>
        <p:spPr>
          <a:xfrm>
            <a:off x="553843" y="1257487"/>
            <a:ext cx="3334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$emit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726EAF-57C9-4B26-97B3-13EDE7CECF18}"/>
              </a:ext>
            </a:extLst>
          </p:cNvPr>
          <p:cNvSpPr txBox="1"/>
          <p:nvPr/>
        </p:nvSpPr>
        <p:spPr>
          <a:xfrm>
            <a:off x="943318" y="1960227"/>
            <a:ext cx="101264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Vue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사용자 정의 이벤트 시스템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하위 컴포넌트는 어떤 문제가 생겼을 때 </a:t>
            </a:r>
            <a:r>
              <a:rPr lang="en-US" altLang="ko-KR" dirty="0" err="1">
                <a:solidFill>
                  <a:schemeClr val="accent6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this.$emit</a:t>
            </a:r>
            <a:r>
              <a:rPr lang="en-US" altLang="ko-KR" dirty="0">
                <a:solidFill>
                  <a:schemeClr val="accent6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(‘</a:t>
            </a:r>
            <a:r>
              <a:rPr lang="ko-KR" altLang="en-US" dirty="0">
                <a:solidFill>
                  <a:schemeClr val="accent6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이벤트명</a:t>
            </a:r>
            <a:r>
              <a:rPr lang="en-US" altLang="ko-KR" dirty="0">
                <a:solidFill>
                  <a:schemeClr val="accent6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’)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형식으로 상위 컴포넌트에게 알릴 수 있음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상위 컴포넌트는 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v-on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사용하여 하위 컴포넌트로부터 받은 이벤트를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수신하고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해당 이벤트를 수신했을 때의 처리를 정의할 수 있음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B9B4E0-00C7-42B3-9FC4-5D7B6450772F}"/>
              </a:ext>
            </a:extLst>
          </p:cNvPr>
          <p:cNvCxnSpPr>
            <a:cxnSpLocks/>
          </p:cNvCxnSpPr>
          <p:nvPr/>
        </p:nvCxnSpPr>
        <p:spPr>
          <a:xfrm>
            <a:off x="6217397" y="4870921"/>
            <a:ext cx="39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059B3D-6AB3-4C48-86D4-48D8B4CC6DB5}"/>
              </a:ext>
            </a:extLst>
          </p:cNvPr>
          <p:cNvSpPr txBox="1"/>
          <p:nvPr/>
        </p:nvSpPr>
        <p:spPr>
          <a:xfrm>
            <a:off x="943318" y="5961357"/>
            <a:ext cx="10126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하위 컴포넌트에서 </a:t>
            </a:r>
            <a:r>
              <a:rPr lang="en-US" altLang="ko-KR" dirty="0" err="1">
                <a:solidFill>
                  <a:schemeClr val="accent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this.$emit</a:t>
            </a:r>
            <a:r>
              <a:rPr lang="en-US" altLang="ko-KR" dirty="0">
                <a:solidFill>
                  <a:schemeClr val="accent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(‘</a:t>
            </a:r>
            <a:r>
              <a:rPr lang="ko-KR" altLang="en-US" dirty="0">
                <a:solidFill>
                  <a:schemeClr val="accent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이벤트명</a:t>
            </a:r>
            <a:r>
              <a:rPr lang="en-US" altLang="ko-KR" dirty="0">
                <a:solidFill>
                  <a:schemeClr val="accent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’, data)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의 형식으로 값을 함께 보낼 경우 상위 컴포넌트에서는 수신 이후 처리 로직에서 해당 데이터를 </a:t>
            </a:r>
            <a:r>
              <a:rPr lang="ko-KR" altLang="en-US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인자값으로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 받을 수 있음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658AB9-25FF-49B2-82D8-08EEEA50FB22}"/>
              </a:ext>
            </a:extLst>
          </p:cNvPr>
          <p:cNvGrpSpPr/>
          <p:nvPr/>
        </p:nvGrpSpPr>
        <p:grpSpPr>
          <a:xfrm>
            <a:off x="1273168" y="3999382"/>
            <a:ext cx="4651382" cy="1839824"/>
            <a:chOff x="1273168" y="3999382"/>
            <a:chExt cx="4651382" cy="18398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5C072C-B4D4-461A-A7C5-E2C6F647738B}"/>
                </a:ext>
              </a:extLst>
            </p:cNvPr>
            <p:cNvSpPr txBox="1"/>
            <p:nvPr/>
          </p:nvSpPr>
          <p:spPr>
            <a:xfrm>
              <a:off x="1273168" y="5469874"/>
              <a:ext cx="27632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[</a:t>
              </a:r>
              <a:r>
                <a:rPr lang="ko-KR" altLang="en-US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하위</a:t>
              </a:r>
              <a:r>
                <a:rPr lang="en-US" altLang="ko-KR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: Child</a:t>
              </a:r>
              <a:r>
                <a:rPr lang="en-US" altLang="ko-KR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ren</a:t>
              </a:r>
              <a:r>
                <a:rPr lang="en-US" altLang="ko-KR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-3.vue]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95F6E88-CA63-4DBF-86FC-78CDDF3DD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9422" y="3999382"/>
              <a:ext cx="4555128" cy="44879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2DC783D-B301-407D-B2F1-3A4319805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9422" y="4522706"/>
              <a:ext cx="2763254" cy="928957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42BF7C8-8A89-4DE1-A8E0-786C6E7359B7}"/>
              </a:ext>
            </a:extLst>
          </p:cNvPr>
          <p:cNvGrpSpPr/>
          <p:nvPr/>
        </p:nvGrpSpPr>
        <p:grpSpPr>
          <a:xfrm>
            <a:off x="6819556" y="3999382"/>
            <a:ext cx="4543425" cy="1839824"/>
            <a:chOff x="6705256" y="3999382"/>
            <a:chExt cx="4543425" cy="18398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1F8A6-419D-4034-80D7-530D0047DC2A}"/>
                </a:ext>
              </a:extLst>
            </p:cNvPr>
            <p:cNvSpPr txBox="1"/>
            <p:nvPr/>
          </p:nvSpPr>
          <p:spPr>
            <a:xfrm>
              <a:off x="6705256" y="5469874"/>
              <a:ext cx="3399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[</a:t>
              </a:r>
              <a:r>
                <a:rPr lang="ko-KR" altLang="en-US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상위</a:t>
              </a:r>
              <a:r>
                <a:rPr lang="en-US" altLang="ko-KR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: Parent-2.vue]</a:t>
              </a: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9B1155D-2037-4187-9C11-913593906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0981" y="3999382"/>
              <a:ext cx="4457700" cy="285085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2BDAFAC-9DC2-43BD-9446-0EBD166C0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0980" y="4498693"/>
              <a:ext cx="3399343" cy="949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62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A7B989-C5FA-466F-B8BD-B110260C5F82}"/>
              </a:ext>
            </a:extLst>
          </p:cNvPr>
          <p:cNvCxnSpPr>
            <a:cxnSpLocks/>
          </p:cNvCxnSpPr>
          <p:nvPr/>
        </p:nvCxnSpPr>
        <p:spPr>
          <a:xfrm>
            <a:off x="0" y="710213"/>
            <a:ext cx="757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E97024-0292-4FDF-A37E-202DF9CE9519}"/>
              </a:ext>
            </a:extLst>
          </p:cNvPr>
          <p:cNvSpPr txBox="1"/>
          <p:nvPr/>
        </p:nvSpPr>
        <p:spPr>
          <a:xfrm>
            <a:off x="173113" y="115386"/>
            <a:ext cx="876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</a:rPr>
              <a:t>3. Vue </a:t>
            </a:r>
            <a:r>
              <a:rPr lang="ko-KR" altLang="en-US" sz="2400" dirty="0">
                <a:solidFill>
                  <a:srgbClr val="002060"/>
                </a:solidFill>
              </a:rPr>
              <a:t>컴포넌트 간의 데이터 전달</a:t>
            </a:r>
            <a:r>
              <a:rPr lang="en-US" altLang="ko-KR" sz="2400" dirty="0">
                <a:solidFill>
                  <a:srgbClr val="002060"/>
                </a:solidFill>
              </a:rPr>
              <a:t>:</a:t>
            </a:r>
            <a:r>
              <a:rPr lang="ko-KR" altLang="en-US" sz="2400" dirty="0">
                <a:solidFill>
                  <a:srgbClr val="002060"/>
                </a:solidFill>
              </a:rPr>
              <a:t> 형제 간의 전달</a:t>
            </a:r>
            <a:endParaRPr lang="en-US" altLang="ko-KR" sz="2400" dirty="0">
              <a:solidFill>
                <a:srgbClr val="00206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6A9FE6F-D662-494C-B9FA-17FB356F2093}"/>
              </a:ext>
            </a:extLst>
          </p:cNvPr>
          <p:cNvGrpSpPr/>
          <p:nvPr/>
        </p:nvGrpSpPr>
        <p:grpSpPr>
          <a:xfrm>
            <a:off x="5141929" y="1972545"/>
            <a:ext cx="2171164" cy="770018"/>
            <a:chOff x="1556473" y="3144258"/>
            <a:chExt cx="2438011" cy="142774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EEB6776-0580-44C6-AF81-362B18FAB6D1}"/>
                </a:ext>
              </a:extLst>
            </p:cNvPr>
            <p:cNvSpPr/>
            <p:nvPr/>
          </p:nvSpPr>
          <p:spPr>
            <a:xfrm>
              <a:off x="1556473" y="3144258"/>
              <a:ext cx="2438011" cy="14277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8CC605-B746-4FB5-9319-80329476B2D6}"/>
                </a:ext>
              </a:extLst>
            </p:cNvPr>
            <p:cNvSpPr txBox="1"/>
            <p:nvPr/>
          </p:nvSpPr>
          <p:spPr>
            <a:xfrm>
              <a:off x="1706852" y="3244335"/>
              <a:ext cx="1838453" cy="25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Component A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44050F4-91F2-48E0-A12E-49E702B50A08}"/>
              </a:ext>
            </a:extLst>
          </p:cNvPr>
          <p:cNvGrpSpPr/>
          <p:nvPr/>
        </p:nvGrpSpPr>
        <p:grpSpPr>
          <a:xfrm>
            <a:off x="3184994" y="4694448"/>
            <a:ext cx="2171164" cy="395220"/>
            <a:chOff x="1556473" y="3144258"/>
            <a:chExt cx="2438011" cy="152781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A83E968-28D0-456B-AE39-2EAF969BDC5A}"/>
                </a:ext>
              </a:extLst>
            </p:cNvPr>
            <p:cNvSpPr/>
            <p:nvPr/>
          </p:nvSpPr>
          <p:spPr>
            <a:xfrm>
              <a:off x="1556473" y="3144258"/>
              <a:ext cx="2438011" cy="14277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D25EE4-E4DE-4B39-96FC-189A83D43858}"/>
                </a:ext>
              </a:extLst>
            </p:cNvPr>
            <p:cNvSpPr txBox="1"/>
            <p:nvPr/>
          </p:nvSpPr>
          <p:spPr>
            <a:xfrm>
              <a:off x="1706852" y="3244334"/>
              <a:ext cx="2153695" cy="1427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Component A-1</a:t>
              </a:r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E20397E-E592-468B-9785-CF65BCF6FC1F}"/>
              </a:ext>
            </a:extLst>
          </p:cNvPr>
          <p:cNvSpPr txBox="1"/>
          <p:nvPr/>
        </p:nvSpPr>
        <p:spPr>
          <a:xfrm>
            <a:off x="3184994" y="3125862"/>
            <a:ext cx="1622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$</a:t>
            </a:r>
            <a:r>
              <a:rPr lang="en-US" altLang="ko-KR" dirty="0">
                <a:solidFill>
                  <a:schemeClr val="accent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emit</a:t>
            </a:r>
          </a:p>
          <a:p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상위에 전달</a:t>
            </a:r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F7940-C7A2-469A-9412-5F9B4D07E8E0}"/>
              </a:ext>
            </a:extLst>
          </p:cNvPr>
          <p:cNvSpPr txBox="1"/>
          <p:nvPr/>
        </p:nvSpPr>
        <p:spPr>
          <a:xfrm>
            <a:off x="7933985" y="3125862"/>
            <a:ext cx="1622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props</a:t>
            </a:r>
          </a:p>
          <a:p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하위에 전달</a:t>
            </a:r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0477BEC-C2EA-4890-ADC9-57FFD5523DEB}"/>
              </a:ext>
            </a:extLst>
          </p:cNvPr>
          <p:cNvCxnSpPr>
            <a:cxnSpLocks/>
          </p:cNvCxnSpPr>
          <p:nvPr/>
        </p:nvCxnSpPr>
        <p:spPr>
          <a:xfrm flipV="1">
            <a:off x="4270576" y="2919336"/>
            <a:ext cx="1298237" cy="158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6A7BA01-41CE-476A-8A1C-4BD9577D4A49}"/>
              </a:ext>
            </a:extLst>
          </p:cNvPr>
          <p:cNvCxnSpPr/>
          <p:nvPr/>
        </p:nvCxnSpPr>
        <p:spPr>
          <a:xfrm>
            <a:off x="6924276" y="2919336"/>
            <a:ext cx="1112484" cy="158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B829BEC-227F-415D-A789-DFEEFB08183B}"/>
              </a:ext>
            </a:extLst>
          </p:cNvPr>
          <p:cNvSpPr txBox="1"/>
          <p:nvPr/>
        </p:nvSpPr>
        <p:spPr>
          <a:xfrm>
            <a:off x="5141929" y="1443850"/>
            <a:ext cx="3334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</a:rPr>
              <a:t>상위 컴포넌트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7DD945-1D9A-49C0-BA84-EAE769765385}"/>
              </a:ext>
            </a:extLst>
          </p:cNvPr>
          <p:cNvSpPr txBox="1"/>
          <p:nvPr/>
        </p:nvSpPr>
        <p:spPr>
          <a:xfrm>
            <a:off x="763804" y="4694448"/>
            <a:ext cx="19179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chemeClr val="accent1"/>
                </a:solidFill>
              </a:rPr>
              <a:t>하위 컴포넌트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5C21338-FC66-4A9B-816C-3C7FE471F134}"/>
              </a:ext>
            </a:extLst>
          </p:cNvPr>
          <p:cNvGrpSpPr/>
          <p:nvPr/>
        </p:nvGrpSpPr>
        <p:grpSpPr>
          <a:xfrm>
            <a:off x="6951280" y="4694448"/>
            <a:ext cx="2171164" cy="395220"/>
            <a:chOff x="1556473" y="3144258"/>
            <a:chExt cx="2438011" cy="152781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7C41449-E1E7-438F-B268-BFE4A73B0B39}"/>
                </a:ext>
              </a:extLst>
            </p:cNvPr>
            <p:cNvSpPr/>
            <p:nvPr/>
          </p:nvSpPr>
          <p:spPr>
            <a:xfrm>
              <a:off x="1556473" y="3144258"/>
              <a:ext cx="2438011" cy="14277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970AEF-4840-4A9F-A896-9A3C47961DFB}"/>
                </a:ext>
              </a:extLst>
            </p:cNvPr>
            <p:cNvSpPr txBox="1"/>
            <p:nvPr/>
          </p:nvSpPr>
          <p:spPr>
            <a:xfrm>
              <a:off x="1706852" y="3244334"/>
              <a:ext cx="2153695" cy="1427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Component A-2</a:t>
              </a:r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76D1168-E541-43E3-9A10-2231F0EBEC46}"/>
              </a:ext>
            </a:extLst>
          </p:cNvPr>
          <p:cNvSpPr txBox="1"/>
          <p:nvPr/>
        </p:nvSpPr>
        <p:spPr>
          <a:xfrm>
            <a:off x="943318" y="5961357"/>
            <a:ext cx="10126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관련 예시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: Parent-3.vue, Children-4 .</a:t>
            </a: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vue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, Children-5 .</a:t>
            </a: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vue</a:t>
            </a:r>
            <a:endParaRPr lang="en-US" altLang="ko-KR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91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A7B989-C5FA-466F-B8BD-B110260C5F82}"/>
              </a:ext>
            </a:extLst>
          </p:cNvPr>
          <p:cNvCxnSpPr>
            <a:cxnSpLocks/>
          </p:cNvCxnSpPr>
          <p:nvPr/>
        </p:nvCxnSpPr>
        <p:spPr>
          <a:xfrm>
            <a:off x="0" y="710213"/>
            <a:ext cx="757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E97024-0292-4FDF-A37E-202DF9CE9519}"/>
              </a:ext>
            </a:extLst>
          </p:cNvPr>
          <p:cNvSpPr txBox="1"/>
          <p:nvPr/>
        </p:nvSpPr>
        <p:spPr>
          <a:xfrm>
            <a:off x="173113" y="115386"/>
            <a:ext cx="876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</a:rPr>
              <a:t>3. Vue </a:t>
            </a:r>
            <a:r>
              <a:rPr lang="ko-KR" altLang="en-US" sz="2400" dirty="0">
                <a:solidFill>
                  <a:srgbClr val="002060"/>
                </a:solidFill>
              </a:rPr>
              <a:t>컴포넌트 간의 데이터 전달</a:t>
            </a:r>
            <a:r>
              <a:rPr lang="en-US" altLang="ko-KR" sz="2400" dirty="0">
                <a:solidFill>
                  <a:srgbClr val="002060"/>
                </a:solidFill>
              </a:rPr>
              <a:t>: Event Bus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1FBAF9-5442-4A03-ADEE-583EFEAA7569}"/>
              </a:ext>
            </a:extLst>
          </p:cNvPr>
          <p:cNvSpPr txBox="1"/>
          <p:nvPr/>
        </p:nvSpPr>
        <p:spPr>
          <a:xfrm>
            <a:off x="553843" y="1257487"/>
            <a:ext cx="3334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Event Bus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FC0875-8398-48DE-BE0F-E727ED6F51DF}"/>
              </a:ext>
            </a:extLst>
          </p:cNvPr>
          <p:cNvSpPr txBox="1"/>
          <p:nvPr/>
        </p:nvSpPr>
        <p:spPr>
          <a:xfrm>
            <a:off x="943318" y="1960227"/>
            <a:ext cx="10126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비어있는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Vue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 인스턴스를 중앙 이벤트 버스로 사용하는 방법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ver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bus = new Vue()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또는 전역으로 등록할 경우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main.js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Vue.prototype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속성으로 추가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CEBAE6-85CA-416A-B0B1-49DCB896B4E4}"/>
              </a:ext>
            </a:extLst>
          </p:cNvPr>
          <p:cNvSpPr txBox="1"/>
          <p:nvPr/>
        </p:nvSpPr>
        <p:spPr>
          <a:xfrm>
            <a:off x="1347110" y="3903149"/>
            <a:ext cx="276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[Child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ren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-6.vue]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3FC433-221E-4DBE-A8A1-CE18B8B32DB5}"/>
              </a:ext>
            </a:extLst>
          </p:cNvPr>
          <p:cNvSpPr txBox="1"/>
          <p:nvPr/>
        </p:nvSpPr>
        <p:spPr>
          <a:xfrm>
            <a:off x="6515185" y="3903149"/>
            <a:ext cx="276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[Child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ren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-7.vue]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878A145-EFD8-4465-9FAE-C271756D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10" y="3013351"/>
            <a:ext cx="3707345" cy="3523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49E3D6-3C92-4162-8239-61BC3445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10" y="4581328"/>
            <a:ext cx="4205965" cy="2459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F73E61-D3B8-4976-B7F7-D5FE94964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315" y="5118140"/>
            <a:ext cx="4199760" cy="10414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7DC987-2C56-4BA4-B384-142682953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927" y="4496107"/>
            <a:ext cx="3648840" cy="19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A7B989-C5FA-466F-B8BD-B110260C5F82}"/>
              </a:ext>
            </a:extLst>
          </p:cNvPr>
          <p:cNvCxnSpPr>
            <a:cxnSpLocks/>
          </p:cNvCxnSpPr>
          <p:nvPr/>
        </p:nvCxnSpPr>
        <p:spPr>
          <a:xfrm>
            <a:off x="0" y="710213"/>
            <a:ext cx="757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E97024-0292-4FDF-A37E-202DF9CE9519}"/>
              </a:ext>
            </a:extLst>
          </p:cNvPr>
          <p:cNvSpPr txBox="1"/>
          <p:nvPr/>
        </p:nvSpPr>
        <p:spPr>
          <a:xfrm>
            <a:off x="173114" y="115386"/>
            <a:ext cx="61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</a:rPr>
              <a:t>4. </a:t>
            </a:r>
            <a:r>
              <a:rPr lang="ko-KR" altLang="en-US" sz="2400" dirty="0">
                <a:solidFill>
                  <a:srgbClr val="002060"/>
                </a:solidFill>
              </a:rPr>
              <a:t>유의점</a:t>
            </a:r>
            <a:r>
              <a:rPr lang="en-US" altLang="ko-KR" sz="2400" dirty="0">
                <a:solidFill>
                  <a:srgbClr val="002060"/>
                </a:solidFill>
              </a:rPr>
              <a:t>: </a:t>
            </a:r>
            <a:r>
              <a:rPr lang="en-US" altLang="ko-KR" sz="2400" dirty="0" err="1">
                <a:solidFill>
                  <a:srgbClr val="002060"/>
                </a:solidFill>
              </a:rPr>
              <a:t>node_modules</a:t>
            </a:r>
            <a:r>
              <a:rPr lang="en-US" altLang="ko-KR" sz="2400" dirty="0">
                <a:solidFill>
                  <a:srgbClr val="002060"/>
                </a:solidFill>
              </a:rPr>
              <a:t> </a:t>
            </a:r>
            <a:r>
              <a:rPr lang="ko-KR" altLang="en-US" sz="2400" dirty="0">
                <a:solidFill>
                  <a:srgbClr val="002060"/>
                </a:solidFill>
              </a:rPr>
              <a:t>버전 관리 </a:t>
            </a:r>
            <a:r>
              <a:rPr lang="en-US" altLang="ko-KR" sz="2400" dirty="0">
                <a:solidFill>
                  <a:srgbClr val="002060"/>
                </a:solidFill>
              </a:rPr>
              <a:t>(1/2)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EBD24A-0323-40D4-84C8-BA3C9F3EE7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3842" y="3879829"/>
            <a:ext cx="11259508" cy="2697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A4A9F9-E429-4F1C-811E-3779C7F7CF8D}"/>
              </a:ext>
            </a:extLst>
          </p:cNvPr>
          <p:cNvSpPr txBox="1"/>
          <p:nvPr/>
        </p:nvSpPr>
        <p:spPr>
          <a:xfrm>
            <a:off x="553842" y="984773"/>
            <a:ext cx="433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chemeClr val="accent1"/>
                </a:solidFill>
              </a:rPr>
              <a:t>package.json</a:t>
            </a:r>
            <a:r>
              <a:rPr lang="en-US" altLang="ko-KR" sz="2000" dirty="0">
                <a:solidFill>
                  <a:schemeClr val="accent1"/>
                </a:solidFill>
              </a:rPr>
              <a:t>, package-</a:t>
            </a:r>
            <a:r>
              <a:rPr lang="en-US" altLang="ko-KR" sz="2000" dirty="0" err="1">
                <a:solidFill>
                  <a:schemeClr val="accent1"/>
                </a:solidFill>
              </a:rPr>
              <a:t>lock.json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847DB-1C55-4DAC-9DE2-C05F50095B1C}"/>
              </a:ext>
            </a:extLst>
          </p:cNvPr>
          <p:cNvSpPr txBox="1"/>
          <p:nvPr/>
        </p:nvSpPr>
        <p:spPr>
          <a:xfrm>
            <a:off x="943317" y="1687513"/>
            <a:ext cx="105107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프로젝트 정보와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dependency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대한 버전 정보를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관리하는 파일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package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.json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 중인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dependency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version-range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방식으로 관리함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package-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lock.json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node_modules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구조 또는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package.json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생성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수정될 때 당시의 정확한 버전 정보들로 자동 생성됨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8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npm</a:t>
            </a:r>
            <a:r>
              <a:rPr lang="en-US" altLang="ko-KR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 install </a:t>
            </a: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package-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lock.json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존재할 경우 이것을 기준으로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node_modules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구성함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13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A7B989-C5FA-466F-B8BD-B110260C5F82}"/>
              </a:ext>
            </a:extLst>
          </p:cNvPr>
          <p:cNvCxnSpPr>
            <a:cxnSpLocks/>
          </p:cNvCxnSpPr>
          <p:nvPr/>
        </p:nvCxnSpPr>
        <p:spPr>
          <a:xfrm>
            <a:off x="0" y="710213"/>
            <a:ext cx="757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E97024-0292-4FDF-A37E-202DF9CE9519}"/>
              </a:ext>
            </a:extLst>
          </p:cNvPr>
          <p:cNvSpPr txBox="1"/>
          <p:nvPr/>
        </p:nvSpPr>
        <p:spPr>
          <a:xfrm>
            <a:off x="173114" y="115386"/>
            <a:ext cx="616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</a:rPr>
              <a:t>4. </a:t>
            </a:r>
            <a:r>
              <a:rPr lang="ko-KR" altLang="en-US" sz="2400" dirty="0">
                <a:solidFill>
                  <a:srgbClr val="002060"/>
                </a:solidFill>
              </a:rPr>
              <a:t>유의점</a:t>
            </a:r>
            <a:r>
              <a:rPr lang="en-US" altLang="ko-KR" sz="2400" dirty="0">
                <a:solidFill>
                  <a:srgbClr val="002060"/>
                </a:solidFill>
              </a:rPr>
              <a:t>: </a:t>
            </a:r>
            <a:r>
              <a:rPr lang="en-US" altLang="ko-KR" sz="2400" dirty="0" err="1">
                <a:solidFill>
                  <a:srgbClr val="002060"/>
                </a:solidFill>
              </a:rPr>
              <a:t>node_modules</a:t>
            </a:r>
            <a:r>
              <a:rPr lang="en-US" altLang="ko-KR" sz="2400" dirty="0">
                <a:solidFill>
                  <a:srgbClr val="002060"/>
                </a:solidFill>
              </a:rPr>
              <a:t> </a:t>
            </a:r>
            <a:r>
              <a:rPr lang="ko-KR" altLang="en-US" sz="2400" dirty="0">
                <a:solidFill>
                  <a:srgbClr val="002060"/>
                </a:solidFill>
              </a:rPr>
              <a:t>버전 관리 </a:t>
            </a:r>
            <a:r>
              <a:rPr lang="en-US" altLang="ko-KR" sz="2400" dirty="0">
                <a:solidFill>
                  <a:srgbClr val="002060"/>
                </a:solidFill>
              </a:rPr>
              <a:t>(1/2)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A9F9-E429-4F1C-811E-3779C7F7CF8D}"/>
              </a:ext>
            </a:extLst>
          </p:cNvPr>
          <p:cNvSpPr txBox="1"/>
          <p:nvPr/>
        </p:nvSpPr>
        <p:spPr>
          <a:xfrm>
            <a:off x="553842" y="984773"/>
            <a:ext cx="433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chemeClr val="accent1"/>
                </a:solidFill>
              </a:rPr>
              <a:t>package.json</a:t>
            </a:r>
            <a:r>
              <a:rPr lang="en-US" altLang="ko-KR" sz="2000" dirty="0">
                <a:solidFill>
                  <a:schemeClr val="accent1"/>
                </a:solidFill>
              </a:rPr>
              <a:t>, package-</a:t>
            </a:r>
            <a:r>
              <a:rPr lang="en-US" altLang="ko-KR" sz="2000" dirty="0" err="1">
                <a:solidFill>
                  <a:schemeClr val="accent1"/>
                </a:solidFill>
              </a:rPr>
              <a:t>lock.json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847DB-1C55-4DAC-9DE2-C05F50095B1C}"/>
              </a:ext>
            </a:extLst>
          </p:cNvPr>
          <p:cNvSpPr txBox="1"/>
          <p:nvPr/>
        </p:nvSpPr>
        <p:spPr>
          <a:xfrm>
            <a:off x="943317" y="4511471"/>
            <a:ext cx="10510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정확한 버전 관리를 위해 반드시 두 파일 모두 함께 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commit </a:t>
            </a:r>
            <a:r>
              <a:rPr lang="ko-KR" altLang="en-US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해야 함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3F6F9-46A1-448D-B4AE-31D6239B4A4C}"/>
              </a:ext>
            </a:extLst>
          </p:cNvPr>
          <p:cNvSpPr txBox="1"/>
          <p:nvPr/>
        </p:nvSpPr>
        <p:spPr>
          <a:xfrm>
            <a:off x="943317" y="1687513"/>
            <a:ext cx="107353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예시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</a:p>
          <a:p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개발자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axios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1.2.4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버전을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npm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install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하여 작업 후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package.json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파일과 함께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commit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며칠 뒤 개발자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commi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된 버전을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내려받고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npm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install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진행함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사이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axios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라이브러리의 버전 업데이트가 이루어져 개발자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1.5.1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버전을 설치한다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개발자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로컬환경에 설치된 버전이 다르기 때문에 이로 인한 오류 발생 가능성이 있음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9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10ACDA-B2D7-47AB-95B1-5F95649449AC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5E36077-3619-433E-8BA2-C1B1134B8D90}"/>
              </a:ext>
            </a:extLst>
          </p:cNvPr>
          <p:cNvGrpSpPr/>
          <p:nvPr/>
        </p:nvGrpSpPr>
        <p:grpSpPr>
          <a:xfrm>
            <a:off x="2137580" y="2595551"/>
            <a:ext cx="7747084" cy="833449"/>
            <a:chOff x="2137580" y="2595551"/>
            <a:chExt cx="7747084" cy="8334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90919F-886E-4B63-BB90-6C02507FEC9B}"/>
                </a:ext>
              </a:extLst>
            </p:cNvPr>
            <p:cNvSpPr txBox="1"/>
            <p:nvPr/>
          </p:nvSpPr>
          <p:spPr>
            <a:xfrm>
              <a:off x="3442449" y="2595551"/>
              <a:ext cx="53071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bg1"/>
                  </a:solidFill>
                </a:rPr>
                <a:t>1. Vue</a:t>
              </a:r>
              <a:r>
                <a:rPr lang="ko-KR" altLang="en-US" sz="4400" dirty="0">
                  <a:solidFill>
                    <a:schemeClr val="bg1"/>
                  </a:solidFill>
                </a:rPr>
                <a:t> </a:t>
              </a:r>
              <a:r>
                <a:rPr lang="en-US" altLang="ko-KR" sz="4400" dirty="0" err="1">
                  <a:solidFill>
                    <a:schemeClr val="bg1"/>
                  </a:solidFill>
                </a:rPr>
                <a:t>Proejct</a:t>
              </a:r>
              <a:r>
                <a:rPr lang="ko-KR" altLang="en-US" sz="4400" dirty="0">
                  <a:solidFill>
                    <a:schemeClr val="bg1"/>
                  </a:solidFill>
                </a:rPr>
                <a:t> 생성</a:t>
              </a:r>
              <a:endParaRPr lang="en-US" altLang="ko-KR" sz="44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6D8D11D-993B-4A59-A9CD-27A2D1021725}"/>
                </a:ext>
              </a:extLst>
            </p:cNvPr>
            <p:cNvCxnSpPr>
              <a:cxnSpLocks/>
            </p:cNvCxnSpPr>
            <p:nvPr/>
          </p:nvCxnSpPr>
          <p:spPr>
            <a:xfrm>
              <a:off x="2137580" y="3429000"/>
              <a:ext cx="774708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803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A7B989-C5FA-466F-B8BD-B110260C5F82}"/>
              </a:ext>
            </a:extLst>
          </p:cNvPr>
          <p:cNvCxnSpPr>
            <a:cxnSpLocks/>
          </p:cNvCxnSpPr>
          <p:nvPr/>
        </p:nvCxnSpPr>
        <p:spPr>
          <a:xfrm>
            <a:off x="0" y="710213"/>
            <a:ext cx="757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E97024-0292-4FDF-A37E-202DF9CE9519}"/>
              </a:ext>
            </a:extLst>
          </p:cNvPr>
          <p:cNvSpPr txBox="1"/>
          <p:nvPr/>
        </p:nvSpPr>
        <p:spPr>
          <a:xfrm>
            <a:off x="173114" y="115386"/>
            <a:ext cx="361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참고 자료</a:t>
            </a:r>
            <a:r>
              <a:rPr lang="en-US" altLang="ko-KR" sz="24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448E7-542C-4FAA-A0B5-1564B0C7505E}"/>
              </a:ext>
            </a:extLst>
          </p:cNvPr>
          <p:cNvSpPr txBox="1"/>
          <p:nvPr/>
        </p:nvSpPr>
        <p:spPr>
          <a:xfrm>
            <a:off x="462055" y="1142079"/>
            <a:ext cx="10126464" cy="3157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웹팩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핸드북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https://joshua1988.github.io/webpack-guide/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Axios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https://axios-http.com/docs/intro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CROS: </a:t>
            </a: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4"/>
              </a:rPr>
              <a:t>https://developer.mozilla.org/ko/docs/Web/HTTP/CORS</a:t>
            </a:r>
            <a:endParaRPr lang="en-US" altLang="ko-KR" sz="1800" u="sng" kern="100" dirty="0">
              <a:solidFill>
                <a:srgbClr val="0563C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Vue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.js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/>
              </a:rPr>
              <a:t>https://kr.vuejs.org/v2/guide/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event bus: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6"/>
              </a:rPr>
              <a:t>https://vuejs-kr.github.io/jekyll/update/2017/02/13/vuejs-eventbus/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Vuex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7"/>
              </a:rPr>
              <a:t>https://vuex.vuejs.org/kr/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Vue Router: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https://router.vuejs.org/installation.html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Package.json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package-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lock.json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9"/>
              </a:rPr>
              <a:t>https://junwoo45.github.io/2019-10-02-package-lock/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7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10ACDA-B2D7-47AB-95B1-5F95649449AC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5E36077-3619-433E-8BA2-C1B1134B8D90}"/>
              </a:ext>
            </a:extLst>
          </p:cNvPr>
          <p:cNvGrpSpPr/>
          <p:nvPr/>
        </p:nvGrpSpPr>
        <p:grpSpPr>
          <a:xfrm>
            <a:off x="2137580" y="2597413"/>
            <a:ext cx="7747084" cy="831587"/>
            <a:chOff x="2137580" y="2597413"/>
            <a:chExt cx="7747084" cy="8315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90919F-886E-4B63-BB90-6C02507FEC9B}"/>
                </a:ext>
              </a:extLst>
            </p:cNvPr>
            <p:cNvSpPr txBox="1"/>
            <p:nvPr/>
          </p:nvSpPr>
          <p:spPr>
            <a:xfrm>
              <a:off x="2705136" y="2597413"/>
              <a:ext cx="661197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bg1"/>
                  </a:solidFill>
                </a:rPr>
                <a:t>2. Java project</a:t>
              </a:r>
              <a:r>
                <a:rPr lang="ko-KR" altLang="en-US" sz="4400" dirty="0">
                  <a:solidFill>
                    <a:schemeClr val="bg1"/>
                  </a:solidFill>
                </a:rPr>
                <a:t> 서버 통신</a:t>
              </a:r>
              <a:endParaRPr lang="en-US" altLang="ko-KR" sz="44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6D8D11D-993B-4A59-A9CD-27A2D1021725}"/>
                </a:ext>
              </a:extLst>
            </p:cNvPr>
            <p:cNvCxnSpPr>
              <a:cxnSpLocks/>
            </p:cNvCxnSpPr>
            <p:nvPr/>
          </p:nvCxnSpPr>
          <p:spPr>
            <a:xfrm>
              <a:off x="2137580" y="3429000"/>
              <a:ext cx="774708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82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A7B989-C5FA-466F-B8BD-B110260C5F82}"/>
              </a:ext>
            </a:extLst>
          </p:cNvPr>
          <p:cNvCxnSpPr>
            <a:cxnSpLocks/>
          </p:cNvCxnSpPr>
          <p:nvPr/>
        </p:nvCxnSpPr>
        <p:spPr>
          <a:xfrm>
            <a:off x="0" y="710213"/>
            <a:ext cx="757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62CB60-7121-4BC7-988D-6DBC89DA8110}"/>
              </a:ext>
            </a:extLst>
          </p:cNvPr>
          <p:cNvSpPr txBox="1"/>
          <p:nvPr/>
        </p:nvSpPr>
        <p:spPr>
          <a:xfrm>
            <a:off x="553843" y="1257487"/>
            <a:ext cx="11873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 err="1">
                <a:solidFill>
                  <a:schemeClr val="accent1"/>
                </a:solidFill>
              </a:rPr>
              <a:t>Axios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33F04-C934-42DE-8074-2A27476DFD95}"/>
              </a:ext>
            </a:extLst>
          </p:cNvPr>
          <p:cNvSpPr txBox="1"/>
          <p:nvPr/>
        </p:nvSpPr>
        <p:spPr>
          <a:xfrm>
            <a:off x="943318" y="1960227"/>
            <a:ext cx="98075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node.js, </a:t>
            </a:r>
            <a:r>
              <a:rPr lang="ko-KR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브라우저를 위한 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promise </a:t>
            </a:r>
            <a:r>
              <a:rPr lang="ko-KR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기반의 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HTTP </a:t>
            </a:r>
            <a:r>
              <a:rPr lang="ko-KR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비동기 통신 라이브러리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endParaRPr lang="en-US" altLang="ko-KR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서버 측에서는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node.js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http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모듈을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클라이언트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브라우저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에서는 </a:t>
            </a: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XMLHttpRequests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설치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dirty="0" err="1">
                <a:solidFill>
                  <a:schemeClr val="accent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dirty="0" err="1">
                <a:solidFill>
                  <a:schemeClr val="accent6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pm</a:t>
            </a:r>
            <a:r>
              <a:rPr lang="ko-KR" altLang="en-US" dirty="0">
                <a:solidFill>
                  <a:schemeClr val="accent6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accent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install </a:t>
            </a:r>
            <a:r>
              <a:rPr lang="en-US" altLang="ko-KR" dirty="0" err="1">
                <a:solidFill>
                  <a:schemeClr val="accent6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axios</a:t>
            </a:r>
            <a:endParaRPr lang="en-US" altLang="ko-KR" dirty="0">
              <a:solidFill>
                <a:schemeClr val="accent6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F6B78-B4D1-4627-B4FD-B189C8CA0D32}"/>
              </a:ext>
            </a:extLst>
          </p:cNvPr>
          <p:cNvSpPr txBox="1"/>
          <p:nvPr/>
        </p:nvSpPr>
        <p:spPr>
          <a:xfrm>
            <a:off x="173114" y="115386"/>
            <a:ext cx="460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</a:rPr>
              <a:t>2. Java Project</a:t>
            </a:r>
            <a:r>
              <a:rPr lang="ko-KR" altLang="en-US" sz="2400" dirty="0">
                <a:solidFill>
                  <a:srgbClr val="002060"/>
                </a:solidFill>
              </a:rPr>
              <a:t> 서버 통신</a:t>
            </a:r>
            <a:r>
              <a:rPr lang="en-US" altLang="ko-KR" sz="2400" dirty="0">
                <a:solidFill>
                  <a:srgbClr val="002060"/>
                </a:solidFill>
              </a:rPr>
              <a:t>: </a:t>
            </a:r>
            <a:r>
              <a:rPr lang="en-US" altLang="ko-KR" sz="2400" dirty="0" err="1">
                <a:solidFill>
                  <a:srgbClr val="002060"/>
                </a:solidFill>
              </a:rPr>
              <a:t>Axios</a:t>
            </a:r>
            <a:endParaRPr lang="en-US" altLang="ko-KR" sz="2400" dirty="0">
              <a:solidFill>
                <a:srgbClr val="00206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41F79D-3348-4CB3-BD1C-6CAD0DD20D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5" b="45417"/>
          <a:stretch/>
        </p:blipFill>
        <p:spPr>
          <a:xfrm>
            <a:off x="943317" y="3678630"/>
            <a:ext cx="8285849" cy="288409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1501D3-3F5A-4366-97A9-A7F6B7F03463}"/>
              </a:ext>
            </a:extLst>
          </p:cNvPr>
          <p:cNvSpPr/>
          <p:nvPr/>
        </p:nvSpPr>
        <p:spPr>
          <a:xfrm>
            <a:off x="3077135" y="4516118"/>
            <a:ext cx="4419040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2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A7B989-C5FA-466F-B8BD-B110260C5F82}"/>
              </a:ext>
            </a:extLst>
          </p:cNvPr>
          <p:cNvCxnSpPr>
            <a:cxnSpLocks/>
          </p:cNvCxnSpPr>
          <p:nvPr/>
        </p:nvCxnSpPr>
        <p:spPr>
          <a:xfrm>
            <a:off x="0" y="710213"/>
            <a:ext cx="757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3F6B78-B4D1-4627-B4FD-B189C8CA0D32}"/>
              </a:ext>
            </a:extLst>
          </p:cNvPr>
          <p:cNvSpPr txBox="1"/>
          <p:nvPr/>
        </p:nvSpPr>
        <p:spPr>
          <a:xfrm>
            <a:off x="173113" y="115386"/>
            <a:ext cx="6128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</a:rPr>
              <a:t>2. Java Project</a:t>
            </a:r>
            <a:r>
              <a:rPr lang="ko-KR" altLang="en-US" sz="2400" dirty="0">
                <a:solidFill>
                  <a:srgbClr val="002060"/>
                </a:solidFill>
              </a:rPr>
              <a:t> 서버 통신</a:t>
            </a:r>
            <a:r>
              <a:rPr lang="en-US" altLang="ko-KR" sz="2400" dirty="0">
                <a:solidFill>
                  <a:srgbClr val="002060"/>
                </a:solidFill>
              </a:rPr>
              <a:t>: </a:t>
            </a:r>
            <a:r>
              <a:rPr lang="en-US" altLang="ko-KR" sz="2400" dirty="0" err="1">
                <a:solidFill>
                  <a:srgbClr val="002060"/>
                </a:solidFill>
              </a:rPr>
              <a:t>Axios</a:t>
            </a:r>
            <a:r>
              <a:rPr lang="en-US" altLang="ko-KR" sz="2400" dirty="0">
                <a:solidFill>
                  <a:srgbClr val="002060"/>
                </a:solidFill>
              </a:rPr>
              <a:t> –import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73C87A-3C0F-410F-8483-3120A445D830}"/>
              </a:ext>
            </a:extLst>
          </p:cNvPr>
          <p:cNvSpPr txBox="1"/>
          <p:nvPr/>
        </p:nvSpPr>
        <p:spPr>
          <a:xfrm>
            <a:off x="299039" y="961353"/>
            <a:ext cx="5326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webapp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vue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-front &gt; </a:t>
            </a: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src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&gt; main.js</a:t>
            </a:r>
            <a:endParaRPr lang="en-US" altLang="ko-KR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87BF0B-4C4C-445F-B40A-578561C63018}"/>
              </a:ext>
            </a:extLst>
          </p:cNvPr>
          <p:cNvGrpSpPr/>
          <p:nvPr/>
        </p:nvGrpSpPr>
        <p:grpSpPr>
          <a:xfrm>
            <a:off x="735299" y="1438751"/>
            <a:ext cx="4964421" cy="3314224"/>
            <a:chOff x="344774" y="1457800"/>
            <a:chExt cx="5366478" cy="358263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101472-00F0-4D4A-A525-4E3DCEA8DC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2" t="4371" r="37853" b="43388"/>
            <a:stretch/>
          </p:blipFill>
          <p:spPr>
            <a:xfrm>
              <a:off x="344774" y="1457800"/>
              <a:ext cx="5366478" cy="358263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3CA3D56-770E-49E8-A1AA-83775A665224}"/>
                </a:ext>
              </a:extLst>
            </p:cNvPr>
            <p:cNvSpPr/>
            <p:nvPr/>
          </p:nvSpPr>
          <p:spPr>
            <a:xfrm>
              <a:off x="590550" y="4267199"/>
              <a:ext cx="857250" cy="2571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9AC7361-CFEA-4CE6-8D83-E611D7F8649A}"/>
              </a:ext>
            </a:extLst>
          </p:cNvPr>
          <p:cNvSpPr/>
          <p:nvPr/>
        </p:nvSpPr>
        <p:spPr>
          <a:xfrm>
            <a:off x="5863653" y="2543277"/>
            <a:ext cx="438150" cy="3524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DA57BBC-EA6F-4F74-AC01-01E198858901}"/>
              </a:ext>
            </a:extLst>
          </p:cNvPr>
          <p:cNvGrpSpPr/>
          <p:nvPr/>
        </p:nvGrpSpPr>
        <p:grpSpPr>
          <a:xfrm>
            <a:off x="6566473" y="1438751"/>
            <a:ext cx="4708082" cy="3695224"/>
            <a:chOff x="6499798" y="1457800"/>
            <a:chExt cx="5120700" cy="40190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24D7A0-D47B-442F-B142-59627F402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2" t="4634" r="22969" b="36761"/>
            <a:stretch/>
          </p:blipFill>
          <p:spPr>
            <a:xfrm>
              <a:off x="6499798" y="1457800"/>
              <a:ext cx="5120700" cy="401907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296534F-B81C-4C3E-B606-8A5217F7D7F6}"/>
                </a:ext>
              </a:extLst>
            </p:cNvPr>
            <p:cNvSpPr/>
            <p:nvPr/>
          </p:nvSpPr>
          <p:spPr>
            <a:xfrm>
              <a:off x="7038974" y="2739292"/>
              <a:ext cx="1933575" cy="2229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CFD01A9-DB14-49F5-989D-E7C643B0CB98}"/>
                </a:ext>
              </a:extLst>
            </p:cNvPr>
            <p:cNvSpPr/>
            <p:nvPr/>
          </p:nvSpPr>
          <p:spPr>
            <a:xfrm>
              <a:off x="7038973" y="3362323"/>
              <a:ext cx="2257427" cy="4762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C870C1-6782-402B-B276-26258DCD1831}"/>
              </a:ext>
            </a:extLst>
          </p:cNvPr>
          <p:cNvSpPr txBox="1"/>
          <p:nvPr/>
        </p:nvSpPr>
        <p:spPr>
          <a:xfrm>
            <a:off x="721758" y="5196081"/>
            <a:ext cx="103653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Vue </a:t>
            </a:r>
            <a:r>
              <a:rPr lang="ko-KR" altLang="en-US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인스턴스</a:t>
            </a:r>
            <a:r>
              <a:rPr lang="en-US" altLang="ko-KR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vm</a:t>
            </a:r>
            <a:r>
              <a:rPr lang="en-US" altLang="ko-KR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프로퍼티 추가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dirty="0" err="1">
                <a:solidFill>
                  <a:schemeClr val="accent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Vue.prototype</a:t>
            </a:r>
            <a:r>
              <a:rPr lang="en-US" altLang="ko-KR" dirty="0">
                <a:solidFill>
                  <a:schemeClr val="accent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.$</a:t>
            </a:r>
            <a:r>
              <a:rPr lang="ko-KR" altLang="en-US" dirty="0">
                <a:solidFill>
                  <a:schemeClr val="accent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별칭 </a:t>
            </a:r>
            <a:r>
              <a:rPr lang="en-US" altLang="ko-KR" dirty="0">
                <a:solidFill>
                  <a:schemeClr val="accent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dirty="0" err="1">
                <a:solidFill>
                  <a:schemeClr val="accent6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axios</a:t>
            </a:r>
            <a:endParaRPr lang="en-US" altLang="ko-KR" dirty="0">
              <a:solidFill>
                <a:schemeClr val="accent6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별칭 앞의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‘$’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모든 인스턴스에서 사용 가능한 프로퍼티임을 알려주는 </a:t>
            </a: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vue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용어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Vue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data, method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등을 정의할 때 이름 충돌 방지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79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A7B989-C5FA-466F-B8BD-B110260C5F82}"/>
              </a:ext>
            </a:extLst>
          </p:cNvPr>
          <p:cNvCxnSpPr>
            <a:cxnSpLocks/>
          </p:cNvCxnSpPr>
          <p:nvPr/>
        </p:nvCxnSpPr>
        <p:spPr>
          <a:xfrm>
            <a:off x="0" y="710213"/>
            <a:ext cx="757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3F6B78-B4D1-4627-B4FD-B189C8CA0D32}"/>
              </a:ext>
            </a:extLst>
          </p:cNvPr>
          <p:cNvSpPr txBox="1"/>
          <p:nvPr/>
        </p:nvSpPr>
        <p:spPr>
          <a:xfrm>
            <a:off x="173114" y="115386"/>
            <a:ext cx="6370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</a:rPr>
              <a:t>2. Java Project</a:t>
            </a:r>
            <a:r>
              <a:rPr lang="ko-KR" altLang="en-US" sz="2400" dirty="0">
                <a:solidFill>
                  <a:srgbClr val="002060"/>
                </a:solidFill>
              </a:rPr>
              <a:t> 서버 통신</a:t>
            </a:r>
            <a:r>
              <a:rPr lang="en-US" altLang="ko-KR" sz="2400" dirty="0">
                <a:solidFill>
                  <a:srgbClr val="002060"/>
                </a:solidFill>
              </a:rPr>
              <a:t>: </a:t>
            </a:r>
            <a:r>
              <a:rPr lang="en-US" altLang="ko-KR" sz="2400" dirty="0" err="1">
                <a:solidFill>
                  <a:srgbClr val="002060"/>
                </a:solidFill>
              </a:rPr>
              <a:t>Axios</a:t>
            </a:r>
            <a:r>
              <a:rPr lang="en-US" altLang="ko-KR" sz="2400" dirty="0">
                <a:solidFill>
                  <a:srgbClr val="002060"/>
                </a:solidFill>
              </a:rPr>
              <a:t> –</a:t>
            </a:r>
            <a:r>
              <a:rPr lang="ko-KR" altLang="en-US" sz="2400" dirty="0">
                <a:solidFill>
                  <a:srgbClr val="002060"/>
                </a:solidFill>
              </a:rPr>
              <a:t>사용하기</a:t>
            </a:r>
            <a:endParaRPr lang="en-US" altLang="ko-KR" sz="2400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462BF-8507-49F3-8D7D-EB23C5CE4CD7}"/>
              </a:ext>
            </a:extLst>
          </p:cNvPr>
          <p:cNvSpPr txBox="1"/>
          <p:nvPr/>
        </p:nvSpPr>
        <p:spPr>
          <a:xfrm>
            <a:off x="299039" y="961353"/>
            <a:ext cx="7787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webapp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vue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-front &gt; </a:t>
            </a: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src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&gt; component &gt; .</a:t>
            </a: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vue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 파일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프론트엔드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6AD2A0-2BB7-4605-AAA6-B49E61361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1" t="18195" r="33689" b="57916"/>
          <a:stretch/>
        </p:blipFill>
        <p:spPr>
          <a:xfrm>
            <a:off x="628650" y="1885949"/>
            <a:ext cx="3638550" cy="1638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2A4323-22E9-4155-9332-FDA2F1C500B1}"/>
              </a:ext>
            </a:extLst>
          </p:cNvPr>
          <p:cNvSpPr txBox="1"/>
          <p:nvPr/>
        </p:nvSpPr>
        <p:spPr>
          <a:xfrm>
            <a:off x="552450" y="1423651"/>
            <a:ext cx="1076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html]</a:t>
            </a:r>
            <a:endParaRPr lang="en-US" altLang="ko-KR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1D31C9-258E-4462-9869-771FBFBB65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8" t="14018" r="8883" b="24722"/>
          <a:stretch/>
        </p:blipFill>
        <p:spPr>
          <a:xfrm>
            <a:off x="4900614" y="1885949"/>
            <a:ext cx="6048375" cy="42011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E3DD1D9-7D21-496C-AA97-502DCC4C860B}"/>
              </a:ext>
            </a:extLst>
          </p:cNvPr>
          <p:cNvSpPr txBox="1"/>
          <p:nvPr/>
        </p:nvSpPr>
        <p:spPr>
          <a:xfrm>
            <a:off x="4872039" y="1423651"/>
            <a:ext cx="1076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script]</a:t>
            </a:r>
            <a:endParaRPr lang="en-US" altLang="ko-KR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838A97-AEB8-4F4D-8496-1B193F5BAAB0}"/>
              </a:ext>
            </a:extLst>
          </p:cNvPr>
          <p:cNvSpPr txBox="1"/>
          <p:nvPr/>
        </p:nvSpPr>
        <p:spPr>
          <a:xfrm>
            <a:off x="628650" y="6273079"/>
            <a:ext cx="1036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Axios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spring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 통신에 성공할 경우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 &gt; user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데이터 셋팅</a:t>
            </a:r>
            <a:endParaRPr lang="en-US" altLang="ko-KR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2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A7B989-C5FA-466F-B8BD-B110260C5F82}"/>
              </a:ext>
            </a:extLst>
          </p:cNvPr>
          <p:cNvCxnSpPr>
            <a:cxnSpLocks/>
          </p:cNvCxnSpPr>
          <p:nvPr/>
        </p:nvCxnSpPr>
        <p:spPr>
          <a:xfrm>
            <a:off x="0" y="710213"/>
            <a:ext cx="757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3F6B78-B4D1-4627-B4FD-B189C8CA0D32}"/>
              </a:ext>
            </a:extLst>
          </p:cNvPr>
          <p:cNvSpPr txBox="1"/>
          <p:nvPr/>
        </p:nvSpPr>
        <p:spPr>
          <a:xfrm>
            <a:off x="173114" y="115386"/>
            <a:ext cx="6370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</a:rPr>
              <a:t>2. Java Project</a:t>
            </a:r>
            <a:r>
              <a:rPr lang="ko-KR" altLang="en-US" sz="2400" dirty="0">
                <a:solidFill>
                  <a:srgbClr val="002060"/>
                </a:solidFill>
              </a:rPr>
              <a:t> 서버 통신</a:t>
            </a:r>
            <a:r>
              <a:rPr lang="en-US" altLang="ko-KR" sz="2400" dirty="0">
                <a:solidFill>
                  <a:srgbClr val="002060"/>
                </a:solidFill>
              </a:rPr>
              <a:t>: </a:t>
            </a:r>
            <a:r>
              <a:rPr lang="en-US" altLang="ko-KR" sz="2400" dirty="0" err="1">
                <a:solidFill>
                  <a:srgbClr val="002060"/>
                </a:solidFill>
              </a:rPr>
              <a:t>Axios</a:t>
            </a:r>
            <a:r>
              <a:rPr lang="en-US" altLang="ko-KR" sz="2400" dirty="0">
                <a:solidFill>
                  <a:srgbClr val="002060"/>
                </a:solidFill>
              </a:rPr>
              <a:t> –</a:t>
            </a:r>
            <a:r>
              <a:rPr lang="ko-KR" altLang="en-US" sz="2400" dirty="0">
                <a:solidFill>
                  <a:srgbClr val="002060"/>
                </a:solidFill>
              </a:rPr>
              <a:t>사용하기</a:t>
            </a:r>
            <a:endParaRPr lang="en-US" altLang="ko-KR" sz="24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27C75-2598-4942-B9B9-06756F42F802}"/>
              </a:ext>
            </a:extLst>
          </p:cNvPr>
          <p:cNvSpPr txBox="1"/>
          <p:nvPr/>
        </p:nvSpPr>
        <p:spPr>
          <a:xfrm>
            <a:off x="299039" y="961353"/>
            <a:ext cx="5968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java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… &gt; AxiosController.java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파일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백엔드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0AE455-187F-4A43-B247-DD05B4884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2" r="33594" b="39514"/>
          <a:stretch/>
        </p:blipFill>
        <p:spPr>
          <a:xfrm>
            <a:off x="619125" y="1581824"/>
            <a:ext cx="9058734" cy="380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1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A7B989-C5FA-466F-B8BD-B110260C5F82}"/>
              </a:ext>
            </a:extLst>
          </p:cNvPr>
          <p:cNvCxnSpPr>
            <a:cxnSpLocks/>
          </p:cNvCxnSpPr>
          <p:nvPr/>
        </p:nvCxnSpPr>
        <p:spPr>
          <a:xfrm>
            <a:off x="0" y="710213"/>
            <a:ext cx="757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3F6B78-B4D1-4627-B4FD-B189C8CA0D32}"/>
              </a:ext>
            </a:extLst>
          </p:cNvPr>
          <p:cNvSpPr txBox="1"/>
          <p:nvPr/>
        </p:nvSpPr>
        <p:spPr>
          <a:xfrm>
            <a:off x="173113" y="115386"/>
            <a:ext cx="7238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</a:rPr>
              <a:t>2. Java Project</a:t>
            </a:r>
            <a:r>
              <a:rPr lang="ko-KR" altLang="en-US" sz="2400" dirty="0">
                <a:solidFill>
                  <a:srgbClr val="002060"/>
                </a:solidFill>
              </a:rPr>
              <a:t> 서버 통신</a:t>
            </a:r>
            <a:r>
              <a:rPr lang="en-US" altLang="ko-KR" sz="2400" dirty="0">
                <a:solidFill>
                  <a:srgbClr val="002060"/>
                </a:solidFill>
              </a:rPr>
              <a:t>: </a:t>
            </a:r>
            <a:r>
              <a:rPr lang="en-US" altLang="ko-KR" sz="2400" dirty="0" err="1">
                <a:solidFill>
                  <a:srgbClr val="002060"/>
                </a:solidFill>
              </a:rPr>
              <a:t>Axios</a:t>
            </a:r>
            <a:r>
              <a:rPr lang="en-US" altLang="ko-KR" sz="2400" dirty="0">
                <a:solidFill>
                  <a:srgbClr val="002060"/>
                </a:solidFill>
              </a:rPr>
              <a:t> –CORS </a:t>
            </a:r>
            <a:r>
              <a:rPr lang="ko-KR" altLang="en-US" sz="2400" dirty="0">
                <a:solidFill>
                  <a:srgbClr val="002060"/>
                </a:solidFill>
              </a:rPr>
              <a:t>이슈</a:t>
            </a:r>
            <a:endParaRPr lang="en-US" altLang="ko-KR" sz="2400" dirty="0">
              <a:solidFill>
                <a:srgbClr val="00206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5B2395-FD82-4B86-90A0-8A4C628A3D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8519" y="1155316"/>
            <a:ext cx="9635524" cy="51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8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A7B989-C5FA-466F-B8BD-B110260C5F82}"/>
              </a:ext>
            </a:extLst>
          </p:cNvPr>
          <p:cNvCxnSpPr>
            <a:cxnSpLocks/>
          </p:cNvCxnSpPr>
          <p:nvPr/>
        </p:nvCxnSpPr>
        <p:spPr>
          <a:xfrm>
            <a:off x="0" y="710213"/>
            <a:ext cx="757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C22AE6-36AF-4334-AC6B-D88CC158C5C1}"/>
              </a:ext>
            </a:extLst>
          </p:cNvPr>
          <p:cNvSpPr txBox="1"/>
          <p:nvPr/>
        </p:nvSpPr>
        <p:spPr>
          <a:xfrm>
            <a:off x="553843" y="1257487"/>
            <a:ext cx="11873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CORS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79FD1-3146-4FC9-8B0D-A878C4C5FF1E}"/>
              </a:ext>
            </a:extLst>
          </p:cNvPr>
          <p:cNvSpPr txBox="1"/>
          <p:nvPr/>
        </p:nvSpPr>
        <p:spPr>
          <a:xfrm>
            <a:off x="943318" y="1960227"/>
            <a:ext cx="10126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Cross-Origin Resource Sharing. (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교차 출처 리소스 공유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실행 중인 웹 애플리케이션이 자신과 다른 출처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프로토콜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도메인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포트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자원에 접근할 때 이를 허용된 요청인지 판단하는 정책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FE64610-5078-43EE-ABC8-854FED562CEA}"/>
              </a:ext>
            </a:extLst>
          </p:cNvPr>
          <p:cNvGrpSpPr/>
          <p:nvPr/>
        </p:nvGrpSpPr>
        <p:grpSpPr>
          <a:xfrm>
            <a:off x="943318" y="3603010"/>
            <a:ext cx="2913292" cy="1947338"/>
            <a:chOff x="1258424" y="4026244"/>
            <a:chExt cx="2913292" cy="194733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D9563C4-5383-49BB-8CE5-ED96F0CE0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183" y="4026244"/>
              <a:ext cx="1438183" cy="143818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58E9AA-2F6E-4195-987B-690ABAA5B72D}"/>
                </a:ext>
              </a:extLst>
            </p:cNvPr>
            <p:cNvSpPr txBox="1"/>
            <p:nvPr/>
          </p:nvSpPr>
          <p:spPr>
            <a:xfrm>
              <a:off x="1258424" y="5604250"/>
              <a:ext cx="29132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http://www.domain.com</a:t>
              </a:r>
            </a:p>
          </p:txBody>
        </p:sp>
      </p:grpSp>
      <p:pic>
        <p:nvPicPr>
          <p:cNvPr id="13" name="그래픽 12" descr="서버">
            <a:extLst>
              <a:ext uri="{FF2B5EF4-FFF2-40B4-BE49-F238E27FC236}">
                <a16:creationId xmlns:a16="http://schemas.microsoft.com/office/drawing/2014/main" id="{95F244B5-1513-49F6-A6A3-A53F25558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7879" y="3463186"/>
            <a:ext cx="1717830" cy="17178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5BD83C-0CAD-41E6-9B7C-778AEF15E367}"/>
              </a:ext>
            </a:extLst>
          </p:cNvPr>
          <p:cNvSpPr txBox="1"/>
          <p:nvPr/>
        </p:nvSpPr>
        <p:spPr>
          <a:xfrm>
            <a:off x="8689700" y="5273427"/>
            <a:ext cx="2595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http://localhost:8080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FFB3C08-6E40-4EF4-9824-334F67BAC6F0}"/>
              </a:ext>
            </a:extLst>
          </p:cNvPr>
          <p:cNvCxnSpPr>
            <a:cxnSpLocks/>
          </p:cNvCxnSpPr>
          <p:nvPr/>
        </p:nvCxnSpPr>
        <p:spPr>
          <a:xfrm>
            <a:off x="3720163" y="4078889"/>
            <a:ext cx="4892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482FEC8-822A-4BED-8230-8C6CCAB9AB13}"/>
              </a:ext>
            </a:extLst>
          </p:cNvPr>
          <p:cNvSpPr txBox="1"/>
          <p:nvPr/>
        </p:nvSpPr>
        <p:spPr>
          <a:xfrm>
            <a:off x="3613498" y="3655797"/>
            <a:ext cx="4753997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요청헤더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origin: 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요청 출처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주소</a:t>
            </a:r>
            <a:r>
              <a:rPr lang="en-US" altLang="ko-KR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8E8E8C8-EE4A-44EC-B33A-4FBB2684FA96}"/>
              </a:ext>
            </a:extLst>
          </p:cNvPr>
          <p:cNvCxnSpPr>
            <a:cxnSpLocks/>
          </p:cNvCxnSpPr>
          <p:nvPr/>
        </p:nvCxnSpPr>
        <p:spPr>
          <a:xfrm flipH="1">
            <a:off x="3720164" y="4695570"/>
            <a:ext cx="4892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EA81ED1-CFC8-43C6-97D3-BD683D47B21A}"/>
              </a:ext>
            </a:extLst>
          </p:cNvPr>
          <p:cNvSpPr txBox="1"/>
          <p:nvPr/>
        </p:nvSpPr>
        <p:spPr>
          <a:xfrm>
            <a:off x="3613498" y="42724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enlo"/>
              </a:rPr>
              <a:t>2. </a:t>
            </a:r>
            <a:r>
              <a:rPr lang="ko-KR" altLang="en-US" dirty="0" err="1">
                <a:latin typeface="Menlo"/>
              </a:rPr>
              <a:t>응답헤더</a:t>
            </a:r>
            <a:r>
              <a:rPr lang="ko-KR" altLang="en-US" dirty="0">
                <a:latin typeface="Menlo"/>
              </a:rPr>
              <a:t> </a:t>
            </a:r>
            <a:r>
              <a:rPr lang="en-US" altLang="ko-KR" b="0" i="0" dirty="0">
                <a:effectLst/>
                <a:latin typeface="Menlo"/>
              </a:rPr>
              <a:t>Access-Control-Allow-Origin: </a:t>
            </a:r>
            <a:r>
              <a:rPr lang="ko-KR" altLang="en-US" b="0" i="0" dirty="0">
                <a:effectLst/>
                <a:latin typeface="Menlo"/>
              </a:rPr>
              <a:t>허용 출처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1D6639-0D7B-4CEA-A8B2-307A96555AE7}"/>
              </a:ext>
            </a:extLst>
          </p:cNvPr>
          <p:cNvSpPr txBox="1"/>
          <p:nvPr/>
        </p:nvSpPr>
        <p:spPr>
          <a:xfrm>
            <a:off x="3613498" y="5904892"/>
            <a:ext cx="3914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enlo"/>
              </a:rPr>
              <a:t>3. </a:t>
            </a:r>
            <a:r>
              <a:rPr lang="en-US" altLang="ko-KR" b="1" dirty="0">
                <a:latin typeface="Menlo"/>
              </a:rPr>
              <a:t>1,2 </a:t>
            </a:r>
            <a:r>
              <a:rPr lang="ko-KR" altLang="en-US" b="1" dirty="0">
                <a:latin typeface="Menlo"/>
              </a:rPr>
              <a:t>비교해서 다르면 </a:t>
            </a:r>
            <a:r>
              <a:rPr lang="en-US" altLang="ko-KR" b="1" dirty="0">
                <a:solidFill>
                  <a:srgbClr val="FF0000"/>
                </a:solidFill>
                <a:latin typeface="Menlo"/>
              </a:rPr>
              <a:t>CORS </a:t>
            </a:r>
            <a:r>
              <a:rPr lang="ko-KR" altLang="en-US" b="1" dirty="0">
                <a:solidFill>
                  <a:srgbClr val="FF0000"/>
                </a:solidFill>
                <a:latin typeface="Menlo"/>
              </a:rPr>
              <a:t>위반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6A173-D504-416F-BAC3-B55C8B28C2B1}"/>
              </a:ext>
            </a:extLst>
          </p:cNvPr>
          <p:cNvSpPr txBox="1"/>
          <p:nvPr/>
        </p:nvSpPr>
        <p:spPr>
          <a:xfrm>
            <a:off x="173113" y="115386"/>
            <a:ext cx="7238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</a:rPr>
              <a:t>2. Java Project</a:t>
            </a:r>
            <a:r>
              <a:rPr lang="ko-KR" altLang="en-US" sz="2400" dirty="0">
                <a:solidFill>
                  <a:srgbClr val="002060"/>
                </a:solidFill>
              </a:rPr>
              <a:t> 서버 통신</a:t>
            </a:r>
            <a:r>
              <a:rPr lang="en-US" altLang="ko-KR" sz="2400" dirty="0">
                <a:solidFill>
                  <a:srgbClr val="002060"/>
                </a:solidFill>
              </a:rPr>
              <a:t>: </a:t>
            </a:r>
            <a:r>
              <a:rPr lang="en-US" altLang="ko-KR" sz="2400" dirty="0" err="1">
                <a:solidFill>
                  <a:srgbClr val="002060"/>
                </a:solidFill>
              </a:rPr>
              <a:t>Axios</a:t>
            </a:r>
            <a:r>
              <a:rPr lang="en-US" altLang="ko-KR" sz="2400" dirty="0">
                <a:solidFill>
                  <a:srgbClr val="002060"/>
                </a:solidFill>
              </a:rPr>
              <a:t> –CORS </a:t>
            </a:r>
            <a:r>
              <a:rPr lang="ko-KR" altLang="en-US" sz="2400" dirty="0">
                <a:solidFill>
                  <a:srgbClr val="002060"/>
                </a:solidFill>
              </a:rPr>
              <a:t>이슈</a:t>
            </a:r>
            <a:endParaRPr lang="en-US" altLang="ko-K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3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1077</Words>
  <Application>Microsoft Office PowerPoint</Application>
  <PresentationFormat>와이드스크린</PresentationFormat>
  <Paragraphs>140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Menlo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huyunk11@gmail.com</dc:creator>
  <cp:lastModifiedBy>huyunk11@gmail.com</cp:lastModifiedBy>
  <cp:revision>142</cp:revision>
  <dcterms:created xsi:type="dcterms:W3CDTF">2021-07-12T16:06:37Z</dcterms:created>
  <dcterms:modified xsi:type="dcterms:W3CDTF">2021-08-16T18:54:38Z</dcterms:modified>
</cp:coreProperties>
</file>