
<file path=[Content_Types].xml><?xml version="1.0" encoding="utf-8"?>
<Types xmlns="http://schemas.openxmlformats.org/package/2006/content-types">
  <Default Extension="png" ContentType="image/png"/>
  <Default Extension="tmp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301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</p:sldIdLst>
  <p:sldSz cx="12190413" cy="6859588"/>
  <p:notesSz cx="6797675" cy="9926638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2" roundtripDataSignature="AMtx7mi933VtbBgZfTOYxBFvCmg7oMsyt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0AA482A-1F3B-404D-B719-D6A948EE7915}">
  <a:tblStyle styleId="{00AA482A-1F3B-404D-B719-D6A948EE7915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3334700F-CCD1-44C6-AC07-E94062EEC63E}" styleName="Table_1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 b="off" i="off"/>
      <a:tcStyle>
        <a:tcBdr/>
        <a:fill>
          <a:solidFill>
            <a:srgbClr val="CFD7E7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FD7E7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>
        <p:guide orient="horz" pos="216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50443" y="0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2075" y="744538"/>
            <a:ext cx="6613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28583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9" name="Google Shape;8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4538"/>
            <a:ext cx="6613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81aeb29da7_0_0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00" cy="44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1" name="Google Shape;151;g81aeb29da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4538"/>
            <a:ext cx="6613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52d03c9340_0_6:notes"/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00" cy="39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8" name="Google Shape;158;g52d03c9340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1241425"/>
            <a:ext cx="5949950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8119afa147_0_294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00" cy="44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8" name="Google Shape;188;g8119afa147_0_2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4538"/>
            <a:ext cx="6613500" cy="3722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5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9" name="Google Shape;19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4538"/>
            <a:ext cx="6613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4538"/>
            <a:ext cx="6613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4" name="Google Shape;204;p6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5" name="Google Shape;205;p6:notes"/>
          <p:cNvSpPr txBox="1">
            <a:spLocks noGrp="1"/>
          </p:cNvSpPr>
          <p:nvPr>
            <p:ph type="sldNum" idx="12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ko-KR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711a5c0df7_0_22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00" cy="44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711a5c0df7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4538"/>
            <a:ext cx="6613500" cy="3722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711a5c0df7_0_0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00" cy="44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2" name="Google Shape;232;g711a5c0df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4538"/>
            <a:ext cx="6613500" cy="3722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711a5c0df7_0_12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00" cy="44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8" name="Google Shape;238;g711a5c0df7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4538"/>
            <a:ext cx="6613500" cy="3722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52d03c9340_0_152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00" cy="44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9" name="Google Shape;249;g52d03c9340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4538"/>
            <a:ext cx="6613500" cy="3722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4538"/>
            <a:ext cx="6613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0" name="Google Shape;260;p7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1" name="Google Shape;261;p7:notes"/>
          <p:cNvSpPr txBox="1">
            <a:spLocks noGrp="1"/>
          </p:cNvSpPr>
          <p:nvPr>
            <p:ph type="sldNum" idx="12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ko-KR"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4538"/>
            <a:ext cx="6613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8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02" name="Google Shape;40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4538"/>
            <a:ext cx="6613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4538"/>
            <a:ext cx="6613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7" name="Google Shape;407;p9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08" name="Google Shape;408;p9:notes"/>
          <p:cNvSpPr txBox="1">
            <a:spLocks noGrp="1"/>
          </p:cNvSpPr>
          <p:nvPr>
            <p:ph type="sldNum" idx="12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ko-KR"/>
              <a:t>21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711a5c0df7_0_31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00" cy="44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41" name="Google Shape;541;g711a5c0df7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4538"/>
            <a:ext cx="6613500" cy="3722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711a5c0df7_0_40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00" cy="44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51" name="Google Shape;551;g711a5c0df7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4538"/>
            <a:ext cx="6613500" cy="3722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52d03c9340_0_173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00" cy="44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65" name="Google Shape;565;g52d03c9340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4538"/>
            <a:ext cx="6613500" cy="3722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4538"/>
            <a:ext cx="6613500" cy="3722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4" name="Google Shape;574;p10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00" cy="44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75" name="Google Shape;575;p10:notes"/>
          <p:cNvSpPr txBox="1">
            <a:spLocks noGrp="1"/>
          </p:cNvSpPr>
          <p:nvPr>
            <p:ph type="sldNum" idx="12"/>
          </p:nvPr>
        </p:nvSpPr>
        <p:spPr>
          <a:xfrm>
            <a:off x="3850443" y="9428583"/>
            <a:ext cx="2945700" cy="4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ko-KR"/>
              <a:t>25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4538"/>
            <a:ext cx="6613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8" name="Google Shape;708;p11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09" name="Google Shape;709;p11:notes"/>
          <p:cNvSpPr txBox="1">
            <a:spLocks noGrp="1"/>
          </p:cNvSpPr>
          <p:nvPr>
            <p:ph type="sldNum" idx="12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ko-KR"/>
              <a:t>26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4538"/>
            <a:ext cx="6613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8" name="Google Shape;838;p12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39" name="Google Shape;839;p12:notes"/>
          <p:cNvSpPr txBox="1">
            <a:spLocks noGrp="1"/>
          </p:cNvSpPr>
          <p:nvPr>
            <p:ph type="sldNum" idx="12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ko-KR"/>
              <a:t>27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g711a5c0df7_0_60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00" cy="44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59" name="Google Shape;859;g711a5c0df7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4538"/>
            <a:ext cx="6613500" cy="3722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g711a5c0df7_0_69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00" cy="44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9" name="Google Shape;869;g711a5c0df7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4538"/>
            <a:ext cx="6613500" cy="3722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4538"/>
            <a:ext cx="6613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p13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80" name="Google Shape;88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4538"/>
            <a:ext cx="6613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4538"/>
            <a:ext cx="6613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5" name="Google Shape;885;p14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86" name="Google Shape;886;p14:notes"/>
          <p:cNvSpPr txBox="1">
            <a:spLocks noGrp="1"/>
          </p:cNvSpPr>
          <p:nvPr>
            <p:ph type="sldNum" idx="12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ko-KR"/>
              <a:t>31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g711a5c0df7_0_79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00" cy="44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37" name="Google Shape;937;g711a5c0df7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4538"/>
            <a:ext cx="6613500" cy="3722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g711a5c0df7_0_88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00" cy="44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47" name="Google Shape;947;g711a5c0df7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4538"/>
            <a:ext cx="6613500" cy="3722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Google Shape;95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4538"/>
            <a:ext cx="6613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6" name="Google Shape;956;p15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57" name="Google Shape;957;p15:notes"/>
          <p:cNvSpPr txBox="1">
            <a:spLocks noGrp="1"/>
          </p:cNvSpPr>
          <p:nvPr>
            <p:ph type="sldNum" idx="12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ko-KR"/>
              <a:t>34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g711a5c0df7_0_96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00" cy="44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07" name="Google Shape;1007;g711a5c0df7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4538"/>
            <a:ext cx="6613500" cy="3722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Google Shape;1016;g711a5c0df7_0_106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00" cy="44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17" name="Google Shape;1017;g711a5c0df7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4538"/>
            <a:ext cx="6613500" cy="3722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Google Shape;102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4538"/>
            <a:ext cx="6613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6" name="Google Shape;1026;p16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27" name="Google Shape;1027;p16:notes"/>
          <p:cNvSpPr txBox="1">
            <a:spLocks noGrp="1"/>
          </p:cNvSpPr>
          <p:nvPr>
            <p:ph type="sldNum" idx="12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ko-KR"/>
              <a:t>37</a:t>
            </a:fld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Google Shape;106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4538"/>
            <a:ext cx="6613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5" name="Google Shape;1065;p17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66" name="Google Shape;1066;p17:notes"/>
          <p:cNvSpPr txBox="1">
            <a:spLocks noGrp="1"/>
          </p:cNvSpPr>
          <p:nvPr>
            <p:ph type="sldNum" idx="12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ko-KR"/>
              <a:t>38</a:t>
            </a:fld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Google Shape;1099;p18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00" name="Google Shape;110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4538"/>
            <a:ext cx="6613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4538"/>
            <a:ext cx="6613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Google Shape;110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4538"/>
            <a:ext cx="6613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5" name="Google Shape;1105;p19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06" name="Google Shape;1106;p19:notes"/>
          <p:cNvSpPr txBox="1">
            <a:spLocks noGrp="1"/>
          </p:cNvSpPr>
          <p:nvPr>
            <p:ph type="sldNum" idx="12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ko-KR"/>
              <a:t>40</a:t>
            </a:fld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g711a5c0df7_0_114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00" cy="44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24" name="Google Shape;1124;g711a5c0df7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4538"/>
            <a:ext cx="6613500" cy="3722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Google Shape;1133;g711a5c0df7_0_123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00" cy="44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34" name="Google Shape;1134;g711a5c0df7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4538"/>
            <a:ext cx="6613500" cy="3722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4538"/>
            <a:ext cx="6613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3" name="Google Shape;1143;p20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44" name="Google Shape;1144;p20:notes"/>
          <p:cNvSpPr txBox="1">
            <a:spLocks noGrp="1"/>
          </p:cNvSpPr>
          <p:nvPr>
            <p:ph type="sldNum" idx="12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ko-KR"/>
              <a:t>43</a:t>
            </a:fld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7" name="Google Shape;1287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4538"/>
            <a:ext cx="6613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8" name="Google Shape;1288;p21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89" name="Google Shape;1289;p21:notes"/>
          <p:cNvSpPr txBox="1">
            <a:spLocks noGrp="1"/>
          </p:cNvSpPr>
          <p:nvPr>
            <p:ph type="sldNum" idx="12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ko-KR"/>
              <a:t>44</a:t>
            </a:fld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4" name="Google Shape;1304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4538"/>
            <a:ext cx="6613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5" name="Google Shape;1305;p22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06" name="Google Shape;1306;p22:notes"/>
          <p:cNvSpPr txBox="1">
            <a:spLocks noGrp="1"/>
          </p:cNvSpPr>
          <p:nvPr>
            <p:ph type="sldNum" idx="12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ko-KR"/>
              <a:t>45</a:t>
            </a:fld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8" name="Google Shape;1318;p23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19" name="Google Shape;1319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4538"/>
            <a:ext cx="6613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7149329032_0_1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00" cy="44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4" name="Google Shape;114;g7149329032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4538"/>
            <a:ext cx="6613500" cy="3722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8119afa147_0_340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00" cy="44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0" name="Google Shape;120;g8119afa147_0_3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4538"/>
            <a:ext cx="6613500" cy="3722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119afa147_0_302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00" cy="44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2" name="Google Shape;132;g8119afa147_0_3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4538"/>
            <a:ext cx="6613500" cy="3722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7149329032_1_0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00" cy="44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5" name="Google Shape;145;g7149329032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4538"/>
            <a:ext cx="6613500" cy="3722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81aeb29da7_0_0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00" cy="44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1" name="Google Shape;151;g81aeb29da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4538"/>
            <a:ext cx="6613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00448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제목 슬라이드">
  <p:cSld name="2_제목 슬라이드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4"/>
          <p:cNvSpPr txBox="1">
            <a:spLocks noGrp="1"/>
          </p:cNvSpPr>
          <p:nvPr>
            <p:ph type="title"/>
          </p:nvPr>
        </p:nvSpPr>
        <p:spPr>
          <a:xfrm>
            <a:off x="609521" y="273113"/>
            <a:ext cx="4010562" cy="1162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850" tIns="54425" rIns="108850" bIns="54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  <a:defRPr sz="24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4"/>
          <p:cNvSpPr txBox="1">
            <a:spLocks noGrp="1"/>
          </p:cNvSpPr>
          <p:nvPr>
            <p:ph type="body" idx="1"/>
          </p:nvPr>
        </p:nvSpPr>
        <p:spPr>
          <a:xfrm>
            <a:off x="4766113" y="273114"/>
            <a:ext cx="6814779" cy="5854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850" tIns="54425" rIns="108850" bIns="54425" anchor="t" anchorCtr="0">
            <a:normAutofit/>
          </a:bodyPr>
          <a:lstStyle>
            <a:lvl1pPr marL="457200" lvl="0" indent="-469900" algn="l">
              <a:lnSpc>
                <a:spcPct val="100000"/>
              </a:lnSpc>
              <a:spcBef>
                <a:spcPts val="760"/>
              </a:spcBef>
              <a:spcAft>
                <a:spcPts val="0"/>
              </a:spcAft>
              <a:buClr>
                <a:schemeClr val="dk1"/>
              </a:buClr>
              <a:buSzPts val="3800"/>
              <a:buChar char="•"/>
              <a:defRPr sz="3800"/>
            </a:lvl1pPr>
            <a:lvl2pPr marL="914400" lvl="1" indent="-438150" algn="l">
              <a:lnSpc>
                <a:spcPct val="100000"/>
              </a:lnSpc>
              <a:spcBef>
                <a:spcPts val="660"/>
              </a:spcBef>
              <a:spcAft>
                <a:spcPts val="0"/>
              </a:spcAft>
              <a:buClr>
                <a:schemeClr val="dk1"/>
              </a:buClr>
              <a:buSzPts val="3300"/>
              <a:buChar char="–"/>
              <a:defRPr sz="3300"/>
            </a:lvl2pPr>
            <a:lvl3pPr marL="1371600" lvl="2" indent="-41275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Char char="•"/>
              <a:defRPr sz="2900"/>
            </a:lvl3pPr>
            <a:lvl4pPr marL="1828800" lvl="3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4pPr>
            <a:lvl5pPr marL="2286000" lvl="4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 sz="2400"/>
            </a:lvl5pPr>
            <a:lvl6pPr marL="2743200" lvl="5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6pPr>
            <a:lvl7pPr marL="3200400" lvl="6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7pPr>
            <a:lvl8pPr marL="3657600" lvl="7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8pPr>
            <a:lvl9pPr marL="4114800" lvl="8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9pPr>
          </a:lstStyle>
          <a:p>
            <a:endParaRPr/>
          </a:p>
        </p:txBody>
      </p:sp>
      <p:sp>
        <p:nvSpPr>
          <p:cNvPr id="64" name="Google Shape;64;p34"/>
          <p:cNvSpPr txBox="1">
            <a:spLocks noGrp="1"/>
          </p:cNvSpPr>
          <p:nvPr>
            <p:ph type="body" idx="2"/>
          </p:nvPr>
        </p:nvSpPr>
        <p:spPr>
          <a:xfrm>
            <a:off x="609521" y="1435433"/>
            <a:ext cx="4010562" cy="4692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850" tIns="54425" rIns="108850" bIns="54425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/>
            </a:lvl1pPr>
            <a:lvl2pPr marL="914400" lvl="1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4pPr>
            <a:lvl5pPr marL="2286000" lvl="4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5pPr>
            <a:lvl6pPr marL="2743200" lvl="5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6pPr>
            <a:lvl7pPr marL="3200400" lvl="6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7pPr>
            <a:lvl8pPr marL="3657600" lvl="7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8pPr>
            <a:lvl9pPr marL="4114800" lvl="8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65" name="Google Shape;65;p34"/>
          <p:cNvSpPr txBox="1">
            <a:spLocks noGrp="1"/>
          </p:cNvSpPr>
          <p:nvPr>
            <p:ph type="dt" idx="10"/>
          </p:nvPr>
        </p:nvSpPr>
        <p:spPr>
          <a:xfrm>
            <a:off x="609521" y="6357822"/>
            <a:ext cx="2844430" cy="365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850" tIns="54425" rIns="108850" bIns="54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34"/>
          <p:cNvSpPr txBox="1">
            <a:spLocks noGrp="1"/>
          </p:cNvSpPr>
          <p:nvPr>
            <p:ph type="ftr" idx="11"/>
          </p:nvPr>
        </p:nvSpPr>
        <p:spPr>
          <a:xfrm>
            <a:off x="4165058" y="6357822"/>
            <a:ext cx="3860297" cy="365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850" tIns="54425" rIns="108850" bIns="54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4"/>
          <p:cNvSpPr txBox="1">
            <a:spLocks noGrp="1"/>
          </p:cNvSpPr>
          <p:nvPr>
            <p:ph type="sldNum" idx="12"/>
          </p:nvPr>
        </p:nvSpPr>
        <p:spPr>
          <a:xfrm>
            <a:off x="8736463" y="6357822"/>
            <a:ext cx="2844430" cy="365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850" tIns="54425" rIns="108850" bIns="54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5"/>
          <p:cNvSpPr txBox="1">
            <a:spLocks noGrp="1"/>
          </p:cNvSpPr>
          <p:nvPr>
            <p:ph type="title"/>
          </p:nvPr>
        </p:nvSpPr>
        <p:spPr>
          <a:xfrm>
            <a:off x="2389406" y="4801712"/>
            <a:ext cx="7314248" cy="566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850" tIns="54425" rIns="108850" bIns="54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  <a:defRPr sz="24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5"/>
          <p:cNvSpPr>
            <a:spLocks noGrp="1"/>
          </p:cNvSpPr>
          <p:nvPr>
            <p:ph type="pic" idx="2"/>
          </p:nvPr>
        </p:nvSpPr>
        <p:spPr>
          <a:xfrm>
            <a:off x="2389406" y="612917"/>
            <a:ext cx="7314248" cy="4115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850" tIns="54425" rIns="108850" bIns="54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76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66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None/>
              <a:defRPr sz="2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1" name="Google Shape;71;p35"/>
          <p:cNvSpPr txBox="1">
            <a:spLocks noGrp="1"/>
          </p:cNvSpPr>
          <p:nvPr>
            <p:ph type="body" idx="1"/>
          </p:nvPr>
        </p:nvSpPr>
        <p:spPr>
          <a:xfrm>
            <a:off x="2389406" y="5368581"/>
            <a:ext cx="7314248" cy="805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850" tIns="54425" rIns="108850" bIns="54425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/>
            </a:lvl1pPr>
            <a:lvl2pPr marL="914400" lvl="1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4pPr>
            <a:lvl5pPr marL="2286000" lvl="4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5pPr>
            <a:lvl6pPr marL="2743200" lvl="5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6pPr>
            <a:lvl7pPr marL="3200400" lvl="6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7pPr>
            <a:lvl8pPr marL="3657600" lvl="7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8pPr>
            <a:lvl9pPr marL="4114800" lvl="8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72" name="Google Shape;72;p35"/>
          <p:cNvSpPr txBox="1">
            <a:spLocks noGrp="1"/>
          </p:cNvSpPr>
          <p:nvPr>
            <p:ph type="dt" idx="10"/>
          </p:nvPr>
        </p:nvSpPr>
        <p:spPr>
          <a:xfrm>
            <a:off x="609521" y="6357822"/>
            <a:ext cx="2844430" cy="365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850" tIns="54425" rIns="108850" bIns="54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5"/>
          <p:cNvSpPr txBox="1">
            <a:spLocks noGrp="1"/>
          </p:cNvSpPr>
          <p:nvPr>
            <p:ph type="ftr" idx="11"/>
          </p:nvPr>
        </p:nvSpPr>
        <p:spPr>
          <a:xfrm>
            <a:off x="4165058" y="6357822"/>
            <a:ext cx="3860297" cy="365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850" tIns="54425" rIns="108850" bIns="54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5"/>
          <p:cNvSpPr txBox="1">
            <a:spLocks noGrp="1"/>
          </p:cNvSpPr>
          <p:nvPr>
            <p:ph type="sldNum" idx="12"/>
          </p:nvPr>
        </p:nvSpPr>
        <p:spPr>
          <a:xfrm>
            <a:off x="8736463" y="6357822"/>
            <a:ext cx="2844430" cy="365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850" tIns="54425" rIns="108850" bIns="54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6"/>
          <p:cNvSpPr txBox="1">
            <a:spLocks noGrp="1"/>
          </p:cNvSpPr>
          <p:nvPr>
            <p:ph type="title"/>
          </p:nvPr>
        </p:nvSpPr>
        <p:spPr>
          <a:xfrm>
            <a:off x="609521" y="274701"/>
            <a:ext cx="10971372" cy="1143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850" tIns="54425" rIns="108850" bIns="54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6"/>
          <p:cNvSpPr txBox="1">
            <a:spLocks noGrp="1"/>
          </p:cNvSpPr>
          <p:nvPr>
            <p:ph type="body" idx="1"/>
          </p:nvPr>
        </p:nvSpPr>
        <p:spPr>
          <a:xfrm rot="5400000">
            <a:off x="3831701" y="-1621610"/>
            <a:ext cx="4527011" cy="10971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850" tIns="54425" rIns="108850" bIns="54425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36"/>
          <p:cNvSpPr txBox="1">
            <a:spLocks noGrp="1"/>
          </p:cNvSpPr>
          <p:nvPr>
            <p:ph type="dt" idx="10"/>
          </p:nvPr>
        </p:nvSpPr>
        <p:spPr>
          <a:xfrm>
            <a:off x="609521" y="6357822"/>
            <a:ext cx="2844430" cy="365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850" tIns="54425" rIns="108850" bIns="54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6"/>
          <p:cNvSpPr txBox="1">
            <a:spLocks noGrp="1"/>
          </p:cNvSpPr>
          <p:nvPr>
            <p:ph type="ftr" idx="11"/>
          </p:nvPr>
        </p:nvSpPr>
        <p:spPr>
          <a:xfrm>
            <a:off x="4165058" y="6357822"/>
            <a:ext cx="3860297" cy="365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850" tIns="54425" rIns="108850" bIns="54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6"/>
          <p:cNvSpPr txBox="1">
            <a:spLocks noGrp="1"/>
          </p:cNvSpPr>
          <p:nvPr>
            <p:ph type="sldNum" idx="12"/>
          </p:nvPr>
        </p:nvSpPr>
        <p:spPr>
          <a:xfrm>
            <a:off x="8736463" y="6357822"/>
            <a:ext cx="2844430" cy="365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850" tIns="54425" rIns="108850" bIns="54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7"/>
          <p:cNvSpPr txBox="1">
            <a:spLocks noGrp="1"/>
          </p:cNvSpPr>
          <p:nvPr>
            <p:ph type="title"/>
          </p:nvPr>
        </p:nvSpPr>
        <p:spPr>
          <a:xfrm rot="5400000">
            <a:off x="7283031" y="1829721"/>
            <a:ext cx="5852880" cy="2742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850" tIns="54425" rIns="108850" bIns="54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7"/>
          <p:cNvSpPr txBox="1">
            <a:spLocks noGrp="1"/>
          </p:cNvSpPr>
          <p:nvPr>
            <p:ph type="body" idx="1"/>
          </p:nvPr>
        </p:nvSpPr>
        <p:spPr>
          <a:xfrm rot="5400000">
            <a:off x="1695758" y="-811536"/>
            <a:ext cx="5852880" cy="802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850" tIns="54425" rIns="108850" bIns="54425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37"/>
          <p:cNvSpPr txBox="1">
            <a:spLocks noGrp="1"/>
          </p:cNvSpPr>
          <p:nvPr>
            <p:ph type="dt" idx="10"/>
          </p:nvPr>
        </p:nvSpPr>
        <p:spPr>
          <a:xfrm>
            <a:off x="609521" y="6357822"/>
            <a:ext cx="2844430" cy="365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850" tIns="54425" rIns="108850" bIns="54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7"/>
          <p:cNvSpPr txBox="1">
            <a:spLocks noGrp="1"/>
          </p:cNvSpPr>
          <p:nvPr>
            <p:ph type="ftr" idx="11"/>
          </p:nvPr>
        </p:nvSpPr>
        <p:spPr>
          <a:xfrm>
            <a:off x="4165058" y="6357822"/>
            <a:ext cx="3860297" cy="365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850" tIns="54425" rIns="108850" bIns="54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7"/>
          <p:cNvSpPr txBox="1">
            <a:spLocks noGrp="1"/>
          </p:cNvSpPr>
          <p:nvPr>
            <p:ph type="sldNum" idx="12"/>
          </p:nvPr>
        </p:nvSpPr>
        <p:spPr>
          <a:xfrm>
            <a:off x="8736463" y="6357822"/>
            <a:ext cx="2844430" cy="365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850" tIns="54425" rIns="108850" bIns="54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6"/>
          <p:cNvSpPr txBox="1">
            <a:spLocks noGrp="1"/>
          </p:cNvSpPr>
          <p:nvPr>
            <p:ph type="dt" idx="10"/>
          </p:nvPr>
        </p:nvSpPr>
        <p:spPr>
          <a:xfrm>
            <a:off x="609521" y="6357822"/>
            <a:ext cx="2844430" cy="365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850" tIns="54425" rIns="108850" bIns="54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6"/>
          <p:cNvSpPr txBox="1">
            <a:spLocks noGrp="1"/>
          </p:cNvSpPr>
          <p:nvPr>
            <p:ph type="ftr" idx="11"/>
          </p:nvPr>
        </p:nvSpPr>
        <p:spPr>
          <a:xfrm>
            <a:off x="4165058" y="6357822"/>
            <a:ext cx="3860297" cy="365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850" tIns="54425" rIns="108850" bIns="54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6"/>
          <p:cNvSpPr txBox="1">
            <a:spLocks noGrp="1"/>
          </p:cNvSpPr>
          <p:nvPr>
            <p:ph type="sldNum" idx="12"/>
          </p:nvPr>
        </p:nvSpPr>
        <p:spPr>
          <a:xfrm>
            <a:off x="8736463" y="6357822"/>
            <a:ext cx="2844430" cy="365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850" tIns="54425" rIns="108850" bIns="54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9"/>
          <p:cNvSpPr txBox="1">
            <a:spLocks noGrp="1"/>
          </p:cNvSpPr>
          <p:nvPr>
            <p:ph type="title"/>
          </p:nvPr>
        </p:nvSpPr>
        <p:spPr>
          <a:xfrm>
            <a:off x="609521" y="274701"/>
            <a:ext cx="10971372" cy="1143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850" tIns="54425" rIns="108850" bIns="54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9"/>
          <p:cNvSpPr txBox="1">
            <a:spLocks noGrp="1"/>
          </p:cNvSpPr>
          <p:nvPr>
            <p:ph type="body" idx="1"/>
          </p:nvPr>
        </p:nvSpPr>
        <p:spPr>
          <a:xfrm>
            <a:off x="609521" y="1600571"/>
            <a:ext cx="10971372" cy="4527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850" tIns="54425" rIns="108850" bIns="54425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29"/>
          <p:cNvSpPr txBox="1">
            <a:spLocks noGrp="1"/>
          </p:cNvSpPr>
          <p:nvPr>
            <p:ph type="dt" idx="10"/>
          </p:nvPr>
        </p:nvSpPr>
        <p:spPr>
          <a:xfrm>
            <a:off x="609521" y="6357822"/>
            <a:ext cx="2844430" cy="365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850" tIns="54425" rIns="108850" bIns="54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9"/>
          <p:cNvSpPr txBox="1">
            <a:spLocks noGrp="1"/>
          </p:cNvSpPr>
          <p:nvPr>
            <p:ph type="ftr" idx="11"/>
          </p:nvPr>
        </p:nvSpPr>
        <p:spPr>
          <a:xfrm>
            <a:off x="4165058" y="6357822"/>
            <a:ext cx="3860297" cy="365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850" tIns="54425" rIns="108850" bIns="54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9"/>
          <p:cNvSpPr txBox="1">
            <a:spLocks noGrp="1"/>
          </p:cNvSpPr>
          <p:nvPr>
            <p:ph type="sldNum" idx="12"/>
          </p:nvPr>
        </p:nvSpPr>
        <p:spPr>
          <a:xfrm>
            <a:off x="8736463" y="6357822"/>
            <a:ext cx="2844430" cy="365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850" tIns="54425" rIns="108850" bIns="54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제목 슬라이드">
  <p:cSld name="3_제목 슬라이드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Google Shape;27;p27"/>
          <p:cNvGraphicFramePr/>
          <p:nvPr/>
        </p:nvGraphicFramePr>
        <p:xfrm>
          <a:off x="1" y="642596"/>
          <a:ext cx="12190375" cy="6213600"/>
        </p:xfrm>
        <a:graphic>
          <a:graphicData uri="http://schemas.openxmlformats.org/drawingml/2006/table">
            <a:tbl>
              <a:tblPr>
                <a:noFill/>
                <a:tableStyleId>{00AA482A-1F3B-404D-B719-D6A948EE7915}</a:tableStyleId>
              </a:tblPr>
              <a:tblGrid>
                <a:gridCol w="1025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4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5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37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4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42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56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5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8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sz="9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화면명</a:t>
                      </a:r>
                      <a:endParaRPr sz="9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46800" marB="46800" anchor="ctr">
                    <a:lnL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46800" marB="46800" anchor="ctr">
                    <a:lnL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sz="9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화면경로</a:t>
                      </a:r>
                      <a:endParaRPr sz="9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46800" marB="46800" anchor="ctr">
                    <a:lnL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46800" marB="46800" anchor="ctr">
                    <a:lnL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sz="9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sz="1400" u="none" strike="noStrike" cap="none"/>
                    </a:p>
                  </a:txBody>
                  <a:tcPr marL="0" marR="0" marT="46800" marB="46800" anchor="ctr">
                    <a:lnL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46800" marB="46800" anchor="ctr">
                    <a:lnL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sz="9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작성일</a:t>
                      </a:r>
                      <a:endParaRPr sz="1400" u="none" strike="noStrike" cap="none"/>
                    </a:p>
                  </a:txBody>
                  <a:tcPr marL="0" marR="0" marT="46800" marB="46800" anchor="ctr">
                    <a:lnL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46800" marB="46800" anchor="ctr">
                    <a:lnL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8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sz="9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URL</a:t>
                      </a:r>
                      <a:endParaRPr sz="9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46800" marB="46800" anchor="ctr">
                    <a:lnL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46800" marB="46800" anchor="ctr">
                    <a:lnL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sz="9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P.NO</a:t>
                      </a:r>
                      <a:endParaRPr sz="9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46800" marB="46800" anchor="ctr">
                    <a:lnL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endParaRPr sz="9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46800" marB="46800" anchor="ctr">
                    <a:lnL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sz="9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수정일</a:t>
                      </a:r>
                      <a:endParaRPr sz="1400" u="none" strike="noStrike" cap="none"/>
                    </a:p>
                  </a:txBody>
                  <a:tcPr marL="0" marR="0" marT="46800" marB="46800" anchor="ctr">
                    <a:lnL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endParaRPr sz="9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46800" marB="46800" anchor="ctr">
                    <a:lnL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8675">
                <a:tc rowSpan="2" gridSpan="4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endParaRPr sz="9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46800" marB="46800" anchor="ctr">
                    <a:lnL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sz="9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Description</a:t>
                      </a:r>
                      <a:endParaRPr sz="1400" u="none" strike="noStrike" cap="none"/>
                    </a:p>
                  </a:txBody>
                  <a:tcPr marL="0" marR="0" marT="46800" marB="46800" anchor="ctr">
                    <a:lnL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67575">
                <a:tc gridSpan="4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endParaRPr sz="9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46800" marB="46800" anchor="ctr">
                    <a:lnL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8"/>
          <p:cNvSpPr txBox="1">
            <a:spLocks noGrp="1"/>
          </p:cNvSpPr>
          <p:nvPr>
            <p:ph type="ctrTitle"/>
          </p:nvPr>
        </p:nvSpPr>
        <p:spPr>
          <a:xfrm>
            <a:off x="914281" y="2130919"/>
            <a:ext cx="10361851" cy="1470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850" tIns="54425" rIns="108850" bIns="54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8"/>
          <p:cNvSpPr txBox="1">
            <a:spLocks noGrp="1"/>
          </p:cNvSpPr>
          <p:nvPr>
            <p:ph type="subTitle" idx="1"/>
          </p:nvPr>
        </p:nvSpPr>
        <p:spPr>
          <a:xfrm>
            <a:off x="1828562" y="3887100"/>
            <a:ext cx="8533289" cy="17530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850" tIns="54425" rIns="108850" bIns="54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760"/>
              </a:spcBef>
              <a:spcAft>
                <a:spcPts val="0"/>
              </a:spcAft>
              <a:buClr>
                <a:srgbClr val="888888"/>
              </a:buClr>
              <a:buSzPts val="38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660"/>
              </a:spcBef>
              <a:spcAft>
                <a:spcPts val="0"/>
              </a:spcAft>
              <a:buClr>
                <a:srgbClr val="888888"/>
              </a:buClr>
              <a:buSzPts val="33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888888"/>
              </a:buClr>
              <a:buSzPts val="29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28"/>
          <p:cNvSpPr txBox="1">
            <a:spLocks noGrp="1"/>
          </p:cNvSpPr>
          <p:nvPr>
            <p:ph type="dt" idx="10"/>
          </p:nvPr>
        </p:nvSpPr>
        <p:spPr>
          <a:xfrm>
            <a:off x="609521" y="6357822"/>
            <a:ext cx="2844430" cy="365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850" tIns="54425" rIns="108850" bIns="54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8"/>
          <p:cNvSpPr txBox="1">
            <a:spLocks noGrp="1"/>
          </p:cNvSpPr>
          <p:nvPr>
            <p:ph type="ftr" idx="11"/>
          </p:nvPr>
        </p:nvSpPr>
        <p:spPr>
          <a:xfrm>
            <a:off x="4165058" y="6357822"/>
            <a:ext cx="3860297" cy="365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850" tIns="54425" rIns="108850" bIns="54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8"/>
          <p:cNvSpPr txBox="1">
            <a:spLocks noGrp="1"/>
          </p:cNvSpPr>
          <p:nvPr>
            <p:ph type="sldNum" idx="12"/>
          </p:nvPr>
        </p:nvSpPr>
        <p:spPr>
          <a:xfrm>
            <a:off x="8736463" y="6357822"/>
            <a:ext cx="2844430" cy="365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850" tIns="54425" rIns="108850" bIns="54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0"/>
          <p:cNvSpPr txBox="1">
            <a:spLocks noGrp="1"/>
          </p:cNvSpPr>
          <p:nvPr>
            <p:ph type="title"/>
          </p:nvPr>
        </p:nvSpPr>
        <p:spPr>
          <a:xfrm>
            <a:off x="962959" y="4407921"/>
            <a:ext cx="10361851" cy="1362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850" tIns="54425" rIns="108850" bIns="54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algun Gothic"/>
              <a:buNone/>
              <a:defRPr sz="48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0"/>
          <p:cNvSpPr txBox="1">
            <a:spLocks noGrp="1"/>
          </p:cNvSpPr>
          <p:nvPr>
            <p:ph type="body" idx="1"/>
          </p:nvPr>
        </p:nvSpPr>
        <p:spPr>
          <a:xfrm>
            <a:off x="962959" y="2907387"/>
            <a:ext cx="10361851" cy="1500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850" tIns="54425" rIns="108850" bIns="54425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rgbClr val="888888"/>
              </a:buClr>
              <a:buSzPts val="2100"/>
              <a:buNone/>
              <a:defRPr sz="21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rgbClr val="888888"/>
              </a:buClr>
              <a:buSzPts val="1900"/>
              <a:buNone/>
              <a:defRPr sz="19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rgbClr val="888888"/>
              </a:buClr>
              <a:buSzPts val="1700"/>
              <a:buNone/>
              <a:defRPr sz="17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rgbClr val="888888"/>
              </a:buClr>
              <a:buSzPts val="1700"/>
              <a:buNone/>
              <a:defRPr sz="17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rgbClr val="888888"/>
              </a:buClr>
              <a:buSzPts val="1700"/>
              <a:buNone/>
              <a:defRPr sz="17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rgbClr val="888888"/>
              </a:buClr>
              <a:buSzPts val="1700"/>
              <a:buNone/>
              <a:defRPr sz="17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rgbClr val="888888"/>
              </a:buClr>
              <a:buSzPts val="1700"/>
              <a:buNone/>
              <a:defRPr sz="17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rgbClr val="888888"/>
              </a:buClr>
              <a:buSzPts val="1700"/>
              <a:buNone/>
              <a:defRPr sz="17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30"/>
          <p:cNvSpPr txBox="1">
            <a:spLocks noGrp="1"/>
          </p:cNvSpPr>
          <p:nvPr>
            <p:ph type="dt" idx="10"/>
          </p:nvPr>
        </p:nvSpPr>
        <p:spPr>
          <a:xfrm>
            <a:off x="609521" y="6357822"/>
            <a:ext cx="2844430" cy="365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850" tIns="54425" rIns="108850" bIns="54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0"/>
          <p:cNvSpPr txBox="1">
            <a:spLocks noGrp="1"/>
          </p:cNvSpPr>
          <p:nvPr>
            <p:ph type="ftr" idx="11"/>
          </p:nvPr>
        </p:nvSpPr>
        <p:spPr>
          <a:xfrm>
            <a:off x="4165058" y="6357822"/>
            <a:ext cx="3860297" cy="365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850" tIns="54425" rIns="108850" bIns="54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0"/>
          <p:cNvSpPr txBox="1">
            <a:spLocks noGrp="1"/>
          </p:cNvSpPr>
          <p:nvPr>
            <p:ph type="sldNum" idx="12"/>
          </p:nvPr>
        </p:nvSpPr>
        <p:spPr>
          <a:xfrm>
            <a:off x="8736463" y="6357822"/>
            <a:ext cx="2844430" cy="365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850" tIns="54425" rIns="108850" bIns="54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1"/>
          <p:cNvSpPr txBox="1">
            <a:spLocks noGrp="1"/>
          </p:cNvSpPr>
          <p:nvPr>
            <p:ph type="title"/>
          </p:nvPr>
        </p:nvSpPr>
        <p:spPr>
          <a:xfrm>
            <a:off x="609521" y="274701"/>
            <a:ext cx="10971372" cy="1143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850" tIns="54425" rIns="108850" bIns="54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1"/>
          <p:cNvSpPr txBox="1">
            <a:spLocks noGrp="1"/>
          </p:cNvSpPr>
          <p:nvPr>
            <p:ph type="body" idx="1"/>
          </p:nvPr>
        </p:nvSpPr>
        <p:spPr>
          <a:xfrm>
            <a:off x="609521" y="1600571"/>
            <a:ext cx="5384099" cy="4527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850" tIns="54425" rIns="108850" bIns="54425" anchor="t" anchorCtr="0">
            <a:normAutofit/>
          </a:bodyPr>
          <a:lstStyle>
            <a:lvl1pPr marL="457200" lvl="0" indent="-438150" algn="l">
              <a:lnSpc>
                <a:spcPct val="100000"/>
              </a:lnSpc>
              <a:spcBef>
                <a:spcPts val="660"/>
              </a:spcBef>
              <a:spcAft>
                <a:spcPts val="0"/>
              </a:spcAft>
              <a:buClr>
                <a:schemeClr val="dk1"/>
              </a:buClr>
              <a:buSzPts val="3300"/>
              <a:buChar char="•"/>
              <a:defRPr sz="3300"/>
            </a:lvl1pPr>
            <a:lvl2pPr marL="914400" lvl="1" indent="-41275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Char char="–"/>
              <a:defRPr sz="29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6195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–"/>
              <a:defRPr sz="2100"/>
            </a:lvl4pPr>
            <a:lvl5pPr marL="2286000" lvl="4" indent="-36195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»"/>
              <a:defRPr sz="2100"/>
            </a:lvl5pPr>
            <a:lvl6pPr marL="2743200" lvl="5" indent="-36195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6pPr>
            <a:lvl7pPr marL="3200400" lvl="6" indent="-36195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7pPr>
            <a:lvl8pPr marL="3657600" lvl="7" indent="-36195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8pPr>
            <a:lvl9pPr marL="4114800" lvl="8" indent="-36195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9pPr>
          </a:lstStyle>
          <a:p>
            <a:endParaRPr/>
          </a:p>
        </p:txBody>
      </p:sp>
      <p:sp>
        <p:nvSpPr>
          <p:cNvPr id="43" name="Google Shape;43;p31"/>
          <p:cNvSpPr txBox="1">
            <a:spLocks noGrp="1"/>
          </p:cNvSpPr>
          <p:nvPr>
            <p:ph type="body" idx="2"/>
          </p:nvPr>
        </p:nvSpPr>
        <p:spPr>
          <a:xfrm>
            <a:off x="6196793" y="1600571"/>
            <a:ext cx="5384099" cy="4527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850" tIns="54425" rIns="108850" bIns="54425" anchor="t" anchorCtr="0">
            <a:normAutofit/>
          </a:bodyPr>
          <a:lstStyle>
            <a:lvl1pPr marL="457200" lvl="0" indent="-438150" algn="l">
              <a:lnSpc>
                <a:spcPct val="100000"/>
              </a:lnSpc>
              <a:spcBef>
                <a:spcPts val="660"/>
              </a:spcBef>
              <a:spcAft>
                <a:spcPts val="0"/>
              </a:spcAft>
              <a:buClr>
                <a:schemeClr val="dk1"/>
              </a:buClr>
              <a:buSzPts val="3300"/>
              <a:buChar char="•"/>
              <a:defRPr sz="3300"/>
            </a:lvl1pPr>
            <a:lvl2pPr marL="914400" lvl="1" indent="-41275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Char char="–"/>
              <a:defRPr sz="29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6195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–"/>
              <a:defRPr sz="2100"/>
            </a:lvl4pPr>
            <a:lvl5pPr marL="2286000" lvl="4" indent="-36195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»"/>
              <a:defRPr sz="2100"/>
            </a:lvl5pPr>
            <a:lvl6pPr marL="2743200" lvl="5" indent="-36195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6pPr>
            <a:lvl7pPr marL="3200400" lvl="6" indent="-36195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7pPr>
            <a:lvl8pPr marL="3657600" lvl="7" indent="-36195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8pPr>
            <a:lvl9pPr marL="4114800" lvl="8" indent="-36195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9pPr>
          </a:lstStyle>
          <a:p>
            <a:endParaRPr/>
          </a:p>
        </p:txBody>
      </p:sp>
      <p:sp>
        <p:nvSpPr>
          <p:cNvPr id="44" name="Google Shape;44;p31"/>
          <p:cNvSpPr txBox="1">
            <a:spLocks noGrp="1"/>
          </p:cNvSpPr>
          <p:nvPr>
            <p:ph type="dt" idx="10"/>
          </p:nvPr>
        </p:nvSpPr>
        <p:spPr>
          <a:xfrm>
            <a:off x="609521" y="6357822"/>
            <a:ext cx="2844430" cy="365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850" tIns="54425" rIns="108850" bIns="54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1"/>
          <p:cNvSpPr txBox="1">
            <a:spLocks noGrp="1"/>
          </p:cNvSpPr>
          <p:nvPr>
            <p:ph type="ftr" idx="11"/>
          </p:nvPr>
        </p:nvSpPr>
        <p:spPr>
          <a:xfrm>
            <a:off x="4165058" y="6357822"/>
            <a:ext cx="3860297" cy="365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850" tIns="54425" rIns="108850" bIns="54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31"/>
          <p:cNvSpPr txBox="1">
            <a:spLocks noGrp="1"/>
          </p:cNvSpPr>
          <p:nvPr>
            <p:ph type="sldNum" idx="12"/>
          </p:nvPr>
        </p:nvSpPr>
        <p:spPr>
          <a:xfrm>
            <a:off x="8736463" y="6357822"/>
            <a:ext cx="2844430" cy="365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850" tIns="54425" rIns="108850" bIns="54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2"/>
          <p:cNvSpPr txBox="1">
            <a:spLocks noGrp="1"/>
          </p:cNvSpPr>
          <p:nvPr>
            <p:ph type="title"/>
          </p:nvPr>
        </p:nvSpPr>
        <p:spPr>
          <a:xfrm>
            <a:off x="609521" y="274701"/>
            <a:ext cx="10971372" cy="1143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850" tIns="54425" rIns="108850" bIns="54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algun Gothic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32"/>
          <p:cNvSpPr txBox="1">
            <a:spLocks noGrp="1"/>
          </p:cNvSpPr>
          <p:nvPr>
            <p:ph type="body" idx="1"/>
          </p:nvPr>
        </p:nvSpPr>
        <p:spPr>
          <a:xfrm>
            <a:off x="609521" y="1535469"/>
            <a:ext cx="5386216" cy="639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850" tIns="54425" rIns="108850" bIns="54425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None/>
              <a:defRPr sz="2900" b="1"/>
            </a:lvl1pPr>
            <a:lvl2pPr marL="914400" lvl="1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2pPr>
            <a:lvl3pPr marL="1371600" lvl="2" indent="-22860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3pPr>
            <a:lvl4pPr marL="1828800" lvl="3" indent="-22860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900" b="1"/>
            </a:lvl4pPr>
            <a:lvl5pPr marL="2286000" lvl="4" indent="-22860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900" b="1"/>
            </a:lvl5pPr>
            <a:lvl6pPr marL="2743200" lvl="5" indent="-22860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900" b="1"/>
            </a:lvl6pPr>
            <a:lvl7pPr marL="3200400" lvl="6" indent="-22860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900" b="1"/>
            </a:lvl7pPr>
            <a:lvl8pPr marL="3657600" lvl="7" indent="-22860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900" b="1"/>
            </a:lvl8pPr>
            <a:lvl9pPr marL="4114800" lvl="8" indent="-22860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900" b="1"/>
            </a:lvl9pPr>
          </a:lstStyle>
          <a:p>
            <a:endParaRPr/>
          </a:p>
        </p:txBody>
      </p:sp>
      <p:sp>
        <p:nvSpPr>
          <p:cNvPr id="50" name="Google Shape;50;p32"/>
          <p:cNvSpPr txBox="1">
            <a:spLocks noGrp="1"/>
          </p:cNvSpPr>
          <p:nvPr>
            <p:ph type="body" idx="2"/>
          </p:nvPr>
        </p:nvSpPr>
        <p:spPr>
          <a:xfrm>
            <a:off x="609521" y="2175379"/>
            <a:ext cx="5386216" cy="3952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850" tIns="54425" rIns="108850" bIns="54425" anchor="t" anchorCtr="0">
            <a:normAutofit/>
          </a:bodyPr>
          <a:lstStyle>
            <a:lvl1pPr marL="457200" lvl="0" indent="-41275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Char char="•"/>
              <a:defRPr sz="29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6195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3pPr>
            <a:lvl4pPr marL="1828800" lvl="3" indent="-34925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Char char="–"/>
              <a:defRPr sz="1900"/>
            </a:lvl4pPr>
            <a:lvl5pPr marL="2286000" lvl="4" indent="-34925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Char char="»"/>
              <a:defRPr sz="1900"/>
            </a:lvl5pPr>
            <a:lvl6pPr marL="2743200" lvl="5" indent="-34925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 sz="1900"/>
            </a:lvl6pPr>
            <a:lvl7pPr marL="3200400" lvl="6" indent="-34925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 sz="1900"/>
            </a:lvl7pPr>
            <a:lvl8pPr marL="3657600" lvl="7" indent="-34925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 sz="1900"/>
            </a:lvl8pPr>
            <a:lvl9pPr marL="4114800" lvl="8" indent="-34925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 sz="1900"/>
            </a:lvl9pPr>
          </a:lstStyle>
          <a:p>
            <a:endParaRPr/>
          </a:p>
        </p:txBody>
      </p:sp>
      <p:sp>
        <p:nvSpPr>
          <p:cNvPr id="51" name="Google Shape;51;p32"/>
          <p:cNvSpPr txBox="1">
            <a:spLocks noGrp="1"/>
          </p:cNvSpPr>
          <p:nvPr>
            <p:ph type="body" idx="3"/>
          </p:nvPr>
        </p:nvSpPr>
        <p:spPr>
          <a:xfrm>
            <a:off x="6192561" y="1535469"/>
            <a:ext cx="5388332" cy="639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850" tIns="54425" rIns="108850" bIns="54425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None/>
              <a:defRPr sz="2900" b="1"/>
            </a:lvl1pPr>
            <a:lvl2pPr marL="914400" lvl="1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2pPr>
            <a:lvl3pPr marL="1371600" lvl="2" indent="-22860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3pPr>
            <a:lvl4pPr marL="1828800" lvl="3" indent="-22860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900" b="1"/>
            </a:lvl4pPr>
            <a:lvl5pPr marL="2286000" lvl="4" indent="-22860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900" b="1"/>
            </a:lvl5pPr>
            <a:lvl6pPr marL="2743200" lvl="5" indent="-22860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900" b="1"/>
            </a:lvl6pPr>
            <a:lvl7pPr marL="3200400" lvl="6" indent="-22860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900" b="1"/>
            </a:lvl7pPr>
            <a:lvl8pPr marL="3657600" lvl="7" indent="-22860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900" b="1"/>
            </a:lvl8pPr>
            <a:lvl9pPr marL="4114800" lvl="8" indent="-22860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900" b="1"/>
            </a:lvl9pPr>
          </a:lstStyle>
          <a:p>
            <a:endParaRPr/>
          </a:p>
        </p:txBody>
      </p:sp>
      <p:sp>
        <p:nvSpPr>
          <p:cNvPr id="52" name="Google Shape;52;p32"/>
          <p:cNvSpPr txBox="1">
            <a:spLocks noGrp="1"/>
          </p:cNvSpPr>
          <p:nvPr>
            <p:ph type="body" idx="4"/>
          </p:nvPr>
        </p:nvSpPr>
        <p:spPr>
          <a:xfrm>
            <a:off x="6192561" y="2175379"/>
            <a:ext cx="5388332" cy="3952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850" tIns="54425" rIns="108850" bIns="54425" anchor="t" anchorCtr="0">
            <a:normAutofit/>
          </a:bodyPr>
          <a:lstStyle>
            <a:lvl1pPr marL="457200" lvl="0" indent="-41275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Char char="•"/>
              <a:defRPr sz="29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6195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3pPr>
            <a:lvl4pPr marL="1828800" lvl="3" indent="-34925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Char char="–"/>
              <a:defRPr sz="1900"/>
            </a:lvl4pPr>
            <a:lvl5pPr marL="2286000" lvl="4" indent="-34925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Char char="»"/>
              <a:defRPr sz="1900"/>
            </a:lvl5pPr>
            <a:lvl6pPr marL="2743200" lvl="5" indent="-34925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 sz="1900"/>
            </a:lvl6pPr>
            <a:lvl7pPr marL="3200400" lvl="6" indent="-34925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 sz="1900"/>
            </a:lvl7pPr>
            <a:lvl8pPr marL="3657600" lvl="7" indent="-34925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 sz="1900"/>
            </a:lvl8pPr>
            <a:lvl9pPr marL="4114800" lvl="8" indent="-34925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 sz="1900"/>
            </a:lvl9pPr>
          </a:lstStyle>
          <a:p>
            <a:endParaRPr/>
          </a:p>
        </p:txBody>
      </p:sp>
      <p:sp>
        <p:nvSpPr>
          <p:cNvPr id="53" name="Google Shape;53;p32"/>
          <p:cNvSpPr txBox="1">
            <a:spLocks noGrp="1"/>
          </p:cNvSpPr>
          <p:nvPr>
            <p:ph type="dt" idx="10"/>
          </p:nvPr>
        </p:nvSpPr>
        <p:spPr>
          <a:xfrm>
            <a:off x="609521" y="6357822"/>
            <a:ext cx="2844430" cy="365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850" tIns="54425" rIns="108850" bIns="54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2"/>
          <p:cNvSpPr txBox="1">
            <a:spLocks noGrp="1"/>
          </p:cNvSpPr>
          <p:nvPr>
            <p:ph type="ftr" idx="11"/>
          </p:nvPr>
        </p:nvSpPr>
        <p:spPr>
          <a:xfrm>
            <a:off x="4165058" y="6357822"/>
            <a:ext cx="3860297" cy="365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850" tIns="54425" rIns="108850" bIns="54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32"/>
          <p:cNvSpPr txBox="1">
            <a:spLocks noGrp="1"/>
          </p:cNvSpPr>
          <p:nvPr>
            <p:ph type="sldNum" idx="12"/>
          </p:nvPr>
        </p:nvSpPr>
        <p:spPr>
          <a:xfrm>
            <a:off x="8736463" y="6357822"/>
            <a:ext cx="2844430" cy="365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850" tIns="54425" rIns="108850" bIns="54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3"/>
          <p:cNvSpPr txBox="1">
            <a:spLocks noGrp="1"/>
          </p:cNvSpPr>
          <p:nvPr>
            <p:ph type="title"/>
          </p:nvPr>
        </p:nvSpPr>
        <p:spPr>
          <a:xfrm>
            <a:off x="609521" y="274701"/>
            <a:ext cx="10971372" cy="1143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850" tIns="54425" rIns="108850" bIns="54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33"/>
          <p:cNvSpPr txBox="1">
            <a:spLocks noGrp="1"/>
          </p:cNvSpPr>
          <p:nvPr>
            <p:ph type="dt" idx="10"/>
          </p:nvPr>
        </p:nvSpPr>
        <p:spPr>
          <a:xfrm>
            <a:off x="609521" y="6357822"/>
            <a:ext cx="2844430" cy="365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850" tIns="54425" rIns="108850" bIns="54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33"/>
          <p:cNvSpPr txBox="1">
            <a:spLocks noGrp="1"/>
          </p:cNvSpPr>
          <p:nvPr>
            <p:ph type="ftr" idx="11"/>
          </p:nvPr>
        </p:nvSpPr>
        <p:spPr>
          <a:xfrm>
            <a:off x="4165058" y="6357822"/>
            <a:ext cx="3860297" cy="365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850" tIns="54425" rIns="108850" bIns="54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3"/>
          <p:cNvSpPr txBox="1">
            <a:spLocks noGrp="1"/>
          </p:cNvSpPr>
          <p:nvPr>
            <p:ph type="sldNum" idx="12"/>
          </p:nvPr>
        </p:nvSpPr>
        <p:spPr>
          <a:xfrm>
            <a:off x="8736463" y="6357822"/>
            <a:ext cx="2844430" cy="365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850" tIns="54425" rIns="108850" bIns="54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4"/>
          <p:cNvSpPr txBox="1">
            <a:spLocks noGrp="1"/>
          </p:cNvSpPr>
          <p:nvPr>
            <p:ph type="title"/>
          </p:nvPr>
        </p:nvSpPr>
        <p:spPr>
          <a:xfrm>
            <a:off x="609521" y="274701"/>
            <a:ext cx="10971372" cy="1143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850" tIns="54425" rIns="108850" bIns="54425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algun Gothic"/>
              <a:buNone/>
              <a:defRPr sz="5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4"/>
          <p:cNvSpPr txBox="1">
            <a:spLocks noGrp="1"/>
          </p:cNvSpPr>
          <p:nvPr>
            <p:ph type="body" idx="1"/>
          </p:nvPr>
        </p:nvSpPr>
        <p:spPr>
          <a:xfrm>
            <a:off x="609521" y="1600571"/>
            <a:ext cx="10971372" cy="4527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850" tIns="54425" rIns="108850" bIns="54425" anchor="t" anchorCtr="0">
            <a:normAutofit/>
          </a:bodyPr>
          <a:lstStyle>
            <a:lvl1pPr marL="457200" marR="0" lvl="0" indent="-469900" algn="l" rtl="0">
              <a:lnSpc>
                <a:spcPct val="100000"/>
              </a:lnSpc>
              <a:spcBef>
                <a:spcPts val="76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Char char="•"/>
              <a:defRPr sz="3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438150" algn="l" rtl="0">
              <a:lnSpc>
                <a:spcPct val="100000"/>
              </a:lnSpc>
              <a:spcBef>
                <a:spcPts val="66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Char char="–"/>
              <a:defRPr sz="33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412750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sz="2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»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2" name="Google Shape;12;p24"/>
          <p:cNvSpPr txBox="1">
            <a:spLocks noGrp="1"/>
          </p:cNvSpPr>
          <p:nvPr>
            <p:ph type="dt" idx="10"/>
          </p:nvPr>
        </p:nvSpPr>
        <p:spPr>
          <a:xfrm>
            <a:off x="609521" y="6357822"/>
            <a:ext cx="2844430" cy="365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850" tIns="54425" rIns="108850" bIns="54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3" name="Google Shape;13;p24"/>
          <p:cNvSpPr txBox="1">
            <a:spLocks noGrp="1"/>
          </p:cNvSpPr>
          <p:nvPr>
            <p:ph type="ftr" idx="11"/>
          </p:nvPr>
        </p:nvSpPr>
        <p:spPr>
          <a:xfrm>
            <a:off x="4165058" y="6357822"/>
            <a:ext cx="3860297" cy="365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850" tIns="54425" rIns="108850" bIns="54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4" name="Google Shape;14;p24"/>
          <p:cNvSpPr txBox="1">
            <a:spLocks noGrp="1"/>
          </p:cNvSpPr>
          <p:nvPr>
            <p:ph type="sldNum" idx="12"/>
          </p:nvPr>
        </p:nvSpPr>
        <p:spPr>
          <a:xfrm>
            <a:off x="8736463" y="6357822"/>
            <a:ext cx="2844430" cy="365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850" tIns="54425" rIns="108850" bIns="54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587" y="-70339"/>
            <a:ext cx="12192000" cy="46958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2" name="Google Shape;92;p1"/>
          <p:cNvGraphicFramePr/>
          <p:nvPr>
            <p:extLst>
              <p:ext uri="{D42A27DB-BD31-4B8C-83A1-F6EECF244321}">
                <p14:modId xmlns:p14="http://schemas.microsoft.com/office/powerpoint/2010/main" val="1561141101"/>
              </p:ext>
            </p:extLst>
          </p:nvPr>
        </p:nvGraphicFramePr>
        <p:xfrm>
          <a:off x="10114233" y="5995195"/>
          <a:ext cx="2076175" cy="834625"/>
        </p:xfrm>
        <a:graphic>
          <a:graphicData uri="http://schemas.openxmlformats.org/drawingml/2006/table">
            <a:tbl>
              <a:tblPr firstRow="1" bandRow="1">
                <a:noFill/>
                <a:tableStyleId>{3334700F-CCD1-44C6-AC07-E94062EEC63E}</a:tableStyleId>
              </a:tblPr>
              <a:tblGrid>
                <a:gridCol w="868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7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0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u="none" strike="noStrike" cap="none">
                          <a:solidFill>
                            <a:srgbClr val="595959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   전 :</a:t>
                      </a:r>
                      <a:endParaRPr sz="1100" u="none" strike="noStrike" cap="none">
                        <a:solidFill>
                          <a:srgbClr val="595959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95959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u="none" strike="noStrike" cap="none" smtClean="0">
                          <a:solidFill>
                            <a:srgbClr val="595959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v0.</a:t>
                      </a:r>
                      <a:r>
                        <a:rPr lang="en-US" altLang="ko-KR" sz="1100" u="none" strike="noStrike" cap="none" smtClean="0">
                          <a:solidFill>
                            <a:srgbClr val="595959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b="1" u="none" strike="noStrike" cap="none">
                          <a:solidFill>
                            <a:srgbClr val="595959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작성일 :</a:t>
                      </a:r>
                      <a:endParaRPr sz="1100" b="1" u="none" strike="noStrike" cap="none">
                        <a:solidFill>
                          <a:srgbClr val="595959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b="1" u="none" strike="noStrike" cap="none">
                          <a:solidFill>
                            <a:srgbClr val="595959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2020-03-02</a:t>
                      </a:r>
                      <a:endParaRPr sz="1100" b="1" u="none" strike="noStrike" cap="none">
                        <a:solidFill>
                          <a:srgbClr val="595959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3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b="1" u="none" strike="noStrike" cap="none">
                          <a:solidFill>
                            <a:srgbClr val="595959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 :</a:t>
                      </a:r>
                      <a:endParaRPr sz="1100" b="1" u="none" strike="noStrike" cap="none">
                        <a:solidFill>
                          <a:srgbClr val="595959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100" b="1" u="none" strike="noStrike" cap="none" smtClean="0">
                          <a:solidFill>
                            <a:srgbClr val="595959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유은선</a:t>
                      </a:r>
                      <a:r>
                        <a:rPr lang="en-US" altLang="ko-KR" sz="1100" b="1" u="none" strike="noStrike" cap="none" smtClean="0">
                          <a:solidFill>
                            <a:srgbClr val="595959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100" b="1" u="none" strike="noStrike" cap="none" smtClean="0">
                          <a:solidFill>
                            <a:srgbClr val="595959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양대영</a:t>
                      </a:r>
                      <a:endParaRPr sz="1100" b="1" u="none" strike="noStrike" cap="none">
                        <a:solidFill>
                          <a:srgbClr val="595959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3" name="Google Shape;93;p1"/>
          <p:cNvSpPr txBox="1"/>
          <p:nvPr/>
        </p:nvSpPr>
        <p:spPr>
          <a:xfrm>
            <a:off x="0" y="1779815"/>
            <a:ext cx="12190413" cy="1012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800" tIns="44400" rIns="88800" bIns="444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ko-KR" altLang="en-US" sz="4000" b="1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시간대별 예상 소진 하면 기획안</a:t>
            </a:r>
            <a:endParaRPr sz="40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81aeb29da7_0_0"/>
          <p:cNvSpPr/>
          <p:nvPr/>
        </p:nvSpPr>
        <p:spPr>
          <a:xfrm>
            <a:off x="2895020" y="413990"/>
            <a:ext cx="6470700" cy="779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1800"/>
              <a:t>중단된 </a:t>
            </a:r>
            <a:r>
              <a:rPr lang="ko-KR" sz="1800" smtClean="0"/>
              <a:t>캠페인들</a:t>
            </a:r>
            <a:r>
              <a:rPr lang="ko-KR" altLang="en-US" sz="1800" smtClean="0"/>
              <a:t>의 중단 시간 데이터 </a:t>
            </a:r>
            <a:r>
              <a:rPr lang="en-US" altLang="ko-KR" sz="1800" smtClean="0"/>
              <a:t>( </a:t>
            </a:r>
            <a:r>
              <a:rPr lang="ko-KR" altLang="en-US" sz="1800" smtClean="0"/>
              <a:t>이상치 </a:t>
            </a:r>
            <a:r>
              <a:rPr lang="en-US" altLang="ko-KR" sz="1800" smtClean="0"/>
              <a:t>)</a:t>
            </a:r>
            <a:r>
              <a:rPr lang="ko-KR" sz="1800" smtClean="0"/>
              <a:t> 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g81aeb29da7_0_0"/>
          <p:cNvSpPr/>
          <p:nvPr/>
        </p:nvSpPr>
        <p:spPr>
          <a:xfrm>
            <a:off x="8318160" y="2468262"/>
            <a:ext cx="3560248" cy="3213327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US" sz="1200" i="0" u="none" strike="noStrike" cap="none" smtClean="0">
                <a:solidFill>
                  <a:schemeClr val="tx1"/>
                </a:solidFill>
                <a:sym typeface="Arial"/>
              </a:rPr>
              <a:t>1</a:t>
            </a:r>
            <a:r>
              <a:rPr lang="ko-KR" altLang="en-US" sz="1200" i="0" u="none" strike="noStrike" cap="none" smtClean="0">
                <a:solidFill>
                  <a:schemeClr val="tx1"/>
                </a:solidFill>
                <a:sym typeface="Arial"/>
              </a:rPr>
              <a:t>분만에 중단된 </a:t>
            </a:r>
            <a:r>
              <a:rPr lang="en-US" altLang="ko-KR" sz="1200" i="0" u="none" strike="noStrike" cap="none" smtClean="0">
                <a:solidFill>
                  <a:schemeClr val="tx1"/>
                </a:solidFill>
                <a:sym typeface="Arial"/>
              </a:rPr>
              <a:t>CPC </a:t>
            </a:r>
            <a:r>
              <a:rPr lang="ko-KR" altLang="en-US" sz="1200" i="0" u="none" strike="noStrike" cap="none" smtClean="0">
                <a:solidFill>
                  <a:schemeClr val="tx1"/>
                </a:solidFill>
                <a:sym typeface="Arial"/>
              </a:rPr>
              <a:t>캠페인도 다수 존재</a:t>
            </a:r>
            <a:r>
              <a:rPr lang="en-US" altLang="ko-KR" sz="1200" i="0" u="none" strike="noStrike" cap="none" smtClean="0">
                <a:solidFill>
                  <a:schemeClr val="tx1"/>
                </a:solidFill>
                <a:sym typeface="Arial"/>
              </a:rPr>
              <a:t>.</a:t>
            </a:r>
          </a:p>
          <a:p>
            <a:pPr marL="1397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ko-KR" altLang="en-US" sz="1200" smtClean="0">
                <a:solidFill>
                  <a:schemeClr val="tx1"/>
                </a:solidFill>
              </a:rPr>
              <a:t>이럴 경우 </a:t>
            </a:r>
            <a:r>
              <a:rPr lang="en-US" altLang="ko-KR" sz="1200" smtClean="0">
                <a:solidFill>
                  <a:schemeClr val="tx1"/>
                </a:solidFill>
              </a:rPr>
              <a:t>1</a:t>
            </a:r>
            <a:r>
              <a:rPr lang="ko-KR" altLang="en-US" sz="1200" smtClean="0">
                <a:solidFill>
                  <a:schemeClr val="tx1"/>
                </a:solidFill>
              </a:rPr>
              <a:t>분 만에 클릭이 발생하여 </a:t>
            </a:r>
            <a:r>
              <a:rPr lang="en-US" altLang="ko-KR" sz="1200" smtClean="0">
                <a:solidFill>
                  <a:schemeClr val="tx1"/>
                </a:solidFill>
              </a:rPr>
              <a:t>300</a:t>
            </a:r>
            <a:r>
              <a:rPr lang="ko-KR" altLang="en-US" sz="1200" smtClean="0">
                <a:solidFill>
                  <a:schemeClr val="tx1"/>
                </a:solidFill>
              </a:rPr>
              <a:t>원의 소진이 발생할 경우</a:t>
            </a:r>
            <a:r>
              <a:rPr lang="en-US" altLang="ko-KR" sz="1200" smtClean="0">
                <a:solidFill>
                  <a:schemeClr val="tx1"/>
                </a:solidFill>
              </a:rPr>
              <a:t>, </a:t>
            </a:r>
            <a:r>
              <a:rPr lang="ko-KR" altLang="en-US" sz="1200" smtClean="0">
                <a:solidFill>
                  <a:schemeClr val="tx1"/>
                </a:solidFill>
              </a:rPr>
              <a:t>예상 소진량은 </a:t>
            </a:r>
            <a:r>
              <a:rPr lang="en-US" altLang="ko-KR" sz="1200" smtClean="0">
                <a:solidFill>
                  <a:schemeClr val="tx1"/>
                </a:solidFill>
              </a:rPr>
              <a:t>300 * 60 </a:t>
            </a:r>
            <a:r>
              <a:rPr lang="en-US" altLang="ko-KR" sz="1200">
                <a:solidFill>
                  <a:schemeClr val="tx1"/>
                </a:solidFill>
              </a:rPr>
              <a:t>=</a:t>
            </a:r>
            <a:r>
              <a:rPr lang="ko-KR" altLang="en-US" sz="1200" smtClean="0">
                <a:solidFill>
                  <a:schemeClr val="tx1"/>
                </a:solidFill>
              </a:rPr>
              <a:t> </a:t>
            </a:r>
            <a:r>
              <a:rPr lang="en-US" altLang="ko-KR" sz="1200" smtClean="0">
                <a:solidFill>
                  <a:schemeClr val="tx1"/>
                </a:solidFill>
              </a:rPr>
              <a:t>18000</a:t>
            </a:r>
            <a:r>
              <a:rPr lang="ko-KR" altLang="en-US" sz="1200" smtClean="0">
                <a:solidFill>
                  <a:schemeClr val="tx1"/>
                </a:solidFill>
              </a:rPr>
              <a:t>원으로 집계 되므로 매우 이상한 예상 소진량 데이터를 보일 수 있음</a:t>
            </a:r>
            <a:r>
              <a:rPr lang="en-US" altLang="ko-KR" sz="1200" smtClean="0">
                <a:solidFill>
                  <a:schemeClr val="tx1"/>
                </a:solidFill>
              </a:rPr>
              <a:t>.</a:t>
            </a:r>
            <a:endParaRPr sz="1200" i="0" u="none" strike="noStrike" cap="none">
              <a:solidFill>
                <a:schemeClr val="tx1"/>
              </a:solidFill>
              <a:sym typeface="Arial"/>
            </a:endParaRPr>
          </a:p>
        </p:txBody>
      </p:sp>
      <p:pic>
        <p:nvPicPr>
          <p:cNvPr id="2" name="그림 1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69" y="2909224"/>
            <a:ext cx="7636583" cy="1557678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7367954" y="2909224"/>
            <a:ext cx="501798" cy="1557678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52d03c9340_0_6"/>
          <p:cNvSpPr txBox="1">
            <a:spLocks noGrp="1"/>
          </p:cNvSpPr>
          <p:nvPr>
            <p:ph type="sldNum" idx="12"/>
          </p:nvPr>
        </p:nvSpPr>
        <p:spPr>
          <a:xfrm>
            <a:off x="9439306" y="6480393"/>
            <a:ext cx="2742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ko-KR"/>
              <a:t>11</a:t>
            </a:fld>
            <a:endParaRPr/>
          </a:p>
        </p:txBody>
      </p:sp>
      <p:sp>
        <p:nvSpPr>
          <p:cNvPr id="161" name="Google Shape;161;g52d03c9340_0_6"/>
          <p:cNvSpPr/>
          <p:nvPr/>
        </p:nvSpPr>
        <p:spPr>
          <a:xfrm>
            <a:off x="125558" y="521906"/>
            <a:ext cx="11807700" cy="902100"/>
          </a:xfrm>
          <a:prstGeom prst="roundRect">
            <a:avLst>
              <a:gd name="adj" fmla="val 16667"/>
            </a:avLst>
          </a:prstGeom>
          <a:solidFill>
            <a:srgbClr val="D8D8D8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ko-KR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✩  캠페인별 통계 데이터 계층 구조.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ko-KR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 BILLING.MOB_CAMP_MEDIA_HH_STATS )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g52d03c9340_0_6"/>
          <p:cNvSpPr txBox="1"/>
          <p:nvPr/>
        </p:nvSpPr>
        <p:spPr>
          <a:xfrm>
            <a:off x="193015" y="121601"/>
            <a:ext cx="4507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ko-KR" sz="2000" b="1" i="0" u="none" strike="noStrike" cap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예산 소진량 계산 공식 </a:t>
            </a:r>
            <a:endParaRPr sz="2000" b="1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g52d03c9340_0_6"/>
          <p:cNvSpPr/>
          <p:nvPr/>
        </p:nvSpPr>
        <p:spPr>
          <a:xfrm>
            <a:off x="193025" y="2144300"/>
            <a:ext cx="3065400" cy="4336200"/>
          </a:xfrm>
          <a:prstGeom prst="flowChartAlternateProcess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sz="1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캠페인 구분 ( SITE_CODE )</a:t>
            </a:r>
            <a:endParaRPr sz="1200" b="1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sz="12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SITE_CODE는 다음의 정보를 내포함.</a:t>
            </a:r>
            <a:endParaRPr sz="1200" b="1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lang="ko-K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노출 형태 ( 배너, 플레이 링크,아이커버 )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lang="ko-K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과금 방식 ( CPC, CPV )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EX) 배너, 네이티브 :  CPC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	아이커버, 브랜드 링크 : CPV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lang="ko-K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광고주 카테고리.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EX) 다바걸의 캠페인 A : 심플 베이직. 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 다만 몇몇 캠페인의 경우 다수의 광고주 카테고리를 보유 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ex) 캠페인 A : cate 288,cate 300, cate 311 )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=&gt; </a:t>
            </a:r>
            <a:r>
              <a:rPr lang="ko-KR" sz="1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각각의 캠페인은 반드시 하나의 광고주 카테고리를 보유해야함. 문제 해결 필요.</a:t>
            </a:r>
            <a:endParaRPr sz="1200" b="1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g52d03c9340_0_6"/>
          <p:cNvSpPr/>
          <p:nvPr/>
        </p:nvSpPr>
        <p:spPr>
          <a:xfrm>
            <a:off x="6059300" y="1926625"/>
            <a:ext cx="1661100" cy="902100"/>
          </a:xfrm>
          <a:prstGeom prst="flowChartAlternateProcess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연동 구분 (ITL_TP_CODE) 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모비온 독점 지면 (‘01’)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g52d03c9340_0_6"/>
          <p:cNvSpPr/>
          <p:nvPr/>
        </p:nvSpPr>
        <p:spPr>
          <a:xfrm>
            <a:off x="3710447" y="2537123"/>
            <a:ext cx="1845300" cy="690900"/>
          </a:xfrm>
          <a:prstGeom prst="flowChartAlternateProcess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플랫폼 구분 (PLTFOM_TP_CODE) 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웹 (‘01’)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g52d03c9340_0_6"/>
          <p:cNvSpPr/>
          <p:nvPr/>
        </p:nvSpPr>
        <p:spPr>
          <a:xfrm>
            <a:off x="3710447" y="4989979"/>
            <a:ext cx="1845300" cy="690900"/>
          </a:xfrm>
          <a:prstGeom prst="flowChartAlternateProcess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플랫폼 구분 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(PLTFOM_TP_CODE)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모바일 (‘02’)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g52d03c9340_0_6"/>
          <p:cNvSpPr/>
          <p:nvPr/>
        </p:nvSpPr>
        <p:spPr>
          <a:xfrm>
            <a:off x="6059311" y="2985693"/>
            <a:ext cx="1661100" cy="690900"/>
          </a:xfrm>
          <a:prstGeom prst="flowChartAlternateProcess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연동 구분 (ITL_TP_CODE) 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데이지(‘02’)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g52d03c9340_0_6"/>
          <p:cNvSpPr/>
          <p:nvPr/>
        </p:nvSpPr>
        <p:spPr>
          <a:xfrm>
            <a:off x="6059311" y="3833586"/>
            <a:ext cx="1661100" cy="690900"/>
          </a:xfrm>
          <a:prstGeom prst="flowChartAlternateProcess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연동 구분 (ITL_TP_CODE) 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카카오(‘03’)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g52d03c9340_0_6"/>
          <p:cNvSpPr/>
          <p:nvPr/>
        </p:nvSpPr>
        <p:spPr>
          <a:xfrm>
            <a:off x="6059311" y="4673802"/>
            <a:ext cx="1661100" cy="690900"/>
          </a:xfrm>
          <a:prstGeom prst="flowChartAlternateProcess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연동 구분 (ITL_TP_CODE) 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...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g52d03c9340_0_6"/>
          <p:cNvSpPr/>
          <p:nvPr/>
        </p:nvSpPr>
        <p:spPr>
          <a:xfrm>
            <a:off x="8120585" y="1955909"/>
            <a:ext cx="1986300" cy="690900"/>
          </a:xfrm>
          <a:prstGeom prst="flowChartAlternateProcess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1시 통계 데이터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 노출수 / 클릭수/ 소진금액 ) 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g52d03c9340_0_6"/>
          <p:cNvSpPr/>
          <p:nvPr/>
        </p:nvSpPr>
        <p:spPr>
          <a:xfrm>
            <a:off x="8120585" y="2859717"/>
            <a:ext cx="1986300" cy="690900"/>
          </a:xfrm>
          <a:prstGeom prst="flowChartAlternateProcess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2시 통계 데이터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 노출수 / 클릭수/ 소진금액 ) 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g52d03c9340_0_6"/>
          <p:cNvSpPr/>
          <p:nvPr/>
        </p:nvSpPr>
        <p:spPr>
          <a:xfrm>
            <a:off x="8120585" y="3763549"/>
            <a:ext cx="1986300" cy="690900"/>
          </a:xfrm>
          <a:prstGeom prst="flowChartAlternateProcess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3시 통계 데이터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 노출수 / 클릭수/ 소진금액 ) 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g52d03c9340_0_6"/>
          <p:cNvSpPr/>
          <p:nvPr/>
        </p:nvSpPr>
        <p:spPr>
          <a:xfrm>
            <a:off x="8120585" y="4667394"/>
            <a:ext cx="1986300" cy="690900"/>
          </a:xfrm>
          <a:prstGeom prst="flowChartAlternateProcess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4시 통계 데이터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 노출수 / 클릭수/ 소진금액 ) 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g52d03c9340_0_6"/>
          <p:cNvSpPr/>
          <p:nvPr/>
        </p:nvSpPr>
        <p:spPr>
          <a:xfrm>
            <a:off x="8120585" y="5573889"/>
            <a:ext cx="1986300" cy="690900"/>
          </a:xfrm>
          <a:prstGeom prst="flowChartAlternateProcess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….시 통계 데이터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 노출수 / 클릭수/ 소진금액 ) 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g52d03c9340_0_6"/>
          <p:cNvSpPr/>
          <p:nvPr/>
        </p:nvSpPr>
        <p:spPr>
          <a:xfrm>
            <a:off x="3258575" y="2859800"/>
            <a:ext cx="400200" cy="2498400"/>
          </a:xfrm>
          <a:prstGeom prst="leftBrace">
            <a:avLst>
              <a:gd name="adj1" fmla="val 50000"/>
              <a:gd name="adj2" fmla="val 4758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g52d03c9340_0_6"/>
          <p:cNvSpPr/>
          <p:nvPr/>
        </p:nvSpPr>
        <p:spPr>
          <a:xfrm>
            <a:off x="5607425" y="2565775"/>
            <a:ext cx="400200" cy="2498400"/>
          </a:xfrm>
          <a:prstGeom prst="leftBrace">
            <a:avLst>
              <a:gd name="adj1" fmla="val 50000"/>
              <a:gd name="adj2" fmla="val 1352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g52d03c9340_0_6"/>
          <p:cNvSpPr/>
          <p:nvPr/>
        </p:nvSpPr>
        <p:spPr>
          <a:xfrm>
            <a:off x="7720375" y="2180606"/>
            <a:ext cx="400200" cy="3707100"/>
          </a:xfrm>
          <a:prstGeom prst="leftBrace">
            <a:avLst>
              <a:gd name="adj1" fmla="val 50000"/>
              <a:gd name="adj2" fmla="val 786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g52d03c9340_0_6"/>
          <p:cNvSpPr/>
          <p:nvPr/>
        </p:nvSpPr>
        <p:spPr>
          <a:xfrm>
            <a:off x="10106875" y="1915875"/>
            <a:ext cx="400200" cy="3929400"/>
          </a:xfrm>
          <a:prstGeom prst="leftBrace">
            <a:avLst>
              <a:gd name="adj1" fmla="val 50000"/>
              <a:gd name="adj2" fmla="val 786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g52d03c9340_0_6"/>
          <p:cNvSpPr/>
          <p:nvPr/>
        </p:nvSpPr>
        <p:spPr>
          <a:xfrm>
            <a:off x="10507077" y="1661899"/>
            <a:ext cx="1616100" cy="518700"/>
          </a:xfrm>
          <a:prstGeom prst="flowChartAlternateProcess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지면 번호 1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g52d03c9340_0_6"/>
          <p:cNvSpPr/>
          <p:nvPr/>
        </p:nvSpPr>
        <p:spPr>
          <a:xfrm>
            <a:off x="10507077" y="2310024"/>
            <a:ext cx="1616100" cy="518700"/>
          </a:xfrm>
          <a:prstGeom prst="flowChartAlternateProcess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지면 번호 2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g52d03c9340_0_6"/>
          <p:cNvSpPr/>
          <p:nvPr/>
        </p:nvSpPr>
        <p:spPr>
          <a:xfrm>
            <a:off x="10507077" y="2958149"/>
            <a:ext cx="1616100" cy="518700"/>
          </a:xfrm>
          <a:prstGeom prst="flowChartAlternateProcess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지면 번호 3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g52d03c9340_0_6"/>
          <p:cNvSpPr/>
          <p:nvPr/>
        </p:nvSpPr>
        <p:spPr>
          <a:xfrm>
            <a:off x="10507077" y="3606274"/>
            <a:ext cx="1616100" cy="518700"/>
          </a:xfrm>
          <a:prstGeom prst="flowChartAlternateProcess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지면 번호 4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g52d03c9340_0_6"/>
          <p:cNvSpPr/>
          <p:nvPr/>
        </p:nvSpPr>
        <p:spPr>
          <a:xfrm>
            <a:off x="10507077" y="4254399"/>
            <a:ext cx="1616100" cy="518700"/>
          </a:xfrm>
          <a:prstGeom prst="flowChartAlternateProcess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지면 번호 5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g52d03c9340_0_6"/>
          <p:cNvSpPr/>
          <p:nvPr/>
        </p:nvSpPr>
        <p:spPr>
          <a:xfrm>
            <a:off x="10507077" y="4902524"/>
            <a:ext cx="1616100" cy="518700"/>
          </a:xfrm>
          <a:prstGeom prst="flowChartAlternateProcess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지면 번호 6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g52d03c9340_0_6"/>
          <p:cNvSpPr/>
          <p:nvPr/>
        </p:nvSpPr>
        <p:spPr>
          <a:xfrm>
            <a:off x="10507077" y="5550649"/>
            <a:ext cx="1616100" cy="518700"/>
          </a:xfrm>
          <a:prstGeom prst="flowChartAlternateProcess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지면 번호 ...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8119afa147_0_294"/>
          <p:cNvSpPr/>
          <p:nvPr/>
        </p:nvSpPr>
        <p:spPr>
          <a:xfrm>
            <a:off x="2105550" y="614850"/>
            <a:ext cx="7980900" cy="779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3개의 테이블을 이용하여 추정 데이터 계산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g8119afa147_0_294"/>
          <p:cNvSpPr/>
          <p:nvPr/>
        </p:nvSpPr>
        <p:spPr>
          <a:xfrm>
            <a:off x="729075" y="1850038"/>
            <a:ext cx="2743200" cy="1580550"/>
          </a:xfrm>
          <a:prstGeom prst="flowChartMagneticDisk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BILLING.MOB_CAMP_HH_STATS</a:t>
            </a:r>
            <a:endParaRPr sz="1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g8119afa147_0_294"/>
          <p:cNvSpPr/>
          <p:nvPr/>
        </p:nvSpPr>
        <p:spPr>
          <a:xfrm>
            <a:off x="4773913" y="1850050"/>
            <a:ext cx="2671200" cy="1580550"/>
          </a:xfrm>
          <a:prstGeom prst="flowChartMagneticDisk">
            <a:avLst/>
          </a:prstGeom>
          <a:noFill/>
          <a:ln w="28575" cap="flat" cmpd="sng">
            <a:solidFill>
              <a:srgbClr val="FF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BILLING.TIME_CAMP_EXHS_STATS</a:t>
            </a:r>
            <a:endParaRPr sz="1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g8119afa147_0_294"/>
          <p:cNvSpPr/>
          <p:nvPr/>
        </p:nvSpPr>
        <p:spPr>
          <a:xfrm>
            <a:off x="8969275" y="1850050"/>
            <a:ext cx="2743200" cy="1580550"/>
          </a:xfrm>
          <a:prstGeom prst="flowChartMagneticDisk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BILLING.MOB_CAMP_MEDIA_HH_STATS</a:t>
            </a:r>
            <a:endParaRPr sz="1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g8119afa147_0_294"/>
          <p:cNvSpPr/>
          <p:nvPr/>
        </p:nvSpPr>
        <p:spPr>
          <a:xfrm>
            <a:off x="367275" y="3698775"/>
            <a:ext cx="3466800" cy="2236200"/>
          </a:xfrm>
          <a:prstGeom prst="flowChartAlternateProcess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특정 캠페인의 이전 2달간 </a:t>
            </a:r>
            <a:r>
              <a:rPr lang="ko-KR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특정 요일의, 특정 시간의, 특정 플랫폼의, 특정 연동 구분</a:t>
            </a:r>
            <a:r>
              <a:rPr lang="ko-K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의 </a:t>
            </a:r>
            <a:r>
              <a:rPr lang="ko-KR" sz="1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cpv</a:t>
            </a:r>
            <a:r>
              <a:rPr lang="ko-K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계산 가능.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 )  2020년 1월 1일과 요일이 같으면서 시간도 같은 이전 데이터를 캠페인별로 집계하여 cpv 계산 가능.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g8119afa147_0_294"/>
          <p:cNvSpPr/>
          <p:nvPr/>
        </p:nvSpPr>
        <p:spPr>
          <a:xfrm>
            <a:off x="4444400" y="3992725"/>
            <a:ext cx="3466800" cy="1720800"/>
          </a:xfrm>
          <a:prstGeom prst="flowChartAlternateProcess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중단이 멈춘 </a:t>
            </a:r>
            <a:r>
              <a:rPr lang="ko-KR" sz="1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캠페인들에 대한 리스트</a:t>
            </a:r>
            <a:r>
              <a:rPr lang="ko-K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그리고 중단 시간</a:t>
            </a:r>
            <a:r>
              <a:rPr lang="ko-KR" sz="1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[ 5분 단위 ] </a:t>
            </a:r>
            <a:r>
              <a:rPr lang="ko-K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을 알 수 있음.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 ) 2020년 1월 1일 1시 웹 플랫폼이면서 모비온 독점 지면에 예산을 할당한 캠페인 A가 15분 만에 송출 중단됨.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g8119afa147_0_294"/>
          <p:cNvSpPr/>
          <p:nvPr/>
        </p:nvSpPr>
        <p:spPr>
          <a:xfrm>
            <a:off x="8521550" y="4085475"/>
            <a:ext cx="3466800" cy="1462800"/>
          </a:xfrm>
          <a:prstGeom prst="flowChartAlternateProcess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중단이 멈춘 캠페인들의 </a:t>
            </a:r>
            <a:r>
              <a:rPr lang="ko-KR" sz="1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시간대별 구좌 노출 수</a:t>
            </a:r>
            <a:r>
              <a:rPr lang="ko-K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를 알 수 있음. 다만 데이터의 양이 많다보니 저장 기간이 긴 편은 아님.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sz="1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최근 14일 데이터</a:t>
            </a:r>
            <a:r>
              <a:rPr lang="ko-KR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만 저장하고 있는 듯함.</a:t>
            </a:r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5"/>
          <p:cNvSpPr/>
          <p:nvPr/>
        </p:nvSpPr>
        <p:spPr>
          <a:xfrm>
            <a:off x="190475" y="3640465"/>
            <a:ext cx="11809464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ko-KR" sz="3000" b="1" i="0" u="none" strike="noStrike" cap="none">
                <a:solidFill>
                  <a:srgbClr val="7BA96B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3000" b="1" i="0" u="none" strike="noStrike" cap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02.1. </a:t>
            </a:r>
            <a:r>
              <a:rPr lang="ko-KR" sz="3000" b="1" i="0" u="none" strike="noStrike" cap="none">
                <a:solidFill>
                  <a:srgbClr val="7BA96B"/>
                </a:solidFill>
                <a:latin typeface="Malgun Gothic"/>
                <a:ea typeface="Malgun Gothic"/>
                <a:cs typeface="Malgun Gothic"/>
                <a:sym typeface="Malgun Gothic"/>
              </a:rPr>
              <a:t>최고관리자_시간대별 통계 </a:t>
            </a:r>
            <a:r>
              <a:rPr lang="ko-KR" sz="3000" b="1" i="0" u="none" strike="noStrike" cap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&gt;</a:t>
            </a:r>
            <a:endParaRPr sz="3000" b="1" i="0" u="none" strike="noStrike" cap="none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6"/>
          <p:cNvSpPr txBox="1"/>
          <p:nvPr/>
        </p:nvSpPr>
        <p:spPr>
          <a:xfrm>
            <a:off x="192999" y="123277"/>
            <a:ext cx="2284442" cy="397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800" tIns="44400" rIns="88800" bIns="44400" anchor="ctr" anchorCtr="0">
            <a:spAutoFit/>
          </a:bodyPr>
          <a:lstStyle/>
          <a:p>
            <a:pPr marL="333083" marR="0" lvl="0" indent="-3330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ko-KR" sz="2000" b="1" i="0" u="none" strike="noStrike" cap="none">
                <a:solidFill>
                  <a:srgbClr val="7BA96B"/>
                </a:solidFill>
                <a:latin typeface="Malgun Gothic"/>
                <a:ea typeface="Malgun Gothic"/>
                <a:cs typeface="Malgun Gothic"/>
                <a:sym typeface="Malgun Gothic"/>
              </a:rPr>
              <a:t>Screen Definition</a:t>
            </a:r>
            <a:endParaRPr sz="19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p6"/>
          <p:cNvSpPr txBox="1"/>
          <p:nvPr/>
        </p:nvSpPr>
        <p:spPr>
          <a:xfrm>
            <a:off x="1036754" y="658497"/>
            <a:ext cx="1188146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시간대별 예상 소진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6"/>
          <p:cNvSpPr txBox="1"/>
          <p:nvPr/>
        </p:nvSpPr>
        <p:spPr>
          <a:xfrm>
            <a:off x="10009756" y="649261"/>
            <a:ext cx="530915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유은선</a:t>
            </a:r>
            <a:endParaRPr sz="9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0" name="Google Shape;210;p6"/>
          <p:cNvSpPr txBox="1"/>
          <p:nvPr/>
        </p:nvSpPr>
        <p:spPr>
          <a:xfrm>
            <a:off x="6092032" y="648907"/>
            <a:ext cx="1539204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광고관리 &gt; 시간대별 통계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6"/>
          <p:cNvSpPr txBox="1"/>
          <p:nvPr/>
        </p:nvSpPr>
        <p:spPr>
          <a:xfrm>
            <a:off x="1036067" y="901364"/>
            <a:ext cx="4953600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https://www.mobon.net/time/manage_report_media_time_re.php?&amp;acType=02&amp;acType=01</a:t>
            </a:r>
            <a:endParaRPr sz="9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12" name="Google Shape;212;p6"/>
          <p:cNvGraphicFramePr/>
          <p:nvPr/>
        </p:nvGraphicFramePr>
        <p:xfrm>
          <a:off x="9461461" y="1386175"/>
          <a:ext cx="2736575" cy="5042100"/>
        </p:xfrm>
        <a:graphic>
          <a:graphicData uri="http://schemas.openxmlformats.org/drawingml/2006/table">
            <a:tbl>
              <a:tblPr>
                <a:noFill/>
                <a:tableStyleId>{00AA482A-1F3B-404D-B719-D6A948EE7915}</a:tableStyleId>
              </a:tblPr>
              <a:tblGrid>
                <a:gridCol w="241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4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7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sz="9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1400" u="none" strike="noStrike" cap="none"/>
                    </a:p>
                  </a:txBody>
                  <a:tcPr marL="20925" marR="20925" marT="18000" marB="18000" anchor="ctr">
                    <a:lnL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Noto Sans Symbols"/>
                        <a:buChar char="▪"/>
                      </a:pPr>
                      <a:r>
                        <a:rPr lang="ko-KR" sz="800" b="0" u="none" strike="noStrike" cap="none"/>
                        <a:t>최고관리자&gt;시간대별통계 페이지에 예상소진 추가</a:t>
                      </a:r>
                      <a:endParaRPr sz="800" b="0" u="none" strike="noStrike" cap="none"/>
                    </a:p>
                  </a:txBody>
                  <a:tcPr marL="20925" marR="20925" marT="18000" marB="18000" anchor="ctr">
                    <a:lnL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9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sz="9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sz="1400" u="none" strike="noStrike" cap="none"/>
                    </a:p>
                  </a:txBody>
                  <a:tcPr marL="20925" marR="20925" marT="18000" marB="18000" anchor="ctr">
                    <a:lnL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Noto Sans Symbols"/>
                        <a:buChar char="▪"/>
                      </a:pPr>
                      <a:r>
                        <a:rPr lang="ko-KR" sz="800" b="0" u="none" strike="noStrike" cap="none"/>
                        <a:t>각 검색 조건에 맞는 예상소진값 보여줌</a:t>
                      </a:r>
                      <a:endParaRPr sz="800" b="0" u="none" strike="noStrike" cap="none"/>
                    </a:p>
                  </a:txBody>
                  <a:tcPr marL="20925" marR="20925" marT="18000" marB="18000" anchor="ctr">
                    <a:lnL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sz="9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sz="1400" u="none" strike="noStrike" cap="none"/>
                    </a:p>
                  </a:txBody>
                  <a:tcPr marL="20925" marR="20925" marT="18000" marB="18000" anchor="ctr">
                    <a:lnL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Noto Sans Symbols"/>
                        <a:buChar char="▪"/>
                      </a:pPr>
                      <a:r>
                        <a:rPr lang="ko-KR" sz="800" b="0" u="none" strike="noStrike" cap="none"/>
                        <a:t>각 그래프에 맞게 예상소진값 보여줌</a:t>
                      </a:r>
                      <a:endParaRPr sz="800" b="0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Noto Sans Symbols"/>
                        <a:buNone/>
                      </a:pPr>
                      <a:r>
                        <a:rPr lang="ko-KR" sz="800" b="0" u="none" strike="noStrike" cap="none"/>
                        <a:t>- 표시되는 그래프 상세는 다음 페이지</a:t>
                      </a:r>
                      <a:endParaRPr sz="800" b="0" u="none" strike="noStrike" cap="none"/>
                    </a:p>
                  </a:txBody>
                  <a:tcPr marL="20925" marR="20925" marT="18000" marB="18000" anchor="ctr">
                    <a:lnL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20925" marR="20925" marT="18000" marB="18000" anchor="ctr">
                    <a:lnL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chemeClr val="dk1"/>
                          </a:solidFill>
                        </a:rPr>
                        <a:t>sql_file</a:t>
                      </a:r>
                      <a:r>
                        <a:rPr lang="ko-KR" sz="1000" b="1" u="none" strike="noStrike" cap="none">
                          <a:solidFill>
                            <a:srgbClr val="FF0000"/>
                          </a:solidFill>
                        </a:rPr>
                        <a:t> : MOB_CAMP_EXPT_STATS_ydy.sql</a:t>
                      </a:r>
                      <a:endParaRPr sz="8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20925" marR="20925" marT="18000" marB="18000" anchor="ctr">
                    <a:lnL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endParaRPr sz="9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20925" marR="20925" marT="18000" marB="18000" anchor="ctr">
                    <a:lnL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chemeClr val="dk1"/>
                          </a:solidFill>
                        </a:rPr>
                        <a:t>sql_file은 예시입니다. 조건에 따라 해당 sql을 조금씩 수정해야합니다.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0925" marR="20925" marT="18000" marB="18000" anchor="ctr">
                    <a:lnL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</a:t>
                      </a:r>
                      <a:endParaRPr sz="9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20925" marR="20925" marT="18000" marB="18000" anchor="ctr">
                    <a:lnL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chemeClr val="dk1"/>
                          </a:solidFill>
                        </a:rPr>
                        <a:t>예상 노출 수 :  해당 시간대의 총 노출 수 / 중단 시간 * ( 60 -  중단 시간 ) 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0925" marR="20925" marT="18000" marB="18000" anchor="ctr">
                    <a:lnL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</a:t>
                      </a:r>
                      <a:endParaRPr sz="9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20925" marR="20925" marT="18000" marB="18000" anchor="ctr">
                    <a:lnL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chemeClr val="dk1"/>
                          </a:solidFill>
                        </a:rPr>
                        <a:t>예상 소진량은 advrts_prdt_code의 종류에 따라 계산식이 달라집니다.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chemeClr val="dk1"/>
                          </a:solidFill>
                        </a:rPr>
                        <a:t>advrts_prdt_code : 1,5,7 =&gt; cpc 계산 방식.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chemeClr val="dk1"/>
                          </a:solidFill>
                        </a:rPr>
                        <a:t>advrts_prdt_code : 2,3 =&gt; cpv 계산 방식.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0925" marR="20925" marT="18000" marB="18000" anchor="ctr">
                    <a:lnL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</a:t>
                      </a:r>
                      <a:endParaRPr sz="9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20925" marR="20925" marT="18000" marB="18000" anchor="ctr">
                    <a:lnL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chemeClr val="dk1"/>
                          </a:solidFill>
                        </a:rPr>
                        <a:t>cpc와 cpv 계산식은 </a:t>
                      </a:r>
                      <a:r>
                        <a:rPr lang="ko-KR" sz="1000" b="1" u="none" strike="noStrike" cap="none">
                          <a:solidFill>
                            <a:srgbClr val="FF0000"/>
                          </a:solidFill>
                        </a:rPr>
                        <a:t>MOB_CAMP_EXPT_STATS_ydy.sql</a:t>
                      </a:r>
                      <a:r>
                        <a:rPr lang="ko-KR" sz="1000" u="none" strike="noStrike" cap="none">
                          <a:solidFill>
                            <a:schemeClr val="dk1"/>
                          </a:solidFill>
                        </a:rPr>
                        <a:t>을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chemeClr val="dk1"/>
                          </a:solidFill>
                        </a:rPr>
                        <a:t>참고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0925" marR="20925" marT="18000" marB="18000" anchor="ctr">
                    <a:lnL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7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9</a:t>
                      </a:r>
                      <a:endParaRPr sz="9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20925" marR="20925" marT="18000" marB="18000" anchor="ctr">
                    <a:lnL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chemeClr val="dk1"/>
                          </a:solidFill>
                        </a:rPr>
                        <a:t>위의 계산 결과를 시간대별로 집계한 후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FF0000"/>
                          </a:solidFill>
                        </a:rPr>
                        <a:t>BILLING.MOB_COM_HH_STATS</a:t>
                      </a:r>
                      <a:r>
                        <a:rPr lang="ko-KR" sz="1000" u="none" strike="noStrike" cap="none">
                          <a:solidFill>
                            <a:schemeClr val="dk1"/>
                          </a:solidFill>
                        </a:rPr>
                        <a:t>를 시간대별로 집계한 데이터와 더해주면 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chemeClr val="dk1"/>
                          </a:solidFill>
                        </a:rPr>
                        <a:t>모비온 전체 시간대별 예상 소진량과 예상 노출수 계산 가능.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0925" marR="20925" marT="18000" marB="18000" anchor="ctr">
                    <a:lnL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7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</a:t>
                      </a:r>
                      <a:endParaRPr sz="9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20925" marR="20925" marT="18000" marB="18000" anchor="ctr">
                    <a:lnL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chemeClr val="dk1"/>
                          </a:solidFill>
                        </a:rPr>
                        <a:t>추가로 필요한 테이블 : </a:t>
                      </a:r>
                      <a:r>
                        <a:rPr lang="ko-KR" sz="1000" b="1" u="none" strike="noStrike" cap="none">
                          <a:solidFill>
                            <a:srgbClr val="FF0000"/>
                          </a:solidFill>
                        </a:rPr>
                        <a:t>BILLING.MOB_COM_HH_STATS_info</a:t>
                      </a:r>
                      <a:endParaRPr sz="10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20925" marR="20925" marT="18000" marB="18000" anchor="ctr">
                    <a:lnL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pic>
        <p:nvPicPr>
          <p:cNvPr id="213" name="Google Shape;213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662" y="1132196"/>
            <a:ext cx="9335194" cy="4603066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6"/>
          <p:cNvSpPr/>
          <p:nvPr/>
        </p:nvSpPr>
        <p:spPr>
          <a:xfrm>
            <a:off x="4767604" y="1512817"/>
            <a:ext cx="461101" cy="116477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5" name="Google Shape;215;p6"/>
          <p:cNvSpPr/>
          <p:nvPr/>
        </p:nvSpPr>
        <p:spPr>
          <a:xfrm>
            <a:off x="4759291" y="1332817"/>
            <a:ext cx="180000" cy="18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0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6" name="Google Shape;216;p6"/>
          <p:cNvSpPr/>
          <p:nvPr/>
        </p:nvSpPr>
        <p:spPr>
          <a:xfrm>
            <a:off x="12998" y="1659565"/>
            <a:ext cx="9322195" cy="511492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7" name="Google Shape;217;p6"/>
          <p:cNvSpPr/>
          <p:nvPr/>
        </p:nvSpPr>
        <p:spPr>
          <a:xfrm>
            <a:off x="9155193" y="1990568"/>
            <a:ext cx="180000" cy="18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0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8" name="Google Shape;218;p6"/>
          <p:cNvSpPr/>
          <p:nvPr/>
        </p:nvSpPr>
        <p:spPr>
          <a:xfrm>
            <a:off x="12999" y="2326453"/>
            <a:ext cx="4243200" cy="20460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9" name="Google Shape;219;p6"/>
          <p:cNvSpPr/>
          <p:nvPr/>
        </p:nvSpPr>
        <p:spPr>
          <a:xfrm>
            <a:off x="4068863" y="4192494"/>
            <a:ext cx="180000" cy="18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0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711a5c0df7_0_22"/>
          <p:cNvSpPr/>
          <p:nvPr/>
        </p:nvSpPr>
        <p:spPr>
          <a:xfrm>
            <a:off x="1784950" y="614850"/>
            <a:ext cx="8620500" cy="779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캠페인별 예상 노출 수, 예상 소진량 </a:t>
            </a:r>
            <a:r>
              <a:rPr lang="ko-KR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SQL 쿼리 결과 ( 예상 구좌 노출 수 제외 ) 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 sql file : MOB_CAMP_EXPT_STATS_ydy.sql ]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g711a5c0df7_0_22"/>
          <p:cNvSpPr/>
          <p:nvPr/>
        </p:nvSpPr>
        <p:spPr>
          <a:xfrm>
            <a:off x="636875" y="4189775"/>
            <a:ext cx="6943800" cy="1943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해당 데이터는 </a:t>
            </a:r>
            <a:r>
              <a:rPr lang="ko-KR" sz="1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도중에  송출이 중단된 캠페인</a:t>
            </a:r>
            <a:r>
              <a:rPr lang="ko-K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들의 </a:t>
            </a:r>
            <a:r>
              <a:rPr lang="ko-KR" sz="1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추정 통계량</a:t>
            </a:r>
            <a:r>
              <a:rPr lang="ko-K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을 계산한 결과입니다.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ko-K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expt_tot_eprs_cnt : </a:t>
            </a:r>
            <a:r>
              <a:rPr lang="ko-KR" sz="1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남은 시간</a:t>
            </a:r>
            <a:r>
              <a:rPr lang="ko-K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동안 추정 총 노출 수.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 ) 20분만에 중단 =&gt; 40분 동안 추정 총 노출 수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ko-K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expt_advrts_amt : </a:t>
            </a:r>
            <a:r>
              <a:rPr lang="ko-KR" sz="1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남은 시간</a:t>
            </a:r>
            <a:r>
              <a:rPr lang="ko-K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동안 추정 소진 금액. 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6" name="Google Shape;226;g711a5c0df7_0_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51800" y="1768213"/>
            <a:ext cx="8686800" cy="2047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g711a5c0df7_0_22"/>
          <p:cNvSpPr/>
          <p:nvPr/>
        </p:nvSpPr>
        <p:spPr>
          <a:xfrm>
            <a:off x="8434850" y="1814925"/>
            <a:ext cx="2003700" cy="19431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" name="Google Shape;228;g711a5c0df7_0_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04550" y="3883859"/>
            <a:ext cx="3728125" cy="2554925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g711a5c0df7_0_22"/>
          <p:cNvSpPr/>
          <p:nvPr/>
        </p:nvSpPr>
        <p:spPr>
          <a:xfrm>
            <a:off x="8047375" y="5373325"/>
            <a:ext cx="3456600" cy="7797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711a5c0df7_0_0"/>
          <p:cNvSpPr/>
          <p:nvPr/>
        </p:nvSpPr>
        <p:spPr>
          <a:xfrm>
            <a:off x="530925" y="838875"/>
            <a:ext cx="11393700" cy="5819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ko-KR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</a:t>
            </a:r>
            <a:endParaRPr sz="1050" b="0" i="0" u="none" strike="noStrike" cap="non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ko-KR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when stop_camp_stats.advrts_prdt_code in ('01','05','07') </a:t>
            </a:r>
            <a:endParaRPr sz="1050" b="0" i="0" u="none" strike="noStrike" cap="non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endParaRPr sz="1050" b="0" i="0" u="none" strike="noStrike" cap="non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ko-KR" sz="1050" b="1" i="0" u="none" strike="noStrike" cap="none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CPC 상품의 예상 소진량 계산식</a:t>
            </a:r>
            <a:endParaRPr sz="1050" b="1" i="0" u="none" strike="noStrike" cap="none">
              <a:solidFill>
                <a:srgbClr val="FF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ko-KR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endParaRPr sz="1050" b="0" i="0" u="none" strike="noStrike" cap="non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ko-KR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(select </a:t>
            </a:r>
            <a:endParaRPr sz="1050" b="0" i="0" u="none" strike="noStrike" cap="non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ko-KR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	case</a:t>
            </a:r>
            <a:endParaRPr sz="1050" b="0" i="0" u="none" strike="noStrike" cap="non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ko-KR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	when </a:t>
            </a:r>
            <a:r>
              <a:rPr lang="ko-KR" sz="1050" b="0" i="0" u="none" strike="noStrike" cap="none">
                <a:solidFill>
                  <a:srgbClr val="FF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(sum(tot_eprs_cnt) = 0 ) or (sum(click_cnt) = 0 )</a:t>
            </a:r>
            <a:r>
              <a:rPr lang="ko-KR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then  </a:t>
            </a:r>
            <a:r>
              <a:rPr lang="ko-KR" sz="1050" b="0" i="0" u="none" strike="noStrike" cap="none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round(stop_camp_stats.advrts_amt,1)</a:t>
            </a:r>
            <a:endParaRPr sz="1050" b="0" i="0" u="none" strike="noStrike" cap="none">
              <a:solidFill>
                <a:srgbClr val="FF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ko-KR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 sz="1050" b="0" i="0" u="none" strike="noStrike" cap="non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endParaRPr sz="1050" b="0" i="0" u="none" strike="noStrike" cap="non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ko-KR" sz="1050" b="1" i="0" u="none" strike="noStrike" cap="none">
                <a:solidFill>
                  <a:srgbClr val="43434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sum(advrts_amt) / sum(tot_eprs_cnt) : cpv.</a:t>
            </a:r>
            <a:endParaRPr sz="1050" b="1" i="0" u="none" strike="noStrike" cap="none">
              <a:solidFill>
                <a:srgbClr val="43434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ko-KR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stop_camp_stats.tot_eprs_cnt / stop_camp_stats.stop_time : 분당 노출 수</a:t>
            </a:r>
            <a:r>
              <a:rPr lang="ko-KR" sz="1050" b="1" i="0" u="none" strike="noStrike" cap="none">
                <a:solidFill>
                  <a:srgbClr val="43434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050" b="1" i="0" u="none" strike="noStrike" cap="none">
              <a:solidFill>
                <a:srgbClr val="43434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ko-KR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(60-stop_camp_stats.stop_time) : 남은 시간 [분 단위]</a:t>
            </a:r>
            <a:endParaRPr sz="1050" b="1" i="0" u="none" strike="noStrike" cap="non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endParaRPr sz="1050" b="0" i="0" u="none" strike="noStrike" cap="non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ko-KR" sz="1050" b="1" i="0" u="none" strike="noStrike" cap="none">
                <a:solidFill>
                  <a:srgbClr val="43434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round(</a:t>
            </a:r>
            <a:r>
              <a:rPr lang="ko-KR" sz="1050" b="1" i="0" u="none" strike="noStrike" cap="none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sum(advrts_amt)/sum(tot_eprs_cnt) </a:t>
            </a:r>
            <a:r>
              <a:rPr lang="ko-KR" sz="1050" b="1" i="0" u="none" strike="noStrike" cap="none">
                <a:solidFill>
                  <a:srgbClr val="43434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 </a:t>
            </a:r>
            <a:endParaRPr sz="1050" b="1" i="0" u="none" strike="noStrike" cap="none">
              <a:solidFill>
                <a:srgbClr val="43434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ko-KR" sz="1050" b="1" i="0" u="none" strike="noStrike" cap="none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(stop_camp_stats.tot_eprs_cnt /stop_camp_stats.stop_time)</a:t>
            </a:r>
            <a:r>
              <a:rPr lang="ko-KR" sz="1050" b="1" i="0" u="none" strike="noStrike" cap="none">
                <a:solidFill>
                  <a:srgbClr val="43434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*</a:t>
            </a:r>
            <a:endParaRPr sz="1050" b="1" i="0" u="none" strike="noStrike" cap="none">
              <a:solidFill>
                <a:srgbClr val="43434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ko-KR" sz="1050" b="1" i="0" u="none" strike="noStrike" cap="none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(60-stop_camp_stats.stop_time), </a:t>
            </a:r>
            <a:r>
              <a:rPr lang="ko-KR" sz="1050" b="1" i="0" u="none" strike="noStrike" cap="none">
                <a:solidFill>
                  <a:srgbClr val="43434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1)</a:t>
            </a:r>
            <a:endParaRPr sz="1050" b="1" i="0" u="none" strike="noStrike" cap="none">
              <a:solidFill>
                <a:srgbClr val="43434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endParaRPr sz="1050" b="0" i="0" u="none" strike="noStrike" cap="none">
              <a:solidFill>
                <a:srgbClr val="FF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ko-KR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	end as </a:t>
            </a:r>
            <a:r>
              <a:rPr lang="ko-KR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expt_advrts_amt</a:t>
            </a:r>
            <a:endParaRPr sz="1050" b="1" i="0" u="none" strike="noStrike" cap="non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ko-KR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from  BILLING.MOB_CAMP_HH_STATS as mchs</a:t>
            </a:r>
            <a:endParaRPr sz="1050" b="0" i="0" u="none" strike="noStrike" cap="non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ko-KR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where mchs.site_code = stop_camp_stats.site_code</a:t>
            </a:r>
            <a:endParaRPr sz="1050" b="0" i="0" u="none" strike="noStrike" cap="non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ko-KR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and mchs.itl_tp_code = stop_camp_stats.itl_tp_code</a:t>
            </a:r>
            <a:endParaRPr sz="1050" b="0" i="0" u="none" strike="noStrike" cap="non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ko-KR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and mchs.pltfom_tp_code = stop_camp_stats.pltfom_tp_code</a:t>
            </a:r>
            <a:endParaRPr sz="1050" b="0" i="0" u="none" strike="noStrike" cap="non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ko-KR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and mchs.stats_hh = stop_camp_stats.stats_hh</a:t>
            </a:r>
            <a:endParaRPr sz="1050" b="0" i="0" u="none" strike="noStrike" cap="non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ko-KR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and dayofweek(mchs.stats_dttm) = dayofweek(stop_camp_stats.stats_dttm))</a:t>
            </a:r>
            <a:endParaRPr sz="1050" b="0" i="0" u="none" strike="noStrike" cap="non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endParaRPr sz="1050" b="1" i="0" u="none" strike="noStrike" cap="non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ko-KR" sz="1050" b="1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CPV 상품의 예상 소진량 계산식</a:t>
            </a:r>
            <a:endParaRPr sz="1050" b="1" i="0" u="none" strike="noStrike" cap="none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ko-KR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 </a:t>
            </a:r>
            <a:r>
              <a:rPr lang="ko-KR" sz="1050" b="1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round(stop_camp_stats.advrts_amt*(60- stop_camp_stats.stop_time ) / stop_camp_stats.stop_time,1 )</a:t>
            </a:r>
            <a:endParaRPr sz="1050" b="1" i="0" u="none" strike="noStrike" cap="none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ko-KR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end as </a:t>
            </a:r>
            <a:r>
              <a:rPr lang="ko-KR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expt_advrts_amt</a:t>
            </a:r>
            <a:endParaRPr sz="1050" b="1" i="0" u="none" strike="noStrike" cap="non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endParaRPr sz="1050" b="0" i="0" u="none" strike="noStrike" cap="non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0" indent="-2952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1050"/>
              <a:buFont typeface="Courier New"/>
              <a:buChar char="●"/>
            </a:pPr>
            <a:r>
              <a:rPr lang="ko-KR" sz="1050" b="1" i="0" u="none" strike="noStrike" cap="none">
                <a:solidFill>
                  <a:srgbClr val="FF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예외 처리</a:t>
            </a:r>
            <a:endParaRPr sz="1050" b="1" i="0" u="none" strike="noStrike" cap="none">
              <a:solidFill>
                <a:srgbClr val="FF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0" indent="-2952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Courier New"/>
              <a:buChar char="●"/>
            </a:pPr>
            <a:r>
              <a:rPr lang="ko-KR" sz="1050" b="1" i="0" u="none" strike="noStrike" cap="none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cpc 방식의 예상 소진량 계산식</a:t>
            </a:r>
            <a:endParaRPr sz="1050" b="1" i="0" u="none" strike="noStrike" cap="none">
              <a:solidFill>
                <a:srgbClr val="FF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0" indent="-2952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050"/>
              <a:buFont typeface="Courier New"/>
              <a:buChar char="●"/>
            </a:pPr>
            <a:r>
              <a:rPr lang="ko-KR" sz="1050" b="1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cpv 방식의 예상 소진량 계산식</a:t>
            </a:r>
            <a:endParaRPr sz="1050" b="1" i="0" u="none" strike="noStrike" cap="none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5" name="Google Shape;235;g711a5c0df7_0_0"/>
          <p:cNvSpPr/>
          <p:nvPr/>
        </p:nvSpPr>
        <p:spPr>
          <a:xfrm>
            <a:off x="1965475" y="551150"/>
            <a:ext cx="8620500" cy="478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캠페인별 예상 노출 수, 예상 소진량 계산 관련 쿼리.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711a5c0df7_0_12"/>
          <p:cNvSpPr/>
          <p:nvPr/>
        </p:nvSpPr>
        <p:spPr>
          <a:xfrm>
            <a:off x="2105550" y="614850"/>
            <a:ext cx="7980900" cy="779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활용할 테이블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g711a5c0df7_0_12"/>
          <p:cNvSpPr/>
          <p:nvPr/>
        </p:nvSpPr>
        <p:spPr>
          <a:xfrm>
            <a:off x="729075" y="1850038"/>
            <a:ext cx="2743200" cy="1580550"/>
          </a:xfrm>
          <a:prstGeom prst="flowChartMagneticDisk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BILLING.MOB_CAMP_HH_STATS</a:t>
            </a:r>
            <a:endParaRPr sz="1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g711a5c0df7_0_12"/>
          <p:cNvSpPr/>
          <p:nvPr/>
        </p:nvSpPr>
        <p:spPr>
          <a:xfrm>
            <a:off x="4773913" y="1850050"/>
            <a:ext cx="2671200" cy="1580550"/>
          </a:xfrm>
          <a:prstGeom prst="flowChartMagneticDisk">
            <a:avLst/>
          </a:prstGeom>
          <a:noFill/>
          <a:ln w="28575" cap="flat" cmpd="sng">
            <a:solidFill>
              <a:srgbClr val="FF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BILLING.TIME_CAMP_EXHS_STATS</a:t>
            </a:r>
            <a:endParaRPr sz="1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g711a5c0df7_0_12"/>
          <p:cNvSpPr/>
          <p:nvPr/>
        </p:nvSpPr>
        <p:spPr>
          <a:xfrm>
            <a:off x="8883350" y="1850038"/>
            <a:ext cx="2743200" cy="1580550"/>
          </a:xfrm>
          <a:prstGeom prst="flowChartMagneticDisk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BILLING.MOB_COM_HH_STATS</a:t>
            </a:r>
            <a:endParaRPr sz="1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g711a5c0df7_0_12"/>
          <p:cNvSpPr/>
          <p:nvPr/>
        </p:nvSpPr>
        <p:spPr>
          <a:xfrm>
            <a:off x="367275" y="3698775"/>
            <a:ext cx="3466800" cy="2236200"/>
          </a:xfrm>
          <a:prstGeom prst="flowChartAlternateProcess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특정 캠페인의 이전 2달간 </a:t>
            </a:r>
            <a:r>
              <a:rPr lang="ko-KR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특정 요일의, 특정 시간의, 특정 플랫폼의, 특정 연동 구분</a:t>
            </a:r>
            <a:r>
              <a:rPr lang="ko-K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의 </a:t>
            </a:r>
            <a:r>
              <a:rPr lang="ko-KR" sz="1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cpv</a:t>
            </a:r>
            <a:r>
              <a:rPr lang="ko-K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계산 가능.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 )  2020년 1월 1일과 요일이 같으면서 시간도 같은 이전 데이터를 캠페인별로 집계하여 cpv 계산 가능.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g711a5c0df7_0_12"/>
          <p:cNvSpPr/>
          <p:nvPr/>
        </p:nvSpPr>
        <p:spPr>
          <a:xfrm>
            <a:off x="4361788" y="3886100"/>
            <a:ext cx="3466800" cy="1720800"/>
          </a:xfrm>
          <a:prstGeom prst="flowChartAlternateProcess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중단이 멈춘 </a:t>
            </a:r>
            <a:r>
              <a:rPr lang="ko-KR" sz="1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캠페인들에 대한 리스트</a:t>
            </a:r>
            <a:r>
              <a:rPr lang="ko-K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그리고 중단 시간</a:t>
            </a:r>
            <a:r>
              <a:rPr lang="ko-KR" sz="1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[ 5분 단위 ] </a:t>
            </a:r>
            <a:r>
              <a:rPr lang="ko-K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을 알 수 있음.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 ) 2020년 1월 1일 1시 웹 플랫폼이면서 모비온 독점 지면에 예산을 할당한 캠페인 A가 15분 만에 송출 중단됨.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g711a5c0df7_0_12"/>
          <p:cNvSpPr/>
          <p:nvPr/>
        </p:nvSpPr>
        <p:spPr>
          <a:xfrm>
            <a:off x="8521550" y="4015100"/>
            <a:ext cx="3466800" cy="1462800"/>
          </a:xfrm>
          <a:prstGeom prst="flowChartAlternateProcess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모비온 전체 시간대별 통계량을 저장하고 있는 테이블.</a:t>
            </a:r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52d03c9340_0_152"/>
          <p:cNvSpPr/>
          <p:nvPr/>
        </p:nvSpPr>
        <p:spPr>
          <a:xfrm>
            <a:off x="2104750" y="455075"/>
            <a:ext cx="7980900" cy="779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요일별 시간대별 통계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[sql file : MOB_COM_EXPT_aggr_STATS_ydy.sql ]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g52d03c9340_0_152"/>
          <p:cNvSpPr/>
          <p:nvPr/>
        </p:nvSpPr>
        <p:spPr>
          <a:xfrm>
            <a:off x="2624100" y="1510663"/>
            <a:ext cx="2743200" cy="1580550"/>
          </a:xfrm>
          <a:prstGeom prst="flowChartMagneticDisk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BILLING.MOB_COM_HH_STATS_info</a:t>
            </a:r>
            <a:endParaRPr sz="1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g52d03c9340_0_152"/>
          <p:cNvSpPr/>
          <p:nvPr/>
        </p:nvSpPr>
        <p:spPr>
          <a:xfrm>
            <a:off x="6764775" y="1510663"/>
            <a:ext cx="2743200" cy="1580550"/>
          </a:xfrm>
          <a:prstGeom prst="flowChartMagneticDisk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MOB_CAMP_EXPT_STATS_ydy</a:t>
            </a:r>
            <a:endParaRPr sz="1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g52d03c9340_0_152"/>
          <p:cNvSpPr/>
          <p:nvPr/>
        </p:nvSpPr>
        <p:spPr>
          <a:xfrm>
            <a:off x="5577625" y="1850038"/>
            <a:ext cx="976800" cy="901800"/>
          </a:xfrm>
          <a:prstGeom prst="mathPlus">
            <a:avLst>
              <a:gd name="adj1" fmla="val 23520"/>
            </a:avLst>
          </a:prstGeom>
          <a:solidFill>
            <a:srgbClr val="999999"/>
          </a:solidFill>
          <a:ln w="28575" cap="flat" cmpd="sng">
            <a:solidFill>
              <a:srgbClr val="4454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g52d03c9340_0_152"/>
          <p:cNvSpPr/>
          <p:nvPr/>
        </p:nvSpPr>
        <p:spPr>
          <a:xfrm>
            <a:off x="2624100" y="3430600"/>
            <a:ext cx="6943800" cy="15123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MOB_CAMP_EXPT_STATS_ydy를 시간별로 그룹핑하여 집계한 데이터를 MOB_COM_HH_STATS_info의 시간대별 데이터와 더해주면 예상 노출 수, 예상 소진 금액이 계산 됩니다.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=&gt; </a:t>
            </a:r>
            <a:r>
              <a:rPr lang="ko-KR" sz="1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이론상 가능</a:t>
            </a:r>
            <a:r>
              <a:rPr lang="ko-K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하나 실제로 쿼리를 실행해본 결과 </a:t>
            </a:r>
            <a:r>
              <a:rPr lang="ko-KR" sz="1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처리 시간 오버</a:t>
            </a:r>
            <a:r>
              <a:rPr lang="ko-K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가 뜨고 있습니다.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=&gt; 최적화 필요함.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6" name="Google Shape;256;g52d03c9340_0_1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5095300"/>
            <a:ext cx="11885601" cy="544379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g52d03c9340_0_152"/>
          <p:cNvSpPr/>
          <p:nvPr/>
        </p:nvSpPr>
        <p:spPr>
          <a:xfrm>
            <a:off x="232975" y="5344750"/>
            <a:ext cx="11885700" cy="4002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7"/>
          <p:cNvSpPr txBox="1"/>
          <p:nvPr/>
        </p:nvSpPr>
        <p:spPr>
          <a:xfrm>
            <a:off x="192999" y="123277"/>
            <a:ext cx="2284442" cy="397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800" tIns="44400" rIns="88800" bIns="44400" anchor="ctr" anchorCtr="0">
            <a:spAutoFit/>
          </a:bodyPr>
          <a:lstStyle/>
          <a:p>
            <a:pPr marL="333083" marR="0" lvl="0" indent="-3330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ko-KR" sz="2000" b="1" i="0" u="none" strike="noStrike" cap="none">
                <a:solidFill>
                  <a:srgbClr val="7BA96B"/>
                </a:solidFill>
                <a:latin typeface="Malgun Gothic"/>
                <a:ea typeface="Malgun Gothic"/>
                <a:cs typeface="Malgun Gothic"/>
                <a:sym typeface="Malgun Gothic"/>
              </a:rPr>
              <a:t>Screen Definition</a:t>
            </a:r>
            <a:endParaRPr sz="19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4" name="Google Shape;264;p7"/>
          <p:cNvSpPr txBox="1"/>
          <p:nvPr/>
        </p:nvSpPr>
        <p:spPr>
          <a:xfrm>
            <a:off x="1036754" y="658497"/>
            <a:ext cx="1188146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시간대별 예상 소진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7"/>
          <p:cNvSpPr txBox="1"/>
          <p:nvPr/>
        </p:nvSpPr>
        <p:spPr>
          <a:xfrm>
            <a:off x="10009756" y="649261"/>
            <a:ext cx="530915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유은선</a:t>
            </a:r>
            <a:endParaRPr sz="9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6" name="Google Shape;266;p7"/>
          <p:cNvSpPr txBox="1"/>
          <p:nvPr/>
        </p:nvSpPr>
        <p:spPr>
          <a:xfrm>
            <a:off x="6092032" y="648907"/>
            <a:ext cx="1539204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광고관리 &gt; 시간대별 통계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7"/>
          <p:cNvSpPr txBox="1"/>
          <p:nvPr/>
        </p:nvSpPr>
        <p:spPr>
          <a:xfrm>
            <a:off x="1036067" y="901364"/>
            <a:ext cx="4953600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https://www.mobon.net/time/manage_report_media_time_re.php?&amp;acType=02&amp;acType=01</a:t>
            </a:r>
            <a:endParaRPr sz="9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68" name="Google Shape;268;p7"/>
          <p:cNvGraphicFramePr/>
          <p:nvPr/>
        </p:nvGraphicFramePr>
        <p:xfrm>
          <a:off x="9432111" y="1386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{00AA482A-1F3B-404D-B719-D6A948EE7915}</a:tableStyleId>
              </a:tblPr>
              <a:tblGrid>
                <a:gridCol w="27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4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29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sz="9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1400" u="none" strike="noStrike" cap="none"/>
                    </a:p>
                  </a:txBody>
                  <a:tcPr marL="20925" marR="20925" marT="18000" marB="18000" anchor="ctr">
                    <a:lnL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Noto Sans Symbols"/>
                        <a:buChar char="▪"/>
                      </a:pPr>
                      <a:r>
                        <a:rPr lang="ko-KR" sz="800" b="0" u="none" strike="noStrike" cap="none"/>
                        <a:t>범례에 예상소진 추가</a:t>
                      </a:r>
                      <a:endParaRPr sz="800" b="0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Noto Sans Symbols"/>
                        <a:buNone/>
                      </a:pPr>
                      <a:r>
                        <a:rPr lang="ko-KR" sz="800" b="0" u="none" strike="noStrike" cap="none"/>
                        <a:t>- 기존과 동일하게 범례에 표시된 예상 소진 클릭할 경우 그래프에 예상 소진만 보여줌.</a:t>
                      </a:r>
                      <a:endParaRPr sz="800" b="0" u="none" strike="noStrike" cap="none"/>
                    </a:p>
                  </a:txBody>
                  <a:tcPr marL="20925" marR="20925" marT="18000" marB="18000" anchor="ctr">
                    <a:lnL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5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sz="9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sz="1400" u="none" strike="noStrike" cap="none"/>
                    </a:p>
                  </a:txBody>
                  <a:tcPr marL="20925" marR="20925" marT="18000" marB="18000" anchor="ctr">
                    <a:lnL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Noto Sans Symbols"/>
                        <a:buChar char="▪"/>
                      </a:pPr>
                      <a:r>
                        <a:rPr lang="ko-KR" sz="800" b="0" u="none" strike="noStrike" cap="none"/>
                        <a:t>기존 그래프에 예상소진에 대한 값 추가</a:t>
                      </a:r>
                      <a:endParaRPr sz="800" b="0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Noto Sans Symbols"/>
                        <a:buNone/>
                      </a:pPr>
                      <a:r>
                        <a:rPr lang="ko-KR" sz="800" b="0" u="none" strike="noStrike" cap="none"/>
                        <a:t>- 소진과 비교될 수 있도록 표현.</a:t>
                      </a:r>
                      <a:endParaRPr sz="800" b="0" u="none" strike="noStrike" cap="none"/>
                    </a:p>
                  </a:txBody>
                  <a:tcPr marL="20925" marR="20925" marT="18000" marB="18000" anchor="ctr">
                    <a:lnL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3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sz="9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sz="1400" u="none" strike="noStrike" cap="none"/>
                    </a:p>
                  </a:txBody>
                  <a:tcPr marL="20925" marR="20925" marT="18000" marB="18000" anchor="ctr">
                    <a:lnL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Noto Sans Symbols"/>
                        <a:buChar char="▪"/>
                      </a:pPr>
                      <a:r>
                        <a:rPr lang="ko-KR" sz="800" b="0" u="none" strike="noStrike" cap="none"/>
                        <a:t>특정 시간 마우스 오버 시 실제 수치 표시</a:t>
                      </a:r>
                      <a:endParaRPr sz="800" b="0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Noto Sans Symbols"/>
                        <a:buNone/>
                      </a:pPr>
                      <a:r>
                        <a:rPr lang="ko-KR" sz="800" b="0" u="none" strike="noStrike" cap="none"/>
                        <a:t>- 현재와 동일. 예상소진만 추가하여 표시</a:t>
                      </a:r>
                      <a:endParaRPr sz="800" b="0" u="none" strike="noStrike" cap="none"/>
                    </a:p>
                  </a:txBody>
                  <a:tcPr marL="20925" marR="20925" marT="18000" marB="18000" anchor="ctr">
                    <a:lnL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69" name="Google Shape;269;p7"/>
          <p:cNvGrpSpPr/>
          <p:nvPr/>
        </p:nvGrpSpPr>
        <p:grpSpPr>
          <a:xfrm>
            <a:off x="243345" y="2686626"/>
            <a:ext cx="8952521" cy="3313924"/>
            <a:chOff x="299331" y="3293153"/>
            <a:chExt cx="8952521" cy="3313924"/>
          </a:xfrm>
        </p:grpSpPr>
        <p:grpSp>
          <p:nvGrpSpPr>
            <p:cNvPr id="270" name="Google Shape;270;p7"/>
            <p:cNvGrpSpPr/>
            <p:nvPr/>
          </p:nvGrpSpPr>
          <p:grpSpPr>
            <a:xfrm>
              <a:off x="299331" y="3293153"/>
              <a:ext cx="8952521" cy="3313924"/>
              <a:chOff x="263668" y="3265994"/>
              <a:chExt cx="8952521" cy="3313924"/>
            </a:xfrm>
          </p:grpSpPr>
          <p:cxnSp>
            <p:nvCxnSpPr>
              <p:cNvPr id="271" name="Google Shape;271;p7"/>
              <p:cNvCxnSpPr/>
              <p:nvPr/>
            </p:nvCxnSpPr>
            <p:spPr>
              <a:xfrm>
                <a:off x="1036757" y="3658299"/>
                <a:ext cx="7380000" cy="72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72" name="Google Shape;272;p7"/>
              <p:cNvCxnSpPr/>
              <p:nvPr/>
            </p:nvCxnSpPr>
            <p:spPr>
              <a:xfrm>
                <a:off x="1036753" y="4217637"/>
                <a:ext cx="7380000" cy="72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73" name="Google Shape;273;p7"/>
              <p:cNvCxnSpPr/>
              <p:nvPr/>
            </p:nvCxnSpPr>
            <p:spPr>
              <a:xfrm>
                <a:off x="1036753" y="4801681"/>
                <a:ext cx="7380000" cy="72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74" name="Google Shape;274;p7"/>
              <p:cNvCxnSpPr/>
              <p:nvPr/>
            </p:nvCxnSpPr>
            <p:spPr>
              <a:xfrm>
                <a:off x="1036753" y="5397854"/>
                <a:ext cx="7380000" cy="72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75" name="Google Shape;275;p7"/>
              <p:cNvCxnSpPr/>
              <p:nvPr/>
            </p:nvCxnSpPr>
            <p:spPr>
              <a:xfrm>
                <a:off x="1036753" y="3390983"/>
                <a:ext cx="7380000" cy="72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76" name="Google Shape;276;p7"/>
              <p:cNvCxnSpPr/>
              <p:nvPr/>
            </p:nvCxnSpPr>
            <p:spPr>
              <a:xfrm>
                <a:off x="1036753" y="3928732"/>
                <a:ext cx="7380000" cy="72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77" name="Google Shape;277;p7"/>
              <p:cNvCxnSpPr/>
              <p:nvPr/>
            </p:nvCxnSpPr>
            <p:spPr>
              <a:xfrm>
                <a:off x="1036753" y="4518840"/>
                <a:ext cx="7380000" cy="72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78" name="Google Shape;278;p7"/>
              <p:cNvCxnSpPr/>
              <p:nvPr/>
            </p:nvCxnSpPr>
            <p:spPr>
              <a:xfrm>
                <a:off x="1036753" y="5097975"/>
                <a:ext cx="7380000" cy="72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79" name="Google Shape;279;p7"/>
              <p:cNvCxnSpPr/>
              <p:nvPr/>
            </p:nvCxnSpPr>
            <p:spPr>
              <a:xfrm>
                <a:off x="1042507" y="5697733"/>
                <a:ext cx="7380000" cy="72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80" name="Google Shape;280;p7"/>
              <p:cNvCxnSpPr/>
              <p:nvPr/>
            </p:nvCxnSpPr>
            <p:spPr>
              <a:xfrm>
                <a:off x="1036753" y="5997612"/>
                <a:ext cx="7380000" cy="72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81" name="Google Shape;281;p7"/>
              <p:cNvCxnSpPr/>
              <p:nvPr/>
            </p:nvCxnSpPr>
            <p:spPr>
              <a:xfrm>
                <a:off x="1036753" y="6302868"/>
                <a:ext cx="7380000" cy="72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82" name="Google Shape;282;p7"/>
              <p:cNvSpPr txBox="1"/>
              <p:nvPr/>
            </p:nvSpPr>
            <p:spPr>
              <a:xfrm>
                <a:off x="1009046" y="6364474"/>
                <a:ext cx="7396046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lang="ko-KR" sz="800" b="0" i="0" u="none" strike="noStrike" cap="none">
                    <a:solidFill>
                      <a:srgbClr val="7F7F7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0      1      2      3      4      5      6       7      8      9      10      11      12     13      14      15      16      17      18      19      20      21      22      23  </a:t>
                </a:r>
                <a:endParaRPr sz="800" b="0" i="0" u="none" strike="noStrike" cap="none">
                  <a:solidFill>
                    <a:srgbClr val="7F7F7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83" name="Google Shape;283;p7"/>
              <p:cNvSpPr txBox="1"/>
              <p:nvPr/>
            </p:nvSpPr>
            <p:spPr>
              <a:xfrm>
                <a:off x="283081" y="3290461"/>
                <a:ext cx="782834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lang="ko-KR" sz="800" b="0" i="0" u="none" strike="noStrike" cap="none">
                    <a:solidFill>
                      <a:srgbClr val="7F7F7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100,000,000</a:t>
                </a:r>
                <a:endParaRPr sz="800" b="0" i="0" u="none" strike="noStrike" cap="none">
                  <a:solidFill>
                    <a:srgbClr val="7F7F7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84" name="Google Shape;284;p7"/>
              <p:cNvSpPr txBox="1"/>
              <p:nvPr/>
            </p:nvSpPr>
            <p:spPr>
              <a:xfrm>
                <a:off x="278016" y="3545238"/>
                <a:ext cx="782834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lang="ko-KR" sz="800" b="0" i="0" u="none" strike="noStrike" cap="none">
                    <a:solidFill>
                      <a:srgbClr val="7F7F7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90,000,000</a:t>
                </a:r>
                <a:endParaRPr sz="800" b="0" i="0" u="none" strike="noStrike" cap="none">
                  <a:solidFill>
                    <a:srgbClr val="7F7F7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85" name="Google Shape;285;p7"/>
              <p:cNvSpPr txBox="1"/>
              <p:nvPr/>
            </p:nvSpPr>
            <p:spPr>
              <a:xfrm>
                <a:off x="281737" y="3809717"/>
                <a:ext cx="782834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lang="ko-KR" sz="800" b="0" i="0" u="none" strike="noStrike" cap="none">
                    <a:solidFill>
                      <a:srgbClr val="7F7F7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80,000,000</a:t>
                </a:r>
                <a:endParaRPr sz="800" b="0" i="0" u="none" strike="noStrike" cap="none">
                  <a:solidFill>
                    <a:srgbClr val="7F7F7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86" name="Google Shape;286;p7"/>
              <p:cNvSpPr txBox="1"/>
              <p:nvPr/>
            </p:nvSpPr>
            <p:spPr>
              <a:xfrm>
                <a:off x="281737" y="4106527"/>
                <a:ext cx="782834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lang="ko-KR" sz="800" b="0" i="0" u="none" strike="noStrike" cap="none">
                    <a:solidFill>
                      <a:srgbClr val="7F7F7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70,000,000</a:t>
                </a:r>
                <a:endParaRPr sz="800" b="0" i="0" u="none" strike="noStrike" cap="none">
                  <a:solidFill>
                    <a:srgbClr val="7F7F7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87" name="Google Shape;287;p7"/>
              <p:cNvSpPr txBox="1"/>
              <p:nvPr/>
            </p:nvSpPr>
            <p:spPr>
              <a:xfrm>
                <a:off x="273829" y="4398820"/>
                <a:ext cx="782834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lang="ko-KR" sz="800" b="0" i="0" u="none" strike="noStrike" cap="none">
                    <a:solidFill>
                      <a:srgbClr val="7F7F7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60,000,000</a:t>
                </a:r>
                <a:endParaRPr sz="800" b="0" i="0" u="none" strike="noStrike" cap="none">
                  <a:solidFill>
                    <a:srgbClr val="7F7F7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88" name="Google Shape;288;p7"/>
              <p:cNvSpPr txBox="1"/>
              <p:nvPr/>
            </p:nvSpPr>
            <p:spPr>
              <a:xfrm>
                <a:off x="266151" y="4687160"/>
                <a:ext cx="782834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lang="ko-KR" sz="800" b="0" i="0" u="none" strike="noStrike" cap="none">
                    <a:solidFill>
                      <a:srgbClr val="7F7F7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50,000,000</a:t>
                </a:r>
                <a:endParaRPr sz="800" b="0" i="0" u="none" strike="noStrike" cap="none">
                  <a:solidFill>
                    <a:srgbClr val="7F7F7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89" name="Google Shape;289;p7"/>
              <p:cNvSpPr txBox="1"/>
              <p:nvPr/>
            </p:nvSpPr>
            <p:spPr>
              <a:xfrm>
                <a:off x="263668" y="4990253"/>
                <a:ext cx="782834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lang="ko-KR" sz="800" b="0" i="0" u="none" strike="noStrike" cap="none">
                    <a:solidFill>
                      <a:srgbClr val="7F7F7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40,000,000</a:t>
                </a:r>
                <a:endParaRPr sz="800" b="0" i="0" u="none" strike="noStrike" cap="none">
                  <a:solidFill>
                    <a:srgbClr val="7F7F7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90" name="Google Shape;290;p7"/>
              <p:cNvSpPr txBox="1"/>
              <p:nvPr/>
            </p:nvSpPr>
            <p:spPr>
              <a:xfrm>
                <a:off x="281790" y="5286547"/>
                <a:ext cx="782834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lang="ko-KR" sz="800" b="0" i="0" u="none" strike="noStrike" cap="none">
                    <a:solidFill>
                      <a:srgbClr val="7F7F7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30,000,000</a:t>
                </a:r>
                <a:endParaRPr sz="800" b="0" i="0" u="none" strike="noStrike" cap="none">
                  <a:solidFill>
                    <a:srgbClr val="7F7F7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91" name="Google Shape;291;p7"/>
              <p:cNvSpPr txBox="1"/>
              <p:nvPr/>
            </p:nvSpPr>
            <p:spPr>
              <a:xfrm>
                <a:off x="273829" y="5589142"/>
                <a:ext cx="782834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lang="ko-KR" sz="800" b="0" i="0" u="none" strike="noStrike" cap="none">
                    <a:solidFill>
                      <a:srgbClr val="7F7F7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20,000,000</a:t>
                </a:r>
                <a:endParaRPr sz="800" b="0" i="0" u="none" strike="noStrike" cap="none">
                  <a:solidFill>
                    <a:srgbClr val="7F7F7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92" name="Google Shape;292;p7"/>
              <p:cNvSpPr txBox="1"/>
              <p:nvPr/>
            </p:nvSpPr>
            <p:spPr>
              <a:xfrm>
                <a:off x="281737" y="5876464"/>
                <a:ext cx="782834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lang="ko-KR" sz="800" b="0" i="0" u="none" strike="noStrike" cap="none">
                    <a:solidFill>
                      <a:srgbClr val="7F7F7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10,000,000</a:t>
                </a:r>
                <a:endParaRPr sz="800" b="0" i="0" u="none" strike="noStrike" cap="none">
                  <a:solidFill>
                    <a:srgbClr val="7F7F7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93" name="Google Shape;293;p7"/>
              <p:cNvSpPr txBox="1"/>
              <p:nvPr/>
            </p:nvSpPr>
            <p:spPr>
              <a:xfrm>
                <a:off x="8433355" y="3265994"/>
                <a:ext cx="782834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lang="ko-KR" sz="800" b="0" i="0" u="none" strike="noStrike" cap="none">
                    <a:solidFill>
                      <a:srgbClr val="7F7F7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2500</a:t>
                </a:r>
                <a:endParaRPr sz="800" b="0" i="0" u="none" strike="noStrike" cap="none">
                  <a:solidFill>
                    <a:srgbClr val="7F7F7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94" name="Google Shape;294;p7"/>
              <p:cNvSpPr txBox="1"/>
              <p:nvPr/>
            </p:nvSpPr>
            <p:spPr>
              <a:xfrm>
                <a:off x="8416753" y="3828189"/>
                <a:ext cx="782834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lang="ko-KR" sz="800" b="0" i="0" u="none" strike="noStrike" cap="none">
                    <a:solidFill>
                      <a:srgbClr val="7F7F7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2000</a:t>
                </a:r>
                <a:endParaRPr sz="800" b="0" i="0" u="none" strike="noStrike" cap="none">
                  <a:solidFill>
                    <a:srgbClr val="7F7F7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95" name="Google Shape;295;p7"/>
              <p:cNvSpPr txBox="1"/>
              <p:nvPr/>
            </p:nvSpPr>
            <p:spPr>
              <a:xfrm>
                <a:off x="8422835" y="4416525"/>
                <a:ext cx="782834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lang="ko-KR" sz="800" b="0" i="0" u="none" strike="noStrike" cap="none">
                    <a:solidFill>
                      <a:srgbClr val="7F7F7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1500</a:t>
                </a:r>
                <a:endParaRPr sz="800" b="0" i="0" u="none" strike="noStrike" cap="none">
                  <a:solidFill>
                    <a:srgbClr val="7F7F7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96" name="Google Shape;296;p7"/>
              <p:cNvSpPr txBox="1"/>
              <p:nvPr/>
            </p:nvSpPr>
            <p:spPr>
              <a:xfrm>
                <a:off x="8427416" y="4995573"/>
                <a:ext cx="782834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lang="ko-KR" sz="800" b="0" i="0" u="none" strike="noStrike" cap="none">
                    <a:solidFill>
                      <a:srgbClr val="7F7F7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1000</a:t>
                </a:r>
                <a:endParaRPr sz="800" b="0" i="0" u="none" strike="noStrike" cap="none">
                  <a:solidFill>
                    <a:srgbClr val="7F7F7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97" name="Google Shape;297;p7"/>
              <p:cNvSpPr txBox="1"/>
              <p:nvPr/>
            </p:nvSpPr>
            <p:spPr>
              <a:xfrm>
                <a:off x="8422835" y="5599057"/>
                <a:ext cx="782834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lang="ko-KR" sz="800" b="0" i="0" u="none" strike="noStrike" cap="none">
                    <a:solidFill>
                      <a:srgbClr val="7F7F7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500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8" name="Google Shape;298;p7"/>
              <p:cNvSpPr txBox="1"/>
              <p:nvPr/>
            </p:nvSpPr>
            <p:spPr>
              <a:xfrm>
                <a:off x="8426386" y="6211335"/>
                <a:ext cx="782834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lang="ko-KR" sz="800" b="0" i="0" u="none" strike="noStrike" cap="none">
                    <a:solidFill>
                      <a:srgbClr val="7F7F7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0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99" name="Google Shape;299;p7"/>
            <p:cNvSpPr txBox="1"/>
            <p:nvPr/>
          </p:nvSpPr>
          <p:spPr>
            <a:xfrm>
              <a:off x="336321" y="6238494"/>
              <a:ext cx="782834" cy="215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lang="ko-KR" sz="800" b="0" i="0" u="none" strike="noStrike" cap="none">
                  <a:solidFill>
                    <a:srgbClr val="7F7F7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-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0" name="Google Shape;300;p7"/>
          <p:cNvSpPr/>
          <p:nvPr/>
        </p:nvSpPr>
        <p:spPr>
          <a:xfrm>
            <a:off x="1042981" y="3941052"/>
            <a:ext cx="180000" cy="1796177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1" name="Google Shape;301;p7"/>
          <p:cNvSpPr/>
          <p:nvPr/>
        </p:nvSpPr>
        <p:spPr>
          <a:xfrm>
            <a:off x="1314866" y="4222325"/>
            <a:ext cx="177007" cy="1504598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2" name="Google Shape;302;p7"/>
          <p:cNvSpPr/>
          <p:nvPr/>
        </p:nvSpPr>
        <p:spPr>
          <a:xfrm>
            <a:off x="1368793" y="4880082"/>
            <a:ext cx="89603" cy="84497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3" name="Google Shape;303;p7"/>
          <p:cNvSpPr/>
          <p:nvPr/>
        </p:nvSpPr>
        <p:spPr>
          <a:xfrm>
            <a:off x="1587516" y="4946336"/>
            <a:ext cx="180000" cy="783372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4" name="Google Shape;304;p7"/>
          <p:cNvSpPr/>
          <p:nvPr/>
        </p:nvSpPr>
        <p:spPr>
          <a:xfrm>
            <a:off x="1093303" y="3816843"/>
            <a:ext cx="90000" cy="190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5" name="Google Shape;305;p7"/>
          <p:cNvSpPr/>
          <p:nvPr/>
        </p:nvSpPr>
        <p:spPr>
          <a:xfrm>
            <a:off x="1637415" y="5032912"/>
            <a:ext cx="76324" cy="69641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6" name="Google Shape;306;p7"/>
          <p:cNvSpPr/>
          <p:nvPr/>
        </p:nvSpPr>
        <p:spPr>
          <a:xfrm>
            <a:off x="1834592" y="5288046"/>
            <a:ext cx="200275" cy="444647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7" name="Google Shape;307;p7"/>
          <p:cNvSpPr/>
          <p:nvPr/>
        </p:nvSpPr>
        <p:spPr>
          <a:xfrm>
            <a:off x="1898401" y="5181505"/>
            <a:ext cx="90000" cy="5447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8" name="Google Shape;308;p7"/>
          <p:cNvSpPr/>
          <p:nvPr/>
        </p:nvSpPr>
        <p:spPr>
          <a:xfrm>
            <a:off x="2116942" y="5130772"/>
            <a:ext cx="180000" cy="593362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9" name="Google Shape;309;p7"/>
          <p:cNvSpPr/>
          <p:nvPr/>
        </p:nvSpPr>
        <p:spPr>
          <a:xfrm>
            <a:off x="2168227" y="5234167"/>
            <a:ext cx="90000" cy="49837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0" name="Google Shape;310;p7"/>
          <p:cNvSpPr/>
          <p:nvPr/>
        </p:nvSpPr>
        <p:spPr>
          <a:xfrm>
            <a:off x="2390476" y="5128775"/>
            <a:ext cx="180000" cy="5976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1" name="Google Shape;311;p7"/>
          <p:cNvSpPr/>
          <p:nvPr/>
        </p:nvSpPr>
        <p:spPr>
          <a:xfrm>
            <a:off x="2440762" y="5162841"/>
            <a:ext cx="90000" cy="565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2" name="Google Shape;312;p7"/>
          <p:cNvSpPr/>
          <p:nvPr/>
        </p:nvSpPr>
        <p:spPr>
          <a:xfrm>
            <a:off x="2664626" y="4825698"/>
            <a:ext cx="180000" cy="91313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3" name="Google Shape;313;p7"/>
          <p:cNvSpPr/>
          <p:nvPr/>
        </p:nvSpPr>
        <p:spPr>
          <a:xfrm>
            <a:off x="2712292" y="4963923"/>
            <a:ext cx="90000" cy="7733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4" name="Google Shape;314;p7"/>
          <p:cNvSpPr/>
          <p:nvPr/>
        </p:nvSpPr>
        <p:spPr>
          <a:xfrm>
            <a:off x="2975327" y="4590047"/>
            <a:ext cx="180000" cy="11340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5" name="Google Shape;315;p7"/>
          <p:cNvSpPr/>
          <p:nvPr/>
        </p:nvSpPr>
        <p:spPr>
          <a:xfrm>
            <a:off x="3020305" y="4525740"/>
            <a:ext cx="90000" cy="120396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6" name="Google Shape;316;p7"/>
          <p:cNvSpPr/>
          <p:nvPr/>
        </p:nvSpPr>
        <p:spPr>
          <a:xfrm>
            <a:off x="3248738" y="3939484"/>
            <a:ext cx="184825" cy="1798633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7" name="Google Shape;317;p7"/>
          <p:cNvSpPr/>
          <p:nvPr/>
        </p:nvSpPr>
        <p:spPr>
          <a:xfrm>
            <a:off x="3300325" y="3998059"/>
            <a:ext cx="88928" cy="172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8" name="Google Shape;318;p7"/>
          <p:cNvSpPr/>
          <p:nvPr/>
        </p:nvSpPr>
        <p:spPr>
          <a:xfrm>
            <a:off x="3530240" y="3086144"/>
            <a:ext cx="180000" cy="2655914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9" name="Google Shape;319;p7"/>
          <p:cNvSpPr/>
          <p:nvPr/>
        </p:nvSpPr>
        <p:spPr>
          <a:xfrm>
            <a:off x="3578609" y="3464277"/>
            <a:ext cx="90000" cy="22645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0" name="Google Shape;320;p7"/>
          <p:cNvSpPr/>
          <p:nvPr/>
        </p:nvSpPr>
        <p:spPr>
          <a:xfrm>
            <a:off x="3832951" y="3077254"/>
            <a:ext cx="180000" cy="2655914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1" name="Google Shape;321;p7"/>
          <p:cNvSpPr/>
          <p:nvPr/>
        </p:nvSpPr>
        <p:spPr>
          <a:xfrm>
            <a:off x="3880140" y="3421645"/>
            <a:ext cx="90000" cy="23071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2" name="Google Shape;322;p7"/>
          <p:cNvSpPr/>
          <p:nvPr/>
        </p:nvSpPr>
        <p:spPr>
          <a:xfrm>
            <a:off x="4153596" y="3939483"/>
            <a:ext cx="180000" cy="1797287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3" name="Google Shape;323;p7"/>
          <p:cNvSpPr/>
          <p:nvPr/>
        </p:nvSpPr>
        <p:spPr>
          <a:xfrm>
            <a:off x="4201598" y="3880684"/>
            <a:ext cx="90000" cy="184564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4" name="Google Shape;324;p7"/>
          <p:cNvSpPr/>
          <p:nvPr/>
        </p:nvSpPr>
        <p:spPr>
          <a:xfrm>
            <a:off x="4488941" y="3638281"/>
            <a:ext cx="180000" cy="209859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5" name="Google Shape;325;p7"/>
          <p:cNvSpPr/>
          <p:nvPr/>
        </p:nvSpPr>
        <p:spPr>
          <a:xfrm>
            <a:off x="4542084" y="4075940"/>
            <a:ext cx="90000" cy="165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6" name="Google Shape;326;p7"/>
          <p:cNvSpPr/>
          <p:nvPr/>
        </p:nvSpPr>
        <p:spPr>
          <a:xfrm>
            <a:off x="4782299" y="4231655"/>
            <a:ext cx="180197" cy="1495991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7" name="Google Shape;327;p7"/>
          <p:cNvSpPr/>
          <p:nvPr/>
        </p:nvSpPr>
        <p:spPr>
          <a:xfrm>
            <a:off x="4836550" y="4134316"/>
            <a:ext cx="89387" cy="1591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8" name="Google Shape;328;p7"/>
          <p:cNvSpPr/>
          <p:nvPr/>
        </p:nvSpPr>
        <p:spPr>
          <a:xfrm>
            <a:off x="5111808" y="4234637"/>
            <a:ext cx="180197" cy="1495991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9" name="Google Shape;329;p7"/>
          <p:cNvSpPr/>
          <p:nvPr/>
        </p:nvSpPr>
        <p:spPr>
          <a:xfrm>
            <a:off x="5163373" y="4166879"/>
            <a:ext cx="90000" cy="1558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0" name="Google Shape;330;p7"/>
          <p:cNvSpPr/>
          <p:nvPr/>
        </p:nvSpPr>
        <p:spPr>
          <a:xfrm>
            <a:off x="5441639" y="4236852"/>
            <a:ext cx="180197" cy="1495991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1" name="Google Shape;331;p7"/>
          <p:cNvSpPr/>
          <p:nvPr/>
        </p:nvSpPr>
        <p:spPr>
          <a:xfrm>
            <a:off x="5495773" y="4150857"/>
            <a:ext cx="90000" cy="1591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2" name="Google Shape;332;p7"/>
          <p:cNvSpPr/>
          <p:nvPr/>
        </p:nvSpPr>
        <p:spPr>
          <a:xfrm>
            <a:off x="6110902" y="4094602"/>
            <a:ext cx="180000" cy="1644436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3" name="Google Shape;333;p7"/>
          <p:cNvSpPr/>
          <p:nvPr/>
        </p:nvSpPr>
        <p:spPr>
          <a:xfrm>
            <a:off x="6156501" y="4172462"/>
            <a:ext cx="90000" cy="156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4" name="Google Shape;334;p7"/>
          <p:cNvSpPr/>
          <p:nvPr/>
        </p:nvSpPr>
        <p:spPr>
          <a:xfrm>
            <a:off x="6429362" y="3816843"/>
            <a:ext cx="180000" cy="1922195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5" name="Google Shape;335;p7"/>
          <p:cNvSpPr/>
          <p:nvPr/>
        </p:nvSpPr>
        <p:spPr>
          <a:xfrm>
            <a:off x="6480804" y="4373428"/>
            <a:ext cx="90000" cy="1357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6" name="Google Shape;336;p7"/>
          <p:cNvSpPr/>
          <p:nvPr/>
        </p:nvSpPr>
        <p:spPr>
          <a:xfrm>
            <a:off x="6769652" y="3816843"/>
            <a:ext cx="180000" cy="1922195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7" name="Google Shape;337;p7"/>
          <p:cNvSpPr/>
          <p:nvPr/>
        </p:nvSpPr>
        <p:spPr>
          <a:xfrm>
            <a:off x="6814652" y="4434861"/>
            <a:ext cx="90000" cy="129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8" name="Google Shape;338;p7"/>
          <p:cNvSpPr/>
          <p:nvPr/>
        </p:nvSpPr>
        <p:spPr>
          <a:xfrm>
            <a:off x="7098057" y="3946684"/>
            <a:ext cx="185859" cy="1787164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9" name="Google Shape;339;p7"/>
          <p:cNvSpPr/>
          <p:nvPr/>
        </p:nvSpPr>
        <p:spPr>
          <a:xfrm>
            <a:off x="7149303" y="4463722"/>
            <a:ext cx="90000" cy="127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0" name="Google Shape;340;p7"/>
          <p:cNvSpPr/>
          <p:nvPr/>
        </p:nvSpPr>
        <p:spPr>
          <a:xfrm>
            <a:off x="7437954" y="3949308"/>
            <a:ext cx="185859" cy="1787164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1" name="Google Shape;341;p7"/>
          <p:cNvSpPr/>
          <p:nvPr/>
        </p:nvSpPr>
        <p:spPr>
          <a:xfrm>
            <a:off x="7483824" y="4391899"/>
            <a:ext cx="90000" cy="13419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2" name="Google Shape;342;p7"/>
          <p:cNvSpPr/>
          <p:nvPr/>
        </p:nvSpPr>
        <p:spPr>
          <a:xfrm>
            <a:off x="7748783" y="4094601"/>
            <a:ext cx="180000" cy="1642627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3" name="Google Shape;343;p7"/>
          <p:cNvSpPr/>
          <p:nvPr/>
        </p:nvSpPr>
        <p:spPr>
          <a:xfrm>
            <a:off x="7800844" y="4477229"/>
            <a:ext cx="90000" cy="1260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4" name="Google Shape;344;p7"/>
          <p:cNvSpPr/>
          <p:nvPr/>
        </p:nvSpPr>
        <p:spPr>
          <a:xfrm>
            <a:off x="8089282" y="4222325"/>
            <a:ext cx="180000" cy="151945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5" name="Google Shape;345;p7"/>
          <p:cNvSpPr/>
          <p:nvPr/>
        </p:nvSpPr>
        <p:spPr>
          <a:xfrm>
            <a:off x="8135481" y="4527854"/>
            <a:ext cx="90000" cy="121506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46" name="Google Shape;346;p7"/>
          <p:cNvCxnSpPr/>
          <p:nvPr/>
        </p:nvCxnSpPr>
        <p:spPr>
          <a:xfrm>
            <a:off x="2218098" y="2263945"/>
            <a:ext cx="270000" cy="0"/>
          </a:xfrm>
          <a:prstGeom prst="straightConnector1">
            <a:avLst/>
          </a:prstGeom>
          <a:noFill/>
          <a:ln w="635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7" name="Google Shape;347;p7"/>
          <p:cNvCxnSpPr/>
          <p:nvPr/>
        </p:nvCxnSpPr>
        <p:spPr>
          <a:xfrm>
            <a:off x="2982461" y="2263945"/>
            <a:ext cx="270000" cy="0"/>
          </a:xfrm>
          <a:prstGeom prst="straightConnector1">
            <a:avLst/>
          </a:prstGeom>
          <a:noFill/>
          <a:ln w="635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8" name="Google Shape;348;p7"/>
          <p:cNvSpPr txBox="1"/>
          <p:nvPr/>
        </p:nvSpPr>
        <p:spPr>
          <a:xfrm>
            <a:off x="2499966" y="2163017"/>
            <a:ext cx="404213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소진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7"/>
          <p:cNvSpPr txBox="1"/>
          <p:nvPr/>
        </p:nvSpPr>
        <p:spPr>
          <a:xfrm>
            <a:off x="3266248" y="2161715"/>
            <a:ext cx="649776" cy="216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예상 소진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50" name="Google Shape;350;p7"/>
          <p:cNvCxnSpPr/>
          <p:nvPr/>
        </p:nvCxnSpPr>
        <p:spPr>
          <a:xfrm>
            <a:off x="4006023" y="2263945"/>
            <a:ext cx="270000" cy="0"/>
          </a:xfrm>
          <a:prstGeom prst="straightConnector1">
            <a:avLst/>
          </a:prstGeom>
          <a:noFill/>
          <a:ln w="635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1" name="Google Shape;351;p7"/>
          <p:cNvSpPr txBox="1"/>
          <p:nvPr/>
        </p:nvSpPr>
        <p:spPr>
          <a:xfrm>
            <a:off x="4276113" y="2160203"/>
            <a:ext cx="649776" cy="216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총ROAS</a:t>
            </a:r>
            <a:endParaRPr sz="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2" name="Google Shape;352;p7"/>
          <p:cNvSpPr/>
          <p:nvPr/>
        </p:nvSpPr>
        <p:spPr>
          <a:xfrm>
            <a:off x="2933177" y="1975956"/>
            <a:ext cx="180000" cy="18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0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3" name="Google Shape;353;p7"/>
          <p:cNvSpPr/>
          <p:nvPr/>
        </p:nvSpPr>
        <p:spPr>
          <a:xfrm>
            <a:off x="3472241" y="2870765"/>
            <a:ext cx="180000" cy="18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0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4" name="Google Shape;354;p7"/>
          <p:cNvSpPr/>
          <p:nvPr/>
        </p:nvSpPr>
        <p:spPr>
          <a:xfrm>
            <a:off x="5696951" y="2825491"/>
            <a:ext cx="360000" cy="2904685"/>
          </a:xfrm>
          <a:prstGeom prst="rect">
            <a:avLst/>
          </a:prstGeom>
          <a:solidFill>
            <a:srgbClr val="D8D8D8">
              <a:alpha val="4941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5" name="Google Shape;355;p7"/>
          <p:cNvSpPr/>
          <p:nvPr/>
        </p:nvSpPr>
        <p:spPr>
          <a:xfrm>
            <a:off x="5781038" y="3946684"/>
            <a:ext cx="180000" cy="1790545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6" name="Google Shape;356;p7"/>
          <p:cNvSpPr/>
          <p:nvPr/>
        </p:nvSpPr>
        <p:spPr>
          <a:xfrm>
            <a:off x="5830389" y="4123272"/>
            <a:ext cx="90000" cy="160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57" name="Google Shape;357;p7"/>
          <p:cNvGrpSpPr/>
          <p:nvPr/>
        </p:nvGrpSpPr>
        <p:grpSpPr>
          <a:xfrm>
            <a:off x="1129578" y="3118575"/>
            <a:ext cx="7060763" cy="1974393"/>
            <a:chOff x="1122193" y="3697931"/>
            <a:chExt cx="7060763" cy="1974393"/>
          </a:xfrm>
        </p:grpSpPr>
        <p:cxnSp>
          <p:nvCxnSpPr>
            <p:cNvPr id="358" name="Google Shape;358;p7"/>
            <p:cNvCxnSpPr/>
            <p:nvPr/>
          </p:nvCxnSpPr>
          <p:spPr>
            <a:xfrm rot="10800000" flipH="1">
              <a:off x="1122193" y="4527609"/>
              <a:ext cx="268362" cy="193802"/>
            </a:xfrm>
            <a:prstGeom prst="straightConnector1">
              <a:avLst/>
            </a:prstGeom>
            <a:noFill/>
            <a:ln w="158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59" name="Google Shape;359;p7"/>
            <p:cNvCxnSpPr/>
            <p:nvPr/>
          </p:nvCxnSpPr>
          <p:spPr>
            <a:xfrm>
              <a:off x="1390555" y="4526040"/>
              <a:ext cx="268397" cy="113172"/>
            </a:xfrm>
            <a:prstGeom prst="straightConnector1">
              <a:avLst/>
            </a:prstGeom>
            <a:noFill/>
            <a:ln w="158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60" name="Google Shape;360;p7"/>
            <p:cNvCxnSpPr/>
            <p:nvPr/>
          </p:nvCxnSpPr>
          <p:spPr>
            <a:xfrm>
              <a:off x="1658463" y="4639212"/>
              <a:ext cx="285081" cy="530191"/>
            </a:xfrm>
            <a:prstGeom prst="straightConnector1">
              <a:avLst/>
            </a:prstGeom>
            <a:noFill/>
            <a:ln w="158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61" name="Google Shape;361;p7"/>
            <p:cNvCxnSpPr/>
            <p:nvPr/>
          </p:nvCxnSpPr>
          <p:spPr>
            <a:xfrm>
              <a:off x="1949957" y="5169403"/>
              <a:ext cx="254666" cy="356289"/>
            </a:xfrm>
            <a:prstGeom prst="straightConnector1">
              <a:avLst/>
            </a:prstGeom>
            <a:noFill/>
            <a:ln w="158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62" name="Google Shape;362;p7"/>
            <p:cNvCxnSpPr/>
            <p:nvPr/>
          </p:nvCxnSpPr>
          <p:spPr>
            <a:xfrm>
              <a:off x="2201708" y="5525692"/>
              <a:ext cx="279854" cy="62473"/>
            </a:xfrm>
            <a:prstGeom prst="straightConnector1">
              <a:avLst/>
            </a:prstGeom>
            <a:noFill/>
            <a:ln w="158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63" name="Google Shape;363;p7"/>
            <p:cNvCxnSpPr/>
            <p:nvPr/>
          </p:nvCxnSpPr>
          <p:spPr>
            <a:xfrm>
              <a:off x="2477729" y="5582265"/>
              <a:ext cx="283804" cy="90059"/>
            </a:xfrm>
            <a:prstGeom prst="straightConnector1">
              <a:avLst/>
            </a:prstGeom>
            <a:noFill/>
            <a:ln w="158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64" name="Google Shape;364;p7"/>
            <p:cNvCxnSpPr/>
            <p:nvPr/>
          </p:nvCxnSpPr>
          <p:spPr>
            <a:xfrm rot="10800000" flipH="1">
              <a:off x="2753051" y="5379645"/>
              <a:ext cx="308693" cy="292679"/>
            </a:xfrm>
            <a:prstGeom prst="straightConnector1">
              <a:avLst/>
            </a:prstGeom>
            <a:noFill/>
            <a:ln w="158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65" name="Google Shape;365;p7"/>
            <p:cNvCxnSpPr/>
            <p:nvPr/>
          </p:nvCxnSpPr>
          <p:spPr>
            <a:xfrm rot="10800000" flipH="1">
              <a:off x="3052916" y="5129698"/>
              <a:ext cx="286196" cy="260838"/>
            </a:xfrm>
            <a:prstGeom prst="straightConnector1">
              <a:avLst/>
            </a:prstGeom>
            <a:noFill/>
            <a:ln w="158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66" name="Google Shape;366;p7"/>
            <p:cNvCxnSpPr/>
            <p:nvPr/>
          </p:nvCxnSpPr>
          <p:spPr>
            <a:xfrm rot="10800000" flipH="1">
              <a:off x="3339963" y="4829646"/>
              <a:ext cx="269976" cy="300051"/>
            </a:xfrm>
            <a:prstGeom prst="straightConnector1">
              <a:avLst/>
            </a:prstGeom>
            <a:noFill/>
            <a:ln w="158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67" name="Google Shape;367;p7"/>
            <p:cNvCxnSpPr/>
            <p:nvPr/>
          </p:nvCxnSpPr>
          <p:spPr>
            <a:xfrm rot="10800000" flipH="1">
              <a:off x="3601137" y="4238778"/>
              <a:ext cx="325506" cy="608628"/>
            </a:xfrm>
            <a:prstGeom prst="straightConnector1">
              <a:avLst/>
            </a:prstGeom>
            <a:noFill/>
            <a:ln w="158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68" name="Google Shape;368;p7"/>
            <p:cNvCxnSpPr/>
            <p:nvPr/>
          </p:nvCxnSpPr>
          <p:spPr>
            <a:xfrm rot="10800000" flipH="1">
              <a:off x="3926643" y="4144858"/>
              <a:ext cx="312513" cy="97836"/>
            </a:xfrm>
            <a:prstGeom prst="straightConnector1">
              <a:avLst/>
            </a:prstGeom>
            <a:noFill/>
            <a:ln w="158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69" name="Google Shape;369;p7"/>
            <p:cNvCxnSpPr/>
            <p:nvPr/>
          </p:nvCxnSpPr>
          <p:spPr>
            <a:xfrm>
              <a:off x="4232331" y="4145391"/>
              <a:ext cx="360000" cy="192794"/>
            </a:xfrm>
            <a:prstGeom prst="straightConnector1">
              <a:avLst/>
            </a:prstGeom>
            <a:noFill/>
            <a:ln w="158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70" name="Google Shape;370;p7"/>
            <p:cNvCxnSpPr/>
            <p:nvPr/>
          </p:nvCxnSpPr>
          <p:spPr>
            <a:xfrm rot="10800000" flipH="1">
              <a:off x="4575643" y="4273051"/>
              <a:ext cx="290080" cy="58158"/>
            </a:xfrm>
            <a:prstGeom prst="straightConnector1">
              <a:avLst/>
            </a:prstGeom>
            <a:noFill/>
            <a:ln w="158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71" name="Google Shape;371;p7"/>
            <p:cNvCxnSpPr/>
            <p:nvPr/>
          </p:nvCxnSpPr>
          <p:spPr>
            <a:xfrm rot="10800000" flipH="1">
              <a:off x="4865723" y="3707694"/>
              <a:ext cx="332505" cy="571549"/>
            </a:xfrm>
            <a:prstGeom prst="straightConnector1">
              <a:avLst/>
            </a:prstGeom>
            <a:noFill/>
            <a:ln w="158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72" name="Google Shape;372;p7"/>
            <p:cNvCxnSpPr/>
            <p:nvPr/>
          </p:nvCxnSpPr>
          <p:spPr>
            <a:xfrm>
              <a:off x="5198228" y="3711249"/>
              <a:ext cx="321128" cy="539984"/>
            </a:xfrm>
            <a:prstGeom prst="straightConnector1">
              <a:avLst/>
            </a:prstGeom>
            <a:noFill/>
            <a:ln w="158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73" name="Google Shape;373;p7"/>
            <p:cNvCxnSpPr/>
            <p:nvPr/>
          </p:nvCxnSpPr>
          <p:spPr>
            <a:xfrm>
              <a:off x="5519356" y="4249518"/>
              <a:ext cx="332505" cy="63986"/>
            </a:xfrm>
            <a:prstGeom prst="straightConnector1">
              <a:avLst/>
            </a:prstGeom>
            <a:noFill/>
            <a:ln w="158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74" name="Google Shape;374;p7"/>
            <p:cNvCxnSpPr/>
            <p:nvPr/>
          </p:nvCxnSpPr>
          <p:spPr>
            <a:xfrm rot="10800000" flipH="1">
              <a:off x="5845037" y="3995400"/>
              <a:ext cx="344894" cy="324118"/>
            </a:xfrm>
            <a:prstGeom prst="straightConnector1">
              <a:avLst/>
            </a:prstGeom>
            <a:noFill/>
            <a:ln w="158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75" name="Google Shape;375;p7"/>
            <p:cNvCxnSpPr/>
            <p:nvPr/>
          </p:nvCxnSpPr>
          <p:spPr>
            <a:xfrm>
              <a:off x="6195617" y="3997451"/>
              <a:ext cx="313171" cy="507966"/>
            </a:xfrm>
            <a:prstGeom prst="straightConnector1">
              <a:avLst/>
            </a:prstGeom>
            <a:noFill/>
            <a:ln w="158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76" name="Google Shape;376;p7"/>
            <p:cNvCxnSpPr/>
            <p:nvPr/>
          </p:nvCxnSpPr>
          <p:spPr>
            <a:xfrm>
              <a:off x="6511889" y="4512015"/>
              <a:ext cx="333554" cy="112088"/>
            </a:xfrm>
            <a:prstGeom prst="straightConnector1">
              <a:avLst/>
            </a:prstGeom>
            <a:noFill/>
            <a:ln w="158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77" name="Google Shape;377;p7"/>
            <p:cNvCxnSpPr/>
            <p:nvPr/>
          </p:nvCxnSpPr>
          <p:spPr>
            <a:xfrm rot="10800000" flipH="1">
              <a:off x="6845443" y="4184295"/>
              <a:ext cx="331334" cy="436729"/>
            </a:xfrm>
            <a:prstGeom prst="straightConnector1">
              <a:avLst/>
            </a:prstGeom>
            <a:noFill/>
            <a:ln w="158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78" name="Google Shape;378;p7"/>
            <p:cNvCxnSpPr/>
            <p:nvPr/>
          </p:nvCxnSpPr>
          <p:spPr>
            <a:xfrm>
              <a:off x="7182098" y="4183195"/>
              <a:ext cx="334372" cy="678492"/>
            </a:xfrm>
            <a:prstGeom prst="straightConnector1">
              <a:avLst/>
            </a:prstGeom>
            <a:noFill/>
            <a:ln w="158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79" name="Google Shape;379;p7"/>
            <p:cNvCxnSpPr/>
            <p:nvPr/>
          </p:nvCxnSpPr>
          <p:spPr>
            <a:xfrm rot="10800000" flipH="1">
              <a:off x="7511714" y="4266227"/>
              <a:ext cx="319684" cy="595954"/>
            </a:xfrm>
            <a:prstGeom prst="straightConnector1">
              <a:avLst/>
            </a:prstGeom>
            <a:noFill/>
            <a:ln w="158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80" name="Google Shape;380;p7"/>
            <p:cNvCxnSpPr/>
            <p:nvPr/>
          </p:nvCxnSpPr>
          <p:spPr>
            <a:xfrm rot="10800000" flipH="1">
              <a:off x="7831635" y="3697931"/>
              <a:ext cx="351321" cy="565832"/>
            </a:xfrm>
            <a:prstGeom prst="straightConnector1">
              <a:avLst/>
            </a:prstGeom>
            <a:noFill/>
            <a:ln w="158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381" name="Google Shape;381;p7"/>
          <p:cNvSpPr/>
          <p:nvPr/>
        </p:nvSpPr>
        <p:spPr>
          <a:xfrm>
            <a:off x="5891575" y="2906348"/>
            <a:ext cx="1622857" cy="9594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16시</a:t>
            </a:r>
            <a:endParaRPr sz="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소진 : 51,000,000원</a:t>
            </a:r>
            <a:endParaRPr sz="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예상소진 : 60,000,000원</a:t>
            </a:r>
            <a:endParaRPr sz="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총ROAS : 1,700%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세션ROAS : 400%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전환율 : 0.1%</a:t>
            </a:r>
            <a:endParaRPr sz="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2" name="Google Shape;382;p7"/>
          <p:cNvSpPr/>
          <p:nvPr/>
        </p:nvSpPr>
        <p:spPr>
          <a:xfrm>
            <a:off x="2938968" y="2163533"/>
            <a:ext cx="943754" cy="207572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3" name="Google Shape;383;p7"/>
          <p:cNvSpPr/>
          <p:nvPr/>
        </p:nvSpPr>
        <p:spPr>
          <a:xfrm>
            <a:off x="3475962" y="3047773"/>
            <a:ext cx="285702" cy="2736479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4" name="Google Shape;384;p7"/>
          <p:cNvSpPr/>
          <p:nvPr/>
        </p:nvSpPr>
        <p:spPr>
          <a:xfrm>
            <a:off x="5664855" y="2856550"/>
            <a:ext cx="180000" cy="18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0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5" name="Google Shape;385;p7"/>
          <p:cNvSpPr/>
          <p:nvPr/>
        </p:nvSpPr>
        <p:spPr>
          <a:xfrm>
            <a:off x="5847863" y="2867473"/>
            <a:ext cx="1708229" cy="1043297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6" name="Google Shape;386;p7"/>
          <p:cNvSpPr txBox="1"/>
          <p:nvPr/>
        </p:nvSpPr>
        <p:spPr>
          <a:xfrm>
            <a:off x="298055" y="1973055"/>
            <a:ext cx="93249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온라인 평일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7"/>
          <p:cNvSpPr/>
          <p:nvPr/>
        </p:nvSpPr>
        <p:spPr>
          <a:xfrm>
            <a:off x="137013" y="1834890"/>
            <a:ext cx="9146944" cy="4537909"/>
          </a:xfrm>
          <a:prstGeom prst="rect">
            <a:avLst/>
          </a:prstGeom>
          <a:noFill/>
          <a:ln w="127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88" name="Google Shape;388;p7"/>
          <p:cNvCxnSpPr/>
          <p:nvPr/>
        </p:nvCxnSpPr>
        <p:spPr>
          <a:xfrm>
            <a:off x="4945959" y="2267436"/>
            <a:ext cx="270000" cy="0"/>
          </a:xfrm>
          <a:prstGeom prst="straightConnector1">
            <a:avLst/>
          </a:prstGeom>
          <a:noFill/>
          <a:ln w="635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89" name="Google Shape;389;p7"/>
          <p:cNvSpPr txBox="1"/>
          <p:nvPr/>
        </p:nvSpPr>
        <p:spPr>
          <a:xfrm>
            <a:off x="5216049" y="2163694"/>
            <a:ext cx="649776" cy="216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세션ROAS</a:t>
            </a:r>
            <a:endParaRPr sz="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90" name="Google Shape;390;p7"/>
          <p:cNvCxnSpPr/>
          <p:nvPr/>
        </p:nvCxnSpPr>
        <p:spPr>
          <a:xfrm>
            <a:off x="5947789" y="2263916"/>
            <a:ext cx="270000" cy="0"/>
          </a:xfrm>
          <a:prstGeom prst="straightConnector1">
            <a:avLst/>
          </a:prstGeom>
          <a:noFill/>
          <a:ln w="6350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1" name="Google Shape;391;p7"/>
          <p:cNvSpPr txBox="1"/>
          <p:nvPr/>
        </p:nvSpPr>
        <p:spPr>
          <a:xfrm>
            <a:off x="6217879" y="2160174"/>
            <a:ext cx="649776" cy="216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전환율</a:t>
            </a:r>
            <a:endParaRPr sz="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2" name="Google Shape;392;p7"/>
          <p:cNvSpPr/>
          <p:nvPr/>
        </p:nvSpPr>
        <p:spPr>
          <a:xfrm>
            <a:off x="1110343" y="5169159"/>
            <a:ext cx="7104926" cy="237258"/>
          </a:xfrm>
          <a:custGeom>
            <a:avLst/>
            <a:gdLst/>
            <a:ahLst/>
            <a:cxnLst/>
            <a:rect l="l" t="t" r="r" b="b"/>
            <a:pathLst>
              <a:path w="7104926" h="237258" extrusionOk="0">
                <a:moveTo>
                  <a:pt x="0" y="0"/>
                </a:moveTo>
                <a:cubicBezTo>
                  <a:pt x="97971" y="18661"/>
                  <a:pt x="195943" y="37322"/>
                  <a:pt x="289249" y="65314"/>
                </a:cubicBezTo>
                <a:cubicBezTo>
                  <a:pt x="382555" y="93306"/>
                  <a:pt x="468086" y="146180"/>
                  <a:pt x="559837" y="167951"/>
                </a:cubicBezTo>
                <a:cubicBezTo>
                  <a:pt x="651588" y="189723"/>
                  <a:pt x="749559" y="203718"/>
                  <a:pt x="839755" y="195943"/>
                </a:cubicBezTo>
                <a:cubicBezTo>
                  <a:pt x="929951" y="188168"/>
                  <a:pt x="1012371" y="150845"/>
                  <a:pt x="1101012" y="121298"/>
                </a:cubicBezTo>
                <a:cubicBezTo>
                  <a:pt x="1189653" y="91751"/>
                  <a:pt x="1281404" y="37322"/>
                  <a:pt x="1371600" y="18661"/>
                </a:cubicBezTo>
                <a:cubicBezTo>
                  <a:pt x="1461796" y="0"/>
                  <a:pt x="1545772" y="-6220"/>
                  <a:pt x="1642188" y="9331"/>
                </a:cubicBezTo>
                <a:cubicBezTo>
                  <a:pt x="1738604" y="24882"/>
                  <a:pt x="1850572" y="93307"/>
                  <a:pt x="1950098" y="111968"/>
                </a:cubicBezTo>
                <a:cubicBezTo>
                  <a:pt x="2049624" y="130629"/>
                  <a:pt x="2144486" y="138404"/>
                  <a:pt x="2239347" y="121298"/>
                </a:cubicBezTo>
                <a:cubicBezTo>
                  <a:pt x="2334208" y="104192"/>
                  <a:pt x="2425959" y="12441"/>
                  <a:pt x="2519265" y="9331"/>
                </a:cubicBezTo>
                <a:cubicBezTo>
                  <a:pt x="2612571" y="6221"/>
                  <a:pt x="2696547" y="88641"/>
                  <a:pt x="2799184" y="102637"/>
                </a:cubicBezTo>
                <a:cubicBezTo>
                  <a:pt x="2901821" y="116633"/>
                  <a:pt x="3021564" y="93306"/>
                  <a:pt x="3135086" y="93306"/>
                </a:cubicBezTo>
                <a:cubicBezTo>
                  <a:pt x="3248608" y="93306"/>
                  <a:pt x="3373016" y="108857"/>
                  <a:pt x="3480318" y="102637"/>
                </a:cubicBezTo>
                <a:cubicBezTo>
                  <a:pt x="3587620" y="96417"/>
                  <a:pt x="3674706" y="38878"/>
                  <a:pt x="3778898" y="55984"/>
                </a:cubicBezTo>
                <a:cubicBezTo>
                  <a:pt x="3883090" y="73090"/>
                  <a:pt x="3999722" y="178837"/>
                  <a:pt x="4105469" y="205274"/>
                </a:cubicBezTo>
                <a:cubicBezTo>
                  <a:pt x="4211216" y="231711"/>
                  <a:pt x="4306077" y="220825"/>
                  <a:pt x="4413379" y="214604"/>
                </a:cubicBezTo>
                <a:cubicBezTo>
                  <a:pt x="4520681" y="208383"/>
                  <a:pt x="4637314" y="186612"/>
                  <a:pt x="4749281" y="167951"/>
                </a:cubicBezTo>
                <a:cubicBezTo>
                  <a:pt x="4861249" y="149290"/>
                  <a:pt x="4973217" y="121298"/>
                  <a:pt x="5085184" y="102637"/>
                </a:cubicBezTo>
                <a:cubicBezTo>
                  <a:pt x="5197152" y="83976"/>
                  <a:pt x="5310674" y="55984"/>
                  <a:pt x="5421086" y="55984"/>
                </a:cubicBezTo>
                <a:cubicBezTo>
                  <a:pt x="5531498" y="55984"/>
                  <a:pt x="5635690" y="77755"/>
                  <a:pt x="5747657" y="102637"/>
                </a:cubicBezTo>
                <a:cubicBezTo>
                  <a:pt x="5859624" y="127519"/>
                  <a:pt x="5980923" y="183503"/>
                  <a:pt x="6092890" y="205274"/>
                </a:cubicBezTo>
                <a:cubicBezTo>
                  <a:pt x="6204857" y="227045"/>
                  <a:pt x="6312159" y="245706"/>
                  <a:pt x="6419461" y="233265"/>
                </a:cubicBezTo>
                <a:cubicBezTo>
                  <a:pt x="6526763" y="220824"/>
                  <a:pt x="6627845" y="157066"/>
                  <a:pt x="6736702" y="130629"/>
                </a:cubicBezTo>
                <a:cubicBezTo>
                  <a:pt x="6845559" y="104192"/>
                  <a:pt x="7016620" y="82421"/>
                  <a:pt x="7072604" y="74645"/>
                </a:cubicBezTo>
                <a:cubicBezTo>
                  <a:pt x="7128588" y="66869"/>
                  <a:pt x="7100596" y="75422"/>
                  <a:pt x="7072604" y="83976"/>
                </a:cubicBezTo>
              </a:path>
            </a:pathLst>
          </a:custGeom>
          <a:noFill/>
          <a:ln w="9525" cap="rnd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3" name="Google Shape;393;p7"/>
          <p:cNvSpPr/>
          <p:nvPr/>
        </p:nvSpPr>
        <p:spPr>
          <a:xfrm>
            <a:off x="1101012" y="5174433"/>
            <a:ext cx="7081935" cy="314530"/>
          </a:xfrm>
          <a:custGeom>
            <a:avLst/>
            <a:gdLst/>
            <a:ahLst/>
            <a:cxnLst/>
            <a:rect l="l" t="t" r="r" b="b"/>
            <a:pathLst>
              <a:path w="7081935" h="314530" extrusionOk="0">
                <a:moveTo>
                  <a:pt x="0" y="78702"/>
                </a:moveTo>
                <a:cubicBezTo>
                  <a:pt x="106524" y="158012"/>
                  <a:pt x="213049" y="237322"/>
                  <a:pt x="307910" y="255983"/>
                </a:cubicBezTo>
                <a:cubicBezTo>
                  <a:pt x="402771" y="274644"/>
                  <a:pt x="480527" y="192224"/>
                  <a:pt x="569168" y="190669"/>
                </a:cubicBezTo>
                <a:cubicBezTo>
                  <a:pt x="657809" y="189114"/>
                  <a:pt x="749559" y="235767"/>
                  <a:pt x="839755" y="246653"/>
                </a:cubicBezTo>
                <a:cubicBezTo>
                  <a:pt x="929951" y="257539"/>
                  <a:pt x="1018592" y="296416"/>
                  <a:pt x="1110343" y="255983"/>
                </a:cubicBezTo>
                <a:cubicBezTo>
                  <a:pt x="1202094" y="215550"/>
                  <a:pt x="1298510" y="28938"/>
                  <a:pt x="1390261" y="4057"/>
                </a:cubicBezTo>
                <a:cubicBezTo>
                  <a:pt x="1482012" y="-20825"/>
                  <a:pt x="1565988" y="75592"/>
                  <a:pt x="1660849" y="106694"/>
                </a:cubicBezTo>
                <a:cubicBezTo>
                  <a:pt x="1755710" y="137796"/>
                  <a:pt x="1861458" y="178228"/>
                  <a:pt x="1959429" y="190669"/>
                </a:cubicBezTo>
                <a:cubicBezTo>
                  <a:pt x="2057400" y="203110"/>
                  <a:pt x="2156927" y="210885"/>
                  <a:pt x="2248678" y="181338"/>
                </a:cubicBezTo>
                <a:cubicBezTo>
                  <a:pt x="2340429" y="151791"/>
                  <a:pt x="2416629" y="16497"/>
                  <a:pt x="2509935" y="13387"/>
                </a:cubicBezTo>
                <a:cubicBezTo>
                  <a:pt x="2603241" y="10277"/>
                  <a:pt x="2702768" y="122244"/>
                  <a:pt x="2808515" y="162677"/>
                </a:cubicBezTo>
                <a:cubicBezTo>
                  <a:pt x="2914262" y="203110"/>
                  <a:pt x="3030895" y="255983"/>
                  <a:pt x="3144417" y="255983"/>
                </a:cubicBezTo>
                <a:cubicBezTo>
                  <a:pt x="3257939" y="255983"/>
                  <a:pt x="3387012" y="187559"/>
                  <a:pt x="3489649" y="162677"/>
                </a:cubicBezTo>
                <a:cubicBezTo>
                  <a:pt x="3592286" y="137796"/>
                  <a:pt x="3660711" y="89588"/>
                  <a:pt x="3760237" y="106694"/>
                </a:cubicBezTo>
                <a:cubicBezTo>
                  <a:pt x="3859764" y="123800"/>
                  <a:pt x="3973286" y="246653"/>
                  <a:pt x="4086808" y="265314"/>
                </a:cubicBezTo>
                <a:cubicBezTo>
                  <a:pt x="4200331" y="283975"/>
                  <a:pt x="4326294" y="210886"/>
                  <a:pt x="4441372" y="218661"/>
                </a:cubicBezTo>
                <a:cubicBezTo>
                  <a:pt x="4556450" y="226437"/>
                  <a:pt x="4666862" y="332183"/>
                  <a:pt x="4777274" y="311967"/>
                </a:cubicBezTo>
                <a:cubicBezTo>
                  <a:pt x="4887686" y="291751"/>
                  <a:pt x="4994988" y="130020"/>
                  <a:pt x="5103845" y="97363"/>
                </a:cubicBezTo>
                <a:cubicBezTo>
                  <a:pt x="5212702" y="64706"/>
                  <a:pt x="5321560" y="103583"/>
                  <a:pt x="5430417" y="116024"/>
                </a:cubicBezTo>
                <a:cubicBezTo>
                  <a:pt x="5539274" y="128465"/>
                  <a:pt x="5646576" y="147126"/>
                  <a:pt x="5756988" y="172008"/>
                </a:cubicBezTo>
                <a:cubicBezTo>
                  <a:pt x="5867400" y="196890"/>
                  <a:pt x="5980923" y="246653"/>
                  <a:pt x="6092890" y="265314"/>
                </a:cubicBezTo>
                <a:cubicBezTo>
                  <a:pt x="6204857" y="283975"/>
                  <a:pt x="6319935" y="296416"/>
                  <a:pt x="6428792" y="283975"/>
                </a:cubicBezTo>
                <a:cubicBezTo>
                  <a:pt x="6537649" y="271534"/>
                  <a:pt x="6637176" y="210885"/>
                  <a:pt x="6746033" y="190669"/>
                </a:cubicBezTo>
                <a:cubicBezTo>
                  <a:pt x="6854890" y="170453"/>
                  <a:pt x="7081935" y="162677"/>
                  <a:pt x="7081935" y="162677"/>
                </a:cubicBezTo>
                <a:lnTo>
                  <a:pt x="7081935" y="162677"/>
                </a:lnTo>
              </a:path>
            </a:pathLst>
          </a:custGeom>
          <a:noFill/>
          <a:ln w="2540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4" name="Google Shape;394;p7"/>
          <p:cNvSpPr txBox="1"/>
          <p:nvPr/>
        </p:nvSpPr>
        <p:spPr>
          <a:xfrm>
            <a:off x="8837085" y="2686626"/>
            <a:ext cx="782834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800" b="0" i="0" u="none" strike="noStrike" cap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2.5</a:t>
            </a:r>
            <a:endParaRPr sz="800" b="0" i="0" u="none" strike="noStrike" cap="none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5" name="Google Shape;395;p7"/>
          <p:cNvSpPr txBox="1"/>
          <p:nvPr/>
        </p:nvSpPr>
        <p:spPr>
          <a:xfrm>
            <a:off x="8820483" y="3248821"/>
            <a:ext cx="782834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800" b="0" i="0" u="none" strike="noStrike" cap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2.0</a:t>
            </a:r>
            <a:endParaRPr sz="800" b="0" i="0" u="none" strike="noStrike" cap="none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6" name="Google Shape;396;p7"/>
          <p:cNvSpPr txBox="1"/>
          <p:nvPr/>
        </p:nvSpPr>
        <p:spPr>
          <a:xfrm>
            <a:off x="8826565" y="3837157"/>
            <a:ext cx="782834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800" b="0" i="0" u="none" strike="noStrike" cap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1.5</a:t>
            </a:r>
            <a:endParaRPr sz="800" b="0" i="0" u="none" strike="noStrike" cap="none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7" name="Google Shape;397;p7"/>
          <p:cNvSpPr txBox="1"/>
          <p:nvPr/>
        </p:nvSpPr>
        <p:spPr>
          <a:xfrm>
            <a:off x="8831146" y="4416205"/>
            <a:ext cx="782834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800" b="0" i="0" u="none" strike="noStrike" cap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1.0</a:t>
            </a:r>
            <a:endParaRPr sz="800" b="0" i="0" u="none" strike="noStrike" cap="none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8" name="Google Shape;398;p7"/>
          <p:cNvSpPr txBox="1"/>
          <p:nvPr/>
        </p:nvSpPr>
        <p:spPr>
          <a:xfrm>
            <a:off x="8826565" y="5019689"/>
            <a:ext cx="782834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800" b="0" i="0" u="none" strike="noStrike" cap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0.5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7"/>
          <p:cNvSpPr txBox="1"/>
          <p:nvPr/>
        </p:nvSpPr>
        <p:spPr>
          <a:xfrm>
            <a:off x="8830116" y="5631967"/>
            <a:ext cx="782834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800" b="0" i="0" u="none" strike="noStrike" cap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/>
          <p:nvPr/>
        </p:nvSpPr>
        <p:spPr>
          <a:xfrm>
            <a:off x="192997" y="106033"/>
            <a:ext cx="1643434" cy="382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800" tIns="44400" rIns="88800" bIns="44400" anchor="ctr" anchorCtr="0">
            <a:spAutoFit/>
          </a:bodyPr>
          <a:lstStyle/>
          <a:p>
            <a:pPr marL="333083" marR="0" lvl="0" indent="-3330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ko-KR" sz="1900" b="1" i="0" u="none" strike="noStrike" cap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00. </a:t>
            </a:r>
            <a:r>
              <a:rPr lang="ko-KR" sz="1900" b="1" i="0" u="none" strike="noStrike" cap="none">
                <a:solidFill>
                  <a:srgbClr val="7BA96B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Contents</a:t>
            </a:r>
            <a:endParaRPr sz="1900" b="1" i="0" u="none" strike="noStrike" cap="none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9" name="Google Shape;99;p2"/>
          <p:cNvGraphicFramePr/>
          <p:nvPr>
            <p:extLst>
              <p:ext uri="{D42A27DB-BD31-4B8C-83A1-F6EECF244321}">
                <p14:modId xmlns:p14="http://schemas.microsoft.com/office/powerpoint/2010/main" val="3371255872"/>
              </p:ext>
            </p:extLst>
          </p:nvPr>
        </p:nvGraphicFramePr>
        <p:xfrm>
          <a:off x="3864236" y="662017"/>
          <a:ext cx="8137275" cy="4615360"/>
        </p:xfrm>
        <a:graphic>
          <a:graphicData uri="http://schemas.openxmlformats.org/drawingml/2006/table">
            <a:tbl>
              <a:tblPr firstRow="1" bandRow="1">
                <a:noFill/>
                <a:tableStyleId>{3334700F-CCD1-44C6-AC07-E94062EEC63E}</a:tableStyleId>
              </a:tblPr>
              <a:tblGrid>
                <a:gridCol w="648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60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12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6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100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F7F7F"/>
                        </a:buClr>
                        <a:buSzPts val="2000"/>
                        <a:buFont typeface="Malgun Gothic"/>
                        <a:buNone/>
                      </a:pPr>
                      <a:r>
                        <a:rPr lang="ko-KR" sz="2000" b="1" u="none" strike="noStrike" cap="none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01. </a:t>
                      </a:r>
                      <a:r>
                        <a:rPr lang="ko-KR" sz="2000" b="1" u="none" strike="noStrike" cap="none">
                          <a:solidFill>
                            <a:srgbClr val="7BA96B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Definition </a:t>
                      </a:r>
                      <a:r>
                        <a:rPr lang="ko-KR" sz="2000" b="1" u="none" strike="noStrike" cap="none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&gt; </a:t>
                      </a:r>
                      <a:endParaRPr sz="2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endParaRPr sz="2000" b="1" u="none" strike="noStrike" cap="none">
                        <a:solidFill>
                          <a:srgbClr val="7BA96B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ko-KR" sz="2000" b="1" u="none" strike="noStrike" cap="none">
                          <a:solidFill>
                            <a:srgbClr val="7BA96B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sz="2000" b="1" u="none" strike="noStrike" cap="none">
                        <a:solidFill>
                          <a:srgbClr val="7BA96B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ko-KR" sz="1600" b="1" u="none" strike="noStrike" cap="none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01.1.</a:t>
                      </a:r>
                      <a:r>
                        <a:rPr lang="ko-KR" sz="1600" b="1" u="none" strike="noStrike" cap="none">
                          <a:solidFill>
                            <a:srgbClr val="7BA96B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sz="16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History</a:t>
                      </a:r>
                      <a:endParaRPr sz="16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ko-KR" sz="16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sz="16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3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ko-KR" sz="1600" b="1" u="none" strike="noStrike" cap="none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01.2.</a:t>
                      </a:r>
                      <a:r>
                        <a:rPr lang="ko-KR" sz="1600" b="1" u="none" strike="noStrike" cap="none">
                          <a:solidFill>
                            <a:srgbClr val="7BA96B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sz="16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Overview</a:t>
                      </a:r>
                      <a:endParaRPr sz="16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ko-KR" sz="16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sz="16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Malgun Gothic"/>
                        <a:buNone/>
                      </a:pPr>
                      <a:endParaRPr sz="1600" b="1" u="none" strike="noStrike" cap="none">
                        <a:solidFill>
                          <a:srgbClr val="26262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Malgun Gothic"/>
                        <a:buNone/>
                      </a:pPr>
                      <a:endParaRPr sz="16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2525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F7F7F"/>
                        </a:buClr>
                        <a:buSzPts val="2000"/>
                        <a:buFont typeface="Malgun Gothic"/>
                        <a:buNone/>
                      </a:pPr>
                      <a:r>
                        <a:rPr lang="ko-KR" sz="2000" b="1" u="none" strike="noStrike" cap="none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02. </a:t>
                      </a:r>
                      <a:r>
                        <a:rPr lang="ko-KR" sz="2000" b="1" u="none" strike="noStrike" cap="none">
                          <a:solidFill>
                            <a:srgbClr val="7BA96B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Definition </a:t>
                      </a:r>
                      <a:r>
                        <a:rPr lang="ko-KR" sz="2000" b="1" u="none" strike="noStrike" cap="none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&gt; </a:t>
                      </a:r>
                      <a:endParaRPr sz="2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Malgun Gothic"/>
                        <a:buNone/>
                      </a:pPr>
                      <a:endParaRPr sz="2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BA96B"/>
                        </a:buClr>
                        <a:buSzPts val="2000"/>
                        <a:buFont typeface="Malgun Gothic"/>
                        <a:buNone/>
                      </a:pPr>
                      <a:r>
                        <a:rPr lang="ko-KR" sz="2000" b="1" u="none" strike="noStrike" cap="none">
                          <a:solidFill>
                            <a:srgbClr val="7BA96B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endParaRPr sz="2000" b="1" u="none" strike="noStrike" cap="none">
                        <a:solidFill>
                          <a:srgbClr val="7BA96B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3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ko-KR" sz="1600" b="1" u="none" strike="noStrike" cap="none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02.1.</a:t>
                      </a:r>
                      <a:r>
                        <a:rPr lang="ko-KR" sz="1600" b="1" u="none" strike="noStrike" cap="none">
                          <a:solidFill>
                            <a:srgbClr val="7BA96B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sz="1600" b="1" u="none" strike="noStrike" cap="none">
                          <a:solidFill>
                            <a:srgbClr val="26262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최고관리자_시간대별통계 UI</a:t>
                      </a:r>
                      <a:endParaRPr sz="16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ko-KR" sz="16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endParaRPr sz="16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7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ko-KR" sz="1600" b="1" u="none" strike="noStrike" cap="none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02.2.</a:t>
                      </a:r>
                      <a:r>
                        <a:rPr lang="ko-KR" sz="1600" b="1" u="none" strike="noStrike" cap="none">
                          <a:solidFill>
                            <a:srgbClr val="7BA96B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sz="1600" b="1" u="none" strike="noStrike" cap="none">
                          <a:solidFill>
                            <a:srgbClr val="26262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최고관리자_시간대별소진 UI</a:t>
                      </a:r>
                      <a:endParaRPr sz="16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ko-KR" sz="16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</a:t>
                      </a:r>
                      <a:endParaRPr sz="16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26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F7F7F"/>
                        </a:buClr>
                        <a:buSzPts val="1600"/>
                        <a:buFont typeface="Malgun Gothic"/>
                        <a:buNone/>
                      </a:pPr>
                      <a:r>
                        <a:rPr lang="ko-KR" sz="1600" b="1" u="none" strike="noStrike" cap="none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02.3.</a:t>
                      </a:r>
                      <a:r>
                        <a:rPr lang="ko-KR" sz="1600" b="1" u="none" strike="noStrike" cap="none">
                          <a:solidFill>
                            <a:srgbClr val="7BA96B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sz="16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최고관리자_매체통계 UI</a:t>
                      </a:r>
                      <a:endParaRPr sz="1600" b="1" u="none" strike="noStrike" cap="none">
                        <a:solidFill>
                          <a:srgbClr val="26262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Malgun Gothic"/>
                        <a:buNone/>
                      </a:pPr>
                      <a:endParaRPr sz="16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ko-KR" sz="16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12</a:t>
                      </a:r>
                      <a:endParaRPr sz="16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3675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F7F7F"/>
                        </a:buClr>
                        <a:buSzPts val="1600"/>
                        <a:buFont typeface="Malgun Gothic"/>
                        <a:buNone/>
                      </a:pPr>
                      <a:r>
                        <a:rPr lang="ko-KR" sz="1600" b="1" u="none" strike="noStrike" cap="none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 02.4.</a:t>
                      </a:r>
                      <a:r>
                        <a:rPr lang="ko-KR" sz="1600" b="1" u="none" strike="noStrike" cap="none">
                          <a:solidFill>
                            <a:srgbClr val="7BA96B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sz="1600" b="1" u="none" strike="noStrike" cap="none">
                          <a:solidFill>
                            <a:srgbClr val="26262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광고주센터</a:t>
                      </a:r>
                      <a:endParaRPr sz="16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Malgun Gothic"/>
                        <a:buNone/>
                      </a:pPr>
                      <a:endParaRPr sz="2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Malgun Gothic"/>
                        <a:buNone/>
                      </a:pPr>
                      <a:r>
                        <a:rPr lang="ko-KR" sz="16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16</a:t>
                      </a:r>
                      <a:endParaRPr sz="16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250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Malgun Gothic"/>
                        <a:buNone/>
                      </a:pPr>
                      <a:endParaRPr sz="2000" b="1" u="none" strike="noStrike" cap="none">
                        <a:solidFill>
                          <a:srgbClr val="7BA96B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Malgun Gothic"/>
                        <a:buNone/>
                      </a:pPr>
                      <a:endParaRPr sz="2000" b="1" u="none" strike="noStrike" cap="none">
                        <a:solidFill>
                          <a:srgbClr val="7BA96B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endParaRPr sz="2000" b="1" u="none" strike="noStrike" cap="none">
                        <a:solidFill>
                          <a:srgbClr val="7BA96B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949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8"/>
          <p:cNvSpPr/>
          <p:nvPr/>
        </p:nvSpPr>
        <p:spPr>
          <a:xfrm>
            <a:off x="190475" y="3640465"/>
            <a:ext cx="11809464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ko-KR" sz="3000" b="1" i="0" u="none" strike="noStrike" cap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02.2. </a:t>
            </a:r>
            <a:r>
              <a:rPr lang="ko-KR" sz="3000" b="1" i="0" u="none" strike="noStrike" cap="none">
                <a:solidFill>
                  <a:srgbClr val="7BA96B"/>
                </a:solidFill>
                <a:latin typeface="Malgun Gothic"/>
                <a:ea typeface="Malgun Gothic"/>
                <a:cs typeface="Malgun Gothic"/>
                <a:sym typeface="Malgun Gothic"/>
              </a:rPr>
              <a:t>최고관리자_시간대별 소진 </a:t>
            </a:r>
            <a:r>
              <a:rPr lang="ko-KR" sz="3000" b="1" i="0" u="none" strike="noStrike" cap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&gt;</a:t>
            </a:r>
            <a:r>
              <a:rPr lang="ko-KR" sz="3000" b="1" i="0" u="none" strike="noStrike" cap="none">
                <a:solidFill>
                  <a:schemeClr val="accent3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3000" b="1" i="0" u="none" strike="noStrike" cap="none">
              <a:solidFill>
                <a:schemeClr val="accent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0" name="Google Shape;410;p9"/>
          <p:cNvGraphicFramePr/>
          <p:nvPr/>
        </p:nvGraphicFramePr>
        <p:xfrm>
          <a:off x="9432111" y="1386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{00AA482A-1F3B-404D-B719-D6A948EE7915}</a:tableStyleId>
              </a:tblPr>
              <a:tblGrid>
                <a:gridCol w="27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4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5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sz="9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1400" u="none" strike="noStrike" cap="none"/>
                    </a:p>
                  </a:txBody>
                  <a:tcPr marL="20925" marR="20925" marT="18000" marB="18000" anchor="ctr">
                    <a:lnL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Noto Sans Symbols"/>
                        <a:buChar char="▪"/>
                      </a:pPr>
                      <a:r>
                        <a:rPr lang="ko-KR" sz="800" b="0" u="none" strike="noStrike" cap="none"/>
                        <a:t>최고관리자 &gt; 시간대별소진 &gt; 구좌별소진, 총노출통계 &gt; 소진대비 세션ROAS 그래프에 예상소진 추가</a:t>
                      </a:r>
                      <a:endParaRPr sz="800" b="0" u="none" strike="noStrike" cap="none"/>
                    </a:p>
                  </a:txBody>
                  <a:tcPr marL="20925" marR="20925" marT="18000" marB="18000" anchor="ctr">
                    <a:lnL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sz="9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20925" marR="20925" marT="18000" marB="18000" anchor="ctr">
                    <a:lnL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Noto Sans Symbols"/>
                        <a:buChar char="▪"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각 검색 조건에 맞는 예상소진값 보여줌</a:t>
                      </a:r>
                      <a:endParaRPr sz="8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20925" marR="20925" marT="18000" marB="18000" anchor="ctr">
                    <a:lnL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9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sz="9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20925" marR="20925" marT="18000" marB="18000" anchor="ctr">
                    <a:lnL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Noto Sans Symbols"/>
                        <a:buChar char="▪"/>
                      </a:pPr>
                      <a:r>
                        <a:rPr lang="ko-KR" sz="800" b="0" u="none" strike="noStrike" cap="none"/>
                        <a:t>범례에 예상소진 추가</a:t>
                      </a:r>
                      <a:endParaRPr sz="800" b="0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Noto Sans Symbols"/>
                        <a:buNone/>
                      </a:pPr>
                      <a:r>
                        <a:rPr lang="ko-KR" sz="800" b="0" u="none" strike="noStrike" cap="none"/>
                        <a:t>- 기존과 동일하게 범례에 표시된 예상 소진 클릭할 경우 그래프에 예상 소진만 보여줌.</a:t>
                      </a:r>
                      <a:endParaRPr sz="1400" u="none" strike="noStrike" cap="none"/>
                    </a:p>
                  </a:txBody>
                  <a:tcPr marL="20925" marR="20925" marT="18000" marB="18000" anchor="ctr">
                    <a:lnL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sz="9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20925" marR="20925" marT="18000" marB="18000" anchor="ctr">
                    <a:lnL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Noto Sans Symbols"/>
                        <a:buChar char="▪"/>
                      </a:pPr>
                      <a:r>
                        <a:rPr lang="ko-KR" sz="800" b="0" u="none" strike="noStrike" cap="none"/>
                        <a:t>기존 그래프에 예상소진에 대한 값 추가</a:t>
                      </a:r>
                      <a:endParaRPr sz="800" b="0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Noto Sans Symbols"/>
                        <a:buNone/>
                      </a:pPr>
                      <a:r>
                        <a:rPr lang="ko-KR" sz="800" b="0" u="none" strike="noStrike" cap="none"/>
                        <a:t>- 소진과 비교될 수 있도록 표현.</a:t>
                      </a:r>
                      <a:endParaRPr sz="800" b="0" u="none" strike="noStrike" cap="none"/>
                    </a:p>
                  </a:txBody>
                  <a:tcPr marL="20925" marR="20925" marT="18000" marB="18000" anchor="ctr">
                    <a:lnL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sz="9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20925" marR="20925" marT="18000" marB="18000" anchor="ctr">
                    <a:lnL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Noto Sans Symbols"/>
                        <a:buChar char="▪"/>
                      </a:pPr>
                      <a:r>
                        <a:rPr lang="ko-KR" sz="800" b="0" u="none" strike="noStrike" cap="none"/>
                        <a:t>특정 시간 마우스 오버 시 실제 수치 표시</a:t>
                      </a:r>
                      <a:endParaRPr sz="800" b="0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Noto Sans Symbols"/>
                        <a:buNone/>
                      </a:pPr>
                      <a:r>
                        <a:rPr lang="ko-KR" sz="800" b="0" u="none" strike="noStrike" cap="none"/>
                        <a:t>- 현재와 동일. 예상소진만 추가하여 표시</a:t>
                      </a:r>
                      <a:endParaRPr sz="800" b="0" u="none" strike="noStrike" cap="none"/>
                    </a:p>
                  </a:txBody>
                  <a:tcPr marL="20925" marR="20925" marT="18000" marB="18000" anchor="ctr">
                    <a:lnL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sz="8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</a:t>
                      </a:r>
                      <a:endParaRPr sz="8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20925" marR="20925" marT="18000" marB="18000" anchor="ctr">
                    <a:lnL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800"/>
                        <a:buFont typeface="Noto Sans Symbols"/>
                        <a:buNone/>
                      </a:pPr>
                      <a:r>
                        <a:rPr lang="ko-KR" sz="800" u="none" strike="noStrike" cap="none"/>
                        <a:t>카테고리별 예상 소진량은 </a:t>
                      </a:r>
                      <a:r>
                        <a:rPr lang="ko-KR" sz="800" b="1" u="none" strike="noStrike" cap="none">
                          <a:solidFill>
                            <a:srgbClr val="FF0000"/>
                          </a:solidFill>
                        </a:rPr>
                        <a:t>MOB_CAMP_EXPT_cate_STATS_ydy.sql </a:t>
                      </a:r>
                      <a:r>
                        <a:rPr lang="ko-KR" sz="800" u="none" strike="noStrike" cap="none">
                          <a:solidFill>
                            <a:schemeClr val="dk1"/>
                          </a:solidFill>
                        </a:rPr>
                        <a:t>참고. </a:t>
                      </a:r>
                      <a:endParaRPr sz="800" u="none" strike="noStrike" cap="none"/>
                    </a:p>
                  </a:txBody>
                  <a:tcPr marL="20925" marR="20925" marT="18000" marB="18000" anchor="ctr">
                    <a:lnL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sz="9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</a:t>
                      </a: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20925" marR="20925" marT="18000" marB="18000" anchor="ctr">
                    <a:lnL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800"/>
                        <a:buFont typeface="Noto Sans Symbols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0000"/>
                          </a:solidFill>
                        </a:rPr>
                        <a:t>MOB_CAMP_EXPT_STATS_ydy.sql</a:t>
                      </a:r>
                      <a:r>
                        <a:rPr lang="ko-KR" sz="800" u="none" strike="noStrike" cap="none"/>
                        <a:t> 의 캠페인 코드와 광고주 카테고리를 매핑시킨 테이블임.</a:t>
                      </a:r>
                      <a:endParaRPr sz="800" u="none" strike="noStrike" cap="none"/>
                    </a:p>
                  </a:txBody>
                  <a:tcPr marL="20925" marR="20925" marT="18000" marB="18000" anchor="ctr">
                    <a:lnL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</a:t>
                      </a:r>
                      <a:endParaRPr sz="9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20925" marR="20925" marT="18000" marB="18000" anchor="ctr">
                    <a:lnL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/>
                        <a:t>다만 , 몇몇 캠페인의 경우 </a:t>
                      </a:r>
                      <a:r>
                        <a:rPr lang="ko-KR" sz="800" b="1" u="none" strike="noStrike" cap="none">
                          <a:solidFill>
                            <a:srgbClr val="FF0000"/>
                          </a:solidFill>
                        </a:rPr>
                        <a:t>다수의 광고주 카테고리 보유</a:t>
                      </a:r>
                      <a:r>
                        <a:rPr lang="ko-KR" sz="800" u="none" strike="noStrike" cap="none"/>
                        <a:t>. 각각의 캠페인은 하나의 광고주 카테고리를 가지고 있어야함. </a:t>
                      </a:r>
                      <a:r>
                        <a:rPr lang="ko-KR" sz="800" b="1" u="none" strike="noStrike" cap="none"/>
                        <a:t>보수가 필요한 부분.</a:t>
                      </a:r>
                      <a:endParaRPr sz="800" b="1" u="none" strike="noStrike" cap="none"/>
                    </a:p>
                  </a:txBody>
                  <a:tcPr marL="20925" marR="20925" marT="18000" marB="18000" anchor="ctr">
                    <a:lnL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7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</a:t>
                      </a:r>
                      <a:endParaRPr sz="9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20925" marR="20925" marT="18000" marB="18000" anchor="ctr">
                    <a:lnL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chemeClr val="dk1"/>
                          </a:solidFill>
                        </a:rPr>
                        <a:t>추가로 필요한 테이블 : </a:t>
                      </a:r>
                      <a:r>
                        <a:rPr lang="ko-KR" sz="1000" b="1" u="none" strike="noStrike" cap="none">
                          <a:solidFill>
                            <a:schemeClr val="dk1"/>
                          </a:solidFill>
                        </a:rPr>
                        <a:t>BILLING.MOB_CTGR_HH_STATS</a:t>
                      </a:r>
                      <a:endParaRPr sz="8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20925" marR="20925" marT="18000" marB="18000" anchor="ctr">
                    <a:lnL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11" name="Google Shape;411;p9"/>
          <p:cNvSpPr txBox="1"/>
          <p:nvPr/>
        </p:nvSpPr>
        <p:spPr>
          <a:xfrm>
            <a:off x="192999" y="123277"/>
            <a:ext cx="2284442" cy="397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800" tIns="44400" rIns="88800" bIns="44400" anchor="ctr" anchorCtr="0">
            <a:spAutoFit/>
          </a:bodyPr>
          <a:lstStyle/>
          <a:p>
            <a:pPr marL="333083" marR="0" lvl="0" indent="-3330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ko-KR" sz="2000" b="1" i="0" u="none" strike="noStrike" cap="none">
                <a:solidFill>
                  <a:srgbClr val="7BA96B"/>
                </a:solidFill>
                <a:latin typeface="Malgun Gothic"/>
                <a:ea typeface="Malgun Gothic"/>
                <a:cs typeface="Malgun Gothic"/>
                <a:sym typeface="Malgun Gothic"/>
              </a:rPr>
              <a:t>Screen Definition</a:t>
            </a:r>
            <a:endParaRPr sz="19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2" name="Google Shape;412;p9"/>
          <p:cNvSpPr txBox="1"/>
          <p:nvPr/>
        </p:nvSpPr>
        <p:spPr>
          <a:xfrm>
            <a:off x="1036754" y="658497"/>
            <a:ext cx="1188146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시간대별 예상 소진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9"/>
          <p:cNvSpPr txBox="1"/>
          <p:nvPr/>
        </p:nvSpPr>
        <p:spPr>
          <a:xfrm>
            <a:off x="10009756" y="649261"/>
            <a:ext cx="530915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유은선</a:t>
            </a:r>
            <a:endParaRPr sz="9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4" name="Google Shape;414;p9"/>
          <p:cNvSpPr txBox="1"/>
          <p:nvPr/>
        </p:nvSpPr>
        <p:spPr>
          <a:xfrm>
            <a:off x="6092032" y="648907"/>
            <a:ext cx="2730235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광고관리 &gt; 시간대별 소진 &gt; 소진대비 세션ROAS</a:t>
            </a:r>
            <a:endParaRPr sz="9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15" name="Google Shape;415;p9"/>
          <p:cNvPicPr preferRelativeResize="0"/>
          <p:nvPr/>
        </p:nvPicPr>
        <p:blipFill rotWithShape="1">
          <a:blip r:embed="rId3">
            <a:alphaModFix/>
          </a:blip>
          <a:srcRect b="68545"/>
          <a:stretch/>
        </p:blipFill>
        <p:spPr>
          <a:xfrm>
            <a:off x="0" y="1150053"/>
            <a:ext cx="9415509" cy="144536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16" name="Google Shape;416;p9"/>
          <p:cNvGrpSpPr/>
          <p:nvPr/>
        </p:nvGrpSpPr>
        <p:grpSpPr>
          <a:xfrm>
            <a:off x="299331" y="3293153"/>
            <a:ext cx="8952521" cy="3313924"/>
            <a:chOff x="299331" y="3293153"/>
            <a:chExt cx="8952521" cy="3313924"/>
          </a:xfrm>
        </p:grpSpPr>
        <p:grpSp>
          <p:nvGrpSpPr>
            <p:cNvPr id="417" name="Google Shape;417;p9"/>
            <p:cNvGrpSpPr/>
            <p:nvPr/>
          </p:nvGrpSpPr>
          <p:grpSpPr>
            <a:xfrm>
              <a:off x="299331" y="3293153"/>
              <a:ext cx="8952521" cy="3313924"/>
              <a:chOff x="263668" y="3265994"/>
              <a:chExt cx="8952521" cy="3313924"/>
            </a:xfrm>
          </p:grpSpPr>
          <p:cxnSp>
            <p:nvCxnSpPr>
              <p:cNvPr id="418" name="Google Shape;418;p9"/>
              <p:cNvCxnSpPr/>
              <p:nvPr/>
            </p:nvCxnSpPr>
            <p:spPr>
              <a:xfrm>
                <a:off x="1036757" y="3658299"/>
                <a:ext cx="7380000" cy="72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19" name="Google Shape;419;p9"/>
              <p:cNvCxnSpPr/>
              <p:nvPr/>
            </p:nvCxnSpPr>
            <p:spPr>
              <a:xfrm>
                <a:off x="1036753" y="4217637"/>
                <a:ext cx="7380000" cy="72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20" name="Google Shape;420;p9"/>
              <p:cNvCxnSpPr/>
              <p:nvPr/>
            </p:nvCxnSpPr>
            <p:spPr>
              <a:xfrm>
                <a:off x="1036753" y="4801681"/>
                <a:ext cx="7380000" cy="72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21" name="Google Shape;421;p9"/>
              <p:cNvCxnSpPr/>
              <p:nvPr/>
            </p:nvCxnSpPr>
            <p:spPr>
              <a:xfrm>
                <a:off x="1036753" y="5397854"/>
                <a:ext cx="7380000" cy="72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22" name="Google Shape;422;p9"/>
              <p:cNvCxnSpPr/>
              <p:nvPr/>
            </p:nvCxnSpPr>
            <p:spPr>
              <a:xfrm>
                <a:off x="1036753" y="3390983"/>
                <a:ext cx="7380000" cy="72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23" name="Google Shape;423;p9"/>
              <p:cNvCxnSpPr/>
              <p:nvPr/>
            </p:nvCxnSpPr>
            <p:spPr>
              <a:xfrm>
                <a:off x="1036753" y="3928732"/>
                <a:ext cx="7380000" cy="72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24" name="Google Shape;424;p9"/>
              <p:cNvCxnSpPr/>
              <p:nvPr/>
            </p:nvCxnSpPr>
            <p:spPr>
              <a:xfrm>
                <a:off x="1036753" y="4518840"/>
                <a:ext cx="7380000" cy="72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25" name="Google Shape;425;p9"/>
              <p:cNvCxnSpPr/>
              <p:nvPr/>
            </p:nvCxnSpPr>
            <p:spPr>
              <a:xfrm>
                <a:off x="1036753" y="5097975"/>
                <a:ext cx="7380000" cy="72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26" name="Google Shape;426;p9"/>
              <p:cNvCxnSpPr/>
              <p:nvPr/>
            </p:nvCxnSpPr>
            <p:spPr>
              <a:xfrm>
                <a:off x="1042507" y="5697733"/>
                <a:ext cx="7380000" cy="72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27" name="Google Shape;427;p9"/>
              <p:cNvCxnSpPr/>
              <p:nvPr/>
            </p:nvCxnSpPr>
            <p:spPr>
              <a:xfrm>
                <a:off x="1036753" y="5997612"/>
                <a:ext cx="7380000" cy="72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28" name="Google Shape;428;p9"/>
              <p:cNvCxnSpPr/>
              <p:nvPr/>
            </p:nvCxnSpPr>
            <p:spPr>
              <a:xfrm>
                <a:off x="1036753" y="6302868"/>
                <a:ext cx="7380000" cy="72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29" name="Google Shape;429;p9"/>
              <p:cNvSpPr txBox="1"/>
              <p:nvPr/>
            </p:nvSpPr>
            <p:spPr>
              <a:xfrm>
                <a:off x="1009046" y="6364474"/>
                <a:ext cx="7396046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lang="ko-KR" sz="800" b="0" i="0" u="none" strike="noStrike" cap="none">
                    <a:solidFill>
                      <a:srgbClr val="7F7F7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0      1      2      3      4      5      6       7      8      9      10      11      12     13      14      15      16      17      18      19      20      21      22      23  </a:t>
                </a:r>
                <a:endParaRPr sz="800" b="0" i="0" u="none" strike="noStrike" cap="none">
                  <a:solidFill>
                    <a:srgbClr val="7F7F7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30" name="Google Shape;430;p9"/>
              <p:cNvSpPr txBox="1"/>
              <p:nvPr/>
            </p:nvSpPr>
            <p:spPr>
              <a:xfrm>
                <a:off x="283081" y="3290461"/>
                <a:ext cx="782834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lang="ko-KR" sz="800" b="0" i="0" u="none" strike="noStrike" cap="none">
                    <a:solidFill>
                      <a:srgbClr val="7F7F7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100,000,000</a:t>
                </a:r>
                <a:endParaRPr sz="800" b="0" i="0" u="none" strike="noStrike" cap="none">
                  <a:solidFill>
                    <a:srgbClr val="7F7F7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31" name="Google Shape;431;p9"/>
              <p:cNvSpPr txBox="1"/>
              <p:nvPr/>
            </p:nvSpPr>
            <p:spPr>
              <a:xfrm>
                <a:off x="278016" y="3545238"/>
                <a:ext cx="782834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lang="ko-KR" sz="800" b="0" i="0" u="none" strike="noStrike" cap="none">
                    <a:solidFill>
                      <a:srgbClr val="7F7F7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90,000,000</a:t>
                </a:r>
                <a:endParaRPr sz="800" b="0" i="0" u="none" strike="noStrike" cap="none">
                  <a:solidFill>
                    <a:srgbClr val="7F7F7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32" name="Google Shape;432;p9"/>
              <p:cNvSpPr txBox="1"/>
              <p:nvPr/>
            </p:nvSpPr>
            <p:spPr>
              <a:xfrm>
                <a:off x="281737" y="3809717"/>
                <a:ext cx="782834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lang="ko-KR" sz="800" b="0" i="0" u="none" strike="noStrike" cap="none">
                    <a:solidFill>
                      <a:srgbClr val="7F7F7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80,000,000</a:t>
                </a:r>
                <a:endParaRPr sz="800" b="0" i="0" u="none" strike="noStrike" cap="none">
                  <a:solidFill>
                    <a:srgbClr val="7F7F7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33" name="Google Shape;433;p9"/>
              <p:cNvSpPr txBox="1"/>
              <p:nvPr/>
            </p:nvSpPr>
            <p:spPr>
              <a:xfrm>
                <a:off x="281737" y="4106527"/>
                <a:ext cx="782834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lang="ko-KR" sz="800" b="0" i="0" u="none" strike="noStrike" cap="none">
                    <a:solidFill>
                      <a:srgbClr val="7F7F7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70,000,000</a:t>
                </a:r>
                <a:endParaRPr sz="800" b="0" i="0" u="none" strike="noStrike" cap="none">
                  <a:solidFill>
                    <a:srgbClr val="7F7F7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34" name="Google Shape;434;p9"/>
              <p:cNvSpPr txBox="1"/>
              <p:nvPr/>
            </p:nvSpPr>
            <p:spPr>
              <a:xfrm>
                <a:off x="273829" y="4398820"/>
                <a:ext cx="782834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lang="ko-KR" sz="800" b="0" i="0" u="none" strike="noStrike" cap="none">
                    <a:solidFill>
                      <a:srgbClr val="7F7F7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60,000,000</a:t>
                </a:r>
                <a:endParaRPr sz="800" b="0" i="0" u="none" strike="noStrike" cap="none">
                  <a:solidFill>
                    <a:srgbClr val="7F7F7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35" name="Google Shape;435;p9"/>
              <p:cNvSpPr txBox="1"/>
              <p:nvPr/>
            </p:nvSpPr>
            <p:spPr>
              <a:xfrm>
                <a:off x="266151" y="4687160"/>
                <a:ext cx="782834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lang="ko-KR" sz="800" b="0" i="0" u="none" strike="noStrike" cap="none">
                    <a:solidFill>
                      <a:srgbClr val="7F7F7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50,000,000</a:t>
                </a:r>
                <a:endParaRPr sz="800" b="0" i="0" u="none" strike="noStrike" cap="none">
                  <a:solidFill>
                    <a:srgbClr val="7F7F7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36" name="Google Shape;436;p9"/>
              <p:cNvSpPr txBox="1"/>
              <p:nvPr/>
            </p:nvSpPr>
            <p:spPr>
              <a:xfrm>
                <a:off x="263668" y="4990253"/>
                <a:ext cx="782834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lang="ko-KR" sz="800" b="0" i="0" u="none" strike="noStrike" cap="none">
                    <a:solidFill>
                      <a:srgbClr val="7F7F7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40,000,000</a:t>
                </a:r>
                <a:endParaRPr sz="800" b="0" i="0" u="none" strike="noStrike" cap="none">
                  <a:solidFill>
                    <a:srgbClr val="7F7F7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37" name="Google Shape;437;p9"/>
              <p:cNvSpPr txBox="1"/>
              <p:nvPr/>
            </p:nvSpPr>
            <p:spPr>
              <a:xfrm>
                <a:off x="281790" y="5286547"/>
                <a:ext cx="782834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lang="ko-KR" sz="800" b="0" i="0" u="none" strike="noStrike" cap="none">
                    <a:solidFill>
                      <a:srgbClr val="7F7F7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30,000,000</a:t>
                </a:r>
                <a:endParaRPr sz="800" b="0" i="0" u="none" strike="noStrike" cap="none">
                  <a:solidFill>
                    <a:srgbClr val="7F7F7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38" name="Google Shape;438;p9"/>
              <p:cNvSpPr txBox="1"/>
              <p:nvPr/>
            </p:nvSpPr>
            <p:spPr>
              <a:xfrm>
                <a:off x="273829" y="5589142"/>
                <a:ext cx="782834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lang="ko-KR" sz="800" b="0" i="0" u="none" strike="noStrike" cap="none">
                    <a:solidFill>
                      <a:srgbClr val="7F7F7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20,000,000</a:t>
                </a:r>
                <a:endParaRPr sz="800" b="0" i="0" u="none" strike="noStrike" cap="none">
                  <a:solidFill>
                    <a:srgbClr val="7F7F7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39" name="Google Shape;439;p9"/>
              <p:cNvSpPr txBox="1"/>
              <p:nvPr/>
            </p:nvSpPr>
            <p:spPr>
              <a:xfrm>
                <a:off x="281737" y="5876464"/>
                <a:ext cx="782834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lang="ko-KR" sz="800" b="0" i="0" u="none" strike="noStrike" cap="none">
                    <a:solidFill>
                      <a:srgbClr val="7F7F7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10,000,000</a:t>
                </a:r>
                <a:endParaRPr sz="800" b="0" i="0" u="none" strike="noStrike" cap="none">
                  <a:solidFill>
                    <a:srgbClr val="7F7F7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40" name="Google Shape;440;p9"/>
              <p:cNvSpPr txBox="1"/>
              <p:nvPr/>
            </p:nvSpPr>
            <p:spPr>
              <a:xfrm>
                <a:off x="8433355" y="3265994"/>
                <a:ext cx="782834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lang="ko-KR" sz="800" b="0" i="0" u="none" strike="noStrike" cap="none">
                    <a:solidFill>
                      <a:srgbClr val="7F7F7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250</a:t>
                </a:r>
                <a:endParaRPr sz="800" b="0" i="0" u="none" strike="noStrike" cap="none">
                  <a:solidFill>
                    <a:srgbClr val="7F7F7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41" name="Google Shape;441;p9"/>
              <p:cNvSpPr txBox="1"/>
              <p:nvPr/>
            </p:nvSpPr>
            <p:spPr>
              <a:xfrm>
                <a:off x="8416753" y="3828189"/>
                <a:ext cx="782834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lang="ko-KR" sz="800" b="0" i="0" u="none" strike="noStrike" cap="none">
                    <a:solidFill>
                      <a:srgbClr val="7F7F7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200</a:t>
                </a:r>
                <a:endParaRPr sz="800" b="0" i="0" u="none" strike="noStrike" cap="none">
                  <a:solidFill>
                    <a:srgbClr val="7F7F7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42" name="Google Shape;442;p9"/>
              <p:cNvSpPr txBox="1"/>
              <p:nvPr/>
            </p:nvSpPr>
            <p:spPr>
              <a:xfrm>
                <a:off x="8422835" y="4416525"/>
                <a:ext cx="782834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lang="ko-KR" sz="800" b="0" i="0" u="none" strike="noStrike" cap="none">
                    <a:solidFill>
                      <a:srgbClr val="7F7F7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150</a:t>
                </a:r>
                <a:endParaRPr sz="800" b="0" i="0" u="none" strike="noStrike" cap="none">
                  <a:solidFill>
                    <a:srgbClr val="7F7F7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43" name="Google Shape;443;p9"/>
              <p:cNvSpPr txBox="1"/>
              <p:nvPr/>
            </p:nvSpPr>
            <p:spPr>
              <a:xfrm>
                <a:off x="8427416" y="4995573"/>
                <a:ext cx="782834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lang="ko-KR" sz="800" b="0" i="0" u="none" strike="noStrike" cap="none">
                    <a:solidFill>
                      <a:srgbClr val="7F7F7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100</a:t>
                </a:r>
                <a:endParaRPr sz="800" b="0" i="0" u="none" strike="noStrike" cap="none">
                  <a:solidFill>
                    <a:srgbClr val="7F7F7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44" name="Google Shape;444;p9"/>
              <p:cNvSpPr txBox="1"/>
              <p:nvPr/>
            </p:nvSpPr>
            <p:spPr>
              <a:xfrm>
                <a:off x="8422835" y="5599057"/>
                <a:ext cx="782834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lang="ko-KR" sz="800" b="0" i="0" u="none" strike="noStrike" cap="none">
                    <a:solidFill>
                      <a:srgbClr val="7F7F7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50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5" name="Google Shape;445;p9"/>
              <p:cNvSpPr txBox="1"/>
              <p:nvPr/>
            </p:nvSpPr>
            <p:spPr>
              <a:xfrm>
                <a:off x="8426386" y="6211335"/>
                <a:ext cx="782834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lang="ko-KR" sz="800" b="0" i="0" u="none" strike="noStrike" cap="none">
                    <a:solidFill>
                      <a:srgbClr val="7F7F7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0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46" name="Google Shape;446;p9"/>
            <p:cNvSpPr txBox="1"/>
            <p:nvPr/>
          </p:nvSpPr>
          <p:spPr>
            <a:xfrm>
              <a:off x="336321" y="6238494"/>
              <a:ext cx="782834" cy="215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lang="ko-KR" sz="800" b="0" i="0" u="none" strike="noStrike" cap="none">
                  <a:solidFill>
                    <a:srgbClr val="7F7F7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-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47" name="Google Shape;447;p9"/>
          <p:cNvSpPr/>
          <p:nvPr/>
        </p:nvSpPr>
        <p:spPr>
          <a:xfrm>
            <a:off x="1098967" y="4547567"/>
            <a:ext cx="180000" cy="1796177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8" name="Google Shape;448;p9"/>
          <p:cNvSpPr/>
          <p:nvPr/>
        </p:nvSpPr>
        <p:spPr>
          <a:xfrm>
            <a:off x="1370852" y="4828840"/>
            <a:ext cx="177007" cy="1504598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9" name="Google Shape;449;p9"/>
          <p:cNvSpPr/>
          <p:nvPr/>
        </p:nvSpPr>
        <p:spPr>
          <a:xfrm>
            <a:off x="1424779" y="5486597"/>
            <a:ext cx="89603" cy="84497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0" name="Google Shape;450;p9"/>
          <p:cNvSpPr/>
          <p:nvPr/>
        </p:nvSpPr>
        <p:spPr>
          <a:xfrm>
            <a:off x="1643502" y="5552851"/>
            <a:ext cx="180000" cy="783372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1" name="Google Shape;451;p9"/>
          <p:cNvSpPr/>
          <p:nvPr/>
        </p:nvSpPr>
        <p:spPr>
          <a:xfrm>
            <a:off x="1149289" y="4423358"/>
            <a:ext cx="90000" cy="190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2" name="Google Shape;452;p9"/>
          <p:cNvSpPr/>
          <p:nvPr/>
        </p:nvSpPr>
        <p:spPr>
          <a:xfrm>
            <a:off x="1693401" y="5639427"/>
            <a:ext cx="76324" cy="69641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3" name="Google Shape;453;p9"/>
          <p:cNvSpPr/>
          <p:nvPr/>
        </p:nvSpPr>
        <p:spPr>
          <a:xfrm>
            <a:off x="1890578" y="5894561"/>
            <a:ext cx="200275" cy="444647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4" name="Google Shape;454;p9"/>
          <p:cNvSpPr/>
          <p:nvPr/>
        </p:nvSpPr>
        <p:spPr>
          <a:xfrm>
            <a:off x="1954387" y="5788020"/>
            <a:ext cx="90000" cy="5447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5" name="Google Shape;455;p9"/>
          <p:cNvSpPr/>
          <p:nvPr/>
        </p:nvSpPr>
        <p:spPr>
          <a:xfrm>
            <a:off x="2172928" y="5737287"/>
            <a:ext cx="180000" cy="593362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6" name="Google Shape;456;p9"/>
          <p:cNvSpPr/>
          <p:nvPr/>
        </p:nvSpPr>
        <p:spPr>
          <a:xfrm>
            <a:off x="2224213" y="5840682"/>
            <a:ext cx="90000" cy="49837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7" name="Google Shape;457;p9"/>
          <p:cNvSpPr/>
          <p:nvPr/>
        </p:nvSpPr>
        <p:spPr>
          <a:xfrm>
            <a:off x="2446462" y="5735290"/>
            <a:ext cx="180000" cy="5976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8" name="Google Shape;458;p9"/>
          <p:cNvSpPr/>
          <p:nvPr/>
        </p:nvSpPr>
        <p:spPr>
          <a:xfrm>
            <a:off x="2496748" y="5769356"/>
            <a:ext cx="90000" cy="565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9" name="Google Shape;459;p9"/>
          <p:cNvSpPr/>
          <p:nvPr/>
        </p:nvSpPr>
        <p:spPr>
          <a:xfrm>
            <a:off x="2720612" y="5432213"/>
            <a:ext cx="180000" cy="91313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0" name="Google Shape;460;p9"/>
          <p:cNvSpPr/>
          <p:nvPr/>
        </p:nvSpPr>
        <p:spPr>
          <a:xfrm>
            <a:off x="2768278" y="5570438"/>
            <a:ext cx="90000" cy="7733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1" name="Google Shape;461;p9"/>
          <p:cNvSpPr/>
          <p:nvPr/>
        </p:nvSpPr>
        <p:spPr>
          <a:xfrm>
            <a:off x="3031313" y="5196562"/>
            <a:ext cx="180000" cy="11340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2" name="Google Shape;462;p9"/>
          <p:cNvSpPr/>
          <p:nvPr/>
        </p:nvSpPr>
        <p:spPr>
          <a:xfrm>
            <a:off x="3076291" y="5132255"/>
            <a:ext cx="90000" cy="120396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3" name="Google Shape;463;p9"/>
          <p:cNvSpPr/>
          <p:nvPr/>
        </p:nvSpPr>
        <p:spPr>
          <a:xfrm>
            <a:off x="3304724" y="4545999"/>
            <a:ext cx="184825" cy="1798633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4" name="Google Shape;464;p9"/>
          <p:cNvSpPr/>
          <p:nvPr/>
        </p:nvSpPr>
        <p:spPr>
          <a:xfrm>
            <a:off x="3356311" y="4604574"/>
            <a:ext cx="88928" cy="172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5" name="Google Shape;465;p9"/>
          <p:cNvSpPr/>
          <p:nvPr/>
        </p:nvSpPr>
        <p:spPr>
          <a:xfrm>
            <a:off x="3586226" y="3692659"/>
            <a:ext cx="180000" cy="2655914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6" name="Google Shape;466;p9"/>
          <p:cNvSpPr/>
          <p:nvPr/>
        </p:nvSpPr>
        <p:spPr>
          <a:xfrm>
            <a:off x="3634595" y="4070792"/>
            <a:ext cx="90000" cy="22645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7" name="Google Shape;467;p9"/>
          <p:cNvSpPr/>
          <p:nvPr/>
        </p:nvSpPr>
        <p:spPr>
          <a:xfrm>
            <a:off x="3888937" y="3683769"/>
            <a:ext cx="180000" cy="2655914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8" name="Google Shape;468;p9"/>
          <p:cNvSpPr/>
          <p:nvPr/>
        </p:nvSpPr>
        <p:spPr>
          <a:xfrm>
            <a:off x="3936126" y="4028160"/>
            <a:ext cx="90000" cy="23071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9" name="Google Shape;469;p9"/>
          <p:cNvSpPr/>
          <p:nvPr/>
        </p:nvSpPr>
        <p:spPr>
          <a:xfrm>
            <a:off x="4209582" y="4545998"/>
            <a:ext cx="180000" cy="1797287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0" name="Google Shape;470;p9"/>
          <p:cNvSpPr/>
          <p:nvPr/>
        </p:nvSpPr>
        <p:spPr>
          <a:xfrm>
            <a:off x="4257584" y="4487199"/>
            <a:ext cx="90000" cy="184564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1" name="Google Shape;471;p9"/>
          <p:cNvSpPr/>
          <p:nvPr/>
        </p:nvSpPr>
        <p:spPr>
          <a:xfrm>
            <a:off x="4544927" y="4244796"/>
            <a:ext cx="180000" cy="209859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2" name="Google Shape;472;p9"/>
          <p:cNvSpPr/>
          <p:nvPr/>
        </p:nvSpPr>
        <p:spPr>
          <a:xfrm>
            <a:off x="4598070" y="4682455"/>
            <a:ext cx="90000" cy="165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3" name="Google Shape;473;p9"/>
          <p:cNvSpPr/>
          <p:nvPr/>
        </p:nvSpPr>
        <p:spPr>
          <a:xfrm>
            <a:off x="4838285" y="4838170"/>
            <a:ext cx="180197" cy="1495991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4" name="Google Shape;474;p9"/>
          <p:cNvSpPr/>
          <p:nvPr/>
        </p:nvSpPr>
        <p:spPr>
          <a:xfrm>
            <a:off x="4892536" y="4740831"/>
            <a:ext cx="89387" cy="1591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5" name="Google Shape;475;p9"/>
          <p:cNvSpPr/>
          <p:nvPr/>
        </p:nvSpPr>
        <p:spPr>
          <a:xfrm>
            <a:off x="5167794" y="4841152"/>
            <a:ext cx="180197" cy="1495991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6" name="Google Shape;476;p9"/>
          <p:cNvSpPr/>
          <p:nvPr/>
        </p:nvSpPr>
        <p:spPr>
          <a:xfrm>
            <a:off x="5219359" y="4773394"/>
            <a:ext cx="90000" cy="1558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7" name="Google Shape;477;p9"/>
          <p:cNvSpPr/>
          <p:nvPr/>
        </p:nvSpPr>
        <p:spPr>
          <a:xfrm>
            <a:off x="5497625" y="4843367"/>
            <a:ext cx="180197" cy="1495991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8" name="Google Shape;478;p9"/>
          <p:cNvSpPr/>
          <p:nvPr/>
        </p:nvSpPr>
        <p:spPr>
          <a:xfrm>
            <a:off x="5551759" y="4757372"/>
            <a:ext cx="90000" cy="1591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9" name="Google Shape;479;p9"/>
          <p:cNvSpPr/>
          <p:nvPr/>
        </p:nvSpPr>
        <p:spPr>
          <a:xfrm>
            <a:off x="6166888" y="4701117"/>
            <a:ext cx="180000" cy="1644436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0" name="Google Shape;480;p9"/>
          <p:cNvSpPr/>
          <p:nvPr/>
        </p:nvSpPr>
        <p:spPr>
          <a:xfrm>
            <a:off x="6212487" y="4778977"/>
            <a:ext cx="90000" cy="156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1" name="Google Shape;481;p9"/>
          <p:cNvSpPr/>
          <p:nvPr/>
        </p:nvSpPr>
        <p:spPr>
          <a:xfrm>
            <a:off x="6485348" y="4423358"/>
            <a:ext cx="180000" cy="1922195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2" name="Google Shape;482;p9"/>
          <p:cNvSpPr/>
          <p:nvPr/>
        </p:nvSpPr>
        <p:spPr>
          <a:xfrm>
            <a:off x="6536790" y="4979943"/>
            <a:ext cx="90000" cy="1357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3" name="Google Shape;483;p9"/>
          <p:cNvSpPr/>
          <p:nvPr/>
        </p:nvSpPr>
        <p:spPr>
          <a:xfrm>
            <a:off x="6825638" y="4423358"/>
            <a:ext cx="180000" cy="1922195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4" name="Google Shape;484;p9"/>
          <p:cNvSpPr/>
          <p:nvPr/>
        </p:nvSpPr>
        <p:spPr>
          <a:xfrm>
            <a:off x="6870638" y="5041376"/>
            <a:ext cx="90000" cy="129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5" name="Google Shape;485;p9"/>
          <p:cNvSpPr/>
          <p:nvPr/>
        </p:nvSpPr>
        <p:spPr>
          <a:xfrm>
            <a:off x="7154043" y="4553199"/>
            <a:ext cx="185859" cy="1787164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6" name="Google Shape;486;p9"/>
          <p:cNvSpPr/>
          <p:nvPr/>
        </p:nvSpPr>
        <p:spPr>
          <a:xfrm>
            <a:off x="7205289" y="5070237"/>
            <a:ext cx="90000" cy="127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7" name="Google Shape;487;p9"/>
          <p:cNvSpPr/>
          <p:nvPr/>
        </p:nvSpPr>
        <p:spPr>
          <a:xfrm>
            <a:off x="7493940" y="4555823"/>
            <a:ext cx="185859" cy="1787164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8" name="Google Shape;488;p9"/>
          <p:cNvSpPr/>
          <p:nvPr/>
        </p:nvSpPr>
        <p:spPr>
          <a:xfrm>
            <a:off x="7539810" y="4998414"/>
            <a:ext cx="90000" cy="13419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9" name="Google Shape;489;p9"/>
          <p:cNvSpPr/>
          <p:nvPr/>
        </p:nvSpPr>
        <p:spPr>
          <a:xfrm>
            <a:off x="7804769" y="4701116"/>
            <a:ext cx="180000" cy="1642627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0" name="Google Shape;490;p9"/>
          <p:cNvSpPr/>
          <p:nvPr/>
        </p:nvSpPr>
        <p:spPr>
          <a:xfrm>
            <a:off x="7856830" y="5083744"/>
            <a:ext cx="90000" cy="1260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1" name="Google Shape;491;p9"/>
          <p:cNvSpPr/>
          <p:nvPr/>
        </p:nvSpPr>
        <p:spPr>
          <a:xfrm>
            <a:off x="8145268" y="4828840"/>
            <a:ext cx="180000" cy="151945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2" name="Google Shape;492;p9"/>
          <p:cNvSpPr/>
          <p:nvPr/>
        </p:nvSpPr>
        <p:spPr>
          <a:xfrm>
            <a:off x="8191467" y="5134369"/>
            <a:ext cx="90000" cy="121506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93" name="Google Shape;493;p9"/>
          <p:cNvGrpSpPr/>
          <p:nvPr/>
        </p:nvGrpSpPr>
        <p:grpSpPr>
          <a:xfrm>
            <a:off x="3353858" y="2917280"/>
            <a:ext cx="2707791" cy="218258"/>
            <a:chOff x="2854880" y="6541502"/>
            <a:chExt cx="2707791" cy="218258"/>
          </a:xfrm>
        </p:grpSpPr>
        <p:cxnSp>
          <p:nvCxnSpPr>
            <p:cNvPr id="494" name="Google Shape;494;p9"/>
            <p:cNvCxnSpPr/>
            <p:nvPr/>
          </p:nvCxnSpPr>
          <p:spPr>
            <a:xfrm>
              <a:off x="2854880" y="6645244"/>
              <a:ext cx="270000" cy="0"/>
            </a:xfrm>
            <a:prstGeom prst="straightConnector1">
              <a:avLst/>
            </a:prstGeom>
            <a:noFill/>
            <a:ln w="635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95" name="Google Shape;495;p9"/>
            <p:cNvCxnSpPr/>
            <p:nvPr/>
          </p:nvCxnSpPr>
          <p:spPr>
            <a:xfrm>
              <a:off x="3619243" y="6645244"/>
              <a:ext cx="270000" cy="0"/>
            </a:xfrm>
            <a:prstGeom prst="straightConnector1">
              <a:avLst/>
            </a:prstGeom>
            <a:noFill/>
            <a:ln w="63500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96" name="Google Shape;496;p9"/>
            <p:cNvSpPr txBox="1"/>
            <p:nvPr/>
          </p:nvSpPr>
          <p:spPr>
            <a:xfrm>
              <a:off x="3136748" y="6544316"/>
              <a:ext cx="404213" cy="215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lang="ko-KR" sz="8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소진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9"/>
            <p:cNvSpPr txBox="1"/>
            <p:nvPr/>
          </p:nvSpPr>
          <p:spPr>
            <a:xfrm>
              <a:off x="3903030" y="6543014"/>
              <a:ext cx="649776" cy="2167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lang="ko-KR" sz="8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예상 소진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98" name="Google Shape;498;p9"/>
            <p:cNvCxnSpPr/>
            <p:nvPr/>
          </p:nvCxnSpPr>
          <p:spPr>
            <a:xfrm>
              <a:off x="4642805" y="6645244"/>
              <a:ext cx="270000" cy="0"/>
            </a:xfrm>
            <a:prstGeom prst="straightConnector1">
              <a:avLst/>
            </a:prstGeom>
            <a:noFill/>
            <a:ln w="63500" cap="flat" cmpd="sng">
              <a:solidFill>
                <a:srgbClr val="FFC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99" name="Google Shape;499;p9"/>
            <p:cNvSpPr txBox="1"/>
            <p:nvPr/>
          </p:nvSpPr>
          <p:spPr>
            <a:xfrm>
              <a:off x="4912895" y="6541502"/>
              <a:ext cx="649776" cy="2167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lang="ko-KR" sz="8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세션ROAS</a:t>
              </a:r>
              <a:endParaRPr sz="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500" name="Google Shape;500;p9"/>
          <p:cNvSpPr/>
          <p:nvPr/>
        </p:nvSpPr>
        <p:spPr>
          <a:xfrm>
            <a:off x="642959" y="2586268"/>
            <a:ext cx="180000" cy="18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0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1" name="Google Shape;501;p9"/>
          <p:cNvSpPr txBox="1"/>
          <p:nvPr/>
        </p:nvSpPr>
        <p:spPr>
          <a:xfrm>
            <a:off x="1036067" y="901364"/>
            <a:ext cx="3417923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https://www.mobon.net/time/manage_report_media_time.php</a:t>
            </a:r>
            <a:endParaRPr sz="9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2" name="Google Shape;502;p9"/>
          <p:cNvSpPr/>
          <p:nvPr/>
        </p:nvSpPr>
        <p:spPr>
          <a:xfrm>
            <a:off x="4068937" y="2733033"/>
            <a:ext cx="180000" cy="18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0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3" name="Google Shape;503;p9"/>
          <p:cNvSpPr/>
          <p:nvPr/>
        </p:nvSpPr>
        <p:spPr>
          <a:xfrm>
            <a:off x="3528227" y="3477280"/>
            <a:ext cx="180000" cy="18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0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4" name="Google Shape;504;p9"/>
          <p:cNvSpPr/>
          <p:nvPr/>
        </p:nvSpPr>
        <p:spPr>
          <a:xfrm>
            <a:off x="5752937" y="3432006"/>
            <a:ext cx="360000" cy="2904685"/>
          </a:xfrm>
          <a:prstGeom prst="rect">
            <a:avLst/>
          </a:prstGeom>
          <a:solidFill>
            <a:srgbClr val="D8D8D8">
              <a:alpha val="4941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5" name="Google Shape;505;p9"/>
          <p:cNvSpPr/>
          <p:nvPr/>
        </p:nvSpPr>
        <p:spPr>
          <a:xfrm>
            <a:off x="5837024" y="4553199"/>
            <a:ext cx="180000" cy="1790545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6" name="Google Shape;506;p9"/>
          <p:cNvSpPr/>
          <p:nvPr/>
        </p:nvSpPr>
        <p:spPr>
          <a:xfrm>
            <a:off x="5886375" y="4729787"/>
            <a:ext cx="90000" cy="160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507" name="Google Shape;507;p9"/>
          <p:cNvGrpSpPr/>
          <p:nvPr/>
        </p:nvGrpSpPr>
        <p:grpSpPr>
          <a:xfrm>
            <a:off x="1185564" y="3725090"/>
            <a:ext cx="7060763" cy="1974393"/>
            <a:chOff x="1122193" y="3697931"/>
            <a:chExt cx="7060763" cy="1974393"/>
          </a:xfrm>
        </p:grpSpPr>
        <p:cxnSp>
          <p:nvCxnSpPr>
            <p:cNvPr id="508" name="Google Shape;508;p9"/>
            <p:cNvCxnSpPr/>
            <p:nvPr/>
          </p:nvCxnSpPr>
          <p:spPr>
            <a:xfrm rot="10800000" flipH="1">
              <a:off x="1122193" y="4527609"/>
              <a:ext cx="268362" cy="193802"/>
            </a:xfrm>
            <a:prstGeom prst="straightConnector1">
              <a:avLst/>
            </a:prstGeom>
            <a:noFill/>
            <a:ln w="15875" cap="flat" cmpd="sng">
              <a:solidFill>
                <a:srgbClr val="FFC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09" name="Google Shape;509;p9"/>
            <p:cNvCxnSpPr/>
            <p:nvPr/>
          </p:nvCxnSpPr>
          <p:spPr>
            <a:xfrm>
              <a:off x="1390555" y="4526040"/>
              <a:ext cx="268397" cy="113172"/>
            </a:xfrm>
            <a:prstGeom prst="straightConnector1">
              <a:avLst/>
            </a:prstGeom>
            <a:noFill/>
            <a:ln w="15875" cap="flat" cmpd="sng">
              <a:solidFill>
                <a:srgbClr val="FFC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10" name="Google Shape;510;p9"/>
            <p:cNvCxnSpPr/>
            <p:nvPr/>
          </p:nvCxnSpPr>
          <p:spPr>
            <a:xfrm>
              <a:off x="1658463" y="4639212"/>
              <a:ext cx="285081" cy="530191"/>
            </a:xfrm>
            <a:prstGeom prst="straightConnector1">
              <a:avLst/>
            </a:prstGeom>
            <a:noFill/>
            <a:ln w="15875" cap="flat" cmpd="sng">
              <a:solidFill>
                <a:srgbClr val="FFC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11" name="Google Shape;511;p9"/>
            <p:cNvCxnSpPr/>
            <p:nvPr/>
          </p:nvCxnSpPr>
          <p:spPr>
            <a:xfrm>
              <a:off x="1949957" y="5169403"/>
              <a:ext cx="254666" cy="356289"/>
            </a:xfrm>
            <a:prstGeom prst="straightConnector1">
              <a:avLst/>
            </a:prstGeom>
            <a:noFill/>
            <a:ln w="15875" cap="flat" cmpd="sng">
              <a:solidFill>
                <a:srgbClr val="FFC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12" name="Google Shape;512;p9"/>
            <p:cNvCxnSpPr/>
            <p:nvPr/>
          </p:nvCxnSpPr>
          <p:spPr>
            <a:xfrm>
              <a:off x="2201708" y="5525692"/>
              <a:ext cx="279854" cy="62473"/>
            </a:xfrm>
            <a:prstGeom prst="straightConnector1">
              <a:avLst/>
            </a:prstGeom>
            <a:noFill/>
            <a:ln w="15875" cap="flat" cmpd="sng">
              <a:solidFill>
                <a:srgbClr val="FFC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13" name="Google Shape;513;p9"/>
            <p:cNvCxnSpPr/>
            <p:nvPr/>
          </p:nvCxnSpPr>
          <p:spPr>
            <a:xfrm>
              <a:off x="2477729" y="5582265"/>
              <a:ext cx="283804" cy="90059"/>
            </a:xfrm>
            <a:prstGeom prst="straightConnector1">
              <a:avLst/>
            </a:prstGeom>
            <a:noFill/>
            <a:ln w="15875" cap="flat" cmpd="sng">
              <a:solidFill>
                <a:srgbClr val="FFC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14" name="Google Shape;514;p9"/>
            <p:cNvCxnSpPr/>
            <p:nvPr/>
          </p:nvCxnSpPr>
          <p:spPr>
            <a:xfrm rot="10800000" flipH="1">
              <a:off x="2753051" y="5379645"/>
              <a:ext cx="308693" cy="292679"/>
            </a:xfrm>
            <a:prstGeom prst="straightConnector1">
              <a:avLst/>
            </a:prstGeom>
            <a:noFill/>
            <a:ln w="15875" cap="flat" cmpd="sng">
              <a:solidFill>
                <a:srgbClr val="FFC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15" name="Google Shape;515;p9"/>
            <p:cNvCxnSpPr/>
            <p:nvPr/>
          </p:nvCxnSpPr>
          <p:spPr>
            <a:xfrm rot="10800000" flipH="1">
              <a:off x="3052916" y="5129698"/>
              <a:ext cx="286196" cy="260838"/>
            </a:xfrm>
            <a:prstGeom prst="straightConnector1">
              <a:avLst/>
            </a:prstGeom>
            <a:noFill/>
            <a:ln w="15875" cap="flat" cmpd="sng">
              <a:solidFill>
                <a:srgbClr val="FFC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16" name="Google Shape;516;p9"/>
            <p:cNvCxnSpPr/>
            <p:nvPr/>
          </p:nvCxnSpPr>
          <p:spPr>
            <a:xfrm rot="10800000" flipH="1">
              <a:off x="3339963" y="4829646"/>
              <a:ext cx="269976" cy="300051"/>
            </a:xfrm>
            <a:prstGeom prst="straightConnector1">
              <a:avLst/>
            </a:prstGeom>
            <a:noFill/>
            <a:ln w="15875" cap="flat" cmpd="sng">
              <a:solidFill>
                <a:srgbClr val="FFC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17" name="Google Shape;517;p9"/>
            <p:cNvCxnSpPr/>
            <p:nvPr/>
          </p:nvCxnSpPr>
          <p:spPr>
            <a:xfrm rot="10800000" flipH="1">
              <a:off x="3601137" y="4238778"/>
              <a:ext cx="325506" cy="608628"/>
            </a:xfrm>
            <a:prstGeom prst="straightConnector1">
              <a:avLst/>
            </a:prstGeom>
            <a:noFill/>
            <a:ln w="15875" cap="flat" cmpd="sng">
              <a:solidFill>
                <a:srgbClr val="FFC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18" name="Google Shape;518;p9"/>
            <p:cNvCxnSpPr/>
            <p:nvPr/>
          </p:nvCxnSpPr>
          <p:spPr>
            <a:xfrm rot="10800000" flipH="1">
              <a:off x="3926643" y="4144858"/>
              <a:ext cx="312513" cy="97836"/>
            </a:xfrm>
            <a:prstGeom prst="straightConnector1">
              <a:avLst/>
            </a:prstGeom>
            <a:noFill/>
            <a:ln w="15875" cap="flat" cmpd="sng">
              <a:solidFill>
                <a:srgbClr val="FFC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19" name="Google Shape;519;p9"/>
            <p:cNvCxnSpPr/>
            <p:nvPr/>
          </p:nvCxnSpPr>
          <p:spPr>
            <a:xfrm>
              <a:off x="4232331" y="4145391"/>
              <a:ext cx="360000" cy="192794"/>
            </a:xfrm>
            <a:prstGeom prst="straightConnector1">
              <a:avLst/>
            </a:prstGeom>
            <a:noFill/>
            <a:ln w="15875" cap="flat" cmpd="sng">
              <a:solidFill>
                <a:srgbClr val="FFC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20" name="Google Shape;520;p9"/>
            <p:cNvCxnSpPr/>
            <p:nvPr/>
          </p:nvCxnSpPr>
          <p:spPr>
            <a:xfrm rot="10800000" flipH="1">
              <a:off x="4575643" y="4273051"/>
              <a:ext cx="290080" cy="58158"/>
            </a:xfrm>
            <a:prstGeom prst="straightConnector1">
              <a:avLst/>
            </a:prstGeom>
            <a:noFill/>
            <a:ln w="15875" cap="flat" cmpd="sng">
              <a:solidFill>
                <a:srgbClr val="FFC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21" name="Google Shape;521;p9"/>
            <p:cNvCxnSpPr/>
            <p:nvPr/>
          </p:nvCxnSpPr>
          <p:spPr>
            <a:xfrm rot="10800000" flipH="1">
              <a:off x="4865723" y="3707694"/>
              <a:ext cx="332505" cy="571549"/>
            </a:xfrm>
            <a:prstGeom prst="straightConnector1">
              <a:avLst/>
            </a:prstGeom>
            <a:noFill/>
            <a:ln w="15875" cap="flat" cmpd="sng">
              <a:solidFill>
                <a:srgbClr val="FFC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22" name="Google Shape;522;p9"/>
            <p:cNvCxnSpPr/>
            <p:nvPr/>
          </p:nvCxnSpPr>
          <p:spPr>
            <a:xfrm>
              <a:off x="5198228" y="3711249"/>
              <a:ext cx="321128" cy="539984"/>
            </a:xfrm>
            <a:prstGeom prst="straightConnector1">
              <a:avLst/>
            </a:prstGeom>
            <a:noFill/>
            <a:ln w="15875" cap="flat" cmpd="sng">
              <a:solidFill>
                <a:srgbClr val="FFC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23" name="Google Shape;523;p9"/>
            <p:cNvCxnSpPr/>
            <p:nvPr/>
          </p:nvCxnSpPr>
          <p:spPr>
            <a:xfrm>
              <a:off x="5519356" y="4249518"/>
              <a:ext cx="332505" cy="63986"/>
            </a:xfrm>
            <a:prstGeom prst="straightConnector1">
              <a:avLst/>
            </a:prstGeom>
            <a:noFill/>
            <a:ln w="15875" cap="flat" cmpd="sng">
              <a:solidFill>
                <a:srgbClr val="FFC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24" name="Google Shape;524;p9"/>
            <p:cNvCxnSpPr/>
            <p:nvPr/>
          </p:nvCxnSpPr>
          <p:spPr>
            <a:xfrm rot="10800000" flipH="1">
              <a:off x="5845037" y="3995400"/>
              <a:ext cx="344894" cy="324118"/>
            </a:xfrm>
            <a:prstGeom prst="straightConnector1">
              <a:avLst/>
            </a:prstGeom>
            <a:noFill/>
            <a:ln w="15875" cap="flat" cmpd="sng">
              <a:solidFill>
                <a:srgbClr val="FFC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25" name="Google Shape;525;p9"/>
            <p:cNvCxnSpPr/>
            <p:nvPr/>
          </p:nvCxnSpPr>
          <p:spPr>
            <a:xfrm>
              <a:off x="6195617" y="3997451"/>
              <a:ext cx="313171" cy="507966"/>
            </a:xfrm>
            <a:prstGeom prst="straightConnector1">
              <a:avLst/>
            </a:prstGeom>
            <a:noFill/>
            <a:ln w="15875" cap="flat" cmpd="sng">
              <a:solidFill>
                <a:srgbClr val="FFC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26" name="Google Shape;526;p9"/>
            <p:cNvCxnSpPr/>
            <p:nvPr/>
          </p:nvCxnSpPr>
          <p:spPr>
            <a:xfrm>
              <a:off x="6511889" y="4512015"/>
              <a:ext cx="333554" cy="112088"/>
            </a:xfrm>
            <a:prstGeom prst="straightConnector1">
              <a:avLst/>
            </a:prstGeom>
            <a:noFill/>
            <a:ln w="15875" cap="flat" cmpd="sng">
              <a:solidFill>
                <a:srgbClr val="FFC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27" name="Google Shape;527;p9"/>
            <p:cNvCxnSpPr/>
            <p:nvPr/>
          </p:nvCxnSpPr>
          <p:spPr>
            <a:xfrm rot="10800000" flipH="1">
              <a:off x="6845443" y="4184295"/>
              <a:ext cx="331334" cy="436729"/>
            </a:xfrm>
            <a:prstGeom prst="straightConnector1">
              <a:avLst/>
            </a:prstGeom>
            <a:noFill/>
            <a:ln w="15875" cap="flat" cmpd="sng">
              <a:solidFill>
                <a:srgbClr val="FFC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28" name="Google Shape;528;p9"/>
            <p:cNvCxnSpPr/>
            <p:nvPr/>
          </p:nvCxnSpPr>
          <p:spPr>
            <a:xfrm>
              <a:off x="7182098" y="4183195"/>
              <a:ext cx="334372" cy="678492"/>
            </a:xfrm>
            <a:prstGeom prst="straightConnector1">
              <a:avLst/>
            </a:prstGeom>
            <a:noFill/>
            <a:ln w="15875" cap="flat" cmpd="sng">
              <a:solidFill>
                <a:srgbClr val="FFC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29" name="Google Shape;529;p9"/>
            <p:cNvCxnSpPr/>
            <p:nvPr/>
          </p:nvCxnSpPr>
          <p:spPr>
            <a:xfrm rot="10800000" flipH="1">
              <a:off x="7511714" y="4266227"/>
              <a:ext cx="319684" cy="595954"/>
            </a:xfrm>
            <a:prstGeom prst="straightConnector1">
              <a:avLst/>
            </a:prstGeom>
            <a:noFill/>
            <a:ln w="15875" cap="flat" cmpd="sng">
              <a:solidFill>
                <a:srgbClr val="FFC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30" name="Google Shape;530;p9"/>
            <p:cNvCxnSpPr/>
            <p:nvPr/>
          </p:nvCxnSpPr>
          <p:spPr>
            <a:xfrm rot="10800000" flipH="1">
              <a:off x="7831635" y="3697931"/>
              <a:ext cx="351321" cy="565832"/>
            </a:xfrm>
            <a:prstGeom prst="straightConnector1">
              <a:avLst/>
            </a:prstGeom>
            <a:noFill/>
            <a:ln w="15875" cap="flat" cmpd="sng">
              <a:solidFill>
                <a:srgbClr val="FFC00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531" name="Google Shape;531;p9"/>
          <p:cNvSpPr/>
          <p:nvPr/>
        </p:nvSpPr>
        <p:spPr>
          <a:xfrm>
            <a:off x="5947561" y="3512863"/>
            <a:ext cx="1622857" cy="61817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16시</a:t>
            </a:r>
            <a:endParaRPr sz="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소진 : 51,000,000원</a:t>
            </a:r>
            <a:endParaRPr sz="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예상소진 : 60,000,000원</a:t>
            </a:r>
            <a:endParaRPr sz="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세션ROAS : 170%</a:t>
            </a:r>
            <a:endParaRPr sz="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2" name="Google Shape;532;p9"/>
          <p:cNvSpPr/>
          <p:nvPr/>
        </p:nvSpPr>
        <p:spPr>
          <a:xfrm>
            <a:off x="39743" y="2443942"/>
            <a:ext cx="783216" cy="151898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3" name="Google Shape;533;p9"/>
          <p:cNvSpPr/>
          <p:nvPr/>
        </p:nvSpPr>
        <p:spPr>
          <a:xfrm>
            <a:off x="4074728" y="2920610"/>
            <a:ext cx="943754" cy="207572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4" name="Google Shape;534;p9"/>
          <p:cNvSpPr/>
          <p:nvPr/>
        </p:nvSpPr>
        <p:spPr>
          <a:xfrm>
            <a:off x="3531948" y="3654288"/>
            <a:ext cx="285702" cy="2736479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5" name="Google Shape;535;p9"/>
          <p:cNvSpPr/>
          <p:nvPr/>
        </p:nvSpPr>
        <p:spPr>
          <a:xfrm>
            <a:off x="5711510" y="3463065"/>
            <a:ext cx="180000" cy="18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0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6" name="Google Shape;536;p9"/>
          <p:cNvSpPr/>
          <p:nvPr/>
        </p:nvSpPr>
        <p:spPr>
          <a:xfrm>
            <a:off x="5903849" y="3473989"/>
            <a:ext cx="1708229" cy="709402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7" name="Google Shape;537;p9"/>
          <p:cNvSpPr/>
          <p:nvPr/>
        </p:nvSpPr>
        <p:spPr>
          <a:xfrm>
            <a:off x="35056" y="1798136"/>
            <a:ext cx="9200194" cy="617282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8" name="Google Shape;538;p9"/>
          <p:cNvSpPr/>
          <p:nvPr/>
        </p:nvSpPr>
        <p:spPr>
          <a:xfrm>
            <a:off x="9055250" y="2245053"/>
            <a:ext cx="180000" cy="18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0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3" name="Google Shape;543;g711a5c0df7_0_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30175" y="1532650"/>
            <a:ext cx="8130050" cy="2811961"/>
          </a:xfrm>
          <a:prstGeom prst="rect">
            <a:avLst/>
          </a:prstGeom>
          <a:noFill/>
          <a:ln>
            <a:noFill/>
          </a:ln>
        </p:spPr>
      </p:pic>
      <p:sp>
        <p:nvSpPr>
          <p:cNvPr id="544" name="Google Shape;544;g711a5c0df7_0_31"/>
          <p:cNvSpPr/>
          <p:nvPr/>
        </p:nvSpPr>
        <p:spPr>
          <a:xfrm>
            <a:off x="2105550" y="614850"/>
            <a:ext cx="7980900" cy="779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캠페인별 예상 노출 수, 예상 소진량  </a:t>
            </a:r>
            <a:r>
              <a:rPr lang="ko-KR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SQL 쿼리 결과 ( </a:t>
            </a:r>
            <a:r>
              <a:rPr lang="ko-KR" sz="18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카테고리 포함</a:t>
            </a:r>
            <a:r>
              <a:rPr lang="ko-KR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) 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 sql file : MOB_CAMP_EXPT_cate_STATS_ydy.sql ]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Google Shape;545;g711a5c0df7_0_31"/>
          <p:cNvSpPr/>
          <p:nvPr/>
        </p:nvSpPr>
        <p:spPr>
          <a:xfrm>
            <a:off x="347125" y="4704300"/>
            <a:ext cx="6943800" cy="1943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해당 데이터는 </a:t>
            </a:r>
            <a:r>
              <a:rPr lang="ko-KR" sz="1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도중에  송출이 중단된 캠페인</a:t>
            </a:r>
            <a:r>
              <a:rPr lang="ko-K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들의 </a:t>
            </a:r>
            <a:r>
              <a:rPr lang="ko-KR" sz="1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추정 통계량</a:t>
            </a:r>
            <a:r>
              <a:rPr lang="ko-K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을 계산한 결과이다.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ko-K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cate : 광고주 카테고리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ko-K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expt_tot_eprs_cnt : 남은 시간 동안 추정 총 노출 수.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 ) 20분만에 중단 =&gt; 40분 동안 추정 총 노출 수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ko-K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expt_advrts_amt : 남은 시간 동안 추정 소진 금액. 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6" name="Google Shape;546;g711a5c0df7_0_31"/>
          <p:cNvSpPr/>
          <p:nvPr/>
        </p:nvSpPr>
        <p:spPr>
          <a:xfrm>
            <a:off x="7363050" y="1643425"/>
            <a:ext cx="399000" cy="27012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47" name="Google Shape;547;g711a5c0df7_0_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45075" y="4768325"/>
            <a:ext cx="3173150" cy="1782450"/>
          </a:xfrm>
          <a:prstGeom prst="rect">
            <a:avLst/>
          </a:prstGeom>
          <a:noFill/>
          <a:ln>
            <a:noFill/>
          </a:ln>
        </p:spPr>
      </p:pic>
      <p:sp>
        <p:nvSpPr>
          <p:cNvPr id="548" name="Google Shape;548;g711a5c0df7_0_31"/>
          <p:cNvSpPr/>
          <p:nvPr/>
        </p:nvSpPr>
        <p:spPr>
          <a:xfrm>
            <a:off x="8464425" y="5759975"/>
            <a:ext cx="2653800" cy="6189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711a5c0df7_0_40"/>
          <p:cNvSpPr/>
          <p:nvPr/>
        </p:nvSpPr>
        <p:spPr>
          <a:xfrm>
            <a:off x="582400" y="1991625"/>
            <a:ext cx="11025600" cy="1943100"/>
          </a:xfrm>
          <a:prstGeom prst="rect">
            <a:avLst/>
          </a:prstGeom>
          <a:solidFill>
            <a:srgbClr val="EFEFE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4" name="Google Shape;554;g711a5c0df7_0_40"/>
          <p:cNvSpPr/>
          <p:nvPr/>
        </p:nvSpPr>
        <p:spPr>
          <a:xfrm>
            <a:off x="747625" y="2190113"/>
            <a:ext cx="2743200" cy="1580550"/>
          </a:xfrm>
          <a:prstGeom prst="flowChartMagneticDisk">
            <a:avLst/>
          </a:prstGeom>
          <a:solidFill>
            <a:srgbClr val="FFFFFF"/>
          </a:solidFill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dreamsearch.adsite</a:t>
            </a:r>
            <a:endParaRPr sz="1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5" name="Google Shape;555;g711a5c0df7_0_40"/>
          <p:cNvSpPr/>
          <p:nvPr/>
        </p:nvSpPr>
        <p:spPr>
          <a:xfrm>
            <a:off x="4742150" y="2190113"/>
            <a:ext cx="2743200" cy="1580550"/>
          </a:xfrm>
          <a:prstGeom prst="flowChartMagneticDisk">
            <a:avLst/>
          </a:prstGeom>
          <a:solidFill>
            <a:srgbClr val="FFFFFF"/>
          </a:solidFill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dreamsearch.iadsite</a:t>
            </a:r>
            <a:endParaRPr sz="1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6" name="Google Shape;556;g711a5c0df7_0_40"/>
          <p:cNvSpPr/>
          <p:nvPr/>
        </p:nvSpPr>
        <p:spPr>
          <a:xfrm>
            <a:off x="8736675" y="2190113"/>
            <a:ext cx="2743200" cy="1580550"/>
          </a:xfrm>
          <a:prstGeom prst="flowChartMagneticDisk">
            <a:avLst/>
          </a:prstGeom>
          <a:solidFill>
            <a:srgbClr val="FFFFFF"/>
          </a:solidFill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dreamsearch.target_category</a:t>
            </a:r>
            <a:endParaRPr sz="1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7" name="Google Shape;557;g711a5c0df7_0_40"/>
          <p:cNvSpPr/>
          <p:nvPr/>
        </p:nvSpPr>
        <p:spPr>
          <a:xfrm>
            <a:off x="3628075" y="2529488"/>
            <a:ext cx="976800" cy="901800"/>
          </a:xfrm>
          <a:prstGeom prst="mathPlus">
            <a:avLst>
              <a:gd name="adj1" fmla="val 23520"/>
            </a:avLst>
          </a:prstGeom>
          <a:solidFill>
            <a:srgbClr val="FFFFFF"/>
          </a:solidFill>
          <a:ln w="28575" cap="flat" cmpd="sng">
            <a:solidFill>
              <a:srgbClr val="4454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Google Shape;558;g711a5c0df7_0_40"/>
          <p:cNvSpPr/>
          <p:nvPr/>
        </p:nvSpPr>
        <p:spPr>
          <a:xfrm>
            <a:off x="7622613" y="2529488"/>
            <a:ext cx="976800" cy="901800"/>
          </a:xfrm>
          <a:prstGeom prst="mathPlus">
            <a:avLst>
              <a:gd name="adj1" fmla="val 23520"/>
            </a:avLst>
          </a:prstGeom>
          <a:solidFill>
            <a:srgbClr val="FFFFFF"/>
          </a:solidFill>
          <a:ln w="28575" cap="flat" cmpd="sng">
            <a:solidFill>
              <a:srgbClr val="4454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9" name="Google Shape;559;g711a5c0df7_0_40"/>
          <p:cNvSpPr/>
          <p:nvPr/>
        </p:nvSpPr>
        <p:spPr>
          <a:xfrm>
            <a:off x="5399650" y="4083500"/>
            <a:ext cx="1391100" cy="541500"/>
          </a:xfrm>
          <a:prstGeom prst="down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0" name="Google Shape;560;g711a5c0df7_0_40"/>
          <p:cNvSpPr/>
          <p:nvPr/>
        </p:nvSpPr>
        <p:spPr>
          <a:xfrm>
            <a:off x="4380350" y="4834900"/>
            <a:ext cx="3466800" cy="779700"/>
          </a:xfrm>
          <a:prstGeom prst="flowChartAlternateProcess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캠페인 코드와 광고주 카테고리 매핑 테이블.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sz="1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다만 보완이 필요함. </a:t>
            </a:r>
            <a:endParaRPr sz="1200" b="1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1" name="Google Shape;561;g711a5c0df7_0_40"/>
          <p:cNvSpPr/>
          <p:nvPr/>
        </p:nvSpPr>
        <p:spPr>
          <a:xfrm>
            <a:off x="4309775" y="1418250"/>
            <a:ext cx="3466800" cy="706500"/>
          </a:xfrm>
          <a:prstGeom prst="flowChartAlternateProcess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UNION 결합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 site_cate_table)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2" name="Google Shape;562;g711a5c0df7_0_40"/>
          <p:cNvSpPr/>
          <p:nvPr/>
        </p:nvSpPr>
        <p:spPr>
          <a:xfrm>
            <a:off x="2104750" y="455075"/>
            <a:ext cx="7980900" cy="779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캠페인과 광고주 카테고리 매핑 테이블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52d03c9340_0_173"/>
          <p:cNvSpPr/>
          <p:nvPr/>
        </p:nvSpPr>
        <p:spPr>
          <a:xfrm>
            <a:off x="2104750" y="455075"/>
            <a:ext cx="7980900" cy="779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광고주 카테고리별 시간대별 통계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8" name="Google Shape;568;g52d03c9340_0_173"/>
          <p:cNvSpPr/>
          <p:nvPr/>
        </p:nvSpPr>
        <p:spPr>
          <a:xfrm>
            <a:off x="2533475" y="1686050"/>
            <a:ext cx="2743200" cy="1580550"/>
          </a:xfrm>
          <a:prstGeom prst="flowChartMagneticDisk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BILLING.MOB_CTGR_HH_STATS</a:t>
            </a:r>
            <a:endParaRPr sz="1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9" name="Google Shape;569;g52d03c9340_0_173"/>
          <p:cNvSpPr/>
          <p:nvPr/>
        </p:nvSpPr>
        <p:spPr>
          <a:xfrm>
            <a:off x="2749700" y="3975125"/>
            <a:ext cx="6943800" cy="1580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MOB_CAMP_EXPT_cate_STATS_ydy에서 특정 카테고리를 선택한 후 시간별로 그룹핑하여 집계한 결과를 BILLING.MOB_CTGR_HH_STATS의 시간대별 데이터와 더해주면 예상 노출 수, 예상 소진 금액이 계산 된다.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=&gt; </a:t>
            </a:r>
            <a:r>
              <a:rPr lang="ko-KR" sz="1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이론상 가능</a:t>
            </a:r>
            <a:r>
              <a:rPr lang="ko-K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하나 실제로 쿼리를 실행해본 결과 </a:t>
            </a:r>
            <a:r>
              <a:rPr lang="ko-KR" sz="1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처리 시간 오버</a:t>
            </a:r>
            <a:r>
              <a:rPr lang="ko-K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가 뜨고 있음.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=&gt; 최적화 필요함.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0" name="Google Shape;570;g52d03c9340_0_173"/>
          <p:cNvSpPr/>
          <p:nvPr/>
        </p:nvSpPr>
        <p:spPr>
          <a:xfrm>
            <a:off x="7166525" y="1686063"/>
            <a:ext cx="2743200" cy="1580550"/>
          </a:xfrm>
          <a:prstGeom prst="flowChartMagneticDisk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MOB_CAMP_EXPT_cate_ STATS_ydy</a:t>
            </a:r>
            <a:endParaRPr sz="1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1" name="Google Shape;571;g52d03c9340_0_173"/>
          <p:cNvSpPr/>
          <p:nvPr/>
        </p:nvSpPr>
        <p:spPr>
          <a:xfrm>
            <a:off x="5733188" y="2025438"/>
            <a:ext cx="976800" cy="901800"/>
          </a:xfrm>
          <a:prstGeom prst="mathPlus">
            <a:avLst>
              <a:gd name="adj1" fmla="val 23520"/>
            </a:avLst>
          </a:prstGeom>
          <a:solidFill>
            <a:srgbClr val="999999"/>
          </a:solidFill>
          <a:ln w="28575" cap="flat" cmpd="sng">
            <a:solidFill>
              <a:srgbClr val="4454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10"/>
          <p:cNvSpPr txBox="1"/>
          <p:nvPr/>
        </p:nvSpPr>
        <p:spPr>
          <a:xfrm>
            <a:off x="192999" y="123277"/>
            <a:ext cx="2284500" cy="3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800" tIns="44400" rIns="88800" bIns="44400" anchor="ctr" anchorCtr="0">
            <a:noAutofit/>
          </a:bodyPr>
          <a:lstStyle/>
          <a:p>
            <a:pPr marL="333082" marR="0" lvl="0" indent="-33308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ko-KR" sz="2000" b="1" i="0" u="none" strike="noStrike" cap="none">
                <a:solidFill>
                  <a:srgbClr val="7BA96B"/>
                </a:solidFill>
                <a:latin typeface="Malgun Gothic"/>
                <a:ea typeface="Malgun Gothic"/>
                <a:cs typeface="Malgun Gothic"/>
                <a:sym typeface="Malgun Gothic"/>
              </a:rPr>
              <a:t>Screen Definition</a:t>
            </a:r>
            <a:endParaRPr sz="19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8" name="Google Shape;578;p10"/>
          <p:cNvSpPr txBox="1"/>
          <p:nvPr/>
        </p:nvSpPr>
        <p:spPr>
          <a:xfrm>
            <a:off x="1036754" y="658497"/>
            <a:ext cx="11880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시간대별 예상 소진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9" name="Google Shape;579;p10"/>
          <p:cNvSpPr txBox="1"/>
          <p:nvPr/>
        </p:nvSpPr>
        <p:spPr>
          <a:xfrm>
            <a:off x="10009756" y="649261"/>
            <a:ext cx="5310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유은선</a:t>
            </a:r>
            <a:endParaRPr sz="9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0" name="Google Shape;580;p10"/>
          <p:cNvSpPr txBox="1"/>
          <p:nvPr/>
        </p:nvSpPr>
        <p:spPr>
          <a:xfrm>
            <a:off x="6092032" y="648907"/>
            <a:ext cx="25476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광고관리 &gt; 시간대별 소진 &gt; 소진대비 전환율</a:t>
            </a:r>
            <a:endParaRPr sz="9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581" name="Google Shape;581;p10"/>
          <p:cNvGrpSpPr/>
          <p:nvPr/>
        </p:nvGrpSpPr>
        <p:grpSpPr>
          <a:xfrm>
            <a:off x="299331" y="3293153"/>
            <a:ext cx="8952387" cy="3313880"/>
            <a:chOff x="299331" y="3293153"/>
            <a:chExt cx="8952387" cy="3313880"/>
          </a:xfrm>
        </p:grpSpPr>
        <p:grpSp>
          <p:nvGrpSpPr>
            <p:cNvPr id="582" name="Google Shape;582;p10"/>
            <p:cNvGrpSpPr/>
            <p:nvPr/>
          </p:nvGrpSpPr>
          <p:grpSpPr>
            <a:xfrm>
              <a:off x="299331" y="3293153"/>
              <a:ext cx="8952387" cy="3313880"/>
              <a:chOff x="263668" y="3265994"/>
              <a:chExt cx="8952387" cy="3313880"/>
            </a:xfrm>
          </p:grpSpPr>
          <p:cxnSp>
            <p:nvCxnSpPr>
              <p:cNvPr id="583" name="Google Shape;583;p10"/>
              <p:cNvCxnSpPr/>
              <p:nvPr/>
            </p:nvCxnSpPr>
            <p:spPr>
              <a:xfrm>
                <a:off x="1036757" y="3658299"/>
                <a:ext cx="7380000" cy="72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84" name="Google Shape;584;p10"/>
              <p:cNvCxnSpPr/>
              <p:nvPr/>
            </p:nvCxnSpPr>
            <p:spPr>
              <a:xfrm>
                <a:off x="1036753" y="4217637"/>
                <a:ext cx="7380000" cy="72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85" name="Google Shape;585;p10"/>
              <p:cNvCxnSpPr/>
              <p:nvPr/>
            </p:nvCxnSpPr>
            <p:spPr>
              <a:xfrm>
                <a:off x="1036753" y="4801681"/>
                <a:ext cx="7380000" cy="72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86" name="Google Shape;586;p10"/>
              <p:cNvCxnSpPr/>
              <p:nvPr/>
            </p:nvCxnSpPr>
            <p:spPr>
              <a:xfrm>
                <a:off x="1036753" y="5397854"/>
                <a:ext cx="7380000" cy="72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87" name="Google Shape;587;p10"/>
              <p:cNvCxnSpPr/>
              <p:nvPr/>
            </p:nvCxnSpPr>
            <p:spPr>
              <a:xfrm>
                <a:off x="1036753" y="3390983"/>
                <a:ext cx="7380000" cy="72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88" name="Google Shape;588;p10"/>
              <p:cNvCxnSpPr/>
              <p:nvPr/>
            </p:nvCxnSpPr>
            <p:spPr>
              <a:xfrm>
                <a:off x="1036753" y="3928732"/>
                <a:ext cx="7380000" cy="72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89" name="Google Shape;589;p10"/>
              <p:cNvCxnSpPr/>
              <p:nvPr/>
            </p:nvCxnSpPr>
            <p:spPr>
              <a:xfrm>
                <a:off x="1036753" y="4518840"/>
                <a:ext cx="7380000" cy="72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90" name="Google Shape;590;p10"/>
              <p:cNvCxnSpPr/>
              <p:nvPr/>
            </p:nvCxnSpPr>
            <p:spPr>
              <a:xfrm>
                <a:off x="1036753" y="5097975"/>
                <a:ext cx="7380000" cy="72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91" name="Google Shape;591;p10"/>
              <p:cNvCxnSpPr/>
              <p:nvPr/>
            </p:nvCxnSpPr>
            <p:spPr>
              <a:xfrm>
                <a:off x="1042507" y="5697733"/>
                <a:ext cx="7380000" cy="72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92" name="Google Shape;592;p10"/>
              <p:cNvCxnSpPr/>
              <p:nvPr/>
            </p:nvCxnSpPr>
            <p:spPr>
              <a:xfrm>
                <a:off x="1036753" y="5997612"/>
                <a:ext cx="7380000" cy="72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93" name="Google Shape;593;p10"/>
              <p:cNvCxnSpPr/>
              <p:nvPr/>
            </p:nvCxnSpPr>
            <p:spPr>
              <a:xfrm>
                <a:off x="1036753" y="6302868"/>
                <a:ext cx="7380000" cy="72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594" name="Google Shape;594;p10"/>
              <p:cNvSpPr txBox="1"/>
              <p:nvPr/>
            </p:nvSpPr>
            <p:spPr>
              <a:xfrm>
                <a:off x="1009046" y="6364474"/>
                <a:ext cx="7395900" cy="21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lang="ko-KR" sz="800" b="0" i="0" u="none" strike="noStrike" cap="none">
                    <a:solidFill>
                      <a:srgbClr val="7F7F7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0      1      2      3      4      5      6       7      8      9      10      11      12     13      14      15      16      17      18      19      20      21      22      23  </a:t>
                </a:r>
                <a:endParaRPr sz="800" b="0" i="0" u="none" strike="noStrike" cap="none">
                  <a:solidFill>
                    <a:srgbClr val="7F7F7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95" name="Google Shape;595;p10"/>
              <p:cNvSpPr txBox="1"/>
              <p:nvPr/>
            </p:nvSpPr>
            <p:spPr>
              <a:xfrm>
                <a:off x="283081" y="3290461"/>
                <a:ext cx="782700" cy="21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lang="ko-KR" sz="800" b="0" i="0" u="none" strike="noStrike" cap="none">
                    <a:solidFill>
                      <a:srgbClr val="7F7F7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100,000,000</a:t>
                </a:r>
                <a:endParaRPr sz="800" b="0" i="0" u="none" strike="noStrike" cap="none">
                  <a:solidFill>
                    <a:srgbClr val="7F7F7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96" name="Google Shape;596;p10"/>
              <p:cNvSpPr txBox="1"/>
              <p:nvPr/>
            </p:nvSpPr>
            <p:spPr>
              <a:xfrm>
                <a:off x="278016" y="3545238"/>
                <a:ext cx="782700" cy="21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lang="ko-KR" sz="800" b="0" i="0" u="none" strike="noStrike" cap="none">
                    <a:solidFill>
                      <a:srgbClr val="7F7F7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90,000,000</a:t>
                </a:r>
                <a:endParaRPr sz="800" b="0" i="0" u="none" strike="noStrike" cap="none">
                  <a:solidFill>
                    <a:srgbClr val="7F7F7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97" name="Google Shape;597;p10"/>
              <p:cNvSpPr txBox="1"/>
              <p:nvPr/>
            </p:nvSpPr>
            <p:spPr>
              <a:xfrm>
                <a:off x="281737" y="3809717"/>
                <a:ext cx="782700" cy="21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lang="ko-KR" sz="800" b="0" i="0" u="none" strike="noStrike" cap="none">
                    <a:solidFill>
                      <a:srgbClr val="7F7F7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80,000,000</a:t>
                </a:r>
                <a:endParaRPr sz="800" b="0" i="0" u="none" strike="noStrike" cap="none">
                  <a:solidFill>
                    <a:srgbClr val="7F7F7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98" name="Google Shape;598;p10"/>
              <p:cNvSpPr txBox="1"/>
              <p:nvPr/>
            </p:nvSpPr>
            <p:spPr>
              <a:xfrm>
                <a:off x="281737" y="4106527"/>
                <a:ext cx="782700" cy="21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lang="ko-KR" sz="800" b="0" i="0" u="none" strike="noStrike" cap="none">
                    <a:solidFill>
                      <a:srgbClr val="7F7F7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70,000,000</a:t>
                </a:r>
                <a:endParaRPr sz="800" b="0" i="0" u="none" strike="noStrike" cap="none">
                  <a:solidFill>
                    <a:srgbClr val="7F7F7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99" name="Google Shape;599;p10"/>
              <p:cNvSpPr txBox="1"/>
              <p:nvPr/>
            </p:nvSpPr>
            <p:spPr>
              <a:xfrm>
                <a:off x="273829" y="4398820"/>
                <a:ext cx="782700" cy="21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lang="ko-KR" sz="800" b="0" i="0" u="none" strike="noStrike" cap="none">
                    <a:solidFill>
                      <a:srgbClr val="7F7F7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60,000,000</a:t>
                </a:r>
                <a:endParaRPr sz="800" b="0" i="0" u="none" strike="noStrike" cap="none">
                  <a:solidFill>
                    <a:srgbClr val="7F7F7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00" name="Google Shape;600;p10"/>
              <p:cNvSpPr txBox="1"/>
              <p:nvPr/>
            </p:nvSpPr>
            <p:spPr>
              <a:xfrm>
                <a:off x="266151" y="4687160"/>
                <a:ext cx="782700" cy="21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lang="ko-KR" sz="800" b="0" i="0" u="none" strike="noStrike" cap="none">
                    <a:solidFill>
                      <a:srgbClr val="7F7F7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50,000,000</a:t>
                </a:r>
                <a:endParaRPr sz="800" b="0" i="0" u="none" strike="noStrike" cap="none">
                  <a:solidFill>
                    <a:srgbClr val="7F7F7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01" name="Google Shape;601;p10"/>
              <p:cNvSpPr txBox="1"/>
              <p:nvPr/>
            </p:nvSpPr>
            <p:spPr>
              <a:xfrm>
                <a:off x="263668" y="4990253"/>
                <a:ext cx="782700" cy="21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lang="ko-KR" sz="800" b="0" i="0" u="none" strike="noStrike" cap="none">
                    <a:solidFill>
                      <a:srgbClr val="7F7F7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40,000,000</a:t>
                </a:r>
                <a:endParaRPr sz="800" b="0" i="0" u="none" strike="noStrike" cap="none">
                  <a:solidFill>
                    <a:srgbClr val="7F7F7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02" name="Google Shape;602;p10"/>
              <p:cNvSpPr txBox="1"/>
              <p:nvPr/>
            </p:nvSpPr>
            <p:spPr>
              <a:xfrm>
                <a:off x="281790" y="5286547"/>
                <a:ext cx="782700" cy="21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lang="ko-KR" sz="800" b="0" i="0" u="none" strike="noStrike" cap="none">
                    <a:solidFill>
                      <a:srgbClr val="7F7F7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30,000,000</a:t>
                </a:r>
                <a:endParaRPr sz="800" b="0" i="0" u="none" strike="noStrike" cap="none">
                  <a:solidFill>
                    <a:srgbClr val="7F7F7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03" name="Google Shape;603;p10"/>
              <p:cNvSpPr txBox="1"/>
              <p:nvPr/>
            </p:nvSpPr>
            <p:spPr>
              <a:xfrm>
                <a:off x="273829" y="5589142"/>
                <a:ext cx="782700" cy="21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lang="ko-KR" sz="800" b="0" i="0" u="none" strike="noStrike" cap="none">
                    <a:solidFill>
                      <a:srgbClr val="7F7F7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20,000,000</a:t>
                </a:r>
                <a:endParaRPr sz="800" b="0" i="0" u="none" strike="noStrike" cap="none">
                  <a:solidFill>
                    <a:srgbClr val="7F7F7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04" name="Google Shape;604;p10"/>
              <p:cNvSpPr txBox="1"/>
              <p:nvPr/>
            </p:nvSpPr>
            <p:spPr>
              <a:xfrm>
                <a:off x="281737" y="5876464"/>
                <a:ext cx="782700" cy="21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lang="ko-KR" sz="800" b="0" i="0" u="none" strike="noStrike" cap="none">
                    <a:solidFill>
                      <a:srgbClr val="7F7F7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10,000,000</a:t>
                </a:r>
                <a:endParaRPr sz="800" b="0" i="0" u="none" strike="noStrike" cap="none">
                  <a:solidFill>
                    <a:srgbClr val="7F7F7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05" name="Google Shape;605;p10"/>
              <p:cNvSpPr txBox="1"/>
              <p:nvPr/>
            </p:nvSpPr>
            <p:spPr>
              <a:xfrm>
                <a:off x="8433355" y="3265994"/>
                <a:ext cx="782700" cy="21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lang="ko-KR" sz="800" b="0" i="0" u="none" strike="noStrike" cap="none">
                    <a:solidFill>
                      <a:srgbClr val="7F7F7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0.42</a:t>
                </a:r>
                <a:endParaRPr sz="800" b="0" i="0" u="none" strike="noStrike" cap="none">
                  <a:solidFill>
                    <a:srgbClr val="7F7F7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06" name="Google Shape;606;p10"/>
              <p:cNvSpPr txBox="1"/>
              <p:nvPr/>
            </p:nvSpPr>
            <p:spPr>
              <a:xfrm>
                <a:off x="8416753" y="3828189"/>
                <a:ext cx="782700" cy="21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lang="ko-KR" sz="800" b="0" i="0" u="none" strike="noStrike" cap="none">
                    <a:solidFill>
                      <a:srgbClr val="7F7F7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0.36</a:t>
                </a:r>
                <a:endParaRPr sz="800" b="0" i="0" u="none" strike="noStrike" cap="none">
                  <a:solidFill>
                    <a:srgbClr val="7F7F7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07" name="Google Shape;607;p10"/>
              <p:cNvSpPr txBox="1"/>
              <p:nvPr/>
            </p:nvSpPr>
            <p:spPr>
              <a:xfrm>
                <a:off x="8422835" y="4416525"/>
                <a:ext cx="782700" cy="21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lang="ko-KR" sz="800" b="0" i="0" u="none" strike="noStrike" cap="none">
                    <a:solidFill>
                      <a:srgbClr val="7F7F7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0.3</a:t>
                </a:r>
                <a:endParaRPr sz="800" b="0" i="0" u="none" strike="noStrike" cap="none">
                  <a:solidFill>
                    <a:srgbClr val="7F7F7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08" name="Google Shape;608;p10"/>
              <p:cNvSpPr txBox="1"/>
              <p:nvPr/>
            </p:nvSpPr>
            <p:spPr>
              <a:xfrm>
                <a:off x="8427416" y="4995573"/>
                <a:ext cx="782700" cy="21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lang="ko-KR" sz="800" b="0" i="0" u="none" strike="noStrike" cap="none">
                    <a:solidFill>
                      <a:srgbClr val="7F7F7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0.24</a:t>
                </a:r>
                <a:endParaRPr sz="800" b="0" i="0" u="none" strike="noStrike" cap="none">
                  <a:solidFill>
                    <a:srgbClr val="7F7F7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09" name="Google Shape;609;p10"/>
              <p:cNvSpPr txBox="1"/>
              <p:nvPr/>
            </p:nvSpPr>
            <p:spPr>
              <a:xfrm>
                <a:off x="8422835" y="5599057"/>
                <a:ext cx="782700" cy="21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lang="ko-KR" sz="800" b="0" i="0" u="none" strike="noStrike" cap="none">
                    <a:solidFill>
                      <a:srgbClr val="7F7F7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0.18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0" name="Google Shape;610;p10"/>
              <p:cNvSpPr txBox="1"/>
              <p:nvPr/>
            </p:nvSpPr>
            <p:spPr>
              <a:xfrm>
                <a:off x="8426386" y="6211335"/>
                <a:ext cx="782700" cy="21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lang="ko-KR" sz="800" b="0" i="0" u="none" strike="noStrike" cap="none">
                    <a:solidFill>
                      <a:srgbClr val="7F7F7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0.12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11" name="Google Shape;611;p10"/>
            <p:cNvSpPr txBox="1"/>
            <p:nvPr/>
          </p:nvSpPr>
          <p:spPr>
            <a:xfrm>
              <a:off x="336321" y="6238494"/>
              <a:ext cx="7827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lang="ko-KR" sz="800" b="0" i="0" u="none" strike="noStrike" cap="none">
                  <a:solidFill>
                    <a:srgbClr val="7F7F7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-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2" name="Google Shape;612;p10"/>
          <p:cNvSpPr/>
          <p:nvPr/>
        </p:nvSpPr>
        <p:spPr>
          <a:xfrm>
            <a:off x="1098967" y="4547567"/>
            <a:ext cx="180000" cy="17961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3" name="Google Shape;613;p10"/>
          <p:cNvSpPr/>
          <p:nvPr/>
        </p:nvSpPr>
        <p:spPr>
          <a:xfrm>
            <a:off x="1370852" y="4828840"/>
            <a:ext cx="177000" cy="15045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4" name="Google Shape;614;p10"/>
          <p:cNvSpPr/>
          <p:nvPr/>
        </p:nvSpPr>
        <p:spPr>
          <a:xfrm>
            <a:off x="1424779" y="5486597"/>
            <a:ext cx="89700" cy="845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5" name="Google Shape;615;p10"/>
          <p:cNvSpPr/>
          <p:nvPr/>
        </p:nvSpPr>
        <p:spPr>
          <a:xfrm>
            <a:off x="1643502" y="5552851"/>
            <a:ext cx="180000" cy="7833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6" name="Google Shape;616;p10"/>
          <p:cNvSpPr/>
          <p:nvPr/>
        </p:nvSpPr>
        <p:spPr>
          <a:xfrm>
            <a:off x="1149289" y="4423358"/>
            <a:ext cx="90000" cy="190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7" name="Google Shape;617;p10"/>
          <p:cNvSpPr/>
          <p:nvPr/>
        </p:nvSpPr>
        <p:spPr>
          <a:xfrm>
            <a:off x="1693401" y="5639427"/>
            <a:ext cx="76200" cy="696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8" name="Google Shape;618;p10"/>
          <p:cNvSpPr/>
          <p:nvPr/>
        </p:nvSpPr>
        <p:spPr>
          <a:xfrm>
            <a:off x="1890578" y="5894561"/>
            <a:ext cx="200400" cy="4446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9" name="Google Shape;619;p10"/>
          <p:cNvSpPr/>
          <p:nvPr/>
        </p:nvSpPr>
        <p:spPr>
          <a:xfrm>
            <a:off x="1954387" y="5788020"/>
            <a:ext cx="90000" cy="544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0" name="Google Shape;620;p10"/>
          <p:cNvSpPr/>
          <p:nvPr/>
        </p:nvSpPr>
        <p:spPr>
          <a:xfrm>
            <a:off x="2172928" y="5737287"/>
            <a:ext cx="180000" cy="5934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1" name="Google Shape;621;p10"/>
          <p:cNvSpPr/>
          <p:nvPr/>
        </p:nvSpPr>
        <p:spPr>
          <a:xfrm>
            <a:off x="2224213" y="5840682"/>
            <a:ext cx="90000" cy="498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2" name="Google Shape;622;p10"/>
          <p:cNvSpPr/>
          <p:nvPr/>
        </p:nvSpPr>
        <p:spPr>
          <a:xfrm>
            <a:off x="2446462" y="5735290"/>
            <a:ext cx="180000" cy="5976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3" name="Google Shape;623;p10"/>
          <p:cNvSpPr/>
          <p:nvPr/>
        </p:nvSpPr>
        <p:spPr>
          <a:xfrm>
            <a:off x="2496748" y="5769356"/>
            <a:ext cx="90000" cy="565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4" name="Google Shape;624;p10"/>
          <p:cNvSpPr/>
          <p:nvPr/>
        </p:nvSpPr>
        <p:spPr>
          <a:xfrm>
            <a:off x="2720612" y="5432213"/>
            <a:ext cx="180000" cy="9132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5" name="Google Shape;625;p10"/>
          <p:cNvSpPr/>
          <p:nvPr/>
        </p:nvSpPr>
        <p:spPr>
          <a:xfrm>
            <a:off x="2768278" y="5570438"/>
            <a:ext cx="90000" cy="773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6" name="Google Shape;626;p10"/>
          <p:cNvSpPr/>
          <p:nvPr/>
        </p:nvSpPr>
        <p:spPr>
          <a:xfrm>
            <a:off x="3031313" y="5196562"/>
            <a:ext cx="180000" cy="11340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7" name="Google Shape;627;p10"/>
          <p:cNvSpPr/>
          <p:nvPr/>
        </p:nvSpPr>
        <p:spPr>
          <a:xfrm>
            <a:off x="3076291" y="5132255"/>
            <a:ext cx="90000" cy="1203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8" name="Google Shape;628;p10"/>
          <p:cNvSpPr/>
          <p:nvPr/>
        </p:nvSpPr>
        <p:spPr>
          <a:xfrm>
            <a:off x="3304724" y="4545999"/>
            <a:ext cx="184800" cy="17985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9" name="Google Shape;629;p10"/>
          <p:cNvSpPr/>
          <p:nvPr/>
        </p:nvSpPr>
        <p:spPr>
          <a:xfrm>
            <a:off x="3356311" y="4604574"/>
            <a:ext cx="88800" cy="172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0" name="Google Shape;630;p10"/>
          <p:cNvSpPr/>
          <p:nvPr/>
        </p:nvSpPr>
        <p:spPr>
          <a:xfrm>
            <a:off x="3586226" y="3692659"/>
            <a:ext cx="180000" cy="26559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1" name="Google Shape;631;p10"/>
          <p:cNvSpPr/>
          <p:nvPr/>
        </p:nvSpPr>
        <p:spPr>
          <a:xfrm>
            <a:off x="3634595" y="4070792"/>
            <a:ext cx="90000" cy="2264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2" name="Google Shape;632;p10"/>
          <p:cNvSpPr/>
          <p:nvPr/>
        </p:nvSpPr>
        <p:spPr>
          <a:xfrm>
            <a:off x="3888937" y="3683769"/>
            <a:ext cx="180000" cy="26559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3" name="Google Shape;633;p10"/>
          <p:cNvSpPr/>
          <p:nvPr/>
        </p:nvSpPr>
        <p:spPr>
          <a:xfrm>
            <a:off x="3936126" y="4028160"/>
            <a:ext cx="90000" cy="2307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4" name="Google Shape;634;p10"/>
          <p:cNvSpPr/>
          <p:nvPr/>
        </p:nvSpPr>
        <p:spPr>
          <a:xfrm>
            <a:off x="4209582" y="4545998"/>
            <a:ext cx="180000" cy="17973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5" name="Google Shape;635;p10"/>
          <p:cNvSpPr/>
          <p:nvPr/>
        </p:nvSpPr>
        <p:spPr>
          <a:xfrm>
            <a:off x="4257584" y="4487199"/>
            <a:ext cx="90000" cy="1845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6" name="Google Shape;636;p10"/>
          <p:cNvSpPr/>
          <p:nvPr/>
        </p:nvSpPr>
        <p:spPr>
          <a:xfrm>
            <a:off x="4544927" y="4244796"/>
            <a:ext cx="180000" cy="20985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7" name="Google Shape;637;p10"/>
          <p:cNvSpPr/>
          <p:nvPr/>
        </p:nvSpPr>
        <p:spPr>
          <a:xfrm>
            <a:off x="4598070" y="4682455"/>
            <a:ext cx="90000" cy="165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8" name="Google Shape;638;p10"/>
          <p:cNvSpPr/>
          <p:nvPr/>
        </p:nvSpPr>
        <p:spPr>
          <a:xfrm>
            <a:off x="4838285" y="4838170"/>
            <a:ext cx="180300" cy="14961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9" name="Google Shape;639;p10"/>
          <p:cNvSpPr/>
          <p:nvPr/>
        </p:nvSpPr>
        <p:spPr>
          <a:xfrm>
            <a:off x="4892536" y="4740831"/>
            <a:ext cx="89400" cy="1591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0" name="Google Shape;640;p10"/>
          <p:cNvSpPr/>
          <p:nvPr/>
        </p:nvSpPr>
        <p:spPr>
          <a:xfrm>
            <a:off x="5167794" y="4841152"/>
            <a:ext cx="180300" cy="14961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1" name="Google Shape;641;p10"/>
          <p:cNvSpPr/>
          <p:nvPr/>
        </p:nvSpPr>
        <p:spPr>
          <a:xfrm>
            <a:off x="5219359" y="4773394"/>
            <a:ext cx="90000" cy="1558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2" name="Google Shape;642;p10"/>
          <p:cNvSpPr/>
          <p:nvPr/>
        </p:nvSpPr>
        <p:spPr>
          <a:xfrm>
            <a:off x="5497625" y="4843367"/>
            <a:ext cx="180300" cy="14961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3" name="Google Shape;643;p10"/>
          <p:cNvSpPr/>
          <p:nvPr/>
        </p:nvSpPr>
        <p:spPr>
          <a:xfrm>
            <a:off x="5551759" y="4757372"/>
            <a:ext cx="90000" cy="1591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4" name="Google Shape;644;p10"/>
          <p:cNvSpPr/>
          <p:nvPr/>
        </p:nvSpPr>
        <p:spPr>
          <a:xfrm>
            <a:off x="6166888" y="4701117"/>
            <a:ext cx="180000" cy="16443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5" name="Google Shape;645;p10"/>
          <p:cNvSpPr/>
          <p:nvPr/>
        </p:nvSpPr>
        <p:spPr>
          <a:xfrm>
            <a:off x="6212487" y="4778977"/>
            <a:ext cx="90000" cy="156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6" name="Google Shape;646;p10"/>
          <p:cNvSpPr/>
          <p:nvPr/>
        </p:nvSpPr>
        <p:spPr>
          <a:xfrm>
            <a:off x="6485348" y="4423358"/>
            <a:ext cx="180000" cy="19221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7" name="Google Shape;647;p10"/>
          <p:cNvSpPr/>
          <p:nvPr/>
        </p:nvSpPr>
        <p:spPr>
          <a:xfrm>
            <a:off x="6536790" y="4979943"/>
            <a:ext cx="90000" cy="1357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8" name="Google Shape;648;p10"/>
          <p:cNvSpPr/>
          <p:nvPr/>
        </p:nvSpPr>
        <p:spPr>
          <a:xfrm>
            <a:off x="6825638" y="4423358"/>
            <a:ext cx="180000" cy="19221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9" name="Google Shape;649;p10"/>
          <p:cNvSpPr/>
          <p:nvPr/>
        </p:nvSpPr>
        <p:spPr>
          <a:xfrm>
            <a:off x="6870638" y="5041376"/>
            <a:ext cx="90000" cy="129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50" name="Google Shape;650;p10"/>
          <p:cNvSpPr/>
          <p:nvPr/>
        </p:nvSpPr>
        <p:spPr>
          <a:xfrm>
            <a:off x="7154043" y="4553199"/>
            <a:ext cx="186000" cy="17871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51" name="Google Shape;651;p10"/>
          <p:cNvSpPr/>
          <p:nvPr/>
        </p:nvSpPr>
        <p:spPr>
          <a:xfrm>
            <a:off x="7205289" y="5070237"/>
            <a:ext cx="90000" cy="127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52" name="Google Shape;652;p10"/>
          <p:cNvSpPr/>
          <p:nvPr/>
        </p:nvSpPr>
        <p:spPr>
          <a:xfrm>
            <a:off x="7493940" y="4555823"/>
            <a:ext cx="186000" cy="17871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53" name="Google Shape;653;p10"/>
          <p:cNvSpPr/>
          <p:nvPr/>
        </p:nvSpPr>
        <p:spPr>
          <a:xfrm>
            <a:off x="7539810" y="4998414"/>
            <a:ext cx="90000" cy="1341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54" name="Google Shape;654;p10"/>
          <p:cNvSpPr/>
          <p:nvPr/>
        </p:nvSpPr>
        <p:spPr>
          <a:xfrm>
            <a:off x="7804769" y="4701116"/>
            <a:ext cx="180000" cy="16425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55" name="Google Shape;655;p10"/>
          <p:cNvSpPr/>
          <p:nvPr/>
        </p:nvSpPr>
        <p:spPr>
          <a:xfrm>
            <a:off x="7856830" y="5083744"/>
            <a:ext cx="90000" cy="1260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56" name="Google Shape;656;p10"/>
          <p:cNvSpPr/>
          <p:nvPr/>
        </p:nvSpPr>
        <p:spPr>
          <a:xfrm>
            <a:off x="8145268" y="4828840"/>
            <a:ext cx="180000" cy="15195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57" name="Google Shape;657;p10"/>
          <p:cNvSpPr/>
          <p:nvPr/>
        </p:nvSpPr>
        <p:spPr>
          <a:xfrm>
            <a:off x="8191467" y="5134369"/>
            <a:ext cx="90000" cy="1215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658" name="Google Shape;658;p10"/>
          <p:cNvGrpSpPr/>
          <p:nvPr/>
        </p:nvGrpSpPr>
        <p:grpSpPr>
          <a:xfrm>
            <a:off x="3353858" y="2917280"/>
            <a:ext cx="2707815" cy="218214"/>
            <a:chOff x="2854880" y="6541502"/>
            <a:chExt cx="2707815" cy="218214"/>
          </a:xfrm>
        </p:grpSpPr>
        <p:cxnSp>
          <p:nvCxnSpPr>
            <p:cNvPr id="659" name="Google Shape;659;p10"/>
            <p:cNvCxnSpPr/>
            <p:nvPr/>
          </p:nvCxnSpPr>
          <p:spPr>
            <a:xfrm>
              <a:off x="2854880" y="6645244"/>
              <a:ext cx="270000" cy="0"/>
            </a:xfrm>
            <a:prstGeom prst="straightConnector1">
              <a:avLst/>
            </a:prstGeom>
            <a:noFill/>
            <a:ln w="635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60" name="Google Shape;660;p10"/>
            <p:cNvCxnSpPr/>
            <p:nvPr/>
          </p:nvCxnSpPr>
          <p:spPr>
            <a:xfrm>
              <a:off x="3619243" y="6645244"/>
              <a:ext cx="270000" cy="0"/>
            </a:xfrm>
            <a:prstGeom prst="straightConnector1">
              <a:avLst/>
            </a:prstGeom>
            <a:noFill/>
            <a:ln w="63500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661" name="Google Shape;661;p10"/>
            <p:cNvSpPr txBox="1"/>
            <p:nvPr/>
          </p:nvSpPr>
          <p:spPr>
            <a:xfrm>
              <a:off x="3136748" y="6544316"/>
              <a:ext cx="4041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lang="ko-KR" sz="8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소진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" name="Google Shape;662;p10"/>
            <p:cNvSpPr txBox="1"/>
            <p:nvPr/>
          </p:nvSpPr>
          <p:spPr>
            <a:xfrm>
              <a:off x="3903030" y="6543014"/>
              <a:ext cx="649800" cy="21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lang="ko-KR" sz="8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예상 소진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63" name="Google Shape;663;p10"/>
            <p:cNvCxnSpPr/>
            <p:nvPr/>
          </p:nvCxnSpPr>
          <p:spPr>
            <a:xfrm>
              <a:off x="4642805" y="6645244"/>
              <a:ext cx="270000" cy="0"/>
            </a:xfrm>
            <a:prstGeom prst="straightConnector1">
              <a:avLst/>
            </a:prstGeom>
            <a:noFill/>
            <a:ln w="63500" cap="flat" cmpd="sng">
              <a:solidFill>
                <a:srgbClr val="FFC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664" name="Google Shape;664;p10"/>
            <p:cNvSpPr txBox="1"/>
            <p:nvPr/>
          </p:nvSpPr>
          <p:spPr>
            <a:xfrm>
              <a:off x="4912895" y="6541502"/>
              <a:ext cx="649800" cy="21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lang="ko-KR" sz="8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전환율</a:t>
              </a:r>
              <a:endParaRPr sz="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665" name="Google Shape;665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143867"/>
            <a:ext cx="9432113" cy="1467879"/>
          </a:xfrm>
          <a:prstGeom prst="rect">
            <a:avLst/>
          </a:prstGeom>
          <a:noFill/>
          <a:ln>
            <a:noFill/>
          </a:ln>
        </p:spPr>
      </p:pic>
      <p:sp>
        <p:nvSpPr>
          <p:cNvPr id="666" name="Google Shape;666;p10"/>
          <p:cNvSpPr txBox="1"/>
          <p:nvPr/>
        </p:nvSpPr>
        <p:spPr>
          <a:xfrm>
            <a:off x="1036067" y="901364"/>
            <a:ext cx="34179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https://www.mobon.net/time/manage_report_media_time.php</a:t>
            </a:r>
            <a:endParaRPr sz="9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7" name="Google Shape;667;p10"/>
          <p:cNvSpPr/>
          <p:nvPr/>
        </p:nvSpPr>
        <p:spPr>
          <a:xfrm>
            <a:off x="1280852" y="2614036"/>
            <a:ext cx="180000" cy="18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0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8" name="Google Shape;668;p10"/>
          <p:cNvSpPr/>
          <p:nvPr/>
        </p:nvSpPr>
        <p:spPr>
          <a:xfrm>
            <a:off x="5752937" y="3432006"/>
            <a:ext cx="360000" cy="2904600"/>
          </a:xfrm>
          <a:prstGeom prst="rect">
            <a:avLst/>
          </a:prstGeom>
          <a:solidFill>
            <a:srgbClr val="D8D8D8">
              <a:alpha val="4941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9" name="Google Shape;669;p10"/>
          <p:cNvSpPr/>
          <p:nvPr/>
        </p:nvSpPr>
        <p:spPr>
          <a:xfrm>
            <a:off x="5837024" y="4553199"/>
            <a:ext cx="180000" cy="17904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0" name="Google Shape;670;p10"/>
          <p:cNvSpPr/>
          <p:nvPr/>
        </p:nvSpPr>
        <p:spPr>
          <a:xfrm>
            <a:off x="5886375" y="4729787"/>
            <a:ext cx="90000" cy="160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671" name="Google Shape;671;p10"/>
          <p:cNvGrpSpPr/>
          <p:nvPr/>
        </p:nvGrpSpPr>
        <p:grpSpPr>
          <a:xfrm>
            <a:off x="1185564" y="3725122"/>
            <a:ext cx="7060742" cy="1974361"/>
            <a:chOff x="1122193" y="3697963"/>
            <a:chExt cx="7060742" cy="1974361"/>
          </a:xfrm>
        </p:grpSpPr>
        <p:cxnSp>
          <p:nvCxnSpPr>
            <p:cNvPr id="672" name="Google Shape;672;p10"/>
            <p:cNvCxnSpPr/>
            <p:nvPr/>
          </p:nvCxnSpPr>
          <p:spPr>
            <a:xfrm rot="10800000" flipH="1">
              <a:off x="1122193" y="4527611"/>
              <a:ext cx="268500" cy="193800"/>
            </a:xfrm>
            <a:prstGeom prst="straightConnector1">
              <a:avLst/>
            </a:prstGeom>
            <a:noFill/>
            <a:ln w="15875" cap="flat" cmpd="sng">
              <a:solidFill>
                <a:srgbClr val="FFC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73" name="Google Shape;673;p10"/>
            <p:cNvCxnSpPr/>
            <p:nvPr/>
          </p:nvCxnSpPr>
          <p:spPr>
            <a:xfrm>
              <a:off x="1390555" y="4526040"/>
              <a:ext cx="268500" cy="113100"/>
            </a:xfrm>
            <a:prstGeom prst="straightConnector1">
              <a:avLst/>
            </a:prstGeom>
            <a:noFill/>
            <a:ln w="15875" cap="flat" cmpd="sng">
              <a:solidFill>
                <a:srgbClr val="FFC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74" name="Google Shape;674;p10"/>
            <p:cNvCxnSpPr/>
            <p:nvPr/>
          </p:nvCxnSpPr>
          <p:spPr>
            <a:xfrm>
              <a:off x="1658463" y="4639212"/>
              <a:ext cx="285000" cy="530100"/>
            </a:xfrm>
            <a:prstGeom prst="straightConnector1">
              <a:avLst/>
            </a:prstGeom>
            <a:noFill/>
            <a:ln w="15875" cap="flat" cmpd="sng">
              <a:solidFill>
                <a:srgbClr val="FFC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75" name="Google Shape;675;p10"/>
            <p:cNvCxnSpPr/>
            <p:nvPr/>
          </p:nvCxnSpPr>
          <p:spPr>
            <a:xfrm>
              <a:off x="1949957" y="5169403"/>
              <a:ext cx="254700" cy="356400"/>
            </a:xfrm>
            <a:prstGeom prst="straightConnector1">
              <a:avLst/>
            </a:prstGeom>
            <a:noFill/>
            <a:ln w="15875" cap="flat" cmpd="sng">
              <a:solidFill>
                <a:srgbClr val="FFC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76" name="Google Shape;676;p10"/>
            <p:cNvCxnSpPr/>
            <p:nvPr/>
          </p:nvCxnSpPr>
          <p:spPr>
            <a:xfrm>
              <a:off x="2201708" y="5525692"/>
              <a:ext cx="279900" cy="62400"/>
            </a:xfrm>
            <a:prstGeom prst="straightConnector1">
              <a:avLst/>
            </a:prstGeom>
            <a:noFill/>
            <a:ln w="15875" cap="flat" cmpd="sng">
              <a:solidFill>
                <a:srgbClr val="FFC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77" name="Google Shape;677;p10"/>
            <p:cNvCxnSpPr/>
            <p:nvPr/>
          </p:nvCxnSpPr>
          <p:spPr>
            <a:xfrm>
              <a:off x="2477729" y="5582265"/>
              <a:ext cx="283800" cy="90000"/>
            </a:xfrm>
            <a:prstGeom prst="straightConnector1">
              <a:avLst/>
            </a:prstGeom>
            <a:noFill/>
            <a:ln w="15875" cap="flat" cmpd="sng">
              <a:solidFill>
                <a:srgbClr val="FFC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78" name="Google Shape;678;p10"/>
            <p:cNvCxnSpPr/>
            <p:nvPr/>
          </p:nvCxnSpPr>
          <p:spPr>
            <a:xfrm rot="10800000" flipH="1">
              <a:off x="2753051" y="5379524"/>
              <a:ext cx="308700" cy="292800"/>
            </a:xfrm>
            <a:prstGeom prst="straightConnector1">
              <a:avLst/>
            </a:prstGeom>
            <a:noFill/>
            <a:ln w="15875" cap="flat" cmpd="sng">
              <a:solidFill>
                <a:srgbClr val="FFC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79" name="Google Shape;679;p10"/>
            <p:cNvCxnSpPr/>
            <p:nvPr/>
          </p:nvCxnSpPr>
          <p:spPr>
            <a:xfrm rot="10800000" flipH="1">
              <a:off x="3052916" y="5129836"/>
              <a:ext cx="286200" cy="260700"/>
            </a:xfrm>
            <a:prstGeom prst="straightConnector1">
              <a:avLst/>
            </a:prstGeom>
            <a:noFill/>
            <a:ln w="15875" cap="flat" cmpd="sng">
              <a:solidFill>
                <a:srgbClr val="FFC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80" name="Google Shape;680;p10"/>
            <p:cNvCxnSpPr/>
            <p:nvPr/>
          </p:nvCxnSpPr>
          <p:spPr>
            <a:xfrm rot="10800000" flipH="1">
              <a:off x="3339963" y="4829697"/>
              <a:ext cx="270000" cy="300000"/>
            </a:xfrm>
            <a:prstGeom prst="straightConnector1">
              <a:avLst/>
            </a:prstGeom>
            <a:noFill/>
            <a:ln w="15875" cap="flat" cmpd="sng">
              <a:solidFill>
                <a:srgbClr val="FFC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81" name="Google Shape;681;p10"/>
            <p:cNvCxnSpPr/>
            <p:nvPr/>
          </p:nvCxnSpPr>
          <p:spPr>
            <a:xfrm rot="10800000" flipH="1">
              <a:off x="3601137" y="4238706"/>
              <a:ext cx="325500" cy="608700"/>
            </a:xfrm>
            <a:prstGeom prst="straightConnector1">
              <a:avLst/>
            </a:prstGeom>
            <a:noFill/>
            <a:ln w="15875" cap="flat" cmpd="sng">
              <a:solidFill>
                <a:srgbClr val="FFC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82" name="Google Shape;682;p10"/>
            <p:cNvCxnSpPr/>
            <p:nvPr/>
          </p:nvCxnSpPr>
          <p:spPr>
            <a:xfrm rot="10800000" flipH="1">
              <a:off x="3926643" y="4144894"/>
              <a:ext cx="312600" cy="97800"/>
            </a:xfrm>
            <a:prstGeom prst="straightConnector1">
              <a:avLst/>
            </a:prstGeom>
            <a:noFill/>
            <a:ln w="15875" cap="flat" cmpd="sng">
              <a:solidFill>
                <a:srgbClr val="FFC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83" name="Google Shape;683;p10"/>
            <p:cNvCxnSpPr/>
            <p:nvPr/>
          </p:nvCxnSpPr>
          <p:spPr>
            <a:xfrm>
              <a:off x="4232331" y="4145391"/>
              <a:ext cx="360000" cy="192900"/>
            </a:xfrm>
            <a:prstGeom prst="straightConnector1">
              <a:avLst/>
            </a:prstGeom>
            <a:noFill/>
            <a:ln w="15875" cap="flat" cmpd="sng">
              <a:solidFill>
                <a:srgbClr val="FFC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84" name="Google Shape;684;p10"/>
            <p:cNvCxnSpPr/>
            <p:nvPr/>
          </p:nvCxnSpPr>
          <p:spPr>
            <a:xfrm rot="10800000" flipH="1">
              <a:off x="4575643" y="4273009"/>
              <a:ext cx="290100" cy="58200"/>
            </a:xfrm>
            <a:prstGeom prst="straightConnector1">
              <a:avLst/>
            </a:prstGeom>
            <a:noFill/>
            <a:ln w="15875" cap="flat" cmpd="sng">
              <a:solidFill>
                <a:srgbClr val="FFC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85" name="Google Shape;685;p10"/>
            <p:cNvCxnSpPr/>
            <p:nvPr/>
          </p:nvCxnSpPr>
          <p:spPr>
            <a:xfrm rot="10800000" flipH="1">
              <a:off x="4865723" y="3707743"/>
              <a:ext cx="332400" cy="571500"/>
            </a:xfrm>
            <a:prstGeom prst="straightConnector1">
              <a:avLst/>
            </a:prstGeom>
            <a:noFill/>
            <a:ln w="15875" cap="flat" cmpd="sng">
              <a:solidFill>
                <a:srgbClr val="FFC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86" name="Google Shape;686;p10"/>
            <p:cNvCxnSpPr/>
            <p:nvPr/>
          </p:nvCxnSpPr>
          <p:spPr>
            <a:xfrm>
              <a:off x="5198228" y="3711249"/>
              <a:ext cx="321000" cy="540000"/>
            </a:xfrm>
            <a:prstGeom prst="straightConnector1">
              <a:avLst/>
            </a:prstGeom>
            <a:noFill/>
            <a:ln w="15875" cap="flat" cmpd="sng">
              <a:solidFill>
                <a:srgbClr val="FFC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87" name="Google Shape;687;p10"/>
            <p:cNvCxnSpPr/>
            <p:nvPr/>
          </p:nvCxnSpPr>
          <p:spPr>
            <a:xfrm>
              <a:off x="5519356" y="4249518"/>
              <a:ext cx="332400" cy="63900"/>
            </a:xfrm>
            <a:prstGeom prst="straightConnector1">
              <a:avLst/>
            </a:prstGeom>
            <a:noFill/>
            <a:ln w="15875" cap="flat" cmpd="sng">
              <a:solidFill>
                <a:srgbClr val="FFC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88" name="Google Shape;688;p10"/>
            <p:cNvCxnSpPr/>
            <p:nvPr/>
          </p:nvCxnSpPr>
          <p:spPr>
            <a:xfrm rot="10800000" flipH="1">
              <a:off x="5845037" y="3995518"/>
              <a:ext cx="345000" cy="324000"/>
            </a:xfrm>
            <a:prstGeom prst="straightConnector1">
              <a:avLst/>
            </a:prstGeom>
            <a:noFill/>
            <a:ln w="15875" cap="flat" cmpd="sng">
              <a:solidFill>
                <a:srgbClr val="FFC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89" name="Google Shape;689;p10"/>
            <p:cNvCxnSpPr/>
            <p:nvPr/>
          </p:nvCxnSpPr>
          <p:spPr>
            <a:xfrm>
              <a:off x="6195617" y="3997451"/>
              <a:ext cx="313200" cy="507900"/>
            </a:xfrm>
            <a:prstGeom prst="straightConnector1">
              <a:avLst/>
            </a:prstGeom>
            <a:noFill/>
            <a:ln w="15875" cap="flat" cmpd="sng">
              <a:solidFill>
                <a:srgbClr val="FFC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90" name="Google Shape;690;p10"/>
            <p:cNvCxnSpPr/>
            <p:nvPr/>
          </p:nvCxnSpPr>
          <p:spPr>
            <a:xfrm>
              <a:off x="6511889" y="4512015"/>
              <a:ext cx="333600" cy="112200"/>
            </a:xfrm>
            <a:prstGeom prst="straightConnector1">
              <a:avLst/>
            </a:prstGeom>
            <a:noFill/>
            <a:ln w="15875" cap="flat" cmpd="sng">
              <a:solidFill>
                <a:srgbClr val="FFC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91" name="Google Shape;691;p10"/>
            <p:cNvCxnSpPr/>
            <p:nvPr/>
          </p:nvCxnSpPr>
          <p:spPr>
            <a:xfrm rot="10800000" flipH="1">
              <a:off x="6845443" y="4184224"/>
              <a:ext cx="331200" cy="436800"/>
            </a:xfrm>
            <a:prstGeom prst="straightConnector1">
              <a:avLst/>
            </a:prstGeom>
            <a:noFill/>
            <a:ln w="15875" cap="flat" cmpd="sng">
              <a:solidFill>
                <a:srgbClr val="FFC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92" name="Google Shape;692;p10"/>
            <p:cNvCxnSpPr/>
            <p:nvPr/>
          </p:nvCxnSpPr>
          <p:spPr>
            <a:xfrm>
              <a:off x="7182098" y="4183195"/>
              <a:ext cx="334500" cy="678600"/>
            </a:xfrm>
            <a:prstGeom prst="straightConnector1">
              <a:avLst/>
            </a:prstGeom>
            <a:noFill/>
            <a:ln w="15875" cap="flat" cmpd="sng">
              <a:solidFill>
                <a:srgbClr val="FFC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93" name="Google Shape;693;p10"/>
            <p:cNvCxnSpPr/>
            <p:nvPr/>
          </p:nvCxnSpPr>
          <p:spPr>
            <a:xfrm rot="10800000" flipH="1">
              <a:off x="7511714" y="4266081"/>
              <a:ext cx="319800" cy="596100"/>
            </a:xfrm>
            <a:prstGeom prst="straightConnector1">
              <a:avLst/>
            </a:prstGeom>
            <a:noFill/>
            <a:ln w="15875" cap="flat" cmpd="sng">
              <a:solidFill>
                <a:srgbClr val="FFC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94" name="Google Shape;694;p10"/>
            <p:cNvCxnSpPr/>
            <p:nvPr/>
          </p:nvCxnSpPr>
          <p:spPr>
            <a:xfrm rot="10800000" flipH="1">
              <a:off x="7831635" y="3697963"/>
              <a:ext cx="351300" cy="565800"/>
            </a:xfrm>
            <a:prstGeom prst="straightConnector1">
              <a:avLst/>
            </a:prstGeom>
            <a:noFill/>
            <a:ln w="15875" cap="flat" cmpd="sng">
              <a:solidFill>
                <a:srgbClr val="FFC00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695" name="Google Shape;695;p10"/>
          <p:cNvSpPr/>
          <p:nvPr/>
        </p:nvSpPr>
        <p:spPr>
          <a:xfrm>
            <a:off x="5947561" y="3512863"/>
            <a:ext cx="1623000" cy="6183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16시</a:t>
            </a:r>
            <a:endParaRPr sz="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소진 : 51,000,000원</a:t>
            </a:r>
            <a:endParaRPr sz="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예상소진 : 60,000,000원</a:t>
            </a:r>
            <a:endParaRPr sz="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전환율 : 0.31%</a:t>
            </a:r>
            <a:endParaRPr sz="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96" name="Google Shape;696;p10"/>
          <p:cNvSpPr/>
          <p:nvPr/>
        </p:nvSpPr>
        <p:spPr>
          <a:xfrm>
            <a:off x="804908" y="2486736"/>
            <a:ext cx="648900" cy="1317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97" name="Google Shape;697;p10"/>
          <p:cNvSpPr/>
          <p:nvPr/>
        </p:nvSpPr>
        <p:spPr>
          <a:xfrm>
            <a:off x="4068937" y="2733033"/>
            <a:ext cx="180000" cy="18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0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98" name="Google Shape;698;p10"/>
          <p:cNvSpPr/>
          <p:nvPr/>
        </p:nvSpPr>
        <p:spPr>
          <a:xfrm>
            <a:off x="4074728" y="2920610"/>
            <a:ext cx="943800" cy="2076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99" name="Google Shape;699;p10"/>
          <p:cNvSpPr/>
          <p:nvPr/>
        </p:nvSpPr>
        <p:spPr>
          <a:xfrm>
            <a:off x="3528227" y="3477280"/>
            <a:ext cx="180000" cy="18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0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00" name="Google Shape;700;p10"/>
          <p:cNvSpPr/>
          <p:nvPr/>
        </p:nvSpPr>
        <p:spPr>
          <a:xfrm>
            <a:off x="3531948" y="3654288"/>
            <a:ext cx="285600" cy="27366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01" name="Google Shape;701;p10"/>
          <p:cNvSpPr/>
          <p:nvPr/>
        </p:nvSpPr>
        <p:spPr>
          <a:xfrm>
            <a:off x="5711510" y="3463065"/>
            <a:ext cx="180000" cy="18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0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02" name="Google Shape;702;p10"/>
          <p:cNvSpPr/>
          <p:nvPr/>
        </p:nvSpPr>
        <p:spPr>
          <a:xfrm>
            <a:off x="5903849" y="3473989"/>
            <a:ext cx="1708200" cy="7095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703" name="Google Shape;703;p10"/>
          <p:cNvGraphicFramePr/>
          <p:nvPr/>
        </p:nvGraphicFramePr>
        <p:xfrm>
          <a:off x="9432111" y="1386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{00AA482A-1F3B-404D-B719-D6A948EE7915}</a:tableStyleId>
              </a:tblPr>
              <a:tblGrid>
                <a:gridCol w="27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4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4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sz="9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1400" u="none" strike="noStrike" cap="none"/>
                    </a:p>
                  </a:txBody>
                  <a:tcPr marL="20925" marR="20925" marT="18000" marB="18000" anchor="ctr">
                    <a:lnL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Noto Sans Symbols"/>
                        <a:buChar char="▪"/>
                      </a:pPr>
                      <a:r>
                        <a:rPr lang="ko-KR" sz="800" b="0" u="none" strike="noStrike" cap="none"/>
                        <a:t>최고관리자 &gt; 시간대별소진 &gt; 구좌별소진, 총노출통계 &gt; 소진대비 전환율 그래프에 예상소진 추가</a:t>
                      </a:r>
                      <a:endParaRPr sz="800" b="0" u="none" strike="noStrike" cap="none"/>
                    </a:p>
                  </a:txBody>
                  <a:tcPr marL="20925" marR="20925" marT="18000" marB="18000" anchor="ctr">
                    <a:lnL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sz="9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20925" marR="20925" marT="18000" marB="18000" anchor="ctr">
                    <a:lnL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Noto Sans Symbols"/>
                        <a:buChar char="▪"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각 검색 조건에 맞는 예상소진값 보여줌</a:t>
                      </a:r>
                      <a:endParaRPr sz="8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20925" marR="20925" marT="18000" marB="18000" anchor="ctr">
                    <a:lnL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17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sz="9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20925" marR="20925" marT="18000" marB="18000" anchor="ctr">
                    <a:lnL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Noto Sans Symbols"/>
                        <a:buChar char="▪"/>
                      </a:pPr>
                      <a:r>
                        <a:rPr lang="ko-KR" sz="800" b="0" u="none" strike="noStrike" cap="none"/>
                        <a:t>범례에 예상소진 추가</a:t>
                      </a:r>
                      <a:endParaRPr sz="800" b="0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Noto Sans Symbols"/>
                        <a:buNone/>
                      </a:pPr>
                      <a:r>
                        <a:rPr lang="ko-KR" sz="800" b="0" u="none" strike="noStrike" cap="none"/>
                        <a:t>- 기존과 동일하게 범례에 표시된 예상 소진 클릭할 경우 그래프에 예상 소진만 보여줌.</a:t>
                      </a:r>
                      <a:endParaRPr sz="1400" u="none" strike="noStrike" cap="none"/>
                    </a:p>
                  </a:txBody>
                  <a:tcPr marL="20925" marR="20925" marT="18000" marB="18000" anchor="ctr">
                    <a:lnL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97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sz="9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20925" marR="20925" marT="18000" marB="18000" anchor="ctr">
                    <a:lnL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Noto Sans Symbols"/>
                        <a:buChar char="▪"/>
                      </a:pPr>
                      <a:r>
                        <a:rPr lang="ko-KR" sz="800" b="0" u="none" strike="noStrike" cap="none"/>
                        <a:t>기존 그래프에 예상소진에 대한 값 추가</a:t>
                      </a:r>
                      <a:endParaRPr sz="800" b="0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Noto Sans Symbols"/>
                        <a:buNone/>
                      </a:pPr>
                      <a:r>
                        <a:rPr lang="ko-KR" sz="800" b="0" u="none" strike="noStrike" cap="none"/>
                        <a:t>- 소진과 비교될 수 있도록 표현.</a:t>
                      </a:r>
                      <a:endParaRPr sz="800" b="0" u="none" strike="noStrike" cap="none"/>
                    </a:p>
                  </a:txBody>
                  <a:tcPr marL="20925" marR="20925" marT="18000" marB="18000" anchor="ctr">
                    <a:lnL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2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sz="9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20925" marR="20925" marT="18000" marB="18000" anchor="ctr">
                    <a:lnL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Noto Sans Symbols"/>
                        <a:buChar char="▪"/>
                      </a:pPr>
                      <a:r>
                        <a:rPr lang="ko-KR" sz="800" b="0" u="none" strike="noStrike" cap="none"/>
                        <a:t>특정 시간 마우스 오버 시 실제 수치 표시</a:t>
                      </a:r>
                      <a:endParaRPr sz="800" b="0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Noto Sans Symbols"/>
                        <a:buNone/>
                      </a:pPr>
                      <a:r>
                        <a:rPr lang="ko-KR" sz="800" b="0" u="none" strike="noStrike" cap="none"/>
                        <a:t>- 현재와 동일. 예상소진만 추가하여 표시</a:t>
                      </a:r>
                      <a:endParaRPr sz="800" b="0" u="none" strike="noStrike" cap="none"/>
                    </a:p>
                  </a:txBody>
                  <a:tcPr marL="20925" marR="20925" marT="18000" marB="18000" anchor="ctr">
                    <a:lnL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04" name="Google Shape;704;p10"/>
          <p:cNvSpPr/>
          <p:nvPr/>
        </p:nvSpPr>
        <p:spPr>
          <a:xfrm>
            <a:off x="9081183" y="2301592"/>
            <a:ext cx="180000" cy="18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0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05" name="Google Shape;705;p10"/>
          <p:cNvSpPr/>
          <p:nvPr/>
        </p:nvSpPr>
        <p:spPr>
          <a:xfrm>
            <a:off x="21143" y="1808410"/>
            <a:ext cx="9240000" cy="6783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11"/>
          <p:cNvSpPr txBox="1"/>
          <p:nvPr/>
        </p:nvSpPr>
        <p:spPr>
          <a:xfrm>
            <a:off x="192999" y="123277"/>
            <a:ext cx="2284442" cy="397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800" tIns="44400" rIns="88800" bIns="44400" anchor="ctr" anchorCtr="0">
            <a:spAutoFit/>
          </a:bodyPr>
          <a:lstStyle/>
          <a:p>
            <a:pPr marL="333083" marR="0" lvl="0" indent="-3330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ko-KR" sz="2000" b="1" i="0" u="none" strike="noStrike" cap="none">
                <a:solidFill>
                  <a:srgbClr val="7BA96B"/>
                </a:solidFill>
                <a:latin typeface="Malgun Gothic"/>
                <a:ea typeface="Malgun Gothic"/>
                <a:cs typeface="Malgun Gothic"/>
                <a:sym typeface="Malgun Gothic"/>
              </a:rPr>
              <a:t>Screen Definition</a:t>
            </a:r>
            <a:endParaRPr sz="19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12" name="Google Shape;712;p11"/>
          <p:cNvSpPr txBox="1"/>
          <p:nvPr/>
        </p:nvSpPr>
        <p:spPr>
          <a:xfrm>
            <a:off x="1036754" y="658497"/>
            <a:ext cx="1188146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시간대별 예상 노출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3" name="Google Shape;713;p11"/>
          <p:cNvSpPr txBox="1"/>
          <p:nvPr/>
        </p:nvSpPr>
        <p:spPr>
          <a:xfrm>
            <a:off x="10009756" y="649261"/>
            <a:ext cx="530915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유은선</a:t>
            </a:r>
            <a:endParaRPr sz="9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14" name="Google Shape;714;p11"/>
          <p:cNvSpPr txBox="1"/>
          <p:nvPr/>
        </p:nvSpPr>
        <p:spPr>
          <a:xfrm>
            <a:off x="6092032" y="648907"/>
            <a:ext cx="2432076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광고관리 &gt; 시간대별 소진 &gt; 노출대비 소진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15" name="Google Shape;715;p11"/>
          <p:cNvGrpSpPr/>
          <p:nvPr/>
        </p:nvGrpSpPr>
        <p:grpSpPr>
          <a:xfrm>
            <a:off x="191834" y="3293153"/>
            <a:ext cx="9060018" cy="3313924"/>
            <a:chOff x="191834" y="3293153"/>
            <a:chExt cx="9060018" cy="3313924"/>
          </a:xfrm>
        </p:grpSpPr>
        <p:grpSp>
          <p:nvGrpSpPr>
            <p:cNvPr id="716" name="Google Shape;716;p11"/>
            <p:cNvGrpSpPr/>
            <p:nvPr/>
          </p:nvGrpSpPr>
          <p:grpSpPr>
            <a:xfrm>
              <a:off x="191834" y="3293153"/>
              <a:ext cx="9060018" cy="3313924"/>
              <a:chOff x="156171" y="3265994"/>
              <a:chExt cx="9060018" cy="3313924"/>
            </a:xfrm>
          </p:grpSpPr>
          <p:cxnSp>
            <p:nvCxnSpPr>
              <p:cNvPr id="717" name="Google Shape;717;p11"/>
              <p:cNvCxnSpPr/>
              <p:nvPr/>
            </p:nvCxnSpPr>
            <p:spPr>
              <a:xfrm>
                <a:off x="1036757" y="3658299"/>
                <a:ext cx="7380000" cy="72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718" name="Google Shape;718;p11"/>
              <p:cNvCxnSpPr/>
              <p:nvPr/>
            </p:nvCxnSpPr>
            <p:spPr>
              <a:xfrm>
                <a:off x="1036753" y="4217637"/>
                <a:ext cx="7380000" cy="72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719" name="Google Shape;719;p11"/>
              <p:cNvCxnSpPr/>
              <p:nvPr/>
            </p:nvCxnSpPr>
            <p:spPr>
              <a:xfrm>
                <a:off x="1036753" y="4801681"/>
                <a:ext cx="7380000" cy="72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720" name="Google Shape;720;p11"/>
              <p:cNvCxnSpPr/>
              <p:nvPr/>
            </p:nvCxnSpPr>
            <p:spPr>
              <a:xfrm>
                <a:off x="1036753" y="5397854"/>
                <a:ext cx="7380000" cy="72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721" name="Google Shape;721;p11"/>
              <p:cNvCxnSpPr/>
              <p:nvPr/>
            </p:nvCxnSpPr>
            <p:spPr>
              <a:xfrm>
                <a:off x="1036753" y="3390983"/>
                <a:ext cx="7380000" cy="72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722" name="Google Shape;722;p11"/>
              <p:cNvCxnSpPr/>
              <p:nvPr/>
            </p:nvCxnSpPr>
            <p:spPr>
              <a:xfrm>
                <a:off x="1036753" y="3928732"/>
                <a:ext cx="7380000" cy="72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723" name="Google Shape;723;p11"/>
              <p:cNvCxnSpPr/>
              <p:nvPr/>
            </p:nvCxnSpPr>
            <p:spPr>
              <a:xfrm>
                <a:off x="1036753" y="4518840"/>
                <a:ext cx="7380000" cy="72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724" name="Google Shape;724;p11"/>
              <p:cNvCxnSpPr/>
              <p:nvPr/>
            </p:nvCxnSpPr>
            <p:spPr>
              <a:xfrm>
                <a:off x="1036753" y="5097975"/>
                <a:ext cx="7380000" cy="72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725" name="Google Shape;725;p11"/>
              <p:cNvCxnSpPr/>
              <p:nvPr/>
            </p:nvCxnSpPr>
            <p:spPr>
              <a:xfrm>
                <a:off x="1042507" y="5697733"/>
                <a:ext cx="7380000" cy="72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726" name="Google Shape;726;p11"/>
              <p:cNvCxnSpPr/>
              <p:nvPr/>
            </p:nvCxnSpPr>
            <p:spPr>
              <a:xfrm>
                <a:off x="1036753" y="5997612"/>
                <a:ext cx="7380000" cy="72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727" name="Google Shape;727;p11"/>
              <p:cNvCxnSpPr/>
              <p:nvPr/>
            </p:nvCxnSpPr>
            <p:spPr>
              <a:xfrm>
                <a:off x="1036753" y="6302868"/>
                <a:ext cx="7380000" cy="72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728" name="Google Shape;728;p11"/>
              <p:cNvSpPr txBox="1"/>
              <p:nvPr/>
            </p:nvSpPr>
            <p:spPr>
              <a:xfrm>
                <a:off x="1009046" y="6364474"/>
                <a:ext cx="7396046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lang="ko-KR" sz="800" b="0" i="0" u="none" strike="noStrike" cap="none">
                    <a:solidFill>
                      <a:srgbClr val="7F7F7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0      1      2      3      4      5      6       7      8      9      10      11      12     13      14      15      16      17      18      19      20      21      22      23  </a:t>
                </a:r>
                <a:endParaRPr sz="800" b="0" i="0" u="none" strike="noStrike" cap="none">
                  <a:solidFill>
                    <a:srgbClr val="7F7F7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29" name="Google Shape;729;p11"/>
              <p:cNvSpPr txBox="1"/>
              <p:nvPr/>
            </p:nvSpPr>
            <p:spPr>
              <a:xfrm>
                <a:off x="156171" y="3290461"/>
                <a:ext cx="909744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lang="ko-KR" sz="800" b="0" i="0" u="none" strike="noStrike" cap="none">
                    <a:solidFill>
                      <a:srgbClr val="7F7F7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20,000,000건</a:t>
                </a:r>
                <a:endParaRPr sz="800" b="0" i="0" u="none" strike="noStrike" cap="none">
                  <a:solidFill>
                    <a:srgbClr val="7F7F7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30" name="Google Shape;730;p11"/>
              <p:cNvSpPr txBox="1"/>
              <p:nvPr/>
            </p:nvSpPr>
            <p:spPr>
              <a:xfrm>
                <a:off x="281737" y="3809717"/>
                <a:ext cx="782834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lang="ko-KR" sz="800" b="0" i="0" u="none" strike="noStrike" cap="none">
                    <a:solidFill>
                      <a:srgbClr val="7F7F7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16,000,000건</a:t>
                </a:r>
                <a:endParaRPr sz="800" b="0" i="0" u="none" strike="noStrike" cap="none">
                  <a:solidFill>
                    <a:srgbClr val="7F7F7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31" name="Google Shape;731;p11"/>
              <p:cNvSpPr txBox="1"/>
              <p:nvPr/>
            </p:nvSpPr>
            <p:spPr>
              <a:xfrm>
                <a:off x="273829" y="4398820"/>
                <a:ext cx="782834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lang="ko-KR" sz="800" b="0" i="0" u="none" strike="noStrike" cap="none">
                    <a:solidFill>
                      <a:srgbClr val="7F7F7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12,000,000건</a:t>
                </a:r>
                <a:endParaRPr sz="800" b="0" i="0" u="none" strike="noStrike" cap="none">
                  <a:solidFill>
                    <a:srgbClr val="7F7F7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32" name="Google Shape;732;p11"/>
              <p:cNvSpPr txBox="1"/>
              <p:nvPr/>
            </p:nvSpPr>
            <p:spPr>
              <a:xfrm>
                <a:off x="263668" y="4990253"/>
                <a:ext cx="782834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lang="ko-KR" sz="800" b="0" i="0" u="none" strike="noStrike" cap="none">
                    <a:solidFill>
                      <a:srgbClr val="7F7F7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8,000,000건</a:t>
                </a:r>
                <a:endParaRPr sz="800" b="0" i="0" u="none" strike="noStrike" cap="none">
                  <a:solidFill>
                    <a:srgbClr val="7F7F7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33" name="Google Shape;733;p11"/>
              <p:cNvSpPr txBox="1"/>
              <p:nvPr/>
            </p:nvSpPr>
            <p:spPr>
              <a:xfrm>
                <a:off x="273829" y="5589142"/>
                <a:ext cx="782834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lang="ko-KR" sz="800" b="0" i="0" u="none" strike="noStrike" cap="none">
                    <a:solidFill>
                      <a:srgbClr val="7F7F7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4,000,000건</a:t>
                </a:r>
                <a:endParaRPr sz="800" b="0" i="0" u="none" strike="noStrike" cap="none">
                  <a:solidFill>
                    <a:srgbClr val="7F7F7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34" name="Google Shape;734;p11"/>
              <p:cNvSpPr txBox="1"/>
              <p:nvPr/>
            </p:nvSpPr>
            <p:spPr>
              <a:xfrm>
                <a:off x="8433355" y="3265994"/>
                <a:ext cx="782834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lang="ko-KR" sz="800" b="0" i="0" u="none" strike="noStrike" cap="none">
                    <a:solidFill>
                      <a:srgbClr val="7F7F7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12,500,000원</a:t>
                </a:r>
                <a:endParaRPr sz="800" b="0" i="0" u="none" strike="noStrike" cap="none">
                  <a:solidFill>
                    <a:srgbClr val="7F7F7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35" name="Google Shape;735;p11"/>
              <p:cNvSpPr txBox="1"/>
              <p:nvPr/>
            </p:nvSpPr>
            <p:spPr>
              <a:xfrm>
                <a:off x="8416753" y="3828189"/>
                <a:ext cx="782834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lang="ko-KR" sz="800" b="0" i="0" u="none" strike="noStrike" cap="none">
                    <a:solidFill>
                      <a:srgbClr val="7F7F7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10,000,000원</a:t>
                </a:r>
                <a:endParaRPr sz="800" b="0" i="0" u="none" strike="noStrike" cap="none">
                  <a:solidFill>
                    <a:srgbClr val="7F7F7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36" name="Google Shape;736;p11"/>
              <p:cNvSpPr txBox="1"/>
              <p:nvPr/>
            </p:nvSpPr>
            <p:spPr>
              <a:xfrm>
                <a:off x="8422835" y="4416525"/>
                <a:ext cx="782834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lang="ko-KR" sz="800" b="0" i="0" u="none" strike="noStrike" cap="none">
                    <a:solidFill>
                      <a:srgbClr val="7F7F7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7,500,000원</a:t>
                </a:r>
                <a:endParaRPr sz="800" b="0" i="0" u="none" strike="noStrike" cap="none">
                  <a:solidFill>
                    <a:srgbClr val="7F7F7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37" name="Google Shape;737;p11"/>
              <p:cNvSpPr txBox="1"/>
              <p:nvPr/>
            </p:nvSpPr>
            <p:spPr>
              <a:xfrm>
                <a:off x="8427416" y="4995573"/>
                <a:ext cx="782834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lang="ko-KR" sz="800" b="0" i="0" u="none" strike="noStrike" cap="none">
                    <a:solidFill>
                      <a:srgbClr val="7F7F7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5,000,000원</a:t>
                </a:r>
                <a:endParaRPr sz="800" b="0" i="0" u="none" strike="noStrike" cap="none">
                  <a:solidFill>
                    <a:srgbClr val="7F7F7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38" name="Google Shape;738;p11"/>
              <p:cNvSpPr txBox="1"/>
              <p:nvPr/>
            </p:nvSpPr>
            <p:spPr>
              <a:xfrm>
                <a:off x="8422835" y="5599057"/>
                <a:ext cx="782834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lang="ko-KR" sz="800" b="0" i="0" u="none" strike="noStrike" cap="none">
                    <a:solidFill>
                      <a:srgbClr val="7F7F7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2,500,000원</a:t>
                </a:r>
                <a:endParaRPr sz="800" b="0" i="0" u="none" strike="noStrike" cap="none">
                  <a:solidFill>
                    <a:srgbClr val="7F7F7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739" name="Google Shape;739;p11"/>
            <p:cNvSpPr txBox="1"/>
            <p:nvPr/>
          </p:nvSpPr>
          <p:spPr>
            <a:xfrm>
              <a:off x="336321" y="6238494"/>
              <a:ext cx="782834" cy="215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lang="ko-KR" sz="800" b="0" i="0" u="none" strike="noStrike" cap="none">
                  <a:solidFill>
                    <a:srgbClr val="7F7F7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-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40" name="Google Shape;740;p11"/>
          <p:cNvSpPr/>
          <p:nvPr/>
        </p:nvSpPr>
        <p:spPr>
          <a:xfrm>
            <a:off x="1098967" y="4547567"/>
            <a:ext cx="180000" cy="1796177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41" name="Google Shape;741;p11"/>
          <p:cNvSpPr/>
          <p:nvPr/>
        </p:nvSpPr>
        <p:spPr>
          <a:xfrm>
            <a:off x="1370852" y="4828840"/>
            <a:ext cx="177007" cy="1504598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42" name="Google Shape;742;p11"/>
          <p:cNvSpPr/>
          <p:nvPr/>
        </p:nvSpPr>
        <p:spPr>
          <a:xfrm>
            <a:off x="1424779" y="5486597"/>
            <a:ext cx="89603" cy="84497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43" name="Google Shape;743;p11"/>
          <p:cNvSpPr/>
          <p:nvPr/>
        </p:nvSpPr>
        <p:spPr>
          <a:xfrm>
            <a:off x="1643502" y="5552851"/>
            <a:ext cx="180000" cy="783372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44" name="Google Shape;744;p11"/>
          <p:cNvSpPr/>
          <p:nvPr/>
        </p:nvSpPr>
        <p:spPr>
          <a:xfrm>
            <a:off x="1149289" y="4423358"/>
            <a:ext cx="90000" cy="190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45" name="Google Shape;745;p11"/>
          <p:cNvSpPr/>
          <p:nvPr/>
        </p:nvSpPr>
        <p:spPr>
          <a:xfrm>
            <a:off x="1693401" y="5639427"/>
            <a:ext cx="76324" cy="69641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46" name="Google Shape;746;p11"/>
          <p:cNvSpPr/>
          <p:nvPr/>
        </p:nvSpPr>
        <p:spPr>
          <a:xfrm>
            <a:off x="1890578" y="5894561"/>
            <a:ext cx="200275" cy="444647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47" name="Google Shape;747;p11"/>
          <p:cNvSpPr/>
          <p:nvPr/>
        </p:nvSpPr>
        <p:spPr>
          <a:xfrm>
            <a:off x="1954387" y="5788020"/>
            <a:ext cx="90000" cy="5447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48" name="Google Shape;748;p11"/>
          <p:cNvSpPr/>
          <p:nvPr/>
        </p:nvSpPr>
        <p:spPr>
          <a:xfrm>
            <a:off x="2172928" y="5737287"/>
            <a:ext cx="180000" cy="593362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49" name="Google Shape;749;p11"/>
          <p:cNvSpPr/>
          <p:nvPr/>
        </p:nvSpPr>
        <p:spPr>
          <a:xfrm>
            <a:off x="2224213" y="5840682"/>
            <a:ext cx="90000" cy="49837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50" name="Google Shape;750;p11"/>
          <p:cNvSpPr/>
          <p:nvPr/>
        </p:nvSpPr>
        <p:spPr>
          <a:xfrm>
            <a:off x="2446462" y="5735290"/>
            <a:ext cx="180000" cy="5976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51" name="Google Shape;751;p11"/>
          <p:cNvSpPr/>
          <p:nvPr/>
        </p:nvSpPr>
        <p:spPr>
          <a:xfrm>
            <a:off x="2496748" y="5769356"/>
            <a:ext cx="90000" cy="565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52" name="Google Shape;752;p11"/>
          <p:cNvSpPr/>
          <p:nvPr/>
        </p:nvSpPr>
        <p:spPr>
          <a:xfrm>
            <a:off x="2720612" y="5432213"/>
            <a:ext cx="180000" cy="91313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53" name="Google Shape;753;p11"/>
          <p:cNvSpPr/>
          <p:nvPr/>
        </p:nvSpPr>
        <p:spPr>
          <a:xfrm>
            <a:off x="2768278" y="5570438"/>
            <a:ext cx="90000" cy="7733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54" name="Google Shape;754;p11"/>
          <p:cNvSpPr/>
          <p:nvPr/>
        </p:nvSpPr>
        <p:spPr>
          <a:xfrm>
            <a:off x="3031313" y="5196562"/>
            <a:ext cx="180000" cy="11340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55" name="Google Shape;755;p11"/>
          <p:cNvSpPr/>
          <p:nvPr/>
        </p:nvSpPr>
        <p:spPr>
          <a:xfrm>
            <a:off x="3076291" y="5132255"/>
            <a:ext cx="90000" cy="120396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56" name="Google Shape;756;p11"/>
          <p:cNvSpPr/>
          <p:nvPr/>
        </p:nvSpPr>
        <p:spPr>
          <a:xfrm>
            <a:off x="3304724" y="4545999"/>
            <a:ext cx="184825" cy="1798633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57" name="Google Shape;757;p11"/>
          <p:cNvSpPr/>
          <p:nvPr/>
        </p:nvSpPr>
        <p:spPr>
          <a:xfrm>
            <a:off x="3356311" y="4604574"/>
            <a:ext cx="88928" cy="172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58" name="Google Shape;758;p11"/>
          <p:cNvSpPr/>
          <p:nvPr/>
        </p:nvSpPr>
        <p:spPr>
          <a:xfrm>
            <a:off x="3586226" y="3692659"/>
            <a:ext cx="180000" cy="2655914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59" name="Google Shape;759;p11"/>
          <p:cNvSpPr/>
          <p:nvPr/>
        </p:nvSpPr>
        <p:spPr>
          <a:xfrm>
            <a:off x="3634595" y="4070792"/>
            <a:ext cx="90000" cy="22645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60" name="Google Shape;760;p11"/>
          <p:cNvSpPr/>
          <p:nvPr/>
        </p:nvSpPr>
        <p:spPr>
          <a:xfrm>
            <a:off x="3888937" y="3683769"/>
            <a:ext cx="180000" cy="2655914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61" name="Google Shape;761;p11"/>
          <p:cNvSpPr/>
          <p:nvPr/>
        </p:nvSpPr>
        <p:spPr>
          <a:xfrm>
            <a:off x="3936126" y="4028160"/>
            <a:ext cx="90000" cy="23071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62" name="Google Shape;762;p11"/>
          <p:cNvSpPr/>
          <p:nvPr/>
        </p:nvSpPr>
        <p:spPr>
          <a:xfrm>
            <a:off x="4209582" y="4545998"/>
            <a:ext cx="180000" cy="1797287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63" name="Google Shape;763;p11"/>
          <p:cNvSpPr/>
          <p:nvPr/>
        </p:nvSpPr>
        <p:spPr>
          <a:xfrm>
            <a:off x="4257584" y="4487199"/>
            <a:ext cx="90000" cy="184564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64" name="Google Shape;764;p11"/>
          <p:cNvSpPr/>
          <p:nvPr/>
        </p:nvSpPr>
        <p:spPr>
          <a:xfrm>
            <a:off x="4544927" y="4244796"/>
            <a:ext cx="180000" cy="209859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65" name="Google Shape;765;p11"/>
          <p:cNvSpPr/>
          <p:nvPr/>
        </p:nvSpPr>
        <p:spPr>
          <a:xfrm>
            <a:off x="4598070" y="4682455"/>
            <a:ext cx="90000" cy="165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66" name="Google Shape;766;p11"/>
          <p:cNvSpPr/>
          <p:nvPr/>
        </p:nvSpPr>
        <p:spPr>
          <a:xfrm>
            <a:off x="4838285" y="4838170"/>
            <a:ext cx="180197" cy="1495991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67" name="Google Shape;767;p11"/>
          <p:cNvSpPr/>
          <p:nvPr/>
        </p:nvSpPr>
        <p:spPr>
          <a:xfrm>
            <a:off x="4892536" y="4740831"/>
            <a:ext cx="89387" cy="1591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68" name="Google Shape;768;p11"/>
          <p:cNvSpPr/>
          <p:nvPr/>
        </p:nvSpPr>
        <p:spPr>
          <a:xfrm>
            <a:off x="5167794" y="4841152"/>
            <a:ext cx="180197" cy="1495991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69" name="Google Shape;769;p11"/>
          <p:cNvSpPr/>
          <p:nvPr/>
        </p:nvSpPr>
        <p:spPr>
          <a:xfrm>
            <a:off x="5219359" y="4773394"/>
            <a:ext cx="90000" cy="1558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0" name="Google Shape;770;p11"/>
          <p:cNvSpPr/>
          <p:nvPr/>
        </p:nvSpPr>
        <p:spPr>
          <a:xfrm>
            <a:off x="5497625" y="4843367"/>
            <a:ext cx="180197" cy="1495991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1" name="Google Shape;771;p11"/>
          <p:cNvSpPr/>
          <p:nvPr/>
        </p:nvSpPr>
        <p:spPr>
          <a:xfrm>
            <a:off x="5551759" y="4757372"/>
            <a:ext cx="90000" cy="1591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2" name="Google Shape;772;p11"/>
          <p:cNvSpPr/>
          <p:nvPr/>
        </p:nvSpPr>
        <p:spPr>
          <a:xfrm>
            <a:off x="6166888" y="4701117"/>
            <a:ext cx="180000" cy="1644436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3" name="Google Shape;773;p11"/>
          <p:cNvSpPr/>
          <p:nvPr/>
        </p:nvSpPr>
        <p:spPr>
          <a:xfrm>
            <a:off x="6212487" y="4778977"/>
            <a:ext cx="90000" cy="156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4" name="Google Shape;774;p11"/>
          <p:cNvSpPr/>
          <p:nvPr/>
        </p:nvSpPr>
        <p:spPr>
          <a:xfrm>
            <a:off x="6485348" y="4423358"/>
            <a:ext cx="180000" cy="1922195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5" name="Google Shape;775;p11"/>
          <p:cNvSpPr/>
          <p:nvPr/>
        </p:nvSpPr>
        <p:spPr>
          <a:xfrm>
            <a:off x="6536790" y="4979943"/>
            <a:ext cx="90000" cy="1357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6" name="Google Shape;776;p11"/>
          <p:cNvSpPr/>
          <p:nvPr/>
        </p:nvSpPr>
        <p:spPr>
          <a:xfrm>
            <a:off x="6825638" y="4423358"/>
            <a:ext cx="180000" cy="1922195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7" name="Google Shape;777;p11"/>
          <p:cNvSpPr/>
          <p:nvPr/>
        </p:nvSpPr>
        <p:spPr>
          <a:xfrm>
            <a:off x="6870638" y="5041376"/>
            <a:ext cx="90000" cy="129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8" name="Google Shape;778;p11"/>
          <p:cNvSpPr/>
          <p:nvPr/>
        </p:nvSpPr>
        <p:spPr>
          <a:xfrm>
            <a:off x="7154043" y="4553199"/>
            <a:ext cx="185859" cy="1787164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9" name="Google Shape;779;p11"/>
          <p:cNvSpPr/>
          <p:nvPr/>
        </p:nvSpPr>
        <p:spPr>
          <a:xfrm>
            <a:off x="7205289" y="5070237"/>
            <a:ext cx="90000" cy="127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80" name="Google Shape;780;p11"/>
          <p:cNvSpPr/>
          <p:nvPr/>
        </p:nvSpPr>
        <p:spPr>
          <a:xfrm>
            <a:off x="7493940" y="4555823"/>
            <a:ext cx="185859" cy="1787164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81" name="Google Shape;781;p11"/>
          <p:cNvSpPr/>
          <p:nvPr/>
        </p:nvSpPr>
        <p:spPr>
          <a:xfrm>
            <a:off x="7539810" y="4998414"/>
            <a:ext cx="90000" cy="13419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82" name="Google Shape;782;p11"/>
          <p:cNvSpPr/>
          <p:nvPr/>
        </p:nvSpPr>
        <p:spPr>
          <a:xfrm>
            <a:off x="7804769" y="4701116"/>
            <a:ext cx="180000" cy="1642627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83" name="Google Shape;783;p11"/>
          <p:cNvSpPr/>
          <p:nvPr/>
        </p:nvSpPr>
        <p:spPr>
          <a:xfrm>
            <a:off x="7856830" y="5083744"/>
            <a:ext cx="90000" cy="1260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84" name="Google Shape;784;p11"/>
          <p:cNvSpPr/>
          <p:nvPr/>
        </p:nvSpPr>
        <p:spPr>
          <a:xfrm>
            <a:off x="8145268" y="4828840"/>
            <a:ext cx="180000" cy="151945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85" name="Google Shape;785;p11"/>
          <p:cNvSpPr/>
          <p:nvPr/>
        </p:nvSpPr>
        <p:spPr>
          <a:xfrm>
            <a:off x="8191467" y="5134369"/>
            <a:ext cx="90000" cy="121506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786" name="Google Shape;786;p11"/>
          <p:cNvGrpSpPr/>
          <p:nvPr/>
        </p:nvGrpSpPr>
        <p:grpSpPr>
          <a:xfrm>
            <a:off x="3353858" y="2917280"/>
            <a:ext cx="2707791" cy="218258"/>
            <a:chOff x="2854880" y="6541502"/>
            <a:chExt cx="2707791" cy="218258"/>
          </a:xfrm>
        </p:grpSpPr>
        <p:cxnSp>
          <p:nvCxnSpPr>
            <p:cNvPr id="787" name="Google Shape;787;p11"/>
            <p:cNvCxnSpPr/>
            <p:nvPr/>
          </p:nvCxnSpPr>
          <p:spPr>
            <a:xfrm>
              <a:off x="2854880" y="6645244"/>
              <a:ext cx="270000" cy="0"/>
            </a:xfrm>
            <a:prstGeom prst="straightConnector1">
              <a:avLst/>
            </a:prstGeom>
            <a:noFill/>
            <a:ln w="635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88" name="Google Shape;788;p11"/>
            <p:cNvCxnSpPr/>
            <p:nvPr/>
          </p:nvCxnSpPr>
          <p:spPr>
            <a:xfrm>
              <a:off x="3619243" y="6645244"/>
              <a:ext cx="270000" cy="0"/>
            </a:xfrm>
            <a:prstGeom prst="straightConnector1">
              <a:avLst/>
            </a:prstGeom>
            <a:noFill/>
            <a:ln w="63500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789" name="Google Shape;789;p11"/>
            <p:cNvSpPr txBox="1"/>
            <p:nvPr/>
          </p:nvSpPr>
          <p:spPr>
            <a:xfrm>
              <a:off x="3136748" y="6544316"/>
              <a:ext cx="404213" cy="215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lang="ko-KR" sz="8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노출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0" name="Google Shape;790;p11"/>
            <p:cNvSpPr txBox="1"/>
            <p:nvPr/>
          </p:nvSpPr>
          <p:spPr>
            <a:xfrm>
              <a:off x="3903030" y="6543014"/>
              <a:ext cx="649776" cy="2167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lang="ko-KR" sz="8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예상 노출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91" name="Google Shape;791;p11"/>
            <p:cNvCxnSpPr/>
            <p:nvPr/>
          </p:nvCxnSpPr>
          <p:spPr>
            <a:xfrm>
              <a:off x="4642805" y="6645244"/>
              <a:ext cx="270000" cy="0"/>
            </a:xfrm>
            <a:prstGeom prst="straightConnector1">
              <a:avLst/>
            </a:prstGeom>
            <a:noFill/>
            <a:ln w="63500" cap="flat" cmpd="sng">
              <a:solidFill>
                <a:srgbClr val="FFC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792" name="Google Shape;792;p11"/>
            <p:cNvSpPr txBox="1"/>
            <p:nvPr/>
          </p:nvSpPr>
          <p:spPr>
            <a:xfrm>
              <a:off x="4912895" y="6541502"/>
              <a:ext cx="649776" cy="2167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lang="ko-KR" sz="8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소진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93" name="Google Shape;793;p11"/>
          <p:cNvSpPr txBox="1"/>
          <p:nvPr/>
        </p:nvSpPr>
        <p:spPr>
          <a:xfrm>
            <a:off x="1036067" y="901364"/>
            <a:ext cx="3417923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https://www.mobon.net/time/manage_report_media_time.php</a:t>
            </a:r>
            <a:endParaRPr sz="9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794" name="Google Shape;794;p11"/>
          <p:cNvGraphicFramePr/>
          <p:nvPr/>
        </p:nvGraphicFramePr>
        <p:xfrm>
          <a:off x="9432111" y="1386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{00AA482A-1F3B-404D-B719-D6A948EE7915}</a:tableStyleId>
              </a:tblPr>
              <a:tblGrid>
                <a:gridCol w="27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4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4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sz="9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1400" u="none" strike="noStrike" cap="none"/>
                    </a:p>
                  </a:txBody>
                  <a:tcPr marL="20925" marR="20925" marT="18000" marB="18000" anchor="ctr">
                    <a:lnL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Noto Sans Symbols"/>
                        <a:buChar char="▪"/>
                      </a:pPr>
                      <a:r>
                        <a:rPr lang="ko-KR" sz="800" b="0" u="none" strike="noStrike" cap="none"/>
                        <a:t>최고관리자 &gt; 시간대별소진 &gt; 구좌별소진, 총노출통계 &gt; 노출대비 소진에 예상 노출 추가</a:t>
                      </a:r>
                      <a:endParaRPr sz="800" b="0" u="none" strike="noStrike" cap="none"/>
                    </a:p>
                  </a:txBody>
                  <a:tcPr marL="20925" marR="20925" marT="18000" marB="18000" anchor="ctr">
                    <a:lnL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6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sz="9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20925" marR="20925" marT="18000" marB="18000" anchor="ctr">
                    <a:lnL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Noto Sans Symbols"/>
                        <a:buChar char="▪"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각 검색 조건에 맞는 예상노출값 보여줌</a:t>
                      </a:r>
                      <a:endParaRPr sz="8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20925" marR="20925" marT="18000" marB="18000" anchor="ctr">
                    <a:lnL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17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sz="9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20925" marR="20925" marT="18000" marB="18000" anchor="ctr">
                    <a:lnL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Noto Sans Symbols"/>
                        <a:buChar char="▪"/>
                      </a:pPr>
                      <a:r>
                        <a:rPr lang="ko-KR" sz="800" b="0" u="none" strike="noStrike" cap="none"/>
                        <a:t>범례에 예상 노출 추가</a:t>
                      </a:r>
                      <a:endParaRPr sz="800" b="0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Noto Sans Symbols"/>
                        <a:buNone/>
                      </a:pPr>
                      <a:r>
                        <a:rPr lang="ko-KR" sz="800" b="0" u="none" strike="noStrike" cap="none"/>
                        <a:t>- 기존과 동일하게 범례에 표시된 예상 노출 클릭할 경우 그래프에 예상 노출만 보여줌.</a:t>
                      </a:r>
                      <a:endParaRPr sz="1400" u="none" strike="noStrike" cap="none"/>
                    </a:p>
                  </a:txBody>
                  <a:tcPr marL="20925" marR="20925" marT="18000" marB="18000" anchor="ctr">
                    <a:lnL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97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sz="9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20925" marR="20925" marT="18000" marB="18000" anchor="ctr">
                    <a:lnL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Noto Sans Symbols"/>
                        <a:buChar char="▪"/>
                      </a:pPr>
                      <a:r>
                        <a:rPr lang="ko-KR" sz="800" b="0" u="none" strike="noStrike" cap="none"/>
                        <a:t>기존 그래프에 예상 노출에 대한 값 추가</a:t>
                      </a:r>
                      <a:endParaRPr sz="800" b="0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Noto Sans Symbols"/>
                        <a:buNone/>
                      </a:pPr>
                      <a:r>
                        <a:rPr lang="ko-KR" sz="800" b="0" u="none" strike="noStrike" cap="none"/>
                        <a:t>- 노출과 비교될 수 있도록 보여줌.</a:t>
                      </a:r>
                      <a:endParaRPr sz="1400" u="none" strike="noStrike" cap="none"/>
                    </a:p>
                  </a:txBody>
                  <a:tcPr marL="20925" marR="20925" marT="18000" marB="18000" anchor="ctr">
                    <a:lnL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3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sz="9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20925" marR="20925" marT="18000" marB="18000" anchor="ctr">
                    <a:lnL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Noto Sans Symbols"/>
                        <a:buChar char="▪"/>
                      </a:pPr>
                      <a:r>
                        <a:rPr lang="ko-KR" sz="800" b="0" u="none" strike="noStrike" cap="none"/>
                        <a:t>특정 시간 마우스 오버 시 실제 수치 표시</a:t>
                      </a:r>
                      <a:endParaRPr sz="800" b="0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Noto Sans Symbols"/>
                        <a:buNone/>
                      </a:pPr>
                      <a:r>
                        <a:rPr lang="ko-KR" sz="800" b="0" u="none" strike="noStrike" cap="none"/>
                        <a:t>- 현재와 동일함. 예상 노출만 추가하여 표시</a:t>
                      </a:r>
                      <a:endParaRPr sz="800" b="0" u="none" strike="noStrike" cap="none"/>
                    </a:p>
                  </a:txBody>
                  <a:tcPr marL="20925" marR="20925" marT="18000" marB="18000" anchor="ctr">
                    <a:lnL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95" name="Google Shape;795;p11"/>
          <p:cNvSpPr/>
          <p:nvPr/>
        </p:nvSpPr>
        <p:spPr>
          <a:xfrm>
            <a:off x="5752937" y="3432006"/>
            <a:ext cx="360000" cy="2904685"/>
          </a:xfrm>
          <a:prstGeom prst="rect">
            <a:avLst/>
          </a:prstGeom>
          <a:solidFill>
            <a:srgbClr val="D8D8D8">
              <a:alpha val="4941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96" name="Google Shape;796;p11"/>
          <p:cNvSpPr/>
          <p:nvPr/>
        </p:nvSpPr>
        <p:spPr>
          <a:xfrm>
            <a:off x="5837024" y="4553199"/>
            <a:ext cx="180000" cy="1790545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97" name="Google Shape;797;p11"/>
          <p:cNvSpPr/>
          <p:nvPr/>
        </p:nvSpPr>
        <p:spPr>
          <a:xfrm>
            <a:off x="5886375" y="4729787"/>
            <a:ext cx="90000" cy="160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798" name="Google Shape;798;p11"/>
          <p:cNvGrpSpPr/>
          <p:nvPr/>
        </p:nvGrpSpPr>
        <p:grpSpPr>
          <a:xfrm>
            <a:off x="1185564" y="3725090"/>
            <a:ext cx="7060763" cy="1974393"/>
            <a:chOff x="1122193" y="3697931"/>
            <a:chExt cx="7060763" cy="1974393"/>
          </a:xfrm>
        </p:grpSpPr>
        <p:cxnSp>
          <p:nvCxnSpPr>
            <p:cNvPr id="799" name="Google Shape;799;p11"/>
            <p:cNvCxnSpPr/>
            <p:nvPr/>
          </p:nvCxnSpPr>
          <p:spPr>
            <a:xfrm rot="10800000" flipH="1">
              <a:off x="1122193" y="4527609"/>
              <a:ext cx="268362" cy="193802"/>
            </a:xfrm>
            <a:prstGeom prst="straightConnector1">
              <a:avLst/>
            </a:prstGeom>
            <a:noFill/>
            <a:ln w="15875" cap="flat" cmpd="sng">
              <a:solidFill>
                <a:srgbClr val="FFC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00" name="Google Shape;800;p11"/>
            <p:cNvCxnSpPr/>
            <p:nvPr/>
          </p:nvCxnSpPr>
          <p:spPr>
            <a:xfrm>
              <a:off x="1390555" y="4526040"/>
              <a:ext cx="268397" cy="113172"/>
            </a:xfrm>
            <a:prstGeom prst="straightConnector1">
              <a:avLst/>
            </a:prstGeom>
            <a:noFill/>
            <a:ln w="15875" cap="flat" cmpd="sng">
              <a:solidFill>
                <a:srgbClr val="FFC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01" name="Google Shape;801;p11"/>
            <p:cNvCxnSpPr/>
            <p:nvPr/>
          </p:nvCxnSpPr>
          <p:spPr>
            <a:xfrm>
              <a:off x="1658463" y="4639212"/>
              <a:ext cx="285081" cy="530191"/>
            </a:xfrm>
            <a:prstGeom prst="straightConnector1">
              <a:avLst/>
            </a:prstGeom>
            <a:noFill/>
            <a:ln w="15875" cap="flat" cmpd="sng">
              <a:solidFill>
                <a:srgbClr val="FFC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02" name="Google Shape;802;p11"/>
            <p:cNvCxnSpPr/>
            <p:nvPr/>
          </p:nvCxnSpPr>
          <p:spPr>
            <a:xfrm>
              <a:off x="1949957" y="5169403"/>
              <a:ext cx="254666" cy="356289"/>
            </a:xfrm>
            <a:prstGeom prst="straightConnector1">
              <a:avLst/>
            </a:prstGeom>
            <a:noFill/>
            <a:ln w="15875" cap="flat" cmpd="sng">
              <a:solidFill>
                <a:srgbClr val="FFC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03" name="Google Shape;803;p11"/>
            <p:cNvCxnSpPr/>
            <p:nvPr/>
          </p:nvCxnSpPr>
          <p:spPr>
            <a:xfrm>
              <a:off x="2201708" y="5525692"/>
              <a:ext cx="279854" cy="62473"/>
            </a:xfrm>
            <a:prstGeom prst="straightConnector1">
              <a:avLst/>
            </a:prstGeom>
            <a:noFill/>
            <a:ln w="15875" cap="flat" cmpd="sng">
              <a:solidFill>
                <a:srgbClr val="FFC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04" name="Google Shape;804;p11"/>
            <p:cNvCxnSpPr/>
            <p:nvPr/>
          </p:nvCxnSpPr>
          <p:spPr>
            <a:xfrm>
              <a:off x="2477729" y="5582265"/>
              <a:ext cx="283804" cy="90059"/>
            </a:xfrm>
            <a:prstGeom prst="straightConnector1">
              <a:avLst/>
            </a:prstGeom>
            <a:noFill/>
            <a:ln w="15875" cap="flat" cmpd="sng">
              <a:solidFill>
                <a:srgbClr val="FFC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05" name="Google Shape;805;p11"/>
            <p:cNvCxnSpPr/>
            <p:nvPr/>
          </p:nvCxnSpPr>
          <p:spPr>
            <a:xfrm rot="10800000" flipH="1">
              <a:off x="2753051" y="5379645"/>
              <a:ext cx="308693" cy="292679"/>
            </a:xfrm>
            <a:prstGeom prst="straightConnector1">
              <a:avLst/>
            </a:prstGeom>
            <a:noFill/>
            <a:ln w="15875" cap="flat" cmpd="sng">
              <a:solidFill>
                <a:srgbClr val="FFC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06" name="Google Shape;806;p11"/>
            <p:cNvCxnSpPr/>
            <p:nvPr/>
          </p:nvCxnSpPr>
          <p:spPr>
            <a:xfrm rot="10800000" flipH="1">
              <a:off x="3052916" y="5129698"/>
              <a:ext cx="286196" cy="260838"/>
            </a:xfrm>
            <a:prstGeom prst="straightConnector1">
              <a:avLst/>
            </a:prstGeom>
            <a:noFill/>
            <a:ln w="15875" cap="flat" cmpd="sng">
              <a:solidFill>
                <a:srgbClr val="FFC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07" name="Google Shape;807;p11"/>
            <p:cNvCxnSpPr/>
            <p:nvPr/>
          </p:nvCxnSpPr>
          <p:spPr>
            <a:xfrm rot="10800000" flipH="1">
              <a:off x="3339963" y="4829646"/>
              <a:ext cx="269976" cy="300051"/>
            </a:xfrm>
            <a:prstGeom prst="straightConnector1">
              <a:avLst/>
            </a:prstGeom>
            <a:noFill/>
            <a:ln w="15875" cap="flat" cmpd="sng">
              <a:solidFill>
                <a:srgbClr val="FFC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08" name="Google Shape;808;p11"/>
            <p:cNvCxnSpPr/>
            <p:nvPr/>
          </p:nvCxnSpPr>
          <p:spPr>
            <a:xfrm rot="10800000" flipH="1">
              <a:off x="3601137" y="4238778"/>
              <a:ext cx="325506" cy="608628"/>
            </a:xfrm>
            <a:prstGeom prst="straightConnector1">
              <a:avLst/>
            </a:prstGeom>
            <a:noFill/>
            <a:ln w="15875" cap="flat" cmpd="sng">
              <a:solidFill>
                <a:srgbClr val="FFC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09" name="Google Shape;809;p11"/>
            <p:cNvCxnSpPr/>
            <p:nvPr/>
          </p:nvCxnSpPr>
          <p:spPr>
            <a:xfrm rot="10800000" flipH="1">
              <a:off x="3926643" y="4144858"/>
              <a:ext cx="312513" cy="97836"/>
            </a:xfrm>
            <a:prstGeom prst="straightConnector1">
              <a:avLst/>
            </a:prstGeom>
            <a:noFill/>
            <a:ln w="15875" cap="flat" cmpd="sng">
              <a:solidFill>
                <a:srgbClr val="FFC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10" name="Google Shape;810;p11"/>
            <p:cNvCxnSpPr/>
            <p:nvPr/>
          </p:nvCxnSpPr>
          <p:spPr>
            <a:xfrm>
              <a:off x="4232331" y="4145391"/>
              <a:ext cx="360000" cy="192794"/>
            </a:xfrm>
            <a:prstGeom prst="straightConnector1">
              <a:avLst/>
            </a:prstGeom>
            <a:noFill/>
            <a:ln w="15875" cap="flat" cmpd="sng">
              <a:solidFill>
                <a:srgbClr val="FFC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11" name="Google Shape;811;p11"/>
            <p:cNvCxnSpPr/>
            <p:nvPr/>
          </p:nvCxnSpPr>
          <p:spPr>
            <a:xfrm rot="10800000" flipH="1">
              <a:off x="4575643" y="4273051"/>
              <a:ext cx="290080" cy="58158"/>
            </a:xfrm>
            <a:prstGeom prst="straightConnector1">
              <a:avLst/>
            </a:prstGeom>
            <a:noFill/>
            <a:ln w="15875" cap="flat" cmpd="sng">
              <a:solidFill>
                <a:srgbClr val="FFC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12" name="Google Shape;812;p11"/>
            <p:cNvCxnSpPr/>
            <p:nvPr/>
          </p:nvCxnSpPr>
          <p:spPr>
            <a:xfrm rot="10800000" flipH="1">
              <a:off x="4865723" y="3707694"/>
              <a:ext cx="332505" cy="571549"/>
            </a:xfrm>
            <a:prstGeom prst="straightConnector1">
              <a:avLst/>
            </a:prstGeom>
            <a:noFill/>
            <a:ln w="15875" cap="flat" cmpd="sng">
              <a:solidFill>
                <a:srgbClr val="FFC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13" name="Google Shape;813;p11"/>
            <p:cNvCxnSpPr/>
            <p:nvPr/>
          </p:nvCxnSpPr>
          <p:spPr>
            <a:xfrm>
              <a:off x="5198228" y="3711249"/>
              <a:ext cx="321128" cy="539984"/>
            </a:xfrm>
            <a:prstGeom prst="straightConnector1">
              <a:avLst/>
            </a:prstGeom>
            <a:noFill/>
            <a:ln w="15875" cap="flat" cmpd="sng">
              <a:solidFill>
                <a:srgbClr val="FFC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14" name="Google Shape;814;p11"/>
            <p:cNvCxnSpPr/>
            <p:nvPr/>
          </p:nvCxnSpPr>
          <p:spPr>
            <a:xfrm>
              <a:off x="5519356" y="4249518"/>
              <a:ext cx="332505" cy="63986"/>
            </a:xfrm>
            <a:prstGeom prst="straightConnector1">
              <a:avLst/>
            </a:prstGeom>
            <a:noFill/>
            <a:ln w="15875" cap="flat" cmpd="sng">
              <a:solidFill>
                <a:srgbClr val="FFC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15" name="Google Shape;815;p11"/>
            <p:cNvCxnSpPr/>
            <p:nvPr/>
          </p:nvCxnSpPr>
          <p:spPr>
            <a:xfrm rot="10800000" flipH="1">
              <a:off x="5845037" y="3995400"/>
              <a:ext cx="344894" cy="324118"/>
            </a:xfrm>
            <a:prstGeom prst="straightConnector1">
              <a:avLst/>
            </a:prstGeom>
            <a:noFill/>
            <a:ln w="15875" cap="flat" cmpd="sng">
              <a:solidFill>
                <a:srgbClr val="FFC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16" name="Google Shape;816;p11"/>
            <p:cNvCxnSpPr/>
            <p:nvPr/>
          </p:nvCxnSpPr>
          <p:spPr>
            <a:xfrm>
              <a:off x="6195617" y="3997451"/>
              <a:ext cx="313171" cy="507966"/>
            </a:xfrm>
            <a:prstGeom prst="straightConnector1">
              <a:avLst/>
            </a:prstGeom>
            <a:noFill/>
            <a:ln w="15875" cap="flat" cmpd="sng">
              <a:solidFill>
                <a:srgbClr val="FFC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17" name="Google Shape;817;p11"/>
            <p:cNvCxnSpPr/>
            <p:nvPr/>
          </p:nvCxnSpPr>
          <p:spPr>
            <a:xfrm>
              <a:off x="6511889" y="4512015"/>
              <a:ext cx="333554" cy="112088"/>
            </a:xfrm>
            <a:prstGeom prst="straightConnector1">
              <a:avLst/>
            </a:prstGeom>
            <a:noFill/>
            <a:ln w="15875" cap="flat" cmpd="sng">
              <a:solidFill>
                <a:srgbClr val="FFC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18" name="Google Shape;818;p11"/>
            <p:cNvCxnSpPr/>
            <p:nvPr/>
          </p:nvCxnSpPr>
          <p:spPr>
            <a:xfrm rot="10800000" flipH="1">
              <a:off x="6845443" y="4184295"/>
              <a:ext cx="331334" cy="436729"/>
            </a:xfrm>
            <a:prstGeom prst="straightConnector1">
              <a:avLst/>
            </a:prstGeom>
            <a:noFill/>
            <a:ln w="15875" cap="flat" cmpd="sng">
              <a:solidFill>
                <a:srgbClr val="FFC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19" name="Google Shape;819;p11"/>
            <p:cNvCxnSpPr/>
            <p:nvPr/>
          </p:nvCxnSpPr>
          <p:spPr>
            <a:xfrm>
              <a:off x="7182098" y="4183195"/>
              <a:ext cx="334372" cy="678492"/>
            </a:xfrm>
            <a:prstGeom prst="straightConnector1">
              <a:avLst/>
            </a:prstGeom>
            <a:noFill/>
            <a:ln w="15875" cap="flat" cmpd="sng">
              <a:solidFill>
                <a:srgbClr val="FFC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20" name="Google Shape;820;p11"/>
            <p:cNvCxnSpPr/>
            <p:nvPr/>
          </p:nvCxnSpPr>
          <p:spPr>
            <a:xfrm rot="10800000" flipH="1">
              <a:off x="7511714" y="4266227"/>
              <a:ext cx="319684" cy="595954"/>
            </a:xfrm>
            <a:prstGeom prst="straightConnector1">
              <a:avLst/>
            </a:prstGeom>
            <a:noFill/>
            <a:ln w="15875" cap="flat" cmpd="sng">
              <a:solidFill>
                <a:srgbClr val="FFC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21" name="Google Shape;821;p11"/>
            <p:cNvCxnSpPr/>
            <p:nvPr/>
          </p:nvCxnSpPr>
          <p:spPr>
            <a:xfrm rot="10800000" flipH="1">
              <a:off x="7831635" y="3697931"/>
              <a:ext cx="351321" cy="565832"/>
            </a:xfrm>
            <a:prstGeom prst="straightConnector1">
              <a:avLst/>
            </a:prstGeom>
            <a:noFill/>
            <a:ln w="15875" cap="flat" cmpd="sng">
              <a:solidFill>
                <a:srgbClr val="FFC00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822" name="Google Shape;822;p11"/>
          <p:cNvSpPr/>
          <p:nvPr/>
        </p:nvSpPr>
        <p:spPr>
          <a:xfrm>
            <a:off x="5947561" y="3512863"/>
            <a:ext cx="1622857" cy="61817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16시</a:t>
            </a:r>
            <a:endParaRPr sz="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노출 : 11,450,000건</a:t>
            </a:r>
            <a:endParaRPr sz="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예상노출 : 12,000,000건</a:t>
            </a:r>
            <a:endParaRPr sz="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소진 : 8,000,000원</a:t>
            </a:r>
            <a:endParaRPr sz="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23" name="Google Shape;823;p11"/>
          <p:cNvSpPr/>
          <p:nvPr/>
        </p:nvSpPr>
        <p:spPr>
          <a:xfrm>
            <a:off x="4068937" y="2733033"/>
            <a:ext cx="180000" cy="18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0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24" name="Google Shape;824;p11"/>
          <p:cNvSpPr/>
          <p:nvPr/>
        </p:nvSpPr>
        <p:spPr>
          <a:xfrm>
            <a:off x="4074728" y="2920610"/>
            <a:ext cx="943754" cy="207572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25" name="Google Shape;825;p11"/>
          <p:cNvSpPr/>
          <p:nvPr/>
        </p:nvSpPr>
        <p:spPr>
          <a:xfrm>
            <a:off x="3528227" y="3477280"/>
            <a:ext cx="180000" cy="18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0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26" name="Google Shape;826;p11"/>
          <p:cNvSpPr/>
          <p:nvPr/>
        </p:nvSpPr>
        <p:spPr>
          <a:xfrm>
            <a:off x="3531948" y="3654288"/>
            <a:ext cx="285702" cy="2736479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27" name="Google Shape;827;p11"/>
          <p:cNvSpPr/>
          <p:nvPr/>
        </p:nvSpPr>
        <p:spPr>
          <a:xfrm>
            <a:off x="5720841" y="3463065"/>
            <a:ext cx="180000" cy="18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0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28" name="Google Shape;828;p11"/>
          <p:cNvSpPr/>
          <p:nvPr/>
        </p:nvSpPr>
        <p:spPr>
          <a:xfrm>
            <a:off x="5903849" y="3473989"/>
            <a:ext cx="1708229" cy="709402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829" name="Google Shape;829;p11"/>
          <p:cNvGrpSpPr/>
          <p:nvPr/>
        </p:nvGrpSpPr>
        <p:grpSpPr>
          <a:xfrm>
            <a:off x="8314" y="1143867"/>
            <a:ext cx="9368444" cy="1467879"/>
            <a:chOff x="8314" y="1143867"/>
            <a:chExt cx="9368444" cy="1467879"/>
          </a:xfrm>
        </p:grpSpPr>
        <p:pic>
          <p:nvPicPr>
            <p:cNvPr id="830" name="Google Shape;830;p1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314" y="1143867"/>
              <a:ext cx="9368444" cy="14678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31" name="Google Shape;831;p1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7280" y="2462920"/>
              <a:ext cx="9351164" cy="11994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32" name="Google Shape;832;p11"/>
          <p:cNvSpPr/>
          <p:nvPr/>
        </p:nvSpPr>
        <p:spPr>
          <a:xfrm>
            <a:off x="1450826" y="2478622"/>
            <a:ext cx="601873" cy="124855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33" name="Google Shape;833;p11"/>
          <p:cNvSpPr/>
          <p:nvPr/>
        </p:nvSpPr>
        <p:spPr>
          <a:xfrm>
            <a:off x="1872699" y="2605504"/>
            <a:ext cx="180000" cy="18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0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34" name="Google Shape;834;p11"/>
          <p:cNvSpPr/>
          <p:nvPr/>
        </p:nvSpPr>
        <p:spPr>
          <a:xfrm>
            <a:off x="35384" y="1815378"/>
            <a:ext cx="9210529" cy="647542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35" name="Google Shape;835;p11"/>
          <p:cNvSpPr/>
          <p:nvPr/>
        </p:nvSpPr>
        <p:spPr>
          <a:xfrm>
            <a:off x="9072117" y="2284087"/>
            <a:ext cx="180000" cy="18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0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12"/>
          <p:cNvSpPr txBox="1"/>
          <p:nvPr/>
        </p:nvSpPr>
        <p:spPr>
          <a:xfrm>
            <a:off x="192999" y="123277"/>
            <a:ext cx="2284442" cy="397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800" tIns="44400" rIns="88800" bIns="44400" anchor="ctr" anchorCtr="0">
            <a:spAutoFit/>
          </a:bodyPr>
          <a:lstStyle/>
          <a:p>
            <a:pPr marL="333083" marR="0" lvl="0" indent="-3330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ko-KR" sz="2000" b="1" i="0" u="none" strike="noStrike" cap="none">
                <a:solidFill>
                  <a:srgbClr val="7BA96B"/>
                </a:solidFill>
                <a:latin typeface="Malgun Gothic"/>
                <a:ea typeface="Malgun Gothic"/>
                <a:cs typeface="Malgun Gothic"/>
                <a:sym typeface="Malgun Gothic"/>
              </a:rPr>
              <a:t>Screen Definition</a:t>
            </a:r>
            <a:endParaRPr sz="19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42" name="Google Shape;842;p12"/>
          <p:cNvSpPr txBox="1"/>
          <p:nvPr/>
        </p:nvSpPr>
        <p:spPr>
          <a:xfrm>
            <a:off x="1036754" y="658497"/>
            <a:ext cx="1188146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시간대별 예상 노출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3" name="Google Shape;843;p12"/>
          <p:cNvSpPr txBox="1"/>
          <p:nvPr/>
        </p:nvSpPr>
        <p:spPr>
          <a:xfrm>
            <a:off x="10009756" y="649261"/>
            <a:ext cx="530915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유은선</a:t>
            </a:r>
            <a:endParaRPr sz="9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44" name="Google Shape;844;p12"/>
          <p:cNvSpPr txBox="1"/>
          <p:nvPr/>
        </p:nvSpPr>
        <p:spPr>
          <a:xfrm>
            <a:off x="6092032" y="648907"/>
            <a:ext cx="1539204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광고관리 &gt; 시간대별 소진</a:t>
            </a:r>
            <a:endParaRPr sz="9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45" name="Google Shape;845;p12"/>
          <p:cNvSpPr txBox="1"/>
          <p:nvPr/>
        </p:nvSpPr>
        <p:spPr>
          <a:xfrm>
            <a:off x="1036067" y="901364"/>
            <a:ext cx="3417923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https://www.mobon.net/time/manage_report_media_time.php</a:t>
            </a:r>
            <a:endParaRPr sz="9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846" name="Google Shape;846;p12"/>
          <p:cNvGraphicFramePr/>
          <p:nvPr/>
        </p:nvGraphicFramePr>
        <p:xfrm>
          <a:off x="9432111" y="1386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{00AA482A-1F3B-404D-B719-D6A948EE7915}</a:tableStyleId>
              </a:tblPr>
              <a:tblGrid>
                <a:gridCol w="27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4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57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sz="9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1400" u="none" strike="noStrike" cap="none"/>
                    </a:p>
                  </a:txBody>
                  <a:tcPr marL="20925" marR="20925" marT="18000" marB="18000" anchor="ctr">
                    <a:lnL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Noto Sans Symbols"/>
                        <a:buChar char="▪"/>
                      </a:pPr>
                      <a:r>
                        <a:rPr lang="ko-KR" sz="800" b="0" u="none" strike="noStrike" cap="none"/>
                        <a:t>최고관리자 &gt; 시간대별소진 &gt; 소진대비 세션ROAS, 소진대비 전환율, 노출대비 소진 표에 예상 노출 값 추가</a:t>
                      </a:r>
                      <a:endParaRPr sz="800" b="0" u="none" strike="noStrike" cap="none"/>
                    </a:p>
                  </a:txBody>
                  <a:tcPr marL="20925" marR="20925" marT="18000" marB="18000" anchor="ctr">
                    <a:lnL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sz="9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sz="1400" u="none" strike="noStrike" cap="none"/>
                    </a:p>
                  </a:txBody>
                  <a:tcPr marL="20925" marR="20925" marT="18000" marB="18000" anchor="ctr">
                    <a:lnL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Noto Sans Symbols"/>
                        <a:buChar char="▪"/>
                      </a:pPr>
                      <a:r>
                        <a:rPr lang="ko-KR" sz="800" b="0" u="none" strike="noStrike" cap="none"/>
                        <a:t>구좌노출수 오른쪽에 예상노출수 추가</a:t>
                      </a:r>
                      <a:endParaRPr sz="800" b="0" u="none" strike="noStrike" cap="none"/>
                    </a:p>
                  </a:txBody>
                  <a:tcPr marL="20925" marR="20925" marT="18000" marB="18000" anchor="ctr">
                    <a:lnL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sz="9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20925" marR="20925" marT="18000" marB="18000" anchor="ctr">
                    <a:lnL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Noto Sans Symbols"/>
                        <a:buChar char="▪"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각 검색 조건에 맞는 예상노출값 보여줌</a:t>
                      </a:r>
                      <a:endParaRPr sz="8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20925" marR="20925" marT="18000" marB="18000" anchor="ctr">
                    <a:lnL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sz="9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20925" marR="20925" marT="18000" marB="18000" anchor="ctr">
                    <a:lnL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800"/>
                        <a:buFont typeface="Noto Sans Symbols"/>
                        <a:buNone/>
                      </a:pPr>
                      <a:r>
                        <a:rPr lang="ko-KR" sz="800" u="none" strike="noStrike" cap="none">
                          <a:solidFill>
                            <a:schemeClr val="dk1"/>
                          </a:solidFill>
                        </a:rPr>
                        <a:t> 예상 구좌 노출수 관련 계산식은 </a:t>
                      </a:r>
                      <a:r>
                        <a:rPr lang="ko-KR" sz="800" b="1" u="none" strike="noStrike" cap="none">
                          <a:solidFill>
                            <a:srgbClr val="FF0000"/>
                          </a:solidFill>
                        </a:rPr>
                        <a:t>MOB_CAMP_MEDIA_EXPT_STATS_ydy.sql </a:t>
                      </a:r>
                      <a:r>
                        <a:rPr lang="ko-KR" sz="800" u="none" strike="noStrike" cap="none">
                          <a:solidFill>
                            <a:schemeClr val="dk1"/>
                          </a:solidFill>
                        </a:rPr>
                        <a:t>참고. </a:t>
                      </a:r>
                      <a:endParaRPr sz="8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20925" marR="20925" marT="18000" marB="18000" anchor="ctr">
                    <a:lnL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endParaRPr sz="9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20925" marR="20925" marT="18000" marB="18000" anchor="ctr">
                    <a:lnL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chemeClr val="dk1"/>
                          </a:solidFill>
                        </a:rPr>
                        <a:t>추가로 필요한 DB :</a:t>
                      </a:r>
                      <a:endParaRPr sz="8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/>
                        <a:t>BILLING.MOB_COM_HH_STATS_info</a:t>
                      </a:r>
                      <a:endParaRPr sz="800" b="1" u="none" strike="noStrike" cap="none"/>
                    </a:p>
                  </a:txBody>
                  <a:tcPr marL="20925" marR="20925" marT="18000" marB="18000" anchor="ctr">
                    <a:lnL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847" name="Google Shape;847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" y="2256522"/>
            <a:ext cx="9368444" cy="457199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48" name="Google Shape;848;p12"/>
          <p:cNvGrpSpPr/>
          <p:nvPr/>
        </p:nvGrpSpPr>
        <p:grpSpPr>
          <a:xfrm>
            <a:off x="8314" y="1143868"/>
            <a:ext cx="9368444" cy="1282092"/>
            <a:chOff x="8314" y="1143867"/>
            <a:chExt cx="9368444" cy="1467879"/>
          </a:xfrm>
        </p:grpSpPr>
        <p:pic>
          <p:nvPicPr>
            <p:cNvPr id="849" name="Google Shape;849;p1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8314" y="1143867"/>
              <a:ext cx="9368444" cy="14678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50" name="Google Shape;850;p12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7280" y="2462920"/>
              <a:ext cx="9351164" cy="11994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51" name="Google Shape;851;p12"/>
          <p:cNvSpPr/>
          <p:nvPr/>
        </p:nvSpPr>
        <p:spPr>
          <a:xfrm>
            <a:off x="1023015" y="4260395"/>
            <a:ext cx="180000" cy="18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0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52" name="Google Shape;852;p12"/>
          <p:cNvSpPr/>
          <p:nvPr/>
        </p:nvSpPr>
        <p:spPr>
          <a:xfrm>
            <a:off x="1032346" y="4440396"/>
            <a:ext cx="180000" cy="2314968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53" name="Google Shape;853;p12"/>
          <p:cNvSpPr/>
          <p:nvPr/>
        </p:nvSpPr>
        <p:spPr>
          <a:xfrm>
            <a:off x="33279" y="2274584"/>
            <a:ext cx="1998133" cy="161938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54" name="Google Shape;854;p12"/>
          <p:cNvSpPr/>
          <p:nvPr/>
        </p:nvSpPr>
        <p:spPr>
          <a:xfrm>
            <a:off x="2023478" y="2264622"/>
            <a:ext cx="180000" cy="18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0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55" name="Google Shape;855;p12"/>
          <p:cNvSpPr/>
          <p:nvPr/>
        </p:nvSpPr>
        <p:spPr>
          <a:xfrm>
            <a:off x="33279" y="1741502"/>
            <a:ext cx="9269341" cy="503348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56" name="Google Shape;856;p12"/>
          <p:cNvSpPr/>
          <p:nvPr/>
        </p:nvSpPr>
        <p:spPr>
          <a:xfrm>
            <a:off x="9126777" y="2070131"/>
            <a:ext cx="180000" cy="18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0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g711a5c0df7_0_60"/>
          <p:cNvSpPr/>
          <p:nvPr/>
        </p:nvSpPr>
        <p:spPr>
          <a:xfrm>
            <a:off x="1771363" y="614850"/>
            <a:ext cx="8649300" cy="779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캠페인별 예상 노출 수, 예상 소진량 </a:t>
            </a:r>
            <a:r>
              <a:rPr lang="ko-KR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SQL 쿼리 결과 ( </a:t>
            </a:r>
            <a:r>
              <a:rPr lang="ko-KR" sz="18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예상 구좌 노출 수 포함</a:t>
            </a:r>
            <a:r>
              <a:rPr lang="ko-KR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) 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 sql file : MOB_CAMP_MEDIA_EXPT_STATS_ydy.sql ]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2" name="Google Shape;862;g711a5c0df7_0_60"/>
          <p:cNvSpPr/>
          <p:nvPr/>
        </p:nvSpPr>
        <p:spPr>
          <a:xfrm>
            <a:off x="1109675" y="4246925"/>
            <a:ext cx="6943800" cy="1943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해당 데이터는 </a:t>
            </a:r>
            <a:r>
              <a:rPr lang="ko-KR" sz="1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도중에  송출이 중단된 캠페인</a:t>
            </a:r>
            <a:r>
              <a:rPr lang="ko-K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들의 </a:t>
            </a:r>
            <a:r>
              <a:rPr lang="ko-KR" sz="1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추정 통계량</a:t>
            </a:r>
            <a:r>
              <a:rPr lang="ko-K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을 계산한 결과이다.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ko-K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expt_tot_eprs_cnt : </a:t>
            </a:r>
            <a:r>
              <a:rPr lang="ko-KR" sz="1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남은 시간</a:t>
            </a:r>
            <a:r>
              <a:rPr lang="ko-K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동안 일어날 수 있는 추정 총 노출 수.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 ) 20분만에 중단 =&gt; 40분 동안 추정 총 노출 수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ko-K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expt_advrts_amt : </a:t>
            </a:r>
            <a:r>
              <a:rPr lang="ko-KR" sz="1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남은 시간</a:t>
            </a:r>
            <a:r>
              <a:rPr lang="ko-K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동안 일어날 수 있는 추정 소진 금액. 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63" name="Google Shape;863;g711a5c0df7_0_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9663" y="1820600"/>
            <a:ext cx="9972675" cy="1943100"/>
          </a:xfrm>
          <a:prstGeom prst="rect">
            <a:avLst/>
          </a:prstGeom>
          <a:noFill/>
          <a:ln>
            <a:noFill/>
          </a:ln>
        </p:spPr>
      </p:pic>
      <p:sp>
        <p:nvSpPr>
          <p:cNvPr id="864" name="Google Shape;864;g711a5c0df7_0_60"/>
          <p:cNvSpPr/>
          <p:nvPr/>
        </p:nvSpPr>
        <p:spPr>
          <a:xfrm>
            <a:off x="7817050" y="1814925"/>
            <a:ext cx="3301200" cy="20721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65" name="Google Shape;865;g711a5c0df7_0_6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91725" y="4189750"/>
            <a:ext cx="2989385" cy="1943100"/>
          </a:xfrm>
          <a:prstGeom prst="rect">
            <a:avLst/>
          </a:prstGeom>
          <a:noFill/>
          <a:ln>
            <a:noFill/>
          </a:ln>
        </p:spPr>
      </p:pic>
      <p:sp>
        <p:nvSpPr>
          <p:cNvPr id="866" name="Google Shape;866;g711a5c0df7_0_60"/>
          <p:cNvSpPr/>
          <p:nvPr/>
        </p:nvSpPr>
        <p:spPr>
          <a:xfrm>
            <a:off x="8850150" y="5373325"/>
            <a:ext cx="2653800" cy="6189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g711a5c0df7_0_69"/>
          <p:cNvSpPr/>
          <p:nvPr/>
        </p:nvSpPr>
        <p:spPr>
          <a:xfrm>
            <a:off x="2104750" y="455075"/>
            <a:ext cx="7980900" cy="779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요일별 시간대별 통계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[sql file : MOB_COM_EXPT_aggr_STATS_ydy.sql ]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2" name="Google Shape;872;g711a5c0df7_0_69"/>
          <p:cNvSpPr/>
          <p:nvPr/>
        </p:nvSpPr>
        <p:spPr>
          <a:xfrm>
            <a:off x="2624100" y="1510663"/>
            <a:ext cx="2743200" cy="1580550"/>
          </a:xfrm>
          <a:prstGeom prst="flowChartMagneticDisk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BILLING.MOB_COM_HH_STATS_info</a:t>
            </a:r>
            <a:endParaRPr sz="1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3" name="Google Shape;873;g711a5c0df7_0_69"/>
          <p:cNvSpPr/>
          <p:nvPr/>
        </p:nvSpPr>
        <p:spPr>
          <a:xfrm>
            <a:off x="6764775" y="1510663"/>
            <a:ext cx="2743200" cy="1580550"/>
          </a:xfrm>
          <a:prstGeom prst="flowChartMagneticDisk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800"/>
              <a:buFont typeface="Noto Sans Symbols"/>
              <a:buNone/>
            </a:pPr>
            <a:r>
              <a:rPr lang="ko-KR"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MOB_CAMP_MEDIA_EXPT_STATS_ydy</a:t>
            </a:r>
            <a:endParaRPr sz="1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4" name="Google Shape;874;g711a5c0df7_0_69"/>
          <p:cNvSpPr/>
          <p:nvPr/>
        </p:nvSpPr>
        <p:spPr>
          <a:xfrm>
            <a:off x="5577625" y="1850038"/>
            <a:ext cx="976800" cy="901800"/>
          </a:xfrm>
          <a:prstGeom prst="mathPlus">
            <a:avLst>
              <a:gd name="adj1" fmla="val 23520"/>
            </a:avLst>
          </a:prstGeom>
          <a:solidFill>
            <a:srgbClr val="999999"/>
          </a:solidFill>
          <a:ln w="28575" cap="flat" cmpd="sng">
            <a:solidFill>
              <a:srgbClr val="4454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5" name="Google Shape;875;g711a5c0df7_0_69"/>
          <p:cNvSpPr/>
          <p:nvPr/>
        </p:nvSpPr>
        <p:spPr>
          <a:xfrm>
            <a:off x="2624100" y="3430600"/>
            <a:ext cx="6943800" cy="15123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MOB_CAMP_MEDIA_EXPT_STATS_ydy</a:t>
            </a:r>
            <a:r>
              <a:rPr lang="ko-KR"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를 </a:t>
            </a:r>
            <a:r>
              <a:rPr lang="ko-K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시간별로 그룹핑하여 집계한 데이터를 </a:t>
            </a:r>
            <a:r>
              <a:rPr lang="ko-KR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MOB_COM_HH_STATS_info</a:t>
            </a:r>
            <a:r>
              <a:rPr lang="ko-K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의 시간대별 데이터와 더해주면 예상 노출 수,</a:t>
            </a:r>
            <a:r>
              <a:rPr lang="ko-KR" sz="1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예상 구좌 노출 수</a:t>
            </a:r>
            <a:r>
              <a:rPr lang="ko-K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예상 소진 금액이 계산 됩니다.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=&gt; </a:t>
            </a:r>
            <a:r>
              <a:rPr lang="ko-KR" sz="1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이론상 가능</a:t>
            </a:r>
            <a:r>
              <a:rPr lang="ko-K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하나 실제로 쿼리를 실행해본 결과 </a:t>
            </a:r>
            <a:r>
              <a:rPr lang="ko-KR" sz="1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처리 시간 오버</a:t>
            </a:r>
            <a:r>
              <a:rPr lang="ko-K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가 뜨고 있습니다.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=&gt; 최적화 필요.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76" name="Google Shape;876;g711a5c0df7_0_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5095300"/>
            <a:ext cx="11885601" cy="544379"/>
          </a:xfrm>
          <a:prstGeom prst="rect">
            <a:avLst/>
          </a:prstGeom>
          <a:noFill/>
          <a:ln>
            <a:noFill/>
          </a:ln>
        </p:spPr>
      </p:pic>
      <p:sp>
        <p:nvSpPr>
          <p:cNvPr id="877" name="Google Shape;877;g711a5c0df7_0_69"/>
          <p:cNvSpPr/>
          <p:nvPr/>
        </p:nvSpPr>
        <p:spPr>
          <a:xfrm>
            <a:off x="232975" y="5344750"/>
            <a:ext cx="11885700" cy="4002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/>
          <p:nvPr/>
        </p:nvSpPr>
        <p:spPr>
          <a:xfrm>
            <a:off x="192999" y="123277"/>
            <a:ext cx="1070905" cy="397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800" tIns="44400" rIns="88800" bIns="44400" anchor="ctr" anchorCtr="0">
            <a:spAutoFit/>
          </a:bodyPr>
          <a:lstStyle/>
          <a:p>
            <a:pPr marL="333083" marR="0" lvl="0" indent="-3330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ko-KR" sz="2000" b="1" i="0" u="none" strike="noStrike" cap="none">
                <a:solidFill>
                  <a:srgbClr val="7BA96B"/>
                </a:solidFill>
                <a:latin typeface="Malgun Gothic"/>
                <a:ea typeface="Malgun Gothic"/>
                <a:cs typeface="Malgun Gothic"/>
                <a:sym typeface="Malgun Gothic"/>
              </a:rPr>
              <a:t>History</a:t>
            </a:r>
            <a:endParaRPr sz="19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05" name="Google Shape;105;p3"/>
          <p:cNvGraphicFramePr/>
          <p:nvPr>
            <p:extLst>
              <p:ext uri="{D42A27DB-BD31-4B8C-83A1-F6EECF244321}">
                <p14:modId xmlns:p14="http://schemas.microsoft.com/office/powerpoint/2010/main" val="97116582"/>
              </p:ext>
            </p:extLst>
          </p:nvPr>
        </p:nvGraphicFramePr>
        <p:xfrm>
          <a:off x="323273" y="646546"/>
          <a:ext cx="11536225" cy="731460"/>
        </p:xfrm>
        <a:graphic>
          <a:graphicData uri="http://schemas.openxmlformats.org/drawingml/2006/table">
            <a:tbl>
              <a:tblPr>
                <a:noFill/>
                <a:tableStyleId>{00AA482A-1F3B-404D-B719-D6A948EE7915}</a:tableStyleId>
              </a:tblPr>
              <a:tblGrid>
                <a:gridCol w="1393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77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6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7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999999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Version</a:t>
                      </a:r>
                      <a:endParaRPr sz="1000" b="1" u="none" strike="noStrike" cap="none">
                        <a:solidFill>
                          <a:srgbClr val="999999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999999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Update Description</a:t>
                      </a:r>
                      <a:endParaRPr sz="1000" b="1" u="none" strike="noStrike" cap="none">
                        <a:solidFill>
                          <a:srgbClr val="999999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999999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Reviewer</a:t>
                      </a:r>
                      <a:endParaRPr sz="1000" b="1" u="none" strike="noStrike" cap="none">
                        <a:solidFill>
                          <a:srgbClr val="999999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999999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Date</a:t>
                      </a:r>
                      <a:endParaRPr sz="1000" b="1" u="none" strike="noStrike" cap="none">
                        <a:solidFill>
                          <a:srgbClr val="999999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v0.1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8415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최초 작성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altLang="en-US" sz="1000" u="none" strike="noStrike" cap="none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양대영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u="none" strike="noStrike" cap="none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2020.0</a:t>
                      </a:r>
                      <a:r>
                        <a:rPr lang="en-US" altLang="ko-KR" sz="1000" u="none" strike="noStrike" cap="none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4.09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p13"/>
          <p:cNvSpPr/>
          <p:nvPr/>
        </p:nvSpPr>
        <p:spPr>
          <a:xfrm>
            <a:off x="190475" y="3640465"/>
            <a:ext cx="11809464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ko-KR" sz="3000" b="1" i="0" u="none" strike="noStrike" cap="none">
                <a:solidFill>
                  <a:schemeClr val="accent3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3000" b="1" i="0" u="none" strike="noStrike" cap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02.3. </a:t>
            </a:r>
            <a:r>
              <a:rPr lang="ko-KR" sz="3000" b="1" i="0" u="none" strike="noStrike" cap="none">
                <a:solidFill>
                  <a:srgbClr val="7BA96B"/>
                </a:solidFill>
                <a:latin typeface="Malgun Gothic"/>
                <a:ea typeface="Malgun Gothic"/>
                <a:cs typeface="Malgun Gothic"/>
                <a:sym typeface="Malgun Gothic"/>
              </a:rPr>
              <a:t>최고관리자_매체통계 </a:t>
            </a:r>
            <a:r>
              <a:rPr lang="ko-KR" sz="3000" b="1" i="0" u="none" strike="noStrike" cap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&gt; </a:t>
            </a:r>
            <a:endParaRPr sz="30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p14"/>
          <p:cNvSpPr txBox="1"/>
          <p:nvPr/>
        </p:nvSpPr>
        <p:spPr>
          <a:xfrm>
            <a:off x="192999" y="123277"/>
            <a:ext cx="2284442" cy="397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800" tIns="44400" rIns="88800" bIns="44400" anchor="ctr" anchorCtr="0">
            <a:spAutoFit/>
          </a:bodyPr>
          <a:lstStyle/>
          <a:p>
            <a:pPr marL="333083" marR="0" lvl="0" indent="-3330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ko-KR" sz="2000" b="1" i="0" u="none" strike="noStrike" cap="none">
                <a:solidFill>
                  <a:srgbClr val="7BA96B"/>
                </a:solidFill>
                <a:latin typeface="Malgun Gothic"/>
                <a:ea typeface="Malgun Gothic"/>
                <a:cs typeface="Malgun Gothic"/>
                <a:sym typeface="Malgun Gothic"/>
              </a:rPr>
              <a:t>Screen Definition</a:t>
            </a:r>
            <a:endParaRPr sz="19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89" name="Google Shape;889;p14"/>
          <p:cNvSpPr txBox="1"/>
          <p:nvPr/>
        </p:nvSpPr>
        <p:spPr>
          <a:xfrm>
            <a:off x="1036754" y="658497"/>
            <a:ext cx="1459054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매체 시간대별 예상 소진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0" name="Google Shape;890;p14"/>
          <p:cNvSpPr txBox="1"/>
          <p:nvPr/>
        </p:nvSpPr>
        <p:spPr>
          <a:xfrm>
            <a:off x="10009756" y="649261"/>
            <a:ext cx="530915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유은선</a:t>
            </a:r>
            <a:endParaRPr sz="9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91" name="Google Shape;891;p14"/>
          <p:cNvSpPr txBox="1"/>
          <p:nvPr/>
        </p:nvSpPr>
        <p:spPr>
          <a:xfrm>
            <a:off x="6092032" y="648907"/>
            <a:ext cx="3509294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광고관리 &gt; 매체통계 &gt; 지면별타게팅분포 &gt; 각 사이트 &gt; 시간대별 통계</a:t>
            </a:r>
            <a:endParaRPr sz="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92" name="Google Shape;892;p14"/>
          <p:cNvSpPr txBox="1"/>
          <p:nvPr/>
        </p:nvSpPr>
        <p:spPr>
          <a:xfrm>
            <a:off x="1026736" y="901364"/>
            <a:ext cx="7893508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https://www.mobon.net/v2/popup/manage_report_media_time_mc_mcode.php?st_date=2020-02-01&amp;en_date=2020-02-28&amp;mid=fmkoreacom&amp;mc=132090&amp;kakaoH=</a:t>
            </a:r>
            <a:endParaRPr sz="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893" name="Google Shape;893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" y="1144231"/>
            <a:ext cx="9432112" cy="4853608"/>
          </a:xfrm>
          <a:prstGeom prst="rect">
            <a:avLst/>
          </a:prstGeom>
          <a:noFill/>
          <a:ln>
            <a:noFill/>
          </a:ln>
        </p:spPr>
      </p:pic>
      <p:sp>
        <p:nvSpPr>
          <p:cNvPr id="894" name="Google Shape;894;p14"/>
          <p:cNvSpPr/>
          <p:nvPr/>
        </p:nvSpPr>
        <p:spPr>
          <a:xfrm>
            <a:off x="4434153" y="2099388"/>
            <a:ext cx="849427" cy="17954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95" name="Google Shape;895;p14"/>
          <p:cNvSpPr/>
          <p:nvPr/>
        </p:nvSpPr>
        <p:spPr>
          <a:xfrm>
            <a:off x="1367406" y="2828974"/>
            <a:ext cx="167779" cy="109057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96" name="Google Shape;896;p14"/>
          <p:cNvSpPr/>
          <p:nvPr/>
        </p:nvSpPr>
        <p:spPr>
          <a:xfrm>
            <a:off x="689382" y="2216265"/>
            <a:ext cx="167779" cy="72000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97" name="Google Shape;897;p14"/>
          <p:cNvSpPr/>
          <p:nvPr/>
        </p:nvSpPr>
        <p:spPr>
          <a:xfrm>
            <a:off x="1027423" y="2433978"/>
            <a:ext cx="167779" cy="109057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98" name="Google Shape;898;p14"/>
          <p:cNvSpPr/>
          <p:nvPr/>
        </p:nvSpPr>
        <p:spPr>
          <a:xfrm>
            <a:off x="1711640" y="3034248"/>
            <a:ext cx="167779" cy="109057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99" name="Google Shape;899;p14"/>
          <p:cNvSpPr/>
          <p:nvPr/>
        </p:nvSpPr>
        <p:spPr>
          <a:xfrm>
            <a:off x="2057121" y="3172341"/>
            <a:ext cx="167779" cy="109057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00" name="Google Shape;900;p14"/>
          <p:cNvSpPr/>
          <p:nvPr/>
        </p:nvSpPr>
        <p:spPr>
          <a:xfrm>
            <a:off x="3070456" y="2791945"/>
            <a:ext cx="167779" cy="109057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01" name="Google Shape;901;p14"/>
          <p:cNvSpPr/>
          <p:nvPr/>
        </p:nvSpPr>
        <p:spPr>
          <a:xfrm>
            <a:off x="3417116" y="2715745"/>
            <a:ext cx="167779" cy="109057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02" name="Google Shape;902;p14"/>
          <p:cNvSpPr/>
          <p:nvPr/>
        </p:nvSpPr>
        <p:spPr>
          <a:xfrm>
            <a:off x="3754445" y="2659758"/>
            <a:ext cx="167779" cy="180000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03" name="Google Shape;903;p14"/>
          <p:cNvSpPr/>
          <p:nvPr/>
        </p:nvSpPr>
        <p:spPr>
          <a:xfrm>
            <a:off x="4082443" y="2734406"/>
            <a:ext cx="167779" cy="109057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04" name="Google Shape;904;p14"/>
          <p:cNvSpPr/>
          <p:nvPr/>
        </p:nvSpPr>
        <p:spPr>
          <a:xfrm>
            <a:off x="4434153" y="2681676"/>
            <a:ext cx="167779" cy="72000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05" name="Google Shape;905;p14"/>
          <p:cNvSpPr/>
          <p:nvPr/>
        </p:nvSpPr>
        <p:spPr>
          <a:xfrm>
            <a:off x="4767217" y="2543035"/>
            <a:ext cx="167779" cy="109057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06" name="Google Shape;906;p14"/>
          <p:cNvSpPr/>
          <p:nvPr/>
        </p:nvSpPr>
        <p:spPr>
          <a:xfrm>
            <a:off x="5115801" y="2650574"/>
            <a:ext cx="167779" cy="72000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07" name="Google Shape;907;p14"/>
          <p:cNvSpPr/>
          <p:nvPr/>
        </p:nvSpPr>
        <p:spPr>
          <a:xfrm>
            <a:off x="5452886" y="2708211"/>
            <a:ext cx="167779" cy="109057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08" name="Google Shape;908;p14"/>
          <p:cNvSpPr/>
          <p:nvPr/>
        </p:nvSpPr>
        <p:spPr>
          <a:xfrm>
            <a:off x="5790060" y="2801717"/>
            <a:ext cx="167779" cy="109057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09" name="Google Shape;909;p14"/>
          <p:cNvSpPr/>
          <p:nvPr/>
        </p:nvSpPr>
        <p:spPr>
          <a:xfrm>
            <a:off x="6131295" y="2817169"/>
            <a:ext cx="167779" cy="109057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10" name="Google Shape;910;p14"/>
          <p:cNvSpPr/>
          <p:nvPr/>
        </p:nvSpPr>
        <p:spPr>
          <a:xfrm>
            <a:off x="6477580" y="2829319"/>
            <a:ext cx="167779" cy="144000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11" name="Google Shape;911;p14"/>
          <p:cNvSpPr/>
          <p:nvPr/>
        </p:nvSpPr>
        <p:spPr>
          <a:xfrm>
            <a:off x="6810208" y="2786507"/>
            <a:ext cx="167779" cy="144000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12" name="Google Shape;912;p14"/>
          <p:cNvSpPr/>
          <p:nvPr/>
        </p:nvSpPr>
        <p:spPr>
          <a:xfrm>
            <a:off x="7149277" y="2754788"/>
            <a:ext cx="167779" cy="252000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13" name="Google Shape;913;p14"/>
          <p:cNvSpPr/>
          <p:nvPr/>
        </p:nvSpPr>
        <p:spPr>
          <a:xfrm>
            <a:off x="8511006" y="2854986"/>
            <a:ext cx="167779" cy="109057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14" name="Google Shape;914;p14"/>
          <p:cNvSpPr/>
          <p:nvPr/>
        </p:nvSpPr>
        <p:spPr>
          <a:xfrm>
            <a:off x="7488346" y="2880788"/>
            <a:ext cx="167779" cy="109057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15" name="Google Shape;915;p14"/>
          <p:cNvSpPr/>
          <p:nvPr/>
        </p:nvSpPr>
        <p:spPr>
          <a:xfrm>
            <a:off x="7826325" y="2945692"/>
            <a:ext cx="167779" cy="72000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916" name="Google Shape;916;p14"/>
          <p:cNvGrpSpPr/>
          <p:nvPr/>
        </p:nvGrpSpPr>
        <p:grpSpPr>
          <a:xfrm>
            <a:off x="3353169" y="2093322"/>
            <a:ext cx="2329745" cy="204300"/>
            <a:chOff x="9694505" y="5136082"/>
            <a:chExt cx="2329745" cy="204300"/>
          </a:xfrm>
        </p:grpSpPr>
        <p:cxnSp>
          <p:nvCxnSpPr>
            <p:cNvPr id="917" name="Google Shape;917;p14"/>
            <p:cNvCxnSpPr/>
            <p:nvPr/>
          </p:nvCxnSpPr>
          <p:spPr>
            <a:xfrm>
              <a:off x="9694505" y="5243804"/>
              <a:ext cx="180000" cy="0"/>
            </a:xfrm>
            <a:prstGeom prst="straightConnector1">
              <a:avLst/>
            </a:pr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18" name="Google Shape;918;p14"/>
            <p:cNvCxnSpPr/>
            <p:nvPr/>
          </p:nvCxnSpPr>
          <p:spPr>
            <a:xfrm>
              <a:off x="10357166" y="5243804"/>
              <a:ext cx="180000" cy="0"/>
            </a:xfrm>
            <a:prstGeom prst="straightConnector1">
              <a:avLst/>
            </a:prstGeom>
            <a:noFill/>
            <a:ln w="3810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19" name="Google Shape;919;p14"/>
            <p:cNvCxnSpPr/>
            <p:nvPr/>
          </p:nvCxnSpPr>
          <p:spPr>
            <a:xfrm>
              <a:off x="11190708" y="5243804"/>
              <a:ext cx="180000" cy="0"/>
            </a:xfrm>
            <a:prstGeom prst="straightConnector1">
              <a:avLst/>
            </a:prstGeom>
            <a:noFill/>
            <a:ln w="38100" cap="flat" cmpd="sng">
              <a:solidFill>
                <a:srgbClr val="0070C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20" name="Google Shape;920;p14"/>
            <p:cNvSpPr txBox="1"/>
            <p:nvPr/>
          </p:nvSpPr>
          <p:spPr>
            <a:xfrm>
              <a:off x="9874505" y="5136082"/>
              <a:ext cx="529316" cy="2000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소진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1" name="Google Shape;921;p14"/>
            <p:cNvSpPr txBox="1"/>
            <p:nvPr/>
          </p:nvSpPr>
          <p:spPr>
            <a:xfrm>
              <a:off x="10519965" y="5136082"/>
              <a:ext cx="692115" cy="2000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예상 소진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2" name="Google Shape;922;p14"/>
            <p:cNvSpPr txBox="1"/>
            <p:nvPr/>
          </p:nvSpPr>
          <p:spPr>
            <a:xfrm>
              <a:off x="11332135" y="5140327"/>
              <a:ext cx="692115" cy="2000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세션ROAS</a:t>
              </a:r>
              <a:endParaRPr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923" name="Google Shape;923;p14"/>
          <p:cNvSpPr/>
          <p:nvPr/>
        </p:nvSpPr>
        <p:spPr>
          <a:xfrm>
            <a:off x="1772064" y="2786507"/>
            <a:ext cx="1201716" cy="56461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06시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소진 : 1,660,230.4원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예상소진 : 1,700,000원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세션ROAS :  7%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4" name="Google Shape;924;p14"/>
          <p:cNvSpPr/>
          <p:nvPr/>
        </p:nvSpPr>
        <p:spPr>
          <a:xfrm>
            <a:off x="0" y="1440180"/>
            <a:ext cx="9321282" cy="41938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25" name="Google Shape;925;p14"/>
          <p:cNvSpPr/>
          <p:nvPr/>
        </p:nvSpPr>
        <p:spPr>
          <a:xfrm>
            <a:off x="568108" y="2003322"/>
            <a:ext cx="180000" cy="18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0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26" name="Google Shape;926;p14"/>
          <p:cNvSpPr/>
          <p:nvPr/>
        </p:nvSpPr>
        <p:spPr>
          <a:xfrm>
            <a:off x="3971878" y="2094775"/>
            <a:ext cx="748108" cy="172564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27" name="Google Shape;927;p14"/>
          <p:cNvSpPr/>
          <p:nvPr/>
        </p:nvSpPr>
        <p:spPr>
          <a:xfrm>
            <a:off x="4552850" y="2263668"/>
            <a:ext cx="180000" cy="18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0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28" name="Google Shape;928;p14"/>
          <p:cNvSpPr/>
          <p:nvPr/>
        </p:nvSpPr>
        <p:spPr>
          <a:xfrm>
            <a:off x="7096455" y="2707523"/>
            <a:ext cx="252217" cy="326725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29" name="Google Shape;929;p14"/>
          <p:cNvSpPr/>
          <p:nvPr/>
        </p:nvSpPr>
        <p:spPr>
          <a:xfrm>
            <a:off x="7087845" y="2513812"/>
            <a:ext cx="180000" cy="18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0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30" name="Google Shape;930;p14"/>
          <p:cNvSpPr/>
          <p:nvPr/>
        </p:nvSpPr>
        <p:spPr>
          <a:xfrm>
            <a:off x="1777520" y="2796185"/>
            <a:ext cx="1196260" cy="554937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31" name="Google Shape;931;p14"/>
          <p:cNvSpPr/>
          <p:nvPr/>
        </p:nvSpPr>
        <p:spPr>
          <a:xfrm>
            <a:off x="1770180" y="2614025"/>
            <a:ext cx="180000" cy="18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0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32" name="Google Shape;932;p14"/>
          <p:cNvGraphicFramePr/>
          <p:nvPr/>
        </p:nvGraphicFramePr>
        <p:xfrm>
          <a:off x="9432111" y="1386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{00AA482A-1F3B-404D-B719-D6A948EE7915}</a:tableStyleId>
              </a:tblPr>
              <a:tblGrid>
                <a:gridCol w="27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4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4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sz="9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1400" u="none" strike="noStrike" cap="none"/>
                    </a:p>
                  </a:txBody>
                  <a:tcPr marL="20925" marR="20925" marT="18000" marB="18000" anchor="ctr">
                    <a:lnL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Noto Sans Symbols"/>
                        <a:buChar char="▪"/>
                      </a:pPr>
                      <a:r>
                        <a:rPr lang="ko-KR" sz="800" b="0" u="none" strike="noStrike" cap="none"/>
                        <a:t>최고관리자 &gt; 매체통계 &gt; 지변별타게팅분포 &gt; 각 지면별 시간대별 통계 &gt; 소진대비 세션ROAS 그래프에 예상소진 추가</a:t>
                      </a:r>
                      <a:endParaRPr sz="800" b="0" u="none" strike="noStrike" cap="none"/>
                    </a:p>
                  </a:txBody>
                  <a:tcPr marL="20925" marR="20925" marT="18000" marB="18000" anchor="ctr">
                    <a:lnL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sz="9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20925" marR="20925" marT="18000" marB="18000" anchor="ctr">
                    <a:lnL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Noto Sans Symbols"/>
                        <a:buChar char="▪"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각 검색 조건에 맞는 예상소진값 보여줌</a:t>
                      </a:r>
                      <a:endParaRPr sz="8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20925" marR="20925" marT="18000" marB="18000" anchor="ctr">
                    <a:lnL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17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sz="9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20925" marR="20925" marT="18000" marB="18000" anchor="ctr">
                    <a:lnL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Noto Sans Symbols"/>
                        <a:buChar char="▪"/>
                      </a:pPr>
                      <a:r>
                        <a:rPr lang="ko-KR" sz="800" b="0" u="none" strike="noStrike" cap="none"/>
                        <a:t>범례에 예상소진 추가</a:t>
                      </a:r>
                      <a:endParaRPr sz="800" b="0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Noto Sans Symbols"/>
                        <a:buNone/>
                      </a:pPr>
                      <a:r>
                        <a:rPr lang="ko-KR" sz="800" b="0" u="none" strike="noStrike" cap="none"/>
                        <a:t>- 기존과 동일하게 범례에 표시된 예상 소진 클릭할 경우 그래프에 예상 소진만 보여줌.</a:t>
                      </a:r>
                      <a:endParaRPr sz="1400" u="none" strike="noStrike" cap="none"/>
                    </a:p>
                  </a:txBody>
                  <a:tcPr marL="20925" marR="20925" marT="18000" marB="18000" anchor="ctr">
                    <a:lnL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97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sz="9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20925" marR="20925" marT="18000" marB="18000" anchor="ctr">
                    <a:lnL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Noto Sans Symbols"/>
                        <a:buChar char="▪"/>
                      </a:pPr>
                      <a:r>
                        <a:rPr lang="ko-KR" sz="800" b="0" u="none" strike="noStrike" cap="none"/>
                        <a:t>기존 그래프에 예상소진에 대한 값 추가</a:t>
                      </a:r>
                      <a:endParaRPr sz="800" b="0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Noto Sans Symbols"/>
                        <a:buNone/>
                      </a:pPr>
                      <a:r>
                        <a:rPr lang="ko-KR" sz="800" b="0" u="none" strike="noStrike" cap="none"/>
                        <a:t>- 소진과 비교될 수 있도록 보여줌.</a:t>
                      </a:r>
                      <a:endParaRPr sz="1400" u="none" strike="noStrike" cap="none"/>
                    </a:p>
                  </a:txBody>
                  <a:tcPr marL="20925" marR="20925" marT="18000" marB="18000" anchor="ctr">
                    <a:lnL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3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sz="9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20925" marR="20925" marT="18000" marB="18000" anchor="ctr">
                    <a:lnL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Noto Sans Symbols"/>
                        <a:buChar char="▪"/>
                      </a:pPr>
                      <a:r>
                        <a:rPr lang="ko-KR" sz="800" b="0" u="none" strike="noStrike" cap="none"/>
                        <a:t>특정 시간 마우스 오버 시 실제 수치 표시</a:t>
                      </a:r>
                      <a:endParaRPr sz="800" b="0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Noto Sans Symbols"/>
                        <a:buNone/>
                      </a:pPr>
                      <a:r>
                        <a:rPr lang="ko-KR" sz="800" b="0" u="none" strike="noStrike" cap="none"/>
                        <a:t>- 현재와 동일함. 예상소진만 추가하여 표시</a:t>
                      </a:r>
                      <a:endParaRPr sz="800" b="0" u="none" strike="noStrike" cap="none"/>
                    </a:p>
                  </a:txBody>
                  <a:tcPr marL="20925" marR="20925" marT="18000" marB="18000" anchor="ctr">
                    <a:lnL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3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</a:t>
                      </a: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20925" marR="20925" marT="18000" marB="18000" anchor="ctr">
                    <a:lnL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2065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sql_file : </a:t>
                      </a:r>
                      <a:endParaRPr sz="1000" u="none" strike="noStrike" cap="none"/>
                    </a:p>
                    <a:p>
                      <a:pPr marL="5080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0000"/>
                          </a:solidFill>
                        </a:rPr>
                        <a:t>MOB_MEDIA_SCRIPT_EXPT_STATS_ydy.sql</a:t>
                      </a:r>
                      <a:r>
                        <a:rPr lang="ko-KR" sz="800" u="none" strike="noStrike" cap="none"/>
                        <a:t> </a:t>
                      </a:r>
                      <a:r>
                        <a:rPr lang="ko-KR" sz="1000" u="none" strike="noStrike" cap="none"/>
                        <a:t>참고</a:t>
                      </a:r>
                      <a:endParaRPr sz="1000" u="none" strike="noStrike" cap="none"/>
                    </a:p>
                  </a:txBody>
                  <a:tcPr marL="20925" marR="20925" marT="18000" marB="18000" anchor="ctr">
                    <a:lnL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3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7.</a:t>
                      </a:r>
                      <a:endParaRPr sz="9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20925" marR="20925" marT="18000" marB="18000" anchor="ctr">
                    <a:lnL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chemeClr val="dk1"/>
                          </a:solidFill>
                        </a:rPr>
                        <a:t>sql_file은 예시입니다. 조건에 따라 해당 sql을 조금씩 수정해야합니다.</a:t>
                      </a:r>
                      <a:endParaRPr sz="800" u="none" strike="noStrike" cap="none"/>
                    </a:p>
                  </a:txBody>
                  <a:tcPr marL="20925" marR="20925" marT="18000" marB="18000" anchor="ctr">
                    <a:lnL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3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</a:t>
                      </a: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20925" marR="20925" marT="18000" marB="18000" anchor="ctr">
                    <a:lnL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2065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/>
                        <a:t>계산량이 많다보니 배치 저장을 할 필요가 있어보임.</a:t>
                      </a:r>
                      <a:endParaRPr sz="800" b="0" u="none" strike="noStrike" cap="none"/>
                    </a:p>
                  </a:txBody>
                  <a:tcPr marL="20925" marR="20925" marT="18000" marB="18000" anchor="ctr">
                    <a:lnL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3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9</a:t>
                      </a:r>
                      <a:endParaRPr sz="9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20925" marR="20925" marT="18000" marB="18000" anchor="ctr">
                    <a:lnL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chemeClr val="dk1"/>
                          </a:solidFill>
                        </a:rPr>
                        <a:t>추가로 필요한 테이블 : </a:t>
                      </a:r>
                      <a:endParaRPr sz="1000" b="1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900" b="1" u="none" strike="noStrike" cap="none">
                          <a:solidFill>
                            <a:schemeClr val="dk1"/>
                          </a:solidFill>
                        </a:rPr>
                        <a:t>BILLING.MOB_MEDIA_SCRIPT_HH_STATS</a:t>
                      </a:r>
                      <a:endParaRPr sz="9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0925" marR="20925" marT="18000" marB="18000" anchor="ctr">
                    <a:lnL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933" name="Google Shape;933;p14"/>
          <p:cNvSpPr/>
          <p:nvPr/>
        </p:nvSpPr>
        <p:spPr>
          <a:xfrm>
            <a:off x="0" y="1892643"/>
            <a:ext cx="748108" cy="115836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34" name="Google Shape;934;p14"/>
          <p:cNvSpPr/>
          <p:nvPr/>
        </p:nvSpPr>
        <p:spPr>
          <a:xfrm>
            <a:off x="9141282" y="1679560"/>
            <a:ext cx="180000" cy="18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0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9" name="Google Shape;939;g711a5c0df7_0_7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72225" y="4335600"/>
            <a:ext cx="3634550" cy="2185331"/>
          </a:xfrm>
          <a:prstGeom prst="rect">
            <a:avLst/>
          </a:prstGeom>
          <a:noFill/>
          <a:ln>
            <a:noFill/>
          </a:ln>
        </p:spPr>
      </p:pic>
      <p:pic>
        <p:nvPicPr>
          <p:cNvPr id="940" name="Google Shape;940;g711a5c0df7_0_7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7788" y="1900663"/>
            <a:ext cx="11934825" cy="19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941" name="Google Shape;941;g711a5c0df7_0_79"/>
          <p:cNvSpPr/>
          <p:nvPr/>
        </p:nvSpPr>
        <p:spPr>
          <a:xfrm>
            <a:off x="2105550" y="614850"/>
            <a:ext cx="7980900" cy="779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지면별 예상 노출 수, 예상 소진량 SQL 쿼리 결과 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 sql file : MOB_MEDIA_SCRIPT_EXPT_STATS_ydy.sql ]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2" name="Google Shape;942;g711a5c0df7_0_79"/>
          <p:cNvSpPr/>
          <p:nvPr/>
        </p:nvSpPr>
        <p:spPr>
          <a:xfrm>
            <a:off x="128625" y="4430050"/>
            <a:ext cx="7745700" cy="21003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해당 데이터는 특정 지면(media_script_no : 2780 ) 에서 예산에 의해</a:t>
            </a:r>
            <a:r>
              <a:rPr lang="ko-KR" sz="1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송출이 중단된 캠페인</a:t>
            </a:r>
            <a:r>
              <a:rPr lang="ko-K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들의 시간대별 </a:t>
            </a:r>
            <a:r>
              <a:rPr lang="ko-KR" sz="1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추정 통계량</a:t>
            </a:r>
            <a:r>
              <a:rPr lang="ko-K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을 계산한 결과이다.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ko-K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expt_tot_eprs_cnt : 남은 시간 동안 해당 지면에서 일어날 수 있는 추정 총 노출 수.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 ) 20분만에 중단 =&gt; 40분 동안 추정 총 노출 수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ko-K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expt_par_eprs_cnt : 남은 시간 동안 해당 지면에서 일어날 수 있는 추정 구좌 노출 수.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ko-K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expt_advrts_amt : 남은 시간 동안 해당 지면에서 일어날 수 있는 추정 소진 금액. 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3" name="Google Shape;943;g711a5c0df7_0_79"/>
          <p:cNvSpPr/>
          <p:nvPr/>
        </p:nvSpPr>
        <p:spPr>
          <a:xfrm>
            <a:off x="8774550" y="1814925"/>
            <a:ext cx="3086700" cy="21003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4" name="Google Shape;944;g711a5c0df7_0_79"/>
          <p:cNvSpPr/>
          <p:nvPr/>
        </p:nvSpPr>
        <p:spPr>
          <a:xfrm>
            <a:off x="8546150" y="5554325"/>
            <a:ext cx="3086700" cy="6192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g711a5c0df7_0_88"/>
          <p:cNvSpPr/>
          <p:nvPr/>
        </p:nvSpPr>
        <p:spPr>
          <a:xfrm>
            <a:off x="2104750" y="455075"/>
            <a:ext cx="7980900" cy="779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지면별 시간대별 통계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[sql file : MOB_MEDIA_SCRIPT_EXPT_aggr_STATS_ydy.sql ]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0" name="Google Shape;950;g711a5c0df7_0_88"/>
          <p:cNvSpPr/>
          <p:nvPr/>
        </p:nvSpPr>
        <p:spPr>
          <a:xfrm>
            <a:off x="2513063" y="1893013"/>
            <a:ext cx="3023600" cy="1580550"/>
          </a:xfrm>
          <a:prstGeom prst="flowChartMagneticDisk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BILLING.MOB_MEDIA_SCRIPT_HH_STATS</a:t>
            </a:r>
            <a:endParaRPr sz="1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1" name="Google Shape;951;g711a5c0df7_0_88"/>
          <p:cNvSpPr/>
          <p:nvPr/>
        </p:nvSpPr>
        <p:spPr>
          <a:xfrm>
            <a:off x="6934138" y="1893000"/>
            <a:ext cx="2743200" cy="1580550"/>
          </a:xfrm>
          <a:prstGeom prst="flowChartMagneticDisk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MOB_MEDIA_SCRIPT_EXPT_STATS_ydy</a:t>
            </a:r>
            <a:endParaRPr sz="1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2" name="Google Shape;952;g711a5c0df7_0_88"/>
          <p:cNvSpPr/>
          <p:nvPr/>
        </p:nvSpPr>
        <p:spPr>
          <a:xfrm>
            <a:off x="5746988" y="2232375"/>
            <a:ext cx="976800" cy="901800"/>
          </a:xfrm>
          <a:prstGeom prst="mathPlus">
            <a:avLst>
              <a:gd name="adj1" fmla="val 23520"/>
            </a:avLst>
          </a:prstGeom>
          <a:solidFill>
            <a:srgbClr val="999999"/>
          </a:solidFill>
          <a:ln w="28575" cap="flat" cmpd="sng">
            <a:solidFill>
              <a:srgbClr val="4454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3" name="Google Shape;953;g711a5c0df7_0_88"/>
          <p:cNvSpPr/>
          <p:nvPr/>
        </p:nvSpPr>
        <p:spPr>
          <a:xfrm>
            <a:off x="2763500" y="4388775"/>
            <a:ext cx="6943800" cy="13164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MOB_MEDIA_SCRIPT_EXPT_STATS_ydy를 시간별로 그룹핑하여 집계한 결과를 BILLING.MOB_MEDIA_SCRIPT_HH_STATS의</a:t>
            </a:r>
            <a:r>
              <a:rPr lang="ko-KR"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시간대별 데이터와 더해주면 예상 노출 수, 예상 소진 금액이 계산 된다.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=&gt; </a:t>
            </a:r>
            <a:r>
              <a:rPr lang="ko-KR" sz="1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이론상 가능</a:t>
            </a:r>
            <a:r>
              <a:rPr lang="ko-K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하나 실제로 쿼리를 실행해본 결과 </a:t>
            </a:r>
            <a:r>
              <a:rPr lang="ko-KR" sz="1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처리 시간 오버</a:t>
            </a:r>
            <a:r>
              <a:rPr lang="ko-K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가 뜨고 있음.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Google Shape;959;p15"/>
          <p:cNvSpPr txBox="1"/>
          <p:nvPr/>
        </p:nvSpPr>
        <p:spPr>
          <a:xfrm>
            <a:off x="192999" y="123277"/>
            <a:ext cx="2284442" cy="397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800" tIns="44400" rIns="88800" bIns="44400" anchor="ctr" anchorCtr="0">
            <a:spAutoFit/>
          </a:bodyPr>
          <a:lstStyle/>
          <a:p>
            <a:pPr marL="333083" marR="0" lvl="0" indent="-3330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ko-KR" sz="2000" b="1" i="0" u="none" strike="noStrike" cap="none">
                <a:solidFill>
                  <a:srgbClr val="7BA96B"/>
                </a:solidFill>
                <a:latin typeface="Malgun Gothic"/>
                <a:ea typeface="Malgun Gothic"/>
                <a:cs typeface="Malgun Gothic"/>
                <a:sym typeface="Malgun Gothic"/>
              </a:rPr>
              <a:t>Screen Definition</a:t>
            </a:r>
            <a:endParaRPr sz="19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60" name="Google Shape;960;p15"/>
          <p:cNvSpPr txBox="1"/>
          <p:nvPr/>
        </p:nvSpPr>
        <p:spPr>
          <a:xfrm>
            <a:off x="1036754" y="658497"/>
            <a:ext cx="1459054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매체 시간대별 예상 소진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1" name="Google Shape;961;p15"/>
          <p:cNvSpPr txBox="1"/>
          <p:nvPr/>
        </p:nvSpPr>
        <p:spPr>
          <a:xfrm>
            <a:off x="10009756" y="649261"/>
            <a:ext cx="530915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유은선</a:t>
            </a:r>
            <a:endParaRPr sz="9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62" name="Google Shape;962;p15"/>
          <p:cNvSpPr txBox="1"/>
          <p:nvPr/>
        </p:nvSpPr>
        <p:spPr>
          <a:xfrm>
            <a:off x="6092032" y="648907"/>
            <a:ext cx="3509294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광고관리 &gt; 매체통계 &gt; 지면별타게팅분포 &gt; 각 사이트 &gt; 시간대별 통계</a:t>
            </a:r>
            <a:endParaRPr sz="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63" name="Google Shape;963;p15"/>
          <p:cNvSpPr txBox="1"/>
          <p:nvPr/>
        </p:nvSpPr>
        <p:spPr>
          <a:xfrm>
            <a:off x="1026736" y="901364"/>
            <a:ext cx="7893508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https://www.mobon.net/v2/popup/manage_report_media_time_mc_mcode.php?st_date=2020-02-01&amp;en_date=2020-02-28&amp;mid=fmkoreacom&amp;mc=132090&amp;kakaoH=</a:t>
            </a:r>
            <a:endParaRPr sz="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964" name="Google Shape;964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75" y="1128843"/>
            <a:ext cx="9427236" cy="4851098"/>
          </a:xfrm>
          <a:prstGeom prst="rect">
            <a:avLst/>
          </a:prstGeom>
          <a:noFill/>
          <a:ln>
            <a:noFill/>
          </a:ln>
        </p:spPr>
      </p:pic>
      <p:sp>
        <p:nvSpPr>
          <p:cNvPr id="965" name="Google Shape;965;p15"/>
          <p:cNvSpPr/>
          <p:nvPr/>
        </p:nvSpPr>
        <p:spPr>
          <a:xfrm>
            <a:off x="1376737" y="2782319"/>
            <a:ext cx="167779" cy="109057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66" name="Google Shape;966;p15"/>
          <p:cNvSpPr/>
          <p:nvPr/>
        </p:nvSpPr>
        <p:spPr>
          <a:xfrm>
            <a:off x="699930" y="2161603"/>
            <a:ext cx="167779" cy="72000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67" name="Google Shape;967;p15"/>
          <p:cNvSpPr/>
          <p:nvPr/>
        </p:nvSpPr>
        <p:spPr>
          <a:xfrm>
            <a:off x="1036754" y="2405985"/>
            <a:ext cx="167779" cy="109057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68" name="Google Shape;968;p15"/>
          <p:cNvSpPr/>
          <p:nvPr/>
        </p:nvSpPr>
        <p:spPr>
          <a:xfrm>
            <a:off x="1720971" y="2978262"/>
            <a:ext cx="167779" cy="109057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69" name="Google Shape;969;p15"/>
          <p:cNvSpPr/>
          <p:nvPr/>
        </p:nvSpPr>
        <p:spPr>
          <a:xfrm>
            <a:off x="2066452" y="3135017"/>
            <a:ext cx="167779" cy="109057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70" name="Google Shape;970;p15"/>
          <p:cNvSpPr/>
          <p:nvPr/>
        </p:nvSpPr>
        <p:spPr>
          <a:xfrm>
            <a:off x="3079787" y="2745290"/>
            <a:ext cx="167779" cy="109057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71" name="Google Shape;971;p15"/>
          <p:cNvSpPr/>
          <p:nvPr/>
        </p:nvSpPr>
        <p:spPr>
          <a:xfrm>
            <a:off x="3426447" y="2650428"/>
            <a:ext cx="167779" cy="109057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72" name="Google Shape;972;p15"/>
          <p:cNvSpPr/>
          <p:nvPr/>
        </p:nvSpPr>
        <p:spPr>
          <a:xfrm>
            <a:off x="3763776" y="2613103"/>
            <a:ext cx="167779" cy="180000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73" name="Google Shape;973;p15"/>
          <p:cNvSpPr/>
          <p:nvPr/>
        </p:nvSpPr>
        <p:spPr>
          <a:xfrm>
            <a:off x="4100861" y="2661823"/>
            <a:ext cx="167779" cy="109057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74" name="Google Shape;974;p15"/>
          <p:cNvSpPr/>
          <p:nvPr/>
        </p:nvSpPr>
        <p:spPr>
          <a:xfrm>
            <a:off x="4443484" y="2625690"/>
            <a:ext cx="167779" cy="72000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75" name="Google Shape;975;p15"/>
          <p:cNvSpPr/>
          <p:nvPr/>
        </p:nvSpPr>
        <p:spPr>
          <a:xfrm>
            <a:off x="4787399" y="2456806"/>
            <a:ext cx="167779" cy="109057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76" name="Google Shape;976;p15"/>
          <p:cNvSpPr/>
          <p:nvPr/>
        </p:nvSpPr>
        <p:spPr>
          <a:xfrm>
            <a:off x="5123192" y="2613103"/>
            <a:ext cx="167779" cy="72000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77" name="Google Shape;977;p15"/>
          <p:cNvSpPr/>
          <p:nvPr/>
        </p:nvSpPr>
        <p:spPr>
          <a:xfrm>
            <a:off x="5471286" y="2654895"/>
            <a:ext cx="167779" cy="109057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78" name="Google Shape;978;p15"/>
          <p:cNvSpPr/>
          <p:nvPr/>
        </p:nvSpPr>
        <p:spPr>
          <a:xfrm>
            <a:off x="5803914" y="2753651"/>
            <a:ext cx="167779" cy="109057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79" name="Google Shape;979;p15"/>
          <p:cNvSpPr/>
          <p:nvPr/>
        </p:nvSpPr>
        <p:spPr>
          <a:xfrm>
            <a:off x="6139724" y="2781818"/>
            <a:ext cx="167779" cy="109057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80" name="Google Shape;980;p15"/>
          <p:cNvSpPr/>
          <p:nvPr/>
        </p:nvSpPr>
        <p:spPr>
          <a:xfrm>
            <a:off x="6486911" y="2782664"/>
            <a:ext cx="167779" cy="144000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81" name="Google Shape;981;p15"/>
          <p:cNvSpPr/>
          <p:nvPr/>
        </p:nvSpPr>
        <p:spPr>
          <a:xfrm>
            <a:off x="6819539" y="2730521"/>
            <a:ext cx="167779" cy="144000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82" name="Google Shape;982;p15"/>
          <p:cNvSpPr/>
          <p:nvPr/>
        </p:nvSpPr>
        <p:spPr>
          <a:xfrm>
            <a:off x="7167683" y="2707966"/>
            <a:ext cx="167779" cy="252000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83" name="Google Shape;983;p15"/>
          <p:cNvSpPr/>
          <p:nvPr/>
        </p:nvSpPr>
        <p:spPr>
          <a:xfrm>
            <a:off x="7498217" y="2835560"/>
            <a:ext cx="167779" cy="109057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84" name="Google Shape;984;p15"/>
          <p:cNvSpPr/>
          <p:nvPr/>
        </p:nvSpPr>
        <p:spPr>
          <a:xfrm>
            <a:off x="8180891" y="2899037"/>
            <a:ext cx="167779" cy="72000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85" name="Google Shape;985;p15"/>
          <p:cNvSpPr/>
          <p:nvPr/>
        </p:nvSpPr>
        <p:spPr>
          <a:xfrm>
            <a:off x="1649390" y="2833966"/>
            <a:ext cx="1201716" cy="56461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06시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소진 : 1,660,230.4원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예상소진 : 1,700,000원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전환율 :  0.17%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6" name="Google Shape;986;p15"/>
          <p:cNvSpPr/>
          <p:nvPr/>
        </p:nvSpPr>
        <p:spPr>
          <a:xfrm>
            <a:off x="4437245" y="2072719"/>
            <a:ext cx="849427" cy="17954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987" name="Google Shape;987;p15"/>
          <p:cNvGrpSpPr/>
          <p:nvPr/>
        </p:nvGrpSpPr>
        <p:grpSpPr>
          <a:xfrm>
            <a:off x="3697085" y="2060342"/>
            <a:ext cx="2329745" cy="204300"/>
            <a:chOff x="9694505" y="5136082"/>
            <a:chExt cx="2329745" cy="204300"/>
          </a:xfrm>
        </p:grpSpPr>
        <p:cxnSp>
          <p:nvCxnSpPr>
            <p:cNvPr id="988" name="Google Shape;988;p15"/>
            <p:cNvCxnSpPr/>
            <p:nvPr/>
          </p:nvCxnSpPr>
          <p:spPr>
            <a:xfrm>
              <a:off x="9694505" y="5243804"/>
              <a:ext cx="180000" cy="0"/>
            </a:xfrm>
            <a:prstGeom prst="straightConnector1">
              <a:avLst/>
            </a:pr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89" name="Google Shape;989;p15"/>
            <p:cNvCxnSpPr/>
            <p:nvPr/>
          </p:nvCxnSpPr>
          <p:spPr>
            <a:xfrm>
              <a:off x="10357166" y="5243804"/>
              <a:ext cx="180000" cy="0"/>
            </a:xfrm>
            <a:prstGeom prst="straightConnector1">
              <a:avLst/>
            </a:prstGeom>
            <a:noFill/>
            <a:ln w="3810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90" name="Google Shape;990;p15"/>
            <p:cNvCxnSpPr/>
            <p:nvPr/>
          </p:nvCxnSpPr>
          <p:spPr>
            <a:xfrm>
              <a:off x="11190708" y="5243804"/>
              <a:ext cx="180000" cy="0"/>
            </a:xfrm>
            <a:prstGeom prst="straightConnector1">
              <a:avLst/>
            </a:prstGeom>
            <a:noFill/>
            <a:ln w="38100" cap="flat" cmpd="sng">
              <a:solidFill>
                <a:srgbClr val="7030A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91" name="Google Shape;991;p15"/>
            <p:cNvSpPr txBox="1"/>
            <p:nvPr/>
          </p:nvSpPr>
          <p:spPr>
            <a:xfrm>
              <a:off x="9874505" y="5136082"/>
              <a:ext cx="529316" cy="2000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소진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2" name="Google Shape;992;p15"/>
            <p:cNvSpPr txBox="1"/>
            <p:nvPr/>
          </p:nvSpPr>
          <p:spPr>
            <a:xfrm>
              <a:off x="10519965" y="5136082"/>
              <a:ext cx="692115" cy="2000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예상 소진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3" name="Google Shape;993;p15"/>
            <p:cNvSpPr txBox="1"/>
            <p:nvPr/>
          </p:nvSpPr>
          <p:spPr>
            <a:xfrm>
              <a:off x="11332135" y="5140327"/>
              <a:ext cx="692115" cy="2000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전환율</a:t>
              </a:r>
              <a:endParaRPr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994" name="Google Shape;994;p15"/>
          <p:cNvSpPr/>
          <p:nvPr/>
        </p:nvSpPr>
        <p:spPr>
          <a:xfrm>
            <a:off x="0" y="1417860"/>
            <a:ext cx="9321282" cy="407214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95" name="Google Shape;995;p15"/>
          <p:cNvSpPr/>
          <p:nvPr/>
        </p:nvSpPr>
        <p:spPr>
          <a:xfrm>
            <a:off x="1215325" y="2011935"/>
            <a:ext cx="180000" cy="18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0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96" name="Google Shape;996;p15"/>
          <p:cNvSpPr/>
          <p:nvPr/>
        </p:nvSpPr>
        <p:spPr>
          <a:xfrm>
            <a:off x="4286701" y="2057452"/>
            <a:ext cx="748108" cy="172564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97" name="Google Shape;997;p15"/>
          <p:cNvSpPr/>
          <p:nvPr/>
        </p:nvSpPr>
        <p:spPr>
          <a:xfrm>
            <a:off x="4867673" y="2226345"/>
            <a:ext cx="180000" cy="18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0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98" name="Google Shape;998;p15"/>
          <p:cNvSpPr/>
          <p:nvPr/>
        </p:nvSpPr>
        <p:spPr>
          <a:xfrm>
            <a:off x="7115117" y="2670199"/>
            <a:ext cx="252217" cy="326725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99" name="Google Shape;999;p15"/>
          <p:cNvSpPr/>
          <p:nvPr/>
        </p:nvSpPr>
        <p:spPr>
          <a:xfrm>
            <a:off x="7106507" y="2476488"/>
            <a:ext cx="180000" cy="18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0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00" name="Google Shape;1000;p15"/>
          <p:cNvSpPr/>
          <p:nvPr/>
        </p:nvSpPr>
        <p:spPr>
          <a:xfrm>
            <a:off x="1646892" y="2833509"/>
            <a:ext cx="1196260" cy="554937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01" name="Google Shape;1001;p15"/>
          <p:cNvSpPr/>
          <p:nvPr/>
        </p:nvSpPr>
        <p:spPr>
          <a:xfrm>
            <a:off x="1639552" y="2651349"/>
            <a:ext cx="180000" cy="18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0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002" name="Google Shape;1002;p15"/>
          <p:cNvGraphicFramePr/>
          <p:nvPr/>
        </p:nvGraphicFramePr>
        <p:xfrm>
          <a:off x="9432111" y="1386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{00AA482A-1F3B-404D-B719-D6A948EE7915}</a:tableStyleId>
              </a:tblPr>
              <a:tblGrid>
                <a:gridCol w="27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4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4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sz="9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1400" u="none" strike="noStrike" cap="none"/>
                    </a:p>
                  </a:txBody>
                  <a:tcPr marL="20925" marR="20925" marT="18000" marB="18000" anchor="ctr">
                    <a:lnL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Noto Sans Symbols"/>
                        <a:buChar char="▪"/>
                      </a:pPr>
                      <a:r>
                        <a:rPr lang="ko-KR" sz="800" b="0" u="none" strike="noStrike" cap="none"/>
                        <a:t>최고관리자 &gt; 매체통계 &gt; 지변별타게팅분포 &gt; 각 지면별 시간대별 통계 &gt; 소진대비 전환율 그래프에 예상소진 추가</a:t>
                      </a:r>
                      <a:endParaRPr sz="800" b="0" u="none" strike="noStrike" cap="none"/>
                    </a:p>
                  </a:txBody>
                  <a:tcPr marL="20925" marR="20925" marT="18000" marB="18000" anchor="ctr">
                    <a:lnL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sz="9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20925" marR="20925" marT="18000" marB="18000" anchor="ctr">
                    <a:lnL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Noto Sans Symbols"/>
                        <a:buChar char="▪"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각 검색 조건에 맞는 예상소진값 보여줌</a:t>
                      </a:r>
                      <a:endParaRPr sz="8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20925" marR="20925" marT="18000" marB="18000" anchor="ctr">
                    <a:lnL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17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sz="9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20925" marR="20925" marT="18000" marB="18000" anchor="ctr">
                    <a:lnL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Noto Sans Symbols"/>
                        <a:buChar char="▪"/>
                      </a:pPr>
                      <a:r>
                        <a:rPr lang="ko-KR" sz="800" b="0" u="none" strike="noStrike" cap="none"/>
                        <a:t>범례에 예상소진 추가</a:t>
                      </a:r>
                      <a:endParaRPr sz="800" b="0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Noto Sans Symbols"/>
                        <a:buNone/>
                      </a:pPr>
                      <a:r>
                        <a:rPr lang="ko-KR" sz="800" b="0" u="none" strike="noStrike" cap="none"/>
                        <a:t>- 기존과 동일하게 범례에 표시된 예상 소진 클릭할 경우 그래프에 예상 소진만 보여줌.</a:t>
                      </a:r>
                      <a:endParaRPr sz="1400" u="none" strike="noStrike" cap="none"/>
                    </a:p>
                  </a:txBody>
                  <a:tcPr marL="20925" marR="20925" marT="18000" marB="18000" anchor="ctr">
                    <a:lnL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97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sz="9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20925" marR="20925" marT="18000" marB="18000" anchor="ctr">
                    <a:lnL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Noto Sans Symbols"/>
                        <a:buChar char="▪"/>
                      </a:pPr>
                      <a:r>
                        <a:rPr lang="ko-KR" sz="800" b="0" u="none" strike="noStrike" cap="none"/>
                        <a:t>기존 그래프에 예상소진에 대한 값 추가</a:t>
                      </a:r>
                      <a:endParaRPr sz="800" b="0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Noto Sans Symbols"/>
                        <a:buNone/>
                      </a:pPr>
                      <a:r>
                        <a:rPr lang="ko-KR" sz="800" b="0" u="none" strike="noStrike" cap="none"/>
                        <a:t>- 소진과 비교될 수 있도록 보여줌.</a:t>
                      </a:r>
                      <a:endParaRPr sz="1400" u="none" strike="noStrike" cap="none"/>
                    </a:p>
                  </a:txBody>
                  <a:tcPr marL="20925" marR="20925" marT="18000" marB="18000" anchor="ctr">
                    <a:lnL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3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sz="9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20925" marR="20925" marT="18000" marB="18000" anchor="ctr">
                    <a:lnL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Noto Sans Symbols"/>
                        <a:buChar char="▪"/>
                      </a:pPr>
                      <a:r>
                        <a:rPr lang="ko-KR" sz="800" b="0" u="none" strike="noStrike" cap="none"/>
                        <a:t>특정 시간 마우스 오버 시 실제 수치 표시</a:t>
                      </a:r>
                      <a:endParaRPr sz="800" b="0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Noto Sans Symbols"/>
                        <a:buNone/>
                      </a:pPr>
                      <a:r>
                        <a:rPr lang="ko-KR" sz="800" b="0" u="none" strike="noStrike" cap="none"/>
                        <a:t>- 현재와 동일함. 예상소진만 추가하여 표시</a:t>
                      </a:r>
                      <a:endParaRPr sz="800" b="0" u="none" strike="noStrike" cap="none"/>
                    </a:p>
                  </a:txBody>
                  <a:tcPr marL="20925" marR="20925" marT="18000" marB="18000" anchor="ctr">
                    <a:lnL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03" name="Google Shape;1003;p15"/>
          <p:cNvSpPr/>
          <p:nvPr/>
        </p:nvSpPr>
        <p:spPr>
          <a:xfrm>
            <a:off x="776429" y="1853283"/>
            <a:ext cx="609639" cy="162893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04" name="Google Shape;1004;p15"/>
          <p:cNvSpPr/>
          <p:nvPr/>
        </p:nvSpPr>
        <p:spPr>
          <a:xfrm>
            <a:off x="9141282" y="1656382"/>
            <a:ext cx="180000" cy="18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0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9" name="Google Shape;1009;g711a5c0df7_0_9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5625" y="1936513"/>
            <a:ext cx="11925300" cy="173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0" name="Google Shape;1010;g711a5c0df7_0_9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72225" y="4335600"/>
            <a:ext cx="3634550" cy="2185331"/>
          </a:xfrm>
          <a:prstGeom prst="rect">
            <a:avLst/>
          </a:prstGeom>
          <a:noFill/>
          <a:ln>
            <a:noFill/>
          </a:ln>
        </p:spPr>
      </p:pic>
      <p:sp>
        <p:nvSpPr>
          <p:cNvPr id="1011" name="Google Shape;1011;g711a5c0df7_0_96"/>
          <p:cNvSpPr/>
          <p:nvPr/>
        </p:nvSpPr>
        <p:spPr>
          <a:xfrm>
            <a:off x="2105550" y="614850"/>
            <a:ext cx="7980900" cy="779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지면별 예상 노출 수, 예상 소진량 SQL 쿼리 결과 ( 카테고리 포함 ) 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 sql file : MOB_MEDIA_SCRIPT_cate_EXPT_STATS_ydy.sql ]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2" name="Google Shape;1012;g711a5c0df7_0_96"/>
          <p:cNvSpPr/>
          <p:nvPr/>
        </p:nvSpPr>
        <p:spPr>
          <a:xfrm>
            <a:off x="128625" y="4430050"/>
            <a:ext cx="7745700" cy="21003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해당 데이터는 특정 지면(media_script_no : 2780 ) 에서 예산에 의해</a:t>
            </a:r>
            <a:r>
              <a:rPr lang="ko-KR" sz="1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송출이 중단된 캠페인</a:t>
            </a:r>
            <a:r>
              <a:rPr lang="ko-K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들의 시간대별 </a:t>
            </a:r>
            <a:r>
              <a:rPr lang="ko-KR" sz="1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추정 통계량</a:t>
            </a:r>
            <a:r>
              <a:rPr lang="ko-K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을 계산한 결과이다.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ko-K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cate : 광고주 카테고리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ko-K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expt_tot_eprs_cnt : 남은 시간 동안 해당 지면에서 일어날 수 있는 추정 총 노출 수.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 ) 20분만에 중단 =&gt; 40분 동안 추정 총 노출 수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ko-K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expt_par_eprs_cnt : 남은 시간 동안 해당 지면에서 일어날 수 있는 추정 구좌 노출 수.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ko-K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expt_advrts_amt : 남은 시간 동안 해당 지면에서 일어날 수 있는 추정 소진 금액. 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3" name="Google Shape;1013;g711a5c0df7_0_96"/>
          <p:cNvSpPr/>
          <p:nvPr/>
        </p:nvSpPr>
        <p:spPr>
          <a:xfrm>
            <a:off x="6817100" y="1936525"/>
            <a:ext cx="414000" cy="16419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4" name="Google Shape;1014;g711a5c0df7_0_96"/>
          <p:cNvSpPr/>
          <p:nvPr/>
        </p:nvSpPr>
        <p:spPr>
          <a:xfrm>
            <a:off x="8546150" y="5554325"/>
            <a:ext cx="3086700" cy="6192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Google Shape;1019;g711a5c0df7_0_106"/>
          <p:cNvSpPr/>
          <p:nvPr/>
        </p:nvSpPr>
        <p:spPr>
          <a:xfrm>
            <a:off x="2104750" y="455075"/>
            <a:ext cx="7980900" cy="779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지면별 시간대별 통계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[sql file : MOB_MEDIA_SCRIPT_EXPT_aggr_STATS_ydy.sql ]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0" name="Google Shape;1020;g711a5c0df7_0_106"/>
          <p:cNvSpPr/>
          <p:nvPr/>
        </p:nvSpPr>
        <p:spPr>
          <a:xfrm>
            <a:off x="1927138" y="1892988"/>
            <a:ext cx="3023600" cy="1580550"/>
          </a:xfrm>
          <a:prstGeom prst="flowChartMagneticDisk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BILLING.MOB_MEDIA_SCRIPT_HH_STATS</a:t>
            </a:r>
            <a:endParaRPr sz="1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1" name="Google Shape;1021;g711a5c0df7_0_106"/>
          <p:cNvSpPr/>
          <p:nvPr/>
        </p:nvSpPr>
        <p:spPr>
          <a:xfrm>
            <a:off x="7520075" y="1893000"/>
            <a:ext cx="3383800" cy="1580550"/>
          </a:xfrm>
          <a:prstGeom prst="flowChartMagneticDisk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MOB_MEDIA_SCRIPT_cate_EXPT_STATS_ydy</a:t>
            </a:r>
            <a:endParaRPr sz="1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2" name="Google Shape;1022;g711a5c0df7_0_106"/>
          <p:cNvSpPr/>
          <p:nvPr/>
        </p:nvSpPr>
        <p:spPr>
          <a:xfrm>
            <a:off x="5746988" y="2232375"/>
            <a:ext cx="976800" cy="901800"/>
          </a:xfrm>
          <a:prstGeom prst="mathPlus">
            <a:avLst>
              <a:gd name="adj1" fmla="val 23520"/>
            </a:avLst>
          </a:prstGeom>
          <a:noFill/>
          <a:ln w="28575" cap="flat" cmpd="sng">
            <a:solidFill>
              <a:srgbClr val="4454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3" name="Google Shape;1023;g711a5c0df7_0_106"/>
          <p:cNvSpPr/>
          <p:nvPr/>
        </p:nvSpPr>
        <p:spPr>
          <a:xfrm>
            <a:off x="2763500" y="4388775"/>
            <a:ext cx="6943800" cy="13164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MOB_MEDIA_SCRIPT_cate_EXPT_STATS_ydy를 </a:t>
            </a:r>
            <a:r>
              <a:rPr lang="ko-KR" sz="1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시간별</a:t>
            </a:r>
            <a:r>
              <a:rPr lang="ko-K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로 그룹핑하여 집계한 결과를 BILLING.MOB_MEDIA_SCRIPT_HH_STATS의</a:t>
            </a:r>
            <a:r>
              <a:rPr lang="ko-KR"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시간대별 데이터와 더해주면 예상 노출 수, 예상 구좌 노출 수, 예상 소진 금액이 계산 된다.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=&gt; </a:t>
            </a:r>
            <a:r>
              <a:rPr lang="ko-KR" sz="1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이론상 가능</a:t>
            </a:r>
            <a:r>
              <a:rPr lang="ko-K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하나 실제로 쿼리를 실행해본 결과 </a:t>
            </a:r>
            <a:r>
              <a:rPr lang="ko-KR" sz="1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처리 시간 오버</a:t>
            </a:r>
            <a:r>
              <a:rPr lang="ko-K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가 뜨고 있음.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Google Shape;1029;p16"/>
          <p:cNvSpPr txBox="1"/>
          <p:nvPr/>
        </p:nvSpPr>
        <p:spPr>
          <a:xfrm>
            <a:off x="192999" y="123277"/>
            <a:ext cx="2284442" cy="397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800" tIns="44400" rIns="88800" bIns="44400" anchor="ctr" anchorCtr="0">
            <a:spAutoFit/>
          </a:bodyPr>
          <a:lstStyle/>
          <a:p>
            <a:pPr marL="333083" marR="0" lvl="0" indent="-3330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ko-KR" sz="2000" b="1" i="0" u="none" strike="noStrike" cap="none">
                <a:solidFill>
                  <a:srgbClr val="7BA96B"/>
                </a:solidFill>
                <a:latin typeface="Malgun Gothic"/>
                <a:ea typeface="Malgun Gothic"/>
                <a:cs typeface="Malgun Gothic"/>
                <a:sym typeface="Malgun Gothic"/>
              </a:rPr>
              <a:t>Screen Definition</a:t>
            </a:r>
            <a:endParaRPr sz="19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0" name="Google Shape;1030;p16"/>
          <p:cNvSpPr txBox="1"/>
          <p:nvPr/>
        </p:nvSpPr>
        <p:spPr>
          <a:xfrm>
            <a:off x="1036754" y="658497"/>
            <a:ext cx="1459054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매체 시간대별 예상 노출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1" name="Google Shape;1031;p16"/>
          <p:cNvSpPr txBox="1"/>
          <p:nvPr/>
        </p:nvSpPr>
        <p:spPr>
          <a:xfrm>
            <a:off x="10009756" y="649261"/>
            <a:ext cx="530915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유은선</a:t>
            </a:r>
            <a:endParaRPr sz="9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2" name="Google Shape;1032;p16"/>
          <p:cNvSpPr txBox="1"/>
          <p:nvPr/>
        </p:nvSpPr>
        <p:spPr>
          <a:xfrm>
            <a:off x="6092032" y="648907"/>
            <a:ext cx="3509294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광고관리 &gt; 매체통계 &gt; 지면별타게팅분포 &gt; 각 사이트 &gt; 시간대별 통계</a:t>
            </a:r>
            <a:endParaRPr sz="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3" name="Google Shape;1033;p16"/>
          <p:cNvSpPr txBox="1"/>
          <p:nvPr/>
        </p:nvSpPr>
        <p:spPr>
          <a:xfrm>
            <a:off x="1026736" y="901364"/>
            <a:ext cx="7893508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https://www.mobon.net/v2/popup/manage_report_media_time_mc_mcode.php?st_date=2020-02-01&amp;en_date=2020-02-28&amp;mid=fmkoreacom&amp;mc=132090&amp;kakaoH=</a:t>
            </a:r>
            <a:endParaRPr sz="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034" name="Google Shape;1034;p16"/>
          <p:cNvGraphicFramePr/>
          <p:nvPr/>
        </p:nvGraphicFramePr>
        <p:xfrm>
          <a:off x="9432111" y="1386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{00AA482A-1F3B-404D-B719-D6A948EE7915}</a:tableStyleId>
              </a:tblPr>
              <a:tblGrid>
                <a:gridCol w="27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4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4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sz="9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1400" u="none" strike="noStrike" cap="none"/>
                    </a:p>
                  </a:txBody>
                  <a:tcPr marL="20925" marR="20925" marT="18000" marB="18000" anchor="ctr">
                    <a:lnL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Noto Sans Symbols"/>
                        <a:buChar char="▪"/>
                      </a:pPr>
                      <a:r>
                        <a:rPr lang="ko-KR" sz="800" b="0" u="none" strike="noStrike" cap="none"/>
                        <a:t>최고관리자 &gt; 매체통계 &gt; 지변별타게팅분포 &gt; 각 지면별 시간대별 통계 &gt; 노출대비 소진 그래프에 예상 노출 추가</a:t>
                      </a:r>
                      <a:endParaRPr sz="800" b="0" u="none" strike="noStrike" cap="none"/>
                    </a:p>
                  </a:txBody>
                  <a:tcPr marL="20925" marR="20925" marT="18000" marB="18000" anchor="ctr">
                    <a:lnL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sz="9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20925" marR="20925" marT="18000" marB="18000" anchor="ctr">
                    <a:lnL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Noto Sans Symbols"/>
                        <a:buChar char="▪"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각 검색 조건에 맞는 예상노출값 보여줌</a:t>
                      </a:r>
                      <a:endParaRPr sz="8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20925" marR="20925" marT="18000" marB="18000" anchor="ctr">
                    <a:lnL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17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sz="9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20925" marR="20925" marT="18000" marB="18000" anchor="ctr">
                    <a:lnL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Noto Sans Symbols"/>
                        <a:buChar char="▪"/>
                      </a:pPr>
                      <a:r>
                        <a:rPr lang="ko-KR" sz="800" b="0" u="none" strike="noStrike" cap="none"/>
                        <a:t>범례에 예상 노출 추가</a:t>
                      </a:r>
                      <a:endParaRPr sz="800" b="0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Noto Sans Symbols"/>
                        <a:buNone/>
                      </a:pPr>
                      <a:r>
                        <a:rPr lang="ko-KR" sz="800" b="0" u="none" strike="noStrike" cap="none"/>
                        <a:t>- 기존과 동일하게 범례에 표시된 예상 노출 클릭할 경우 그래프에 예상 노출만 보여줌.</a:t>
                      </a:r>
                      <a:endParaRPr sz="1400" u="none" strike="noStrike" cap="none"/>
                    </a:p>
                  </a:txBody>
                  <a:tcPr marL="20925" marR="20925" marT="18000" marB="18000" anchor="ctr">
                    <a:lnL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97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sz="9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20925" marR="20925" marT="18000" marB="18000" anchor="ctr">
                    <a:lnL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Noto Sans Symbols"/>
                        <a:buChar char="▪"/>
                      </a:pPr>
                      <a:r>
                        <a:rPr lang="ko-KR" sz="800" b="0" u="none" strike="noStrike" cap="none"/>
                        <a:t>기존 그래프에 예상 노출에 대한 값 추가</a:t>
                      </a:r>
                      <a:endParaRPr sz="800" b="0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Noto Sans Symbols"/>
                        <a:buNone/>
                      </a:pPr>
                      <a:r>
                        <a:rPr lang="ko-KR" sz="800" b="0" u="none" strike="noStrike" cap="none"/>
                        <a:t>- 노출과 비교될 수 있도록 보여줌.</a:t>
                      </a:r>
                      <a:endParaRPr sz="1400" u="none" strike="noStrike" cap="none"/>
                    </a:p>
                  </a:txBody>
                  <a:tcPr marL="20925" marR="20925" marT="18000" marB="18000" anchor="ctr">
                    <a:lnL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3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sz="9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20925" marR="20925" marT="18000" marB="18000" anchor="ctr">
                    <a:lnL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Noto Sans Symbols"/>
                        <a:buChar char="▪"/>
                      </a:pPr>
                      <a:r>
                        <a:rPr lang="ko-KR" sz="800" b="0" u="none" strike="noStrike" cap="none"/>
                        <a:t>특정 시간 마우스 오버 시 실제 수치 표시</a:t>
                      </a:r>
                      <a:endParaRPr sz="800" b="0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Noto Sans Symbols"/>
                        <a:buNone/>
                      </a:pPr>
                      <a:r>
                        <a:rPr lang="ko-KR" sz="800" b="0" u="none" strike="noStrike" cap="none"/>
                        <a:t>- 현재와 동일함. 예상 노출만 추가하여 표시</a:t>
                      </a:r>
                      <a:endParaRPr sz="800" b="0" u="none" strike="noStrike" cap="none"/>
                    </a:p>
                  </a:txBody>
                  <a:tcPr marL="20925" marR="20925" marT="18000" marB="18000" anchor="ctr">
                    <a:lnL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035" name="Google Shape;1035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079" y="1153820"/>
            <a:ext cx="9336493" cy="4804403"/>
          </a:xfrm>
          <a:prstGeom prst="rect">
            <a:avLst/>
          </a:prstGeom>
          <a:noFill/>
          <a:ln>
            <a:noFill/>
          </a:ln>
        </p:spPr>
      </p:pic>
      <p:sp>
        <p:nvSpPr>
          <p:cNvPr id="1036" name="Google Shape;1036;p16"/>
          <p:cNvSpPr/>
          <p:nvPr/>
        </p:nvSpPr>
        <p:spPr>
          <a:xfrm>
            <a:off x="2393551" y="3184477"/>
            <a:ext cx="167779" cy="180000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7" name="Google Shape;1037;p16"/>
          <p:cNvSpPr/>
          <p:nvPr/>
        </p:nvSpPr>
        <p:spPr>
          <a:xfrm>
            <a:off x="2075783" y="3113139"/>
            <a:ext cx="158400" cy="180000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8" name="Google Shape;1038;p16"/>
          <p:cNvSpPr/>
          <p:nvPr/>
        </p:nvSpPr>
        <p:spPr>
          <a:xfrm>
            <a:off x="2730029" y="3085146"/>
            <a:ext cx="158400" cy="180000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9" name="Google Shape;1039;p16"/>
          <p:cNvSpPr/>
          <p:nvPr/>
        </p:nvSpPr>
        <p:spPr>
          <a:xfrm>
            <a:off x="6003501" y="2799474"/>
            <a:ext cx="158400" cy="180000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0" name="Google Shape;1040;p16"/>
          <p:cNvSpPr/>
          <p:nvPr/>
        </p:nvSpPr>
        <p:spPr>
          <a:xfrm>
            <a:off x="6323852" y="2818136"/>
            <a:ext cx="158400" cy="216000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1" name="Google Shape;1041;p16"/>
          <p:cNvSpPr/>
          <p:nvPr/>
        </p:nvSpPr>
        <p:spPr>
          <a:xfrm>
            <a:off x="7316339" y="2833511"/>
            <a:ext cx="158400" cy="216000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2" name="Google Shape;1042;p16"/>
          <p:cNvSpPr/>
          <p:nvPr/>
        </p:nvSpPr>
        <p:spPr>
          <a:xfrm>
            <a:off x="7637852" y="2846129"/>
            <a:ext cx="158400" cy="252000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3" name="Google Shape;1043;p16"/>
          <p:cNvSpPr/>
          <p:nvPr/>
        </p:nvSpPr>
        <p:spPr>
          <a:xfrm>
            <a:off x="7969048" y="2834812"/>
            <a:ext cx="158400" cy="252000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4" name="Google Shape;1044;p16"/>
          <p:cNvSpPr/>
          <p:nvPr/>
        </p:nvSpPr>
        <p:spPr>
          <a:xfrm>
            <a:off x="4437245" y="2082050"/>
            <a:ext cx="849427" cy="17954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045" name="Google Shape;1045;p16"/>
          <p:cNvGrpSpPr/>
          <p:nvPr/>
        </p:nvGrpSpPr>
        <p:grpSpPr>
          <a:xfrm>
            <a:off x="3697085" y="2060342"/>
            <a:ext cx="2329745" cy="204300"/>
            <a:chOff x="9694505" y="5136082"/>
            <a:chExt cx="2329745" cy="204300"/>
          </a:xfrm>
        </p:grpSpPr>
        <p:cxnSp>
          <p:nvCxnSpPr>
            <p:cNvPr id="1046" name="Google Shape;1046;p16"/>
            <p:cNvCxnSpPr/>
            <p:nvPr/>
          </p:nvCxnSpPr>
          <p:spPr>
            <a:xfrm>
              <a:off x="9694505" y="5243804"/>
              <a:ext cx="180000" cy="0"/>
            </a:xfrm>
            <a:prstGeom prst="straightConnector1">
              <a:avLst/>
            </a:prstGeom>
            <a:noFill/>
            <a:ln w="38100" cap="flat" cmpd="sng">
              <a:solidFill>
                <a:srgbClr val="FFC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7" name="Google Shape;1047;p16"/>
            <p:cNvCxnSpPr/>
            <p:nvPr/>
          </p:nvCxnSpPr>
          <p:spPr>
            <a:xfrm>
              <a:off x="10357166" y="5243804"/>
              <a:ext cx="180000" cy="0"/>
            </a:xfrm>
            <a:prstGeom prst="straightConnector1">
              <a:avLst/>
            </a:prstGeom>
            <a:noFill/>
            <a:ln w="3810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8" name="Google Shape;1048;p16"/>
            <p:cNvCxnSpPr/>
            <p:nvPr/>
          </p:nvCxnSpPr>
          <p:spPr>
            <a:xfrm>
              <a:off x="11190708" y="5243804"/>
              <a:ext cx="180000" cy="0"/>
            </a:xfrm>
            <a:prstGeom prst="straightConnector1">
              <a:avLst/>
            </a:pr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49" name="Google Shape;1049;p16"/>
            <p:cNvSpPr txBox="1"/>
            <p:nvPr/>
          </p:nvSpPr>
          <p:spPr>
            <a:xfrm>
              <a:off x="9874505" y="5136082"/>
              <a:ext cx="529316" cy="2000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노출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" name="Google Shape;1050;p16"/>
            <p:cNvSpPr txBox="1"/>
            <p:nvPr/>
          </p:nvSpPr>
          <p:spPr>
            <a:xfrm>
              <a:off x="10519965" y="5136082"/>
              <a:ext cx="692115" cy="2000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예상 노출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1" name="Google Shape;1051;p16"/>
            <p:cNvSpPr txBox="1"/>
            <p:nvPr/>
          </p:nvSpPr>
          <p:spPr>
            <a:xfrm>
              <a:off x="11332135" y="5140327"/>
              <a:ext cx="692115" cy="2000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소진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2" name="Google Shape;1052;p16"/>
          <p:cNvSpPr/>
          <p:nvPr/>
        </p:nvSpPr>
        <p:spPr>
          <a:xfrm>
            <a:off x="621457" y="2947803"/>
            <a:ext cx="1201716" cy="56461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02시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노출 : 9,468,206건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예상노출 : 10,000,000건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소진 : 1,998,825.6원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3" name="Google Shape;1053;p16"/>
          <p:cNvSpPr/>
          <p:nvPr/>
        </p:nvSpPr>
        <p:spPr>
          <a:xfrm>
            <a:off x="0" y="1431510"/>
            <a:ext cx="9321282" cy="447085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4" name="Google Shape;1054;p16"/>
          <p:cNvSpPr/>
          <p:nvPr/>
        </p:nvSpPr>
        <p:spPr>
          <a:xfrm>
            <a:off x="9141282" y="1688514"/>
            <a:ext cx="180000" cy="18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0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5" name="Google Shape;1055;p16"/>
          <p:cNvSpPr/>
          <p:nvPr/>
        </p:nvSpPr>
        <p:spPr>
          <a:xfrm>
            <a:off x="4298451" y="2076113"/>
            <a:ext cx="748108" cy="172564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6" name="Google Shape;1056;p16"/>
          <p:cNvSpPr/>
          <p:nvPr/>
        </p:nvSpPr>
        <p:spPr>
          <a:xfrm>
            <a:off x="4879423" y="2245006"/>
            <a:ext cx="180000" cy="18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0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7" name="Google Shape;1057;p16"/>
          <p:cNvSpPr/>
          <p:nvPr/>
        </p:nvSpPr>
        <p:spPr>
          <a:xfrm>
            <a:off x="7591480" y="2799474"/>
            <a:ext cx="252217" cy="326725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8" name="Google Shape;1058;p16"/>
          <p:cNvSpPr/>
          <p:nvPr/>
        </p:nvSpPr>
        <p:spPr>
          <a:xfrm>
            <a:off x="7582870" y="2605763"/>
            <a:ext cx="180000" cy="18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0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9" name="Google Shape;1059;p16"/>
          <p:cNvSpPr/>
          <p:nvPr/>
        </p:nvSpPr>
        <p:spPr>
          <a:xfrm>
            <a:off x="633198" y="2957481"/>
            <a:ext cx="1196260" cy="554937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60" name="Google Shape;1060;p16"/>
          <p:cNvSpPr/>
          <p:nvPr/>
        </p:nvSpPr>
        <p:spPr>
          <a:xfrm>
            <a:off x="625858" y="2775321"/>
            <a:ext cx="180000" cy="18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0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61" name="Google Shape;1061;p16"/>
          <p:cNvSpPr/>
          <p:nvPr/>
        </p:nvSpPr>
        <p:spPr>
          <a:xfrm>
            <a:off x="1406875" y="1901444"/>
            <a:ext cx="580545" cy="149633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62" name="Google Shape;1062;p16"/>
          <p:cNvSpPr/>
          <p:nvPr/>
        </p:nvSpPr>
        <p:spPr>
          <a:xfrm>
            <a:off x="1813852" y="2043559"/>
            <a:ext cx="180000" cy="18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0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Google Shape;1068;p17"/>
          <p:cNvSpPr txBox="1"/>
          <p:nvPr/>
        </p:nvSpPr>
        <p:spPr>
          <a:xfrm>
            <a:off x="192999" y="123277"/>
            <a:ext cx="2284442" cy="397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800" tIns="44400" rIns="88800" bIns="44400" anchor="ctr" anchorCtr="0">
            <a:spAutoFit/>
          </a:bodyPr>
          <a:lstStyle/>
          <a:p>
            <a:pPr marL="333083" marR="0" lvl="0" indent="-3330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ko-KR" sz="2000" b="1" i="0" u="none" strike="noStrike" cap="none">
                <a:solidFill>
                  <a:srgbClr val="7BA96B"/>
                </a:solidFill>
                <a:latin typeface="Malgun Gothic"/>
                <a:ea typeface="Malgun Gothic"/>
                <a:cs typeface="Malgun Gothic"/>
                <a:sym typeface="Malgun Gothic"/>
              </a:rPr>
              <a:t>Screen Definition</a:t>
            </a:r>
            <a:endParaRPr sz="19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69" name="Google Shape;1069;p17"/>
          <p:cNvSpPr txBox="1"/>
          <p:nvPr/>
        </p:nvSpPr>
        <p:spPr>
          <a:xfrm>
            <a:off x="1036754" y="658497"/>
            <a:ext cx="1459054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매체 시간대별 예상 노출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0" name="Google Shape;1070;p17"/>
          <p:cNvSpPr txBox="1"/>
          <p:nvPr/>
        </p:nvSpPr>
        <p:spPr>
          <a:xfrm>
            <a:off x="10009756" y="649261"/>
            <a:ext cx="530915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유은선</a:t>
            </a:r>
            <a:endParaRPr sz="9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71" name="Google Shape;1071;p17"/>
          <p:cNvSpPr txBox="1"/>
          <p:nvPr/>
        </p:nvSpPr>
        <p:spPr>
          <a:xfrm>
            <a:off x="6092032" y="648907"/>
            <a:ext cx="3509294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광고관리 &gt; 매체통계 &gt; 지면별타게팅분포 &gt; 각 사이트 &gt; 시간대별 통계</a:t>
            </a:r>
            <a:endParaRPr sz="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72" name="Google Shape;1072;p17"/>
          <p:cNvSpPr txBox="1"/>
          <p:nvPr/>
        </p:nvSpPr>
        <p:spPr>
          <a:xfrm>
            <a:off x="1026736" y="901364"/>
            <a:ext cx="7893508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https://www.mobon.net/v2/popup/manage_report_media_time_mc_mcode.php?st_date=2020-02-01&amp;en_date=2020-02-28&amp;mid=fmkoreacom&amp;mc=132090&amp;kakaoH=</a:t>
            </a:r>
            <a:endParaRPr sz="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073" name="Google Shape;1073;p17"/>
          <p:cNvGraphicFramePr/>
          <p:nvPr/>
        </p:nvGraphicFramePr>
        <p:xfrm>
          <a:off x="9432111" y="1386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{00AA482A-1F3B-404D-B719-D6A948EE7915}</a:tableStyleId>
              </a:tblPr>
              <a:tblGrid>
                <a:gridCol w="27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4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4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sz="9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1400" u="none" strike="noStrike" cap="none"/>
                    </a:p>
                  </a:txBody>
                  <a:tcPr marL="20925" marR="20925" marT="18000" marB="18000" anchor="ctr">
                    <a:lnL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Noto Sans Symbols"/>
                        <a:buChar char="▪"/>
                      </a:pPr>
                      <a:r>
                        <a:rPr lang="ko-KR" sz="800" b="0" u="none" strike="noStrike" cap="none"/>
                        <a:t>최고관리자 &gt; 시간대별소진 &gt; 소진대비 세션ROAS, 소진대비 전환율, 노출대비 소진 표에 예상 노출 값 추가</a:t>
                      </a:r>
                      <a:endParaRPr sz="800" b="0" u="none" strike="noStrike" cap="none"/>
                    </a:p>
                  </a:txBody>
                  <a:tcPr marL="20925" marR="20925" marT="18000" marB="18000" anchor="ctr">
                    <a:lnL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sz="9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20925" marR="20925" marT="18000" marB="18000" anchor="ctr">
                    <a:lnL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Noto Sans Symbols"/>
                        <a:buChar char="▪"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각 검색 조건에 맞는 예상노출값 보여줌</a:t>
                      </a:r>
                      <a:endParaRPr sz="8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20925" marR="20925" marT="18000" marB="18000" anchor="ctr">
                    <a:lnL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sz="9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20925" marR="20925" marT="18000" marB="18000" anchor="ctr">
                    <a:lnL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Noto Sans Symbols"/>
                        <a:buChar char="▪"/>
                      </a:pPr>
                      <a:r>
                        <a:rPr lang="ko-KR" sz="800" b="0" u="none" strike="noStrike" cap="none"/>
                        <a:t>구좌노출수 오른쪽에 예상노출수 추가</a:t>
                      </a:r>
                      <a:endParaRPr sz="800" b="0" u="none" strike="noStrike" cap="none"/>
                    </a:p>
                  </a:txBody>
                  <a:tcPr marL="20925" marR="20925" marT="18000" marB="18000" anchor="ctr">
                    <a:lnL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3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20925" marR="20925" marT="18000" marB="18000" anchor="ctr">
                    <a:lnL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800"/>
                        <a:buFont typeface="Noto Sans Symbols"/>
                        <a:buNone/>
                      </a:pPr>
                      <a:endParaRPr sz="8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20925" marR="20925" marT="18000" marB="18000" anchor="ctr">
                    <a:lnL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074" name="Google Shape;1074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079" y="1153820"/>
            <a:ext cx="9336493" cy="4804403"/>
          </a:xfrm>
          <a:prstGeom prst="rect">
            <a:avLst/>
          </a:prstGeom>
          <a:noFill/>
          <a:ln>
            <a:noFill/>
          </a:ln>
        </p:spPr>
      </p:pic>
      <p:sp>
        <p:nvSpPr>
          <p:cNvPr id="1075" name="Google Shape;1075;p17"/>
          <p:cNvSpPr/>
          <p:nvPr/>
        </p:nvSpPr>
        <p:spPr>
          <a:xfrm>
            <a:off x="2393551" y="3184477"/>
            <a:ext cx="167779" cy="180000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76" name="Google Shape;1076;p17"/>
          <p:cNvSpPr/>
          <p:nvPr/>
        </p:nvSpPr>
        <p:spPr>
          <a:xfrm>
            <a:off x="2075783" y="3113139"/>
            <a:ext cx="158400" cy="180000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77" name="Google Shape;1077;p17"/>
          <p:cNvSpPr/>
          <p:nvPr/>
        </p:nvSpPr>
        <p:spPr>
          <a:xfrm>
            <a:off x="2730029" y="3085146"/>
            <a:ext cx="158400" cy="180000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78" name="Google Shape;1078;p17"/>
          <p:cNvSpPr/>
          <p:nvPr/>
        </p:nvSpPr>
        <p:spPr>
          <a:xfrm>
            <a:off x="6003501" y="2799474"/>
            <a:ext cx="158400" cy="180000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79" name="Google Shape;1079;p17"/>
          <p:cNvSpPr/>
          <p:nvPr/>
        </p:nvSpPr>
        <p:spPr>
          <a:xfrm>
            <a:off x="6323852" y="2818136"/>
            <a:ext cx="158400" cy="216000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80" name="Google Shape;1080;p17"/>
          <p:cNvSpPr/>
          <p:nvPr/>
        </p:nvSpPr>
        <p:spPr>
          <a:xfrm>
            <a:off x="7316339" y="2833511"/>
            <a:ext cx="158400" cy="216000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81" name="Google Shape;1081;p17"/>
          <p:cNvSpPr/>
          <p:nvPr/>
        </p:nvSpPr>
        <p:spPr>
          <a:xfrm>
            <a:off x="7637852" y="2846129"/>
            <a:ext cx="158400" cy="252000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82" name="Google Shape;1082;p17"/>
          <p:cNvSpPr/>
          <p:nvPr/>
        </p:nvSpPr>
        <p:spPr>
          <a:xfrm>
            <a:off x="7969048" y="2834812"/>
            <a:ext cx="158400" cy="252000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83" name="Google Shape;1083;p17"/>
          <p:cNvSpPr/>
          <p:nvPr/>
        </p:nvSpPr>
        <p:spPr>
          <a:xfrm>
            <a:off x="4437245" y="2082050"/>
            <a:ext cx="849427" cy="17954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084" name="Google Shape;1084;p17"/>
          <p:cNvGrpSpPr/>
          <p:nvPr/>
        </p:nvGrpSpPr>
        <p:grpSpPr>
          <a:xfrm>
            <a:off x="3697085" y="2060342"/>
            <a:ext cx="2329745" cy="204300"/>
            <a:chOff x="9694505" y="5136082"/>
            <a:chExt cx="2329745" cy="204300"/>
          </a:xfrm>
        </p:grpSpPr>
        <p:cxnSp>
          <p:nvCxnSpPr>
            <p:cNvPr id="1085" name="Google Shape;1085;p17"/>
            <p:cNvCxnSpPr/>
            <p:nvPr/>
          </p:nvCxnSpPr>
          <p:spPr>
            <a:xfrm>
              <a:off x="9694505" y="5243804"/>
              <a:ext cx="180000" cy="0"/>
            </a:xfrm>
            <a:prstGeom prst="straightConnector1">
              <a:avLst/>
            </a:prstGeom>
            <a:noFill/>
            <a:ln w="38100" cap="flat" cmpd="sng">
              <a:solidFill>
                <a:srgbClr val="FFC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86" name="Google Shape;1086;p17"/>
            <p:cNvCxnSpPr/>
            <p:nvPr/>
          </p:nvCxnSpPr>
          <p:spPr>
            <a:xfrm>
              <a:off x="10357166" y="5243804"/>
              <a:ext cx="180000" cy="0"/>
            </a:xfrm>
            <a:prstGeom prst="straightConnector1">
              <a:avLst/>
            </a:prstGeom>
            <a:noFill/>
            <a:ln w="3810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87" name="Google Shape;1087;p17"/>
            <p:cNvCxnSpPr/>
            <p:nvPr/>
          </p:nvCxnSpPr>
          <p:spPr>
            <a:xfrm>
              <a:off x="11190708" y="5243804"/>
              <a:ext cx="180000" cy="0"/>
            </a:xfrm>
            <a:prstGeom prst="straightConnector1">
              <a:avLst/>
            </a:pr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88" name="Google Shape;1088;p17"/>
            <p:cNvSpPr txBox="1"/>
            <p:nvPr/>
          </p:nvSpPr>
          <p:spPr>
            <a:xfrm>
              <a:off x="9874505" y="5136082"/>
              <a:ext cx="529316" cy="2000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노출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9" name="Google Shape;1089;p17"/>
            <p:cNvSpPr txBox="1"/>
            <p:nvPr/>
          </p:nvSpPr>
          <p:spPr>
            <a:xfrm>
              <a:off x="10519965" y="5136082"/>
              <a:ext cx="692115" cy="2000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예상 노출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0" name="Google Shape;1090;p17"/>
            <p:cNvSpPr txBox="1"/>
            <p:nvPr/>
          </p:nvSpPr>
          <p:spPr>
            <a:xfrm>
              <a:off x="11332135" y="5140327"/>
              <a:ext cx="692115" cy="2000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소진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91" name="Google Shape;1091;p17"/>
          <p:cNvSpPr/>
          <p:nvPr/>
        </p:nvSpPr>
        <p:spPr>
          <a:xfrm>
            <a:off x="621457" y="2947803"/>
            <a:ext cx="1201716" cy="56461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02시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노출 : 9,468,206건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예상노출 : 10,000,000건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소진 : 1,998,825.6원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92" name="Google Shape;1092;p17"/>
          <p:cNvSpPr/>
          <p:nvPr/>
        </p:nvSpPr>
        <p:spPr>
          <a:xfrm>
            <a:off x="0" y="1431510"/>
            <a:ext cx="9321282" cy="39577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93" name="Google Shape;1093;p17"/>
          <p:cNvSpPr/>
          <p:nvPr/>
        </p:nvSpPr>
        <p:spPr>
          <a:xfrm>
            <a:off x="9137427" y="1647280"/>
            <a:ext cx="180000" cy="18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0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94" name="Google Shape;1094;p17"/>
          <p:cNvSpPr/>
          <p:nvPr/>
        </p:nvSpPr>
        <p:spPr>
          <a:xfrm>
            <a:off x="1075065" y="3972931"/>
            <a:ext cx="268543" cy="1896024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95" name="Google Shape;1095;p17"/>
          <p:cNvSpPr/>
          <p:nvPr/>
        </p:nvSpPr>
        <p:spPr>
          <a:xfrm>
            <a:off x="1060977" y="3792931"/>
            <a:ext cx="180000" cy="18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0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96" name="Google Shape;1096;p17"/>
          <p:cNvSpPr/>
          <p:nvPr/>
        </p:nvSpPr>
        <p:spPr>
          <a:xfrm>
            <a:off x="6540" y="1883245"/>
            <a:ext cx="1967433" cy="142697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97" name="Google Shape;1097;p17"/>
          <p:cNvSpPr/>
          <p:nvPr/>
        </p:nvSpPr>
        <p:spPr>
          <a:xfrm>
            <a:off x="1809395" y="2017810"/>
            <a:ext cx="180000" cy="18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0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" name="Google Shape;1102;p18"/>
          <p:cNvSpPr/>
          <p:nvPr/>
        </p:nvSpPr>
        <p:spPr>
          <a:xfrm>
            <a:off x="190475" y="3640465"/>
            <a:ext cx="11809464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ko-KR" sz="3000" b="1" i="0" u="none" strike="noStrike" cap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 02.4. </a:t>
            </a:r>
            <a:r>
              <a:rPr lang="ko-KR" sz="3000" b="1" i="0" u="none" strike="noStrike" cap="none">
                <a:solidFill>
                  <a:srgbClr val="7BA96B"/>
                </a:solidFill>
                <a:latin typeface="Malgun Gothic"/>
                <a:ea typeface="Malgun Gothic"/>
                <a:cs typeface="Malgun Gothic"/>
                <a:sym typeface="Malgun Gothic"/>
              </a:rPr>
              <a:t>광고주센터</a:t>
            </a:r>
            <a:r>
              <a:rPr lang="ko-KR" sz="3000" b="1" i="0" u="none" strike="noStrike" cap="none">
                <a:solidFill>
                  <a:schemeClr val="accent3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3000" b="1" i="0" u="none" strike="noStrike" cap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&gt;</a:t>
            </a:r>
            <a:r>
              <a:rPr lang="ko-KR" sz="3000" b="1" i="0" u="none" strike="noStrike" cap="none">
                <a:solidFill>
                  <a:schemeClr val="accent3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3000" b="1" i="0" u="none" strike="noStrike" cap="none">
              <a:solidFill>
                <a:schemeClr val="accent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/>
          <p:nvPr/>
        </p:nvSpPr>
        <p:spPr>
          <a:xfrm>
            <a:off x="192999" y="123277"/>
            <a:ext cx="1319371" cy="397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800" tIns="44400" rIns="88800" bIns="44400" anchor="ctr" anchorCtr="0">
            <a:spAutoFit/>
          </a:bodyPr>
          <a:lstStyle/>
          <a:p>
            <a:pPr marL="333083" marR="0" lvl="0" indent="-3330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ko-KR" sz="2000" b="1" i="0" u="none" strike="noStrike" cap="none">
                <a:solidFill>
                  <a:srgbClr val="7BA96B"/>
                </a:solidFill>
                <a:latin typeface="Malgun Gothic"/>
                <a:ea typeface="Malgun Gothic"/>
                <a:cs typeface="Malgun Gothic"/>
                <a:sym typeface="Malgun Gothic"/>
              </a:rPr>
              <a:t>Overview</a:t>
            </a:r>
            <a:endParaRPr sz="19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11" name="Google Shape;111;p4"/>
          <p:cNvGraphicFramePr/>
          <p:nvPr>
            <p:extLst>
              <p:ext uri="{D42A27DB-BD31-4B8C-83A1-F6EECF244321}">
                <p14:modId xmlns:p14="http://schemas.microsoft.com/office/powerpoint/2010/main" val="346415729"/>
              </p:ext>
            </p:extLst>
          </p:nvPr>
        </p:nvGraphicFramePr>
        <p:xfrm>
          <a:off x="339191" y="934352"/>
          <a:ext cx="11520300" cy="4222825"/>
        </p:xfrm>
        <a:graphic>
          <a:graphicData uri="http://schemas.openxmlformats.org/drawingml/2006/table">
            <a:tbl>
              <a:tblPr>
                <a:noFill/>
                <a:tableStyleId>{00AA482A-1F3B-404D-B719-D6A948EE7915}</a:tableStyleId>
              </a:tblPr>
              <a:tblGrid>
                <a:gridCol w="2975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44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0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999999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프로젝트 계획 항목</a:t>
                      </a:r>
                      <a:endParaRPr sz="1000" b="1" u="none" strike="noStrike" cap="none">
                        <a:solidFill>
                          <a:srgbClr val="999999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999999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프로젝트 수행 계획</a:t>
                      </a:r>
                      <a:endParaRPr sz="1000" b="1" u="none" strike="noStrike" cap="none">
                        <a:solidFill>
                          <a:srgbClr val="999999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3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프로젝트 개요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altLang="en-US" sz="1000" u="none" strike="noStrike" cap="none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자가 측정 전환</a:t>
                      </a:r>
                      <a:r>
                        <a:rPr lang="ko-KR" altLang="en-US" sz="1000" u="none" strike="noStrike" cap="none" baseline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데이터를 이용하여 보다 현실적인 시간대별 전환 추세를 확인할 수 있도록 그래프로 표현</a:t>
                      </a:r>
                      <a:r>
                        <a:rPr lang="en-US" altLang="ko-KR" sz="1000" u="none" strike="noStrike" cap="none" baseline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9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프로젝트 구현 순위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AutoNum type="arabicPeriod"/>
                      </a:pPr>
                      <a:r>
                        <a:rPr lang="ko-KR" altLang="en-US" sz="1000" u="none" strike="noStrike" cap="none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시간대별 자가 측정 전환률 데이터</a:t>
                      </a:r>
                      <a:r>
                        <a:rPr lang="ko-KR" altLang="en-US" sz="1000" u="none" strike="noStrike" cap="none" baseline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축적</a:t>
                      </a:r>
                      <a:endParaRPr lang="en-US" altLang="ko-KR" sz="1000" u="none" strike="noStrike" cap="none" baseline="0" smtClean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228600" marR="0" lvl="0" indent="-22860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AutoNum type="arabicPeriod"/>
                      </a:pPr>
                      <a:r>
                        <a:rPr lang="ko-KR" altLang="en-US" sz="1000" u="none" strike="noStrike" cap="none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자가 측정 전환</a:t>
                      </a:r>
                      <a:r>
                        <a:rPr lang="ko-KR" altLang="en-US" sz="1000" u="none" strike="noStrike" cap="none" baseline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데이터를</a:t>
                      </a:r>
                      <a:r>
                        <a:rPr lang="ko-KR" altLang="en-US" sz="1000" u="none" strike="noStrike" cap="none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이용하여 그래프로 표현</a:t>
                      </a:r>
                      <a:r>
                        <a:rPr lang="en-US" altLang="ko-KR" sz="1000" u="none" strike="noStrike" cap="none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1000" u="none" strike="noStrike" cap="none" smtClean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00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비고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8" name="Google Shape;1108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153821"/>
            <a:ext cx="9432111" cy="4760269"/>
          </a:xfrm>
          <a:prstGeom prst="rect">
            <a:avLst/>
          </a:prstGeom>
          <a:noFill/>
          <a:ln>
            <a:noFill/>
          </a:ln>
        </p:spPr>
      </p:pic>
      <p:sp>
        <p:nvSpPr>
          <p:cNvPr id="1109" name="Google Shape;1109;p19"/>
          <p:cNvSpPr txBox="1"/>
          <p:nvPr/>
        </p:nvSpPr>
        <p:spPr>
          <a:xfrm>
            <a:off x="192999" y="123277"/>
            <a:ext cx="2284442" cy="397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800" tIns="44400" rIns="88800" bIns="44400" anchor="ctr" anchorCtr="0">
            <a:spAutoFit/>
          </a:bodyPr>
          <a:lstStyle/>
          <a:p>
            <a:pPr marL="333083" marR="0" lvl="0" indent="-3330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ko-KR" sz="2000" b="1" i="0" u="none" strike="noStrike" cap="none">
                <a:solidFill>
                  <a:srgbClr val="7BA96B"/>
                </a:solidFill>
                <a:latin typeface="Malgun Gothic"/>
                <a:ea typeface="Malgun Gothic"/>
                <a:cs typeface="Malgun Gothic"/>
                <a:sym typeface="Malgun Gothic"/>
              </a:rPr>
              <a:t>Screen Definition</a:t>
            </a:r>
            <a:endParaRPr sz="19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10" name="Google Shape;1110;p19"/>
          <p:cNvSpPr txBox="1"/>
          <p:nvPr/>
        </p:nvSpPr>
        <p:spPr>
          <a:xfrm>
            <a:off x="1036754" y="658497"/>
            <a:ext cx="1574470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광고주 시간대별 예상 소진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1" name="Google Shape;1111;p19"/>
          <p:cNvSpPr txBox="1"/>
          <p:nvPr/>
        </p:nvSpPr>
        <p:spPr>
          <a:xfrm>
            <a:off x="10009756" y="649261"/>
            <a:ext cx="530915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유은선</a:t>
            </a:r>
            <a:endParaRPr sz="9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12" name="Google Shape;1112;p19"/>
          <p:cNvSpPr txBox="1"/>
          <p:nvPr/>
        </p:nvSpPr>
        <p:spPr>
          <a:xfrm>
            <a:off x="6092032" y="648907"/>
            <a:ext cx="2276585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광고주센터 &gt; 보고서 &gt; 시간대별 보고서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3" name="Google Shape;1113;p19"/>
          <p:cNvSpPr txBox="1"/>
          <p:nvPr/>
        </p:nvSpPr>
        <p:spPr>
          <a:xfrm>
            <a:off x="1036754" y="898401"/>
            <a:ext cx="2507418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https://manage.mobon.net/report/time_list=</a:t>
            </a:r>
            <a:endParaRPr sz="9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114" name="Google Shape;1114;p19"/>
          <p:cNvGraphicFramePr/>
          <p:nvPr/>
        </p:nvGraphicFramePr>
        <p:xfrm>
          <a:off x="9432111" y="1386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{00AA482A-1F3B-404D-B719-D6A948EE7915}</a:tableStyleId>
              </a:tblPr>
              <a:tblGrid>
                <a:gridCol w="27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4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4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sz="9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1400" u="none" strike="noStrike" cap="none"/>
                    </a:p>
                  </a:txBody>
                  <a:tcPr marL="20925" marR="20925" marT="18000" marB="18000" anchor="ctr">
                    <a:lnL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Noto Sans Symbols"/>
                        <a:buChar char="▪"/>
                      </a:pPr>
                      <a:r>
                        <a:rPr lang="ko-KR" sz="800" b="0" u="none" strike="noStrike" cap="none"/>
                        <a:t>광고주센터 &gt; 보고서 &gt; 시간대별 보고서에 예상 소진 추가</a:t>
                      </a:r>
                      <a:endParaRPr sz="800" b="0" u="none" strike="noStrike" cap="none"/>
                    </a:p>
                  </a:txBody>
                  <a:tcPr marL="20925" marR="20925" marT="18000" marB="18000" anchor="ctr">
                    <a:lnL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6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sz="9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sz="1400" u="none" strike="noStrike" cap="none"/>
                    </a:p>
                  </a:txBody>
                  <a:tcPr marL="20925" marR="20925" marT="18000" marB="18000" anchor="ctr">
                    <a:lnL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Noto Sans Symbols"/>
                        <a:buChar char="▪"/>
                      </a:pPr>
                      <a:r>
                        <a:rPr lang="ko-KR" sz="800" b="0" u="none" strike="noStrike" cap="none"/>
                        <a:t>각 검색 조건에 맞는 예상소진값 보여줌</a:t>
                      </a:r>
                      <a:endParaRPr sz="800" b="0" u="none" strike="noStrike" cap="none"/>
                    </a:p>
                  </a:txBody>
                  <a:tcPr marL="20925" marR="20925" marT="18000" marB="18000" anchor="ctr">
                    <a:lnL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1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sz="9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sz="1400" u="none" strike="noStrike" cap="none"/>
                    </a:p>
                  </a:txBody>
                  <a:tcPr marL="20925" marR="20925" marT="18000" marB="18000" anchor="ctr">
                    <a:lnL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Noto Sans Symbols"/>
                        <a:buChar char="▪"/>
                      </a:pPr>
                      <a:r>
                        <a:rPr lang="ko-KR" sz="800" b="0" u="none" strike="noStrike" cap="none"/>
                        <a:t>각 그래프에 맞게 예상소진값 보여줌</a:t>
                      </a:r>
                      <a:endParaRPr sz="800" b="0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Noto Sans Symbols"/>
                        <a:buNone/>
                      </a:pPr>
                      <a:r>
                        <a:rPr lang="ko-KR" sz="800" b="0" u="none" strike="noStrike" cap="none"/>
                        <a:t>- 표시되는 그래프 상세는 다음 페이지</a:t>
                      </a:r>
                      <a:endParaRPr sz="800" b="0" u="none" strike="noStrike" cap="none"/>
                    </a:p>
                  </a:txBody>
                  <a:tcPr marL="20925" marR="20925" marT="18000" marB="18000" anchor="ctr">
                    <a:lnL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1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20925" marR="20925" marT="18000" marB="18000" anchor="ctr">
                    <a:lnL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2065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chemeClr val="dk1"/>
                          </a:solidFill>
                        </a:rPr>
                        <a:t>sql_file : </a:t>
                      </a:r>
                      <a:endParaRPr sz="8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5080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0000"/>
                          </a:solidFill>
                        </a:rPr>
                        <a:t>MOB_ADVER_EXPT_STATS_ydy.sql</a:t>
                      </a:r>
                      <a:r>
                        <a:rPr lang="ko-KR" sz="800" u="none" strike="noStrike" cap="none">
                          <a:solidFill>
                            <a:schemeClr val="dk1"/>
                          </a:solidFill>
                        </a:rPr>
                        <a:t>참고</a:t>
                      </a:r>
                      <a:endParaRPr sz="800" u="none" strike="noStrike" cap="none"/>
                    </a:p>
                  </a:txBody>
                  <a:tcPr marL="20925" marR="20925" marT="18000" marB="18000" anchor="ctr">
                    <a:lnL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1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20925" marR="20925" marT="18000" marB="18000" anchor="ctr">
                    <a:lnL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chemeClr val="dk1"/>
                          </a:solidFill>
                        </a:rPr>
                        <a:t>sql_file은 예시입니다. 조건에 따라 해당 sql을 조금씩 수정해야합니다.</a:t>
                      </a:r>
                      <a:endParaRPr sz="800" b="0" u="none" strike="noStrike" cap="none"/>
                    </a:p>
                  </a:txBody>
                  <a:tcPr marL="20925" marR="20925" marT="18000" marB="18000" anchor="ctr">
                    <a:lnL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1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</a:t>
                      </a:r>
                      <a:endParaRPr sz="9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20925" marR="20925" marT="18000" marB="18000" anchor="ctr">
                    <a:lnL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chemeClr val="dk1"/>
                          </a:solidFill>
                        </a:rPr>
                        <a:t>추가로 필요한 테이블 : </a:t>
                      </a:r>
                      <a:endParaRPr sz="1000" b="1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b="1" u="none" strike="noStrike" cap="none">
                          <a:solidFill>
                            <a:schemeClr val="dk1"/>
                          </a:solidFill>
                        </a:rPr>
                        <a:t>BILLING.MOB_ADVER_HH_STATS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0925" marR="20925" marT="18000" marB="18000" anchor="ctr">
                    <a:lnL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115" name="Google Shape;1115;p19"/>
          <p:cNvSpPr/>
          <p:nvPr/>
        </p:nvSpPr>
        <p:spPr>
          <a:xfrm>
            <a:off x="4437245" y="2082050"/>
            <a:ext cx="849427" cy="17954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16" name="Google Shape;1116;p19"/>
          <p:cNvSpPr/>
          <p:nvPr/>
        </p:nvSpPr>
        <p:spPr>
          <a:xfrm>
            <a:off x="1" y="2981877"/>
            <a:ext cx="1222310" cy="181202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17" name="Google Shape;1117;p19"/>
          <p:cNvSpPr/>
          <p:nvPr/>
        </p:nvSpPr>
        <p:spPr>
          <a:xfrm>
            <a:off x="-1" y="2801877"/>
            <a:ext cx="180000" cy="18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0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18" name="Google Shape;1118;p19"/>
          <p:cNvSpPr/>
          <p:nvPr/>
        </p:nvSpPr>
        <p:spPr>
          <a:xfrm>
            <a:off x="1335220" y="1749886"/>
            <a:ext cx="7930078" cy="806702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19" name="Google Shape;1119;p19"/>
          <p:cNvSpPr/>
          <p:nvPr/>
        </p:nvSpPr>
        <p:spPr>
          <a:xfrm>
            <a:off x="1446244" y="2801877"/>
            <a:ext cx="3821765" cy="2167566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20" name="Google Shape;1120;p19"/>
          <p:cNvSpPr/>
          <p:nvPr/>
        </p:nvSpPr>
        <p:spPr>
          <a:xfrm>
            <a:off x="5088009" y="4789443"/>
            <a:ext cx="180000" cy="18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0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21" name="Google Shape;1121;p19"/>
          <p:cNvSpPr/>
          <p:nvPr/>
        </p:nvSpPr>
        <p:spPr>
          <a:xfrm>
            <a:off x="9078705" y="2376588"/>
            <a:ext cx="180000" cy="18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0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" name="Google Shape;1126;g711a5c0df7_0_1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09575" y="4439625"/>
            <a:ext cx="2609350" cy="149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7" name="Google Shape;1127;g711a5c0df7_0_1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95325" y="1558900"/>
            <a:ext cx="7599751" cy="2466516"/>
          </a:xfrm>
          <a:prstGeom prst="rect">
            <a:avLst/>
          </a:prstGeom>
          <a:noFill/>
          <a:ln>
            <a:noFill/>
          </a:ln>
        </p:spPr>
      </p:pic>
      <p:sp>
        <p:nvSpPr>
          <p:cNvPr id="1128" name="Google Shape;1128;g711a5c0df7_0_114"/>
          <p:cNvSpPr/>
          <p:nvPr/>
        </p:nvSpPr>
        <p:spPr>
          <a:xfrm>
            <a:off x="2105550" y="614850"/>
            <a:ext cx="7980900" cy="779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특정 광고주의 예상 노출 수와 예상 소진량 SQL 쿼리 결과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 sql file : MOB_ADVER_EXPT_STATS_ydy.sql ]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9" name="Google Shape;1129;g711a5c0df7_0_114"/>
          <p:cNvSpPr/>
          <p:nvPr/>
        </p:nvSpPr>
        <p:spPr>
          <a:xfrm>
            <a:off x="636875" y="4189775"/>
            <a:ext cx="6943800" cy="1943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해당 데이터는 특정 광고주 ( dabagirl )의 </a:t>
            </a:r>
            <a:r>
              <a:rPr lang="ko-KR" sz="1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송출이 중단된 캠페인</a:t>
            </a:r>
            <a:r>
              <a:rPr lang="ko-K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들의 </a:t>
            </a:r>
            <a:r>
              <a:rPr lang="ko-KR" sz="1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추정 통계량</a:t>
            </a:r>
            <a:r>
              <a:rPr lang="ko-K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을 계산한 결과이다.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ko-K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expt_tot_eprs_cnt : </a:t>
            </a:r>
            <a:r>
              <a:rPr lang="ko-KR" sz="1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남은 시간</a:t>
            </a:r>
            <a:r>
              <a:rPr lang="ko-K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동안 추정 총 노출 수.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 ) 20분만에 중단 =&gt; 40분 동안 추정 총 노출 수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ko-K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expt_advrts_amt : </a:t>
            </a:r>
            <a:r>
              <a:rPr lang="ko-KR" sz="1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남은 시간 </a:t>
            </a:r>
            <a:r>
              <a:rPr lang="ko-K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동안 추정 소진 금액. 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0" name="Google Shape;1130;g711a5c0df7_0_114"/>
          <p:cNvSpPr/>
          <p:nvPr/>
        </p:nvSpPr>
        <p:spPr>
          <a:xfrm>
            <a:off x="9287575" y="1558900"/>
            <a:ext cx="479400" cy="25548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1" name="Google Shape;1131;g711a5c0df7_0_114"/>
          <p:cNvSpPr/>
          <p:nvPr/>
        </p:nvSpPr>
        <p:spPr>
          <a:xfrm>
            <a:off x="8474425" y="5373325"/>
            <a:ext cx="2344500" cy="5574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Google Shape;1136;g711a5c0df7_0_123"/>
          <p:cNvSpPr/>
          <p:nvPr/>
        </p:nvSpPr>
        <p:spPr>
          <a:xfrm>
            <a:off x="2104750" y="455075"/>
            <a:ext cx="7980900" cy="779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광고주별 시간대별 통계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[sql file : MOB_ADVER_EXPT_aggr_STATS_ydy.sql ]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7" name="Google Shape;1137;g711a5c0df7_0_123"/>
          <p:cNvSpPr/>
          <p:nvPr/>
        </p:nvSpPr>
        <p:spPr>
          <a:xfrm>
            <a:off x="2624100" y="1510663"/>
            <a:ext cx="2743200" cy="1580550"/>
          </a:xfrm>
          <a:prstGeom prst="flowChartMagneticDisk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BILLING. MOB_ADVER_HH_STATS</a:t>
            </a:r>
            <a:endParaRPr sz="1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8" name="Google Shape;1138;g711a5c0df7_0_123"/>
          <p:cNvSpPr/>
          <p:nvPr/>
        </p:nvSpPr>
        <p:spPr>
          <a:xfrm>
            <a:off x="6764775" y="1510663"/>
            <a:ext cx="2743200" cy="1580550"/>
          </a:xfrm>
          <a:prstGeom prst="flowChartMagneticDisk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MOB_ADVER_EXPT_STATS_ydy</a:t>
            </a:r>
            <a:endParaRPr sz="1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9" name="Google Shape;1139;g711a5c0df7_0_123"/>
          <p:cNvSpPr/>
          <p:nvPr/>
        </p:nvSpPr>
        <p:spPr>
          <a:xfrm>
            <a:off x="5577625" y="1850038"/>
            <a:ext cx="976800" cy="901800"/>
          </a:xfrm>
          <a:prstGeom prst="mathPlus">
            <a:avLst>
              <a:gd name="adj1" fmla="val 23520"/>
            </a:avLst>
          </a:prstGeom>
          <a:solidFill>
            <a:srgbClr val="999999"/>
          </a:solidFill>
          <a:ln w="28575" cap="flat" cmpd="sng">
            <a:solidFill>
              <a:srgbClr val="4454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40" name="Google Shape;1140;g711a5c0df7_0_1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52379" y="3367129"/>
            <a:ext cx="4827300" cy="239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p20"/>
          <p:cNvSpPr txBox="1"/>
          <p:nvPr/>
        </p:nvSpPr>
        <p:spPr>
          <a:xfrm>
            <a:off x="192999" y="123277"/>
            <a:ext cx="2284442" cy="397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800" tIns="44400" rIns="88800" bIns="44400" anchor="ctr" anchorCtr="0">
            <a:spAutoFit/>
          </a:bodyPr>
          <a:lstStyle/>
          <a:p>
            <a:pPr marL="333083" marR="0" lvl="0" indent="-3330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ko-KR" sz="2000" b="1" i="0" u="none" strike="noStrike" cap="none">
                <a:solidFill>
                  <a:srgbClr val="7BA96B"/>
                </a:solidFill>
                <a:latin typeface="Malgun Gothic"/>
                <a:ea typeface="Malgun Gothic"/>
                <a:cs typeface="Malgun Gothic"/>
                <a:sym typeface="Malgun Gothic"/>
              </a:rPr>
              <a:t>Screen Definition</a:t>
            </a:r>
            <a:endParaRPr sz="19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47" name="Google Shape;1147;p20"/>
          <p:cNvSpPr txBox="1"/>
          <p:nvPr/>
        </p:nvSpPr>
        <p:spPr>
          <a:xfrm>
            <a:off x="1036754" y="658497"/>
            <a:ext cx="1574470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광고주 시간대별 예상 소진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8" name="Google Shape;1148;p20"/>
          <p:cNvSpPr txBox="1"/>
          <p:nvPr/>
        </p:nvSpPr>
        <p:spPr>
          <a:xfrm>
            <a:off x="10009756" y="649261"/>
            <a:ext cx="530915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유은선</a:t>
            </a:r>
            <a:endParaRPr sz="9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49" name="Google Shape;1149;p20"/>
          <p:cNvSpPr txBox="1"/>
          <p:nvPr/>
        </p:nvSpPr>
        <p:spPr>
          <a:xfrm>
            <a:off x="6092032" y="648907"/>
            <a:ext cx="2276585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광고주센터 &gt; 보고서 &gt; 시간대별 보고서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0" name="Google Shape;1150;p20"/>
          <p:cNvSpPr txBox="1"/>
          <p:nvPr/>
        </p:nvSpPr>
        <p:spPr>
          <a:xfrm>
            <a:off x="1036067" y="901364"/>
            <a:ext cx="4127306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https://manage.mobon.net/report/time_list=</a:t>
            </a:r>
            <a:endParaRPr sz="9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151" name="Google Shape;1151;p20"/>
          <p:cNvGraphicFramePr/>
          <p:nvPr/>
        </p:nvGraphicFramePr>
        <p:xfrm>
          <a:off x="9432111" y="1386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{00AA482A-1F3B-404D-B719-D6A948EE7915}</a:tableStyleId>
              </a:tblPr>
              <a:tblGrid>
                <a:gridCol w="27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4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29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sz="9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1400" u="none" strike="noStrike" cap="none"/>
                    </a:p>
                  </a:txBody>
                  <a:tcPr marL="20925" marR="20925" marT="18000" marB="18000" anchor="ctr">
                    <a:lnL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Noto Sans Symbols"/>
                        <a:buChar char="▪"/>
                      </a:pPr>
                      <a:r>
                        <a:rPr lang="ko-KR" sz="800" b="0" u="none" strike="noStrike" cap="none"/>
                        <a:t>범례에 예상소진 추가</a:t>
                      </a:r>
                      <a:endParaRPr sz="800" b="0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Noto Sans Symbols"/>
                        <a:buNone/>
                      </a:pPr>
                      <a:r>
                        <a:rPr lang="ko-KR" sz="800" b="0" u="none" strike="noStrike" cap="none"/>
                        <a:t>- 기존과 동일하게 범례에 표시된 예상 소진 클릭할 경우 그래프에 예상 소진만 보여줌.</a:t>
                      </a:r>
                      <a:endParaRPr sz="800" b="0" u="none" strike="noStrike" cap="none"/>
                    </a:p>
                  </a:txBody>
                  <a:tcPr marL="20925" marR="20925" marT="18000" marB="18000" anchor="ctr">
                    <a:lnL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5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sz="9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sz="1400" u="none" strike="noStrike" cap="none"/>
                    </a:p>
                  </a:txBody>
                  <a:tcPr marL="20925" marR="20925" marT="18000" marB="18000" anchor="ctr">
                    <a:lnL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Noto Sans Symbols"/>
                        <a:buChar char="▪"/>
                      </a:pPr>
                      <a:r>
                        <a:rPr lang="ko-KR" sz="800" b="0" u="none" strike="noStrike" cap="none"/>
                        <a:t>기존 그래프에 예상소진에 대한 값 추가</a:t>
                      </a:r>
                      <a:endParaRPr sz="800" b="0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Noto Sans Symbols"/>
                        <a:buNone/>
                      </a:pPr>
                      <a:r>
                        <a:rPr lang="ko-KR" sz="800" b="0" u="none" strike="noStrike" cap="none"/>
                        <a:t>- 소진과 비교될 수 있도록 보여줌.</a:t>
                      </a:r>
                      <a:endParaRPr sz="1400" u="none" strike="noStrike" cap="none"/>
                    </a:p>
                  </a:txBody>
                  <a:tcPr marL="20925" marR="20925" marT="18000" marB="18000" anchor="ctr">
                    <a:lnL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3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sz="9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sz="1400" u="none" strike="noStrike" cap="none"/>
                    </a:p>
                  </a:txBody>
                  <a:tcPr marL="20925" marR="20925" marT="18000" marB="18000" anchor="ctr">
                    <a:lnL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Noto Sans Symbols"/>
                        <a:buChar char="▪"/>
                      </a:pPr>
                      <a:r>
                        <a:rPr lang="ko-KR" sz="800" b="0" u="none" strike="noStrike" cap="none"/>
                        <a:t>특정 시간 마우스 오버 시 실제 수치 표시</a:t>
                      </a:r>
                      <a:endParaRPr sz="800" b="0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Noto Sans Symbols"/>
                        <a:buNone/>
                      </a:pPr>
                      <a:r>
                        <a:rPr lang="ko-KR" sz="800" b="0" u="none" strike="noStrike" cap="none"/>
                        <a:t>- 현재와 동일함. 예상소진만 추가하여 표시</a:t>
                      </a:r>
                      <a:endParaRPr sz="800" b="0" u="none" strike="noStrike" cap="none"/>
                    </a:p>
                  </a:txBody>
                  <a:tcPr marL="20925" marR="20925" marT="18000" marB="18000" anchor="ctr">
                    <a:lnL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20925" marR="20925" marT="18000" marB="18000" anchor="ctr">
                    <a:lnL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800"/>
                        <a:buFont typeface="Noto Sans Symbols"/>
                        <a:buNone/>
                      </a:pPr>
                      <a:r>
                        <a:rPr lang="ko-KR" sz="800" u="none" strike="noStrike" cap="none">
                          <a:solidFill>
                            <a:srgbClr val="FF0000"/>
                          </a:solidFill>
                        </a:rPr>
                        <a:t>※ 표현해야 하는 예상소진 값에 대한 계산식은 별도 작성(양대원 사원)</a:t>
                      </a:r>
                      <a:endParaRPr sz="8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20925" marR="20925" marT="18000" marB="18000" anchor="ctr">
                    <a:lnL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20925" marR="20925" marT="18000" marB="18000" anchor="ctr">
                    <a:lnL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800"/>
                        <a:buFont typeface="Noto Sans Symbols"/>
                        <a:buNone/>
                      </a:pPr>
                      <a:r>
                        <a:rPr lang="ko-KR" sz="800" u="none" strike="noStrike" cap="none">
                          <a:solidFill>
                            <a:srgbClr val="FF0000"/>
                          </a:solidFill>
                        </a:rPr>
                        <a:t>※ 그래프는 시각적 이해를 돕기 위해 작성된 자료로 데이터는 실제와 차이가 있음.</a:t>
                      </a:r>
                      <a:endParaRPr sz="8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20925" marR="20925" marT="18000" marB="18000" anchor="ctr">
                    <a:lnL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152" name="Google Shape;1152;p20"/>
          <p:cNvGrpSpPr/>
          <p:nvPr/>
        </p:nvGrpSpPr>
        <p:grpSpPr>
          <a:xfrm>
            <a:off x="243345" y="2369375"/>
            <a:ext cx="8952521" cy="3313924"/>
            <a:chOff x="299331" y="3293153"/>
            <a:chExt cx="8952521" cy="3313924"/>
          </a:xfrm>
        </p:grpSpPr>
        <p:grpSp>
          <p:nvGrpSpPr>
            <p:cNvPr id="1153" name="Google Shape;1153;p20"/>
            <p:cNvGrpSpPr/>
            <p:nvPr/>
          </p:nvGrpSpPr>
          <p:grpSpPr>
            <a:xfrm>
              <a:off x="299331" y="3293153"/>
              <a:ext cx="8952521" cy="3313924"/>
              <a:chOff x="263668" y="3265994"/>
              <a:chExt cx="8952521" cy="3313924"/>
            </a:xfrm>
          </p:grpSpPr>
          <p:cxnSp>
            <p:nvCxnSpPr>
              <p:cNvPr id="1154" name="Google Shape;1154;p20"/>
              <p:cNvCxnSpPr/>
              <p:nvPr/>
            </p:nvCxnSpPr>
            <p:spPr>
              <a:xfrm>
                <a:off x="1036757" y="3658299"/>
                <a:ext cx="7380000" cy="72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155" name="Google Shape;1155;p20"/>
              <p:cNvCxnSpPr/>
              <p:nvPr/>
            </p:nvCxnSpPr>
            <p:spPr>
              <a:xfrm>
                <a:off x="1036753" y="4217637"/>
                <a:ext cx="7380000" cy="72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156" name="Google Shape;1156;p20"/>
              <p:cNvCxnSpPr/>
              <p:nvPr/>
            </p:nvCxnSpPr>
            <p:spPr>
              <a:xfrm>
                <a:off x="1036753" y="4801681"/>
                <a:ext cx="7380000" cy="72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157" name="Google Shape;1157;p20"/>
              <p:cNvCxnSpPr/>
              <p:nvPr/>
            </p:nvCxnSpPr>
            <p:spPr>
              <a:xfrm>
                <a:off x="1036753" y="5397854"/>
                <a:ext cx="7380000" cy="72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158" name="Google Shape;1158;p20"/>
              <p:cNvCxnSpPr/>
              <p:nvPr/>
            </p:nvCxnSpPr>
            <p:spPr>
              <a:xfrm>
                <a:off x="1036753" y="3390983"/>
                <a:ext cx="7380000" cy="72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159" name="Google Shape;1159;p20"/>
              <p:cNvCxnSpPr/>
              <p:nvPr/>
            </p:nvCxnSpPr>
            <p:spPr>
              <a:xfrm>
                <a:off x="1036753" y="3928732"/>
                <a:ext cx="7380000" cy="72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160" name="Google Shape;1160;p20"/>
              <p:cNvCxnSpPr/>
              <p:nvPr/>
            </p:nvCxnSpPr>
            <p:spPr>
              <a:xfrm>
                <a:off x="1036753" y="4518840"/>
                <a:ext cx="7380000" cy="72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161" name="Google Shape;1161;p20"/>
              <p:cNvCxnSpPr/>
              <p:nvPr/>
            </p:nvCxnSpPr>
            <p:spPr>
              <a:xfrm>
                <a:off x="1036753" y="5097975"/>
                <a:ext cx="7380000" cy="72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162" name="Google Shape;1162;p20"/>
              <p:cNvCxnSpPr/>
              <p:nvPr/>
            </p:nvCxnSpPr>
            <p:spPr>
              <a:xfrm>
                <a:off x="1042507" y="5697733"/>
                <a:ext cx="7380000" cy="72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163" name="Google Shape;1163;p20"/>
              <p:cNvCxnSpPr/>
              <p:nvPr/>
            </p:nvCxnSpPr>
            <p:spPr>
              <a:xfrm>
                <a:off x="1036753" y="5997612"/>
                <a:ext cx="7380000" cy="72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164" name="Google Shape;1164;p20"/>
              <p:cNvCxnSpPr/>
              <p:nvPr/>
            </p:nvCxnSpPr>
            <p:spPr>
              <a:xfrm>
                <a:off x="1036753" y="6302868"/>
                <a:ext cx="7380000" cy="72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165" name="Google Shape;1165;p20"/>
              <p:cNvSpPr txBox="1"/>
              <p:nvPr/>
            </p:nvSpPr>
            <p:spPr>
              <a:xfrm>
                <a:off x="1009046" y="6364474"/>
                <a:ext cx="7396046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lang="ko-KR" sz="800" b="0" i="0" u="none" strike="noStrike" cap="none">
                    <a:solidFill>
                      <a:srgbClr val="7F7F7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0      1      2      3      4      5      6       7      8      9      10      11      12     13      14      15      16      17      18      19      20      21      22      23  </a:t>
                </a:r>
                <a:endParaRPr sz="800" b="0" i="0" u="none" strike="noStrike" cap="none">
                  <a:solidFill>
                    <a:srgbClr val="7F7F7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166" name="Google Shape;1166;p20"/>
              <p:cNvSpPr txBox="1"/>
              <p:nvPr/>
            </p:nvSpPr>
            <p:spPr>
              <a:xfrm>
                <a:off x="283081" y="3290461"/>
                <a:ext cx="782834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lang="ko-KR" sz="800" b="0" i="0" u="none" strike="noStrike" cap="none">
                    <a:solidFill>
                      <a:srgbClr val="7F7F7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100,000,000</a:t>
                </a:r>
                <a:endParaRPr sz="800" b="0" i="0" u="none" strike="noStrike" cap="none">
                  <a:solidFill>
                    <a:srgbClr val="7F7F7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167" name="Google Shape;1167;p20"/>
              <p:cNvSpPr txBox="1"/>
              <p:nvPr/>
            </p:nvSpPr>
            <p:spPr>
              <a:xfrm>
                <a:off x="278016" y="3545238"/>
                <a:ext cx="782834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lang="ko-KR" sz="800" b="0" i="0" u="none" strike="noStrike" cap="none">
                    <a:solidFill>
                      <a:srgbClr val="7F7F7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90,000,000</a:t>
                </a:r>
                <a:endParaRPr sz="800" b="0" i="0" u="none" strike="noStrike" cap="none">
                  <a:solidFill>
                    <a:srgbClr val="7F7F7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168" name="Google Shape;1168;p20"/>
              <p:cNvSpPr txBox="1"/>
              <p:nvPr/>
            </p:nvSpPr>
            <p:spPr>
              <a:xfrm>
                <a:off x="281737" y="3809717"/>
                <a:ext cx="782834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lang="ko-KR" sz="800" b="0" i="0" u="none" strike="noStrike" cap="none">
                    <a:solidFill>
                      <a:srgbClr val="7F7F7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80,000,000</a:t>
                </a:r>
                <a:endParaRPr sz="800" b="0" i="0" u="none" strike="noStrike" cap="none">
                  <a:solidFill>
                    <a:srgbClr val="7F7F7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169" name="Google Shape;1169;p20"/>
              <p:cNvSpPr txBox="1"/>
              <p:nvPr/>
            </p:nvSpPr>
            <p:spPr>
              <a:xfrm>
                <a:off x="281737" y="4106527"/>
                <a:ext cx="782834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lang="ko-KR" sz="800" b="0" i="0" u="none" strike="noStrike" cap="none">
                    <a:solidFill>
                      <a:srgbClr val="7F7F7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70,000,000</a:t>
                </a:r>
                <a:endParaRPr sz="800" b="0" i="0" u="none" strike="noStrike" cap="none">
                  <a:solidFill>
                    <a:srgbClr val="7F7F7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170" name="Google Shape;1170;p20"/>
              <p:cNvSpPr txBox="1"/>
              <p:nvPr/>
            </p:nvSpPr>
            <p:spPr>
              <a:xfrm>
                <a:off x="273829" y="4398820"/>
                <a:ext cx="782834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lang="ko-KR" sz="800" b="0" i="0" u="none" strike="noStrike" cap="none">
                    <a:solidFill>
                      <a:srgbClr val="7F7F7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60,000,000</a:t>
                </a:r>
                <a:endParaRPr sz="800" b="0" i="0" u="none" strike="noStrike" cap="none">
                  <a:solidFill>
                    <a:srgbClr val="7F7F7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171" name="Google Shape;1171;p20"/>
              <p:cNvSpPr txBox="1"/>
              <p:nvPr/>
            </p:nvSpPr>
            <p:spPr>
              <a:xfrm>
                <a:off x="266151" y="4687160"/>
                <a:ext cx="782834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lang="ko-KR" sz="800" b="0" i="0" u="none" strike="noStrike" cap="none">
                    <a:solidFill>
                      <a:srgbClr val="7F7F7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50,000,000</a:t>
                </a:r>
                <a:endParaRPr sz="800" b="0" i="0" u="none" strike="noStrike" cap="none">
                  <a:solidFill>
                    <a:srgbClr val="7F7F7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172" name="Google Shape;1172;p20"/>
              <p:cNvSpPr txBox="1"/>
              <p:nvPr/>
            </p:nvSpPr>
            <p:spPr>
              <a:xfrm>
                <a:off x="263668" y="4990253"/>
                <a:ext cx="782834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lang="ko-KR" sz="800" b="0" i="0" u="none" strike="noStrike" cap="none">
                    <a:solidFill>
                      <a:srgbClr val="7F7F7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40,000,000</a:t>
                </a:r>
                <a:endParaRPr sz="800" b="0" i="0" u="none" strike="noStrike" cap="none">
                  <a:solidFill>
                    <a:srgbClr val="7F7F7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173" name="Google Shape;1173;p20"/>
              <p:cNvSpPr txBox="1"/>
              <p:nvPr/>
            </p:nvSpPr>
            <p:spPr>
              <a:xfrm>
                <a:off x="281790" y="5286547"/>
                <a:ext cx="782834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lang="ko-KR" sz="800" b="0" i="0" u="none" strike="noStrike" cap="none">
                    <a:solidFill>
                      <a:srgbClr val="7F7F7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30,000,000</a:t>
                </a:r>
                <a:endParaRPr sz="800" b="0" i="0" u="none" strike="noStrike" cap="none">
                  <a:solidFill>
                    <a:srgbClr val="7F7F7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174" name="Google Shape;1174;p20"/>
              <p:cNvSpPr txBox="1"/>
              <p:nvPr/>
            </p:nvSpPr>
            <p:spPr>
              <a:xfrm>
                <a:off x="273829" y="5589142"/>
                <a:ext cx="782834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lang="ko-KR" sz="800" b="0" i="0" u="none" strike="noStrike" cap="none">
                    <a:solidFill>
                      <a:srgbClr val="7F7F7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20,000,000</a:t>
                </a:r>
                <a:endParaRPr sz="800" b="0" i="0" u="none" strike="noStrike" cap="none">
                  <a:solidFill>
                    <a:srgbClr val="7F7F7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175" name="Google Shape;1175;p20"/>
              <p:cNvSpPr txBox="1"/>
              <p:nvPr/>
            </p:nvSpPr>
            <p:spPr>
              <a:xfrm>
                <a:off x="281737" y="5876464"/>
                <a:ext cx="782834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lang="ko-KR" sz="800" b="0" i="0" u="none" strike="noStrike" cap="none">
                    <a:solidFill>
                      <a:srgbClr val="7F7F7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10,000,000</a:t>
                </a:r>
                <a:endParaRPr sz="800" b="0" i="0" u="none" strike="noStrike" cap="none">
                  <a:solidFill>
                    <a:srgbClr val="7F7F7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176" name="Google Shape;1176;p20"/>
              <p:cNvSpPr txBox="1"/>
              <p:nvPr/>
            </p:nvSpPr>
            <p:spPr>
              <a:xfrm>
                <a:off x="8433355" y="3265994"/>
                <a:ext cx="782834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lang="ko-KR" sz="800" b="0" i="0" u="none" strike="noStrike" cap="none">
                    <a:solidFill>
                      <a:srgbClr val="7F7F7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2500</a:t>
                </a:r>
                <a:endParaRPr sz="800" b="0" i="0" u="none" strike="noStrike" cap="none">
                  <a:solidFill>
                    <a:srgbClr val="7F7F7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177" name="Google Shape;1177;p20"/>
              <p:cNvSpPr txBox="1"/>
              <p:nvPr/>
            </p:nvSpPr>
            <p:spPr>
              <a:xfrm>
                <a:off x="8416753" y="3828189"/>
                <a:ext cx="782834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lang="ko-KR" sz="800" b="0" i="0" u="none" strike="noStrike" cap="none">
                    <a:solidFill>
                      <a:srgbClr val="7F7F7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2000</a:t>
                </a:r>
                <a:endParaRPr sz="800" b="0" i="0" u="none" strike="noStrike" cap="none">
                  <a:solidFill>
                    <a:srgbClr val="7F7F7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178" name="Google Shape;1178;p20"/>
              <p:cNvSpPr txBox="1"/>
              <p:nvPr/>
            </p:nvSpPr>
            <p:spPr>
              <a:xfrm>
                <a:off x="8422835" y="4416525"/>
                <a:ext cx="782834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lang="ko-KR" sz="800" b="0" i="0" u="none" strike="noStrike" cap="none">
                    <a:solidFill>
                      <a:srgbClr val="7F7F7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1500</a:t>
                </a:r>
                <a:endParaRPr sz="800" b="0" i="0" u="none" strike="noStrike" cap="none">
                  <a:solidFill>
                    <a:srgbClr val="7F7F7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179" name="Google Shape;1179;p20"/>
              <p:cNvSpPr txBox="1"/>
              <p:nvPr/>
            </p:nvSpPr>
            <p:spPr>
              <a:xfrm>
                <a:off x="8427416" y="4995573"/>
                <a:ext cx="782834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lang="ko-KR" sz="800" b="0" i="0" u="none" strike="noStrike" cap="none">
                    <a:solidFill>
                      <a:srgbClr val="7F7F7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1000</a:t>
                </a:r>
                <a:endParaRPr sz="800" b="0" i="0" u="none" strike="noStrike" cap="none">
                  <a:solidFill>
                    <a:srgbClr val="7F7F7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180" name="Google Shape;1180;p20"/>
              <p:cNvSpPr txBox="1"/>
              <p:nvPr/>
            </p:nvSpPr>
            <p:spPr>
              <a:xfrm>
                <a:off x="8422835" y="5599057"/>
                <a:ext cx="782834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lang="ko-KR" sz="800" b="0" i="0" u="none" strike="noStrike" cap="none">
                    <a:solidFill>
                      <a:srgbClr val="7F7F7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500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1" name="Google Shape;1181;p20"/>
              <p:cNvSpPr txBox="1"/>
              <p:nvPr/>
            </p:nvSpPr>
            <p:spPr>
              <a:xfrm>
                <a:off x="8426386" y="6211335"/>
                <a:ext cx="782834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lang="ko-KR" sz="800" b="0" i="0" u="none" strike="noStrike" cap="none">
                    <a:solidFill>
                      <a:srgbClr val="7F7F7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0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182" name="Google Shape;1182;p20"/>
            <p:cNvSpPr txBox="1"/>
            <p:nvPr/>
          </p:nvSpPr>
          <p:spPr>
            <a:xfrm>
              <a:off x="336321" y="6238494"/>
              <a:ext cx="782834" cy="215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lang="ko-KR" sz="800" b="0" i="0" u="none" strike="noStrike" cap="none">
                  <a:solidFill>
                    <a:srgbClr val="7F7F7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-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83" name="Google Shape;1183;p20"/>
          <p:cNvSpPr/>
          <p:nvPr/>
        </p:nvSpPr>
        <p:spPr>
          <a:xfrm>
            <a:off x="1042981" y="3623801"/>
            <a:ext cx="180000" cy="1796177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84" name="Google Shape;1184;p20"/>
          <p:cNvSpPr/>
          <p:nvPr/>
        </p:nvSpPr>
        <p:spPr>
          <a:xfrm>
            <a:off x="1314866" y="3905074"/>
            <a:ext cx="177007" cy="1504598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85" name="Google Shape;1185;p20"/>
          <p:cNvSpPr/>
          <p:nvPr/>
        </p:nvSpPr>
        <p:spPr>
          <a:xfrm>
            <a:off x="1368793" y="4562831"/>
            <a:ext cx="89603" cy="84497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86" name="Google Shape;1186;p20"/>
          <p:cNvSpPr/>
          <p:nvPr/>
        </p:nvSpPr>
        <p:spPr>
          <a:xfrm>
            <a:off x="1587516" y="4629085"/>
            <a:ext cx="180000" cy="783372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87" name="Google Shape;1187;p20"/>
          <p:cNvSpPr/>
          <p:nvPr/>
        </p:nvSpPr>
        <p:spPr>
          <a:xfrm>
            <a:off x="1093303" y="3499592"/>
            <a:ext cx="90000" cy="190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88" name="Google Shape;1188;p20"/>
          <p:cNvSpPr/>
          <p:nvPr/>
        </p:nvSpPr>
        <p:spPr>
          <a:xfrm>
            <a:off x="1637415" y="4715661"/>
            <a:ext cx="76324" cy="69641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89" name="Google Shape;1189;p20"/>
          <p:cNvSpPr/>
          <p:nvPr/>
        </p:nvSpPr>
        <p:spPr>
          <a:xfrm>
            <a:off x="1834592" y="4970795"/>
            <a:ext cx="200275" cy="444647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90" name="Google Shape;1190;p20"/>
          <p:cNvSpPr/>
          <p:nvPr/>
        </p:nvSpPr>
        <p:spPr>
          <a:xfrm>
            <a:off x="1898401" y="4864254"/>
            <a:ext cx="90000" cy="5447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91" name="Google Shape;1191;p20"/>
          <p:cNvSpPr/>
          <p:nvPr/>
        </p:nvSpPr>
        <p:spPr>
          <a:xfrm>
            <a:off x="2116942" y="4813521"/>
            <a:ext cx="180000" cy="593362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92" name="Google Shape;1192;p20"/>
          <p:cNvSpPr/>
          <p:nvPr/>
        </p:nvSpPr>
        <p:spPr>
          <a:xfrm>
            <a:off x="2168227" y="4916916"/>
            <a:ext cx="90000" cy="49837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93" name="Google Shape;1193;p20"/>
          <p:cNvSpPr/>
          <p:nvPr/>
        </p:nvSpPr>
        <p:spPr>
          <a:xfrm>
            <a:off x="2390476" y="4811524"/>
            <a:ext cx="180000" cy="5976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94" name="Google Shape;1194;p20"/>
          <p:cNvSpPr/>
          <p:nvPr/>
        </p:nvSpPr>
        <p:spPr>
          <a:xfrm>
            <a:off x="2440762" y="4845590"/>
            <a:ext cx="90000" cy="565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95" name="Google Shape;1195;p20"/>
          <p:cNvSpPr/>
          <p:nvPr/>
        </p:nvSpPr>
        <p:spPr>
          <a:xfrm>
            <a:off x="2664626" y="4508447"/>
            <a:ext cx="180000" cy="91313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96" name="Google Shape;1196;p20"/>
          <p:cNvSpPr/>
          <p:nvPr/>
        </p:nvSpPr>
        <p:spPr>
          <a:xfrm>
            <a:off x="2712292" y="4646672"/>
            <a:ext cx="90000" cy="7733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97" name="Google Shape;1197;p20"/>
          <p:cNvSpPr/>
          <p:nvPr/>
        </p:nvSpPr>
        <p:spPr>
          <a:xfrm>
            <a:off x="2975327" y="4272796"/>
            <a:ext cx="180000" cy="11340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98" name="Google Shape;1198;p20"/>
          <p:cNvSpPr/>
          <p:nvPr/>
        </p:nvSpPr>
        <p:spPr>
          <a:xfrm>
            <a:off x="3020305" y="4208489"/>
            <a:ext cx="90000" cy="120396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99" name="Google Shape;1199;p20"/>
          <p:cNvSpPr/>
          <p:nvPr/>
        </p:nvSpPr>
        <p:spPr>
          <a:xfrm>
            <a:off x="3248738" y="3622233"/>
            <a:ext cx="184825" cy="1798633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00" name="Google Shape;1200;p20"/>
          <p:cNvSpPr/>
          <p:nvPr/>
        </p:nvSpPr>
        <p:spPr>
          <a:xfrm>
            <a:off x="3300325" y="3680808"/>
            <a:ext cx="88928" cy="172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01" name="Google Shape;1201;p20"/>
          <p:cNvSpPr/>
          <p:nvPr/>
        </p:nvSpPr>
        <p:spPr>
          <a:xfrm>
            <a:off x="3530240" y="2768893"/>
            <a:ext cx="180000" cy="2655914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02" name="Google Shape;1202;p20"/>
          <p:cNvSpPr/>
          <p:nvPr/>
        </p:nvSpPr>
        <p:spPr>
          <a:xfrm>
            <a:off x="3578609" y="3147026"/>
            <a:ext cx="90000" cy="22645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03" name="Google Shape;1203;p20"/>
          <p:cNvSpPr/>
          <p:nvPr/>
        </p:nvSpPr>
        <p:spPr>
          <a:xfrm>
            <a:off x="3832951" y="2760003"/>
            <a:ext cx="180000" cy="2655914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04" name="Google Shape;1204;p20"/>
          <p:cNvSpPr/>
          <p:nvPr/>
        </p:nvSpPr>
        <p:spPr>
          <a:xfrm>
            <a:off x="3880140" y="3104394"/>
            <a:ext cx="90000" cy="23071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05" name="Google Shape;1205;p20"/>
          <p:cNvSpPr/>
          <p:nvPr/>
        </p:nvSpPr>
        <p:spPr>
          <a:xfrm>
            <a:off x="4153596" y="3622232"/>
            <a:ext cx="180000" cy="1797287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06" name="Google Shape;1206;p20"/>
          <p:cNvSpPr/>
          <p:nvPr/>
        </p:nvSpPr>
        <p:spPr>
          <a:xfrm>
            <a:off x="4201598" y="3563433"/>
            <a:ext cx="90000" cy="184564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07" name="Google Shape;1207;p20"/>
          <p:cNvSpPr/>
          <p:nvPr/>
        </p:nvSpPr>
        <p:spPr>
          <a:xfrm>
            <a:off x="4488941" y="3321030"/>
            <a:ext cx="180000" cy="209859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08" name="Google Shape;1208;p20"/>
          <p:cNvSpPr/>
          <p:nvPr/>
        </p:nvSpPr>
        <p:spPr>
          <a:xfrm>
            <a:off x="4542084" y="3758689"/>
            <a:ext cx="90000" cy="165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09" name="Google Shape;1209;p20"/>
          <p:cNvSpPr/>
          <p:nvPr/>
        </p:nvSpPr>
        <p:spPr>
          <a:xfrm>
            <a:off x="4782299" y="3914404"/>
            <a:ext cx="180197" cy="1495991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10" name="Google Shape;1210;p20"/>
          <p:cNvSpPr/>
          <p:nvPr/>
        </p:nvSpPr>
        <p:spPr>
          <a:xfrm>
            <a:off x="4836550" y="3817065"/>
            <a:ext cx="89387" cy="1591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11" name="Google Shape;1211;p20"/>
          <p:cNvSpPr/>
          <p:nvPr/>
        </p:nvSpPr>
        <p:spPr>
          <a:xfrm>
            <a:off x="5111808" y="3917386"/>
            <a:ext cx="180197" cy="1495991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12" name="Google Shape;1212;p20"/>
          <p:cNvSpPr/>
          <p:nvPr/>
        </p:nvSpPr>
        <p:spPr>
          <a:xfrm>
            <a:off x="5163373" y="3849628"/>
            <a:ext cx="90000" cy="1558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13" name="Google Shape;1213;p20"/>
          <p:cNvSpPr/>
          <p:nvPr/>
        </p:nvSpPr>
        <p:spPr>
          <a:xfrm>
            <a:off x="5441639" y="3919601"/>
            <a:ext cx="180197" cy="1495991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14" name="Google Shape;1214;p20"/>
          <p:cNvSpPr/>
          <p:nvPr/>
        </p:nvSpPr>
        <p:spPr>
          <a:xfrm>
            <a:off x="5495773" y="3833606"/>
            <a:ext cx="90000" cy="1591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15" name="Google Shape;1215;p20"/>
          <p:cNvSpPr/>
          <p:nvPr/>
        </p:nvSpPr>
        <p:spPr>
          <a:xfrm>
            <a:off x="6110902" y="3777351"/>
            <a:ext cx="180000" cy="1644436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16" name="Google Shape;1216;p20"/>
          <p:cNvSpPr/>
          <p:nvPr/>
        </p:nvSpPr>
        <p:spPr>
          <a:xfrm>
            <a:off x="6156501" y="3855211"/>
            <a:ext cx="90000" cy="156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17" name="Google Shape;1217;p20"/>
          <p:cNvSpPr/>
          <p:nvPr/>
        </p:nvSpPr>
        <p:spPr>
          <a:xfrm>
            <a:off x="6429362" y="3499592"/>
            <a:ext cx="180000" cy="1922195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18" name="Google Shape;1218;p20"/>
          <p:cNvSpPr/>
          <p:nvPr/>
        </p:nvSpPr>
        <p:spPr>
          <a:xfrm>
            <a:off x="6480804" y="4056177"/>
            <a:ext cx="90000" cy="1357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19" name="Google Shape;1219;p20"/>
          <p:cNvSpPr/>
          <p:nvPr/>
        </p:nvSpPr>
        <p:spPr>
          <a:xfrm>
            <a:off x="6769652" y="3499592"/>
            <a:ext cx="180000" cy="1922195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20" name="Google Shape;1220;p20"/>
          <p:cNvSpPr/>
          <p:nvPr/>
        </p:nvSpPr>
        <p:spPr>
          <a:xfrm>
            <a:off x="6814652" y="4117610"/>
            <a:ext cx="90000" cy="129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21" name="Google Shape;1221;p20"/>
          <p:cNvSpPr/>
          <p:nvPr/>
        </p:nvSpPr>
        <p:spPr>
          <a:xfrm>
            <a:off x="7098057" y="3629433"/>
            <a:ext cx="185859" cy="1787164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22" name="Google Shape;1222;p20"/>
          <p:cNvSpPr/>
          <p:nvPr/>
        </p:nvSpPr>
        <p:spPr>
          <a:xfrm>
            <a:off x="7149303" y="4146471"/>
            <a:ext cx="90000" cy="127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23" name="Google Shape;1223;p20"/>
          <p:cNvSpPr/>
          <p:nvPr/>
        </p:nvSpPr>
        <p:spPr>
          <a:xfrm>
            <a:off x="7437954" y="3632057"/>
            <a:ext cx="185859" cy="1787164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24" name="Google Shape;1224;p20"/>
          <p:cNvSpPr/>
          <p:nvPr/>
        </p:nvSpPr>
        <p:spPr>
          <a:xfrm>
            <a:off x="7483824" y="4074648"/>
            <a:ext cx="90000" cy="13419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25" name="Google Shape;1225;p20"/>
          <p:cNvSpPr/>
          <p:nvPr/>
        </p:nvSpPr>
        <p:spPr>
          <a:xfrm>
            <a:off x="7748783" y="3777350"/>
            <a:ext cx="180000" cy="1642627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26" name="Google Shape;1226;p20"/>
          <p:cNvSpPr/>
          <p:nvPr/>
        </p:nvSpPr>
        <p:spPr>
          <a:xfrm>
            <a:off x="7800844" y="4159978"/>
            <a:ext cx="90000" cy="1260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27" name="Google Shape;1227;p20"/>
          <p:cNvSpPr/>
          <p:nvPr/>
        </p:nvSpPr>
        <p:spPr>
          <a:xfrm>
            <a:off x="8089282" y="3905074"/>
            <a:ext cx="180000" cy="151945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28" name="Google Shape;1228;p20"/>
          <p:cNvSpPr/>
          <p:nvPr/>
        </p:nvSpPr>
        <p:spPr>
          <a:xfrm>
            <a:off x="8135481" y="4210603"/>
            <a:ext cx="90000" cy="121506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229" name="Google Shape;1229;p20"/>
          <p:cNvCxnSpPr/>
          <p:nvPr/>
        </p:nvCxnSpPr>
        <p:spPr>
          <a:xfrm>
            <a:off x="1924293" y="6051948"/>
            <a:ext cx="270000" cy="0"/>
          </a:xfrm>
          <a:prstGeom prst="straightConnector1">
            <a:avLst/>
          </a:prstGeom>
          <a:noFill/>
          <a:ln w="635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30" name="Google Shape;1230;p20"/>
          <p:cNvCxnSpPr/>
          <p:nvPr/>
        </p:nvCxnSpPr>
        <p:spPr>
          <a:xfrm>
            <a:off x="2688656" y="6051948"/>
            <a:ext cx="270000" cy="0"/>
          </a:xfrm>
          <a:prstGeom prst="straightConnector1">
            <a:avLst/>
          </a:prstGeom>
          <a:noFill/>
          <a:ln w="635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31" name="Google Shape;1231;p20"/>
          <p:cNvSpPr txBox="1"/>
          <p:nvPr/>
        </p:nvSpPr>
        <p:spPr>
          <a:xfrm>
            <a:off x="2206161" y="5951020"/>
            <a:ext cx="404213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소진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2" name="Google Shape;1232;p20"/>
          <p:cNvSpPr txBox="1"/>
          <p:nvPr/>
        </p:nvSpPr>
        <p:spPr>
          <a:xfrm>
            <a:off x="2972443" y="5949718"/>
            <a:ext cx="64977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예상 소진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33" name="Google Shape;1233;p20"/>
          <p:cNvCxnSpPr/>
          <p:nvPr/>
        </p:nvCxnSpPr>
        <p:spPr>
          <a:xfrm>
            <a:off x="3712218" y="6051948"/>
            <a:ext cx="270000" cy="0"/>
          </a:xfrm>
          <a:prstGeom prst="straightConnector1">
            <a:avLst/>
          </a:prstGeom>
          <a:noFill/>
          <a:ln w="635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34" name="Google Shape;1234;p20"/>
          <p:cNvSpPr txBox="1"/>
          <p:nvPr/>
        </p:nvSpPr>
        <p:spPr>
          <a:xfrm>
            <a:off x="3982308" y="5948206"/>
            <a:ext cx="64977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총ROAS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35" name="Google Shape;1235;p20"/>
          <p:cNvSpPr/>
          <p:nvPr/>
        </p:nvSpPr>
        <p:spPr>
          <a:xfrm>
            <a:off x="2630041" y="5763959"/>
            <a:ext cx="180000" cy="18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0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36" name="Google Shape;1236;p20"/>
          <p:cNvSpPr/>
          <p:nvPr/>
        </p:nvSpPr>
        <p:spPr>
          <a:xfrm>
            <a:off x="3472241" y="2553514"/>
            <a:ext cx="180000" cy="18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0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37" name="Google Shape;1237;p20"/>
          <p:cNvSpPr/>
          <p:nvPr/>
        </p:nvSpPr>
        <p:spPr>
          <a:xfrm>
            <a:off x="5696951" y="2508240"/>
            <a:ext cx="360000" cy="2904685"/>
          </a:xfrm>
          <a:prstGeom prst="rect">
            <a:avLst/>
          </a:prstGeom>
          <a:solidFill>
            <a:srgbClr val="D8D8D8">
              <a:alpha val="4941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38" name="Google Shape;1238;p20"/>
          <p:cNvSpPr/>
          <p:nvPr/>
        </p:nvSpPr>
        <p:spPr>
          <a:xfrm>
            <a:off x="5781038" y="3629433"/>
            <a:ext cx="180000" cy="1790545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39" name="Google Shape;1239;p20"/>
          <p:cNvSpPr/>
          <p:nvPr/>
        </p:nvSpPr>
        <p:spPr>
          <a:xfrm>
            <a:off x="5830389" y="3806021"/>
            <a:ext cx="90000" cy="160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240" name="Google Shape;1240;p20"/>
          <p:cNvGrpSpPr/>
          <p:nvPr/>
        </p:nvGrpSpPr>
        <p:grpSpPr>
          <a:xfrm>
            <a:off x="1129578" y="2801324"/>
            <a:ext cx="7060763" cy="1974393"/>
            <a:chOff x="1122193" y="3697931"/>
            <a:chExt cx="7060763" cy="1974393"/>
          </a:xfrm>
        </p:grpSpPr>
        <p:cxnSp>
          <p:nvCxnSpPr>
            <p:cNvPr id="1241" name="Google Shape;1241;p20"/>
            <p:cNvCxnSpPr/>
            <p:nvPr/>
          </p:nvCxnSpPr>
          <p:spPr>
            <a:xfrm rot="10800000" flipH="1">
              <a:off x="1122193" y="4527609"/>
              <a:ext cx="268362" cy="193802"/>
            </a:xfrm>
            <a:prstGeom prst="straightConnector1">
              <a:avLst/>
            </a:prstGeom>
            <a:noFill/>
            <a:ln w="158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42" name="Google Shape;1242;p20"/>
            <p:cNvCxnSpPr/>
            <p:nvPr/>
          </p:nvCxnSpPr>
          <p:spPr>
            <a:xfrm>
              <a:off x="1390555" y="4526040"/>
              <a:ext cx="268397" cy="113172"/>
            </a:xfrm>
            <a:prstGeom prst="straightConnector1">
              <a:avLst/>
            </a:prstGeom>
            <a:noFill/>
            <a:ln w="158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43" name="Google Shape;1243;p20"/>
            <p:cNvCxnSpPr/>
            <p:nvPr/>
          </p:nvCxnSpPr>
          <p:spPr>
            <a:xfrm>
              <a:off x="1658463" y="4639212"/>
              <a:ext cx="285081" cy="530191"/>
            </a:xfrm>
            <a:prstGeom prst="straightConnector1">
              <a:avLst/>
            </a:prstGeom>
            <a:noFill/>
            <a:ln w="158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44" name="Google Shape;1244;p20"/>
            <p:cNvCxnSpPr/>
            <p:nvPr/>
          </p:nvCxnSpPr>
          <p:spPr>
            <a:xfrm>
              <a:off x="1949957" y="5169403"/>
              <a:ext cx="254666" cy="356289"/>
            </a:xfrm>
            <a:prstGeom prst="straightConnector1">
              <a:avLst/>
            </a:prstGeom>
            <a:noFill/>
            <a:ln w="158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45" name="Google Shape;1245;p20"/>
            <p:cNvCxnSpPr/>
            <p:nvPr/>
          </p:nvCxnSpPr>
          <p:spPr>
            <a:xfrm>
              <a:off x="2201708" y="5525692"/>
              <a:ext cx="279854" cy="62473"/>
            </a:xfrm>
            <a:prstGeom prst="straightConnector1">
              <a:avLst/>
            </a:prstGeom>
            <a:noFill/>
            <a:ln w="158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46" name="Google Shape;1246;p20"/>
            <p:cNvCxnSpPr/>
            <p:nvPr/>
          </p:nvCxnSpPr>
          <p:spPr>
            <a:xfrm>
              <a:off x="2477729" y="5582265"/>
              <a:ext cx="283804" cy="90059"/>
            </a:xfrm>
            <a:prstGeom prst="straightConnector1">
              <a:avLst/>
            </a:prstGeom>
            <a:noFill/>
            <a:ln w="158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47" name="Google Shape;1247;p20"/>
            <p:cNvCxnSpPr/>
            <p:nvPr/>
          </p:nvCxnSpPr>
          <p:spPr>
            <a:xfrm rot="10800000" flipH="1">
              <a:off x="2753051" y="5379645"/>
              <a:ext cx="308693" cy="292679"/>
            </a:xfrm>
            <a:prstGeom prst="straightConnector1">
              <a:avLst/>
            </a:prstGeom>
            <a:noFill/>
            <a:ln w="158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48" name="Google Shape;1248;p20"/>
            <p:cNvCxnSpPr/>
            <p:nvPr/>
          </p:nvCxnSpPr>
          <p:spPr>
            <a:xfrm rot="10800000" flipH="1">
              <a:off x="3052916" y="5129698"/>
              <a:ext cx="286196" cy="260838"/>
            </a:xfrm>
            <a:prstGeom prst="straightConnector1">
              <a:avLst/>
            </a:prstGeom>
            <a:noFill/>
            <a:ln w="158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49" name="Google Shape;1249;p20"/>
            <p:cNvCxnSpPr/>
            <p:nvPr/>
          </p:nvCxnSpPr>
          <p:spPr>
            <a:xfrm rot="10800000" flipH="1">
              <a:off x="3339963" y="4829646"/>
              <a:ext cx="269976" cy="300051"/>
            </a:xfrm>
            <a:prstGeom prst="straightConnector1">
              <a:avLst/>
            </a:prstGeom>
            <a:noFill/>
            <a:ln w="158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50" name="Google Shape;1250;p20"/>
            <p:cNvCxnSpPr/>
            <p:nvPr/>
          </p:nvCxnSpPr>
          <p:spPr>
            <a:xfrm rot="10800000" flipH="1">
              <a:off x="3601137" y="4238778"/>
              <a:ext cx="325506" cy="608628"/>
            </a:xfrm>
            <a:prstGeom prst="straightConnector1">
              <a:avLst/>
            </a:prstGeom>
            <a:noFill/>
            <a:ln w="158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51" name="Google Shape;1251;p20"/>
            <p:cNvCxnSpPr/>
            <p:nvPr/>
          </p:nvCxnSpPr>
          <p:spPr>
            <a:xfrm rot="10800000" flipH="1">
              <a:off x="3926643" y="4144858"/>
              <a:ext cx="312513" cy="97836"/>
            </a:xfrm>
            <a:prstGeom prst="straightConnector1">
              <a:avLst/>
            </a:prstGeom>
            <a:noFill/>
            <a:ln w="158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52" name="Google Shape;1252;p20"/>
            <p:cNvCxnSpPr/>
            <p:nvPr/>
          </p:nvCxnSpPr>
          <p:spPr>
            <a:xfrm>
              <a:off x="4232331" y="4145391"/>
              <a:ext cx="360000" cy="192794"/>
            </a:xfrm>
            <a:prstGeom prst="straightConnector1">
              <a:avLst/>
            </a:prstGeom>
            <a:noFill/>
            <a:ln w="158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53" name="Google Shape;1253;p20"/>
            <p:cNvCxnSpPr/>
            <p:nvPr/>
          </p:nvCxnSpPr>
          <p:spPr>
            <a:xfrm rot="10800000" flipH="1">
              <a:off x="4575643" y="4273051"/>
              <a:ext cx="290080" cy="58158"/>
            </a:xfrm>
            <a:prstGeom prst="straightConnector1">
              <a:avLst/>
            </a:prstGeom>
            <a:noFill/>
            <a:ln w="158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54" name="Google Shape;1254;p20"/>
            <p:cNvCxnSpPr/>
            <p:nvPr/>
          </p:nvCxnSpPr>
          <p:spPr>
            <a:xfrm rot="10800000" flipH="1">
              <a:off x="4865723" y="3707694"/>
              <a:ext cx="332505" cy="571549"/>
            </a:xfrm>
            <a:prstGeom prst="straightConnector1">
              <a:avLst/>
            </a:prstGeom>
            <a:noFill/>
            <a:ln w="158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55" name="Google Shape;1255;p20"/>
            <p:cNvCxnSpPr/>
            <p:nvPr/>
          </p:nvCxnSpPr>
          <p:spPr>
            <a:xfrm>
              <a:off x="5198228" y="3711249"/>
              <a:ext cx="321128" cy="539984"/>
            </a:xfrm>
            <a:prstGeom prst="straightConnector1">
              <a:avLst/>
            </a:prstGeom>
            <a:noFill/>
            <a:ln w="158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56" name="Google Shape;1256;p20"/>
            <p:cNvCxnSpPr/>
            <p:nvPr/>
          </p:nvCxnSpPr>
          <p:spPr>
            <a:xfrm>
              <a:off x="5519356" y="4249518"/>
              <a:ext cx="332505" cy="63986"/>
            </a:xfrm>
            <a:prstGeom prst="straightConnector1">
              <a:avLst/>
            </a:prstGeom>
            <a:noFill/>
            <a:ln w="158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57" name="Google Shape;1257;p20"/>
            <p:cNvCxnSpPr/>
            <p:nvPr/>
          </p:nvCxnSpPr>
          <p:spPr>
            <a:xfrm rot="10800000" flipH="1">
              <a:off x="5845037" y="3995400"/>
              <a:ext cx="344894" cy="324118"/>
            </a:xfrm>
            <a:prstGeom prst="straightConnector1">
              <a:avLst/>
            </a:prstGeom>
            <a:noFill/>
            <a:ln w="158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58" name="Google Shape;1258;p20"/>
            <p:cNvCxnSpPr/>
            <p:nvPr/>
          </p:nvCxnSpPr>
          <p:spPr>
            <a:xfrm>
              <a:off x="6195617" y="3997451"/>
              <a:ext cx="313171" cy="507966"/>
            </a:xfrm>
            <a:prstGeom prst="straightConnector1">
              <a:avLst/>
            </a:prstGeom>
            <a:noFill/>
            <a:ln w="158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59" name="Google Shape;1259;p20"/>
            <p:cNvCxnSpPr/>
            <p:nvPr/>
          </p:nvCxnSpPr>
          <p:spPr>
            <a:xfrm>
              <a:off x="6511889" y="4512015"/>
              <a:ext cx="333554" cy="112088"/>
            </a:xfrm>
            <a:prstGeom prst="straightConnector1">
              <a:avLst/>
            </a:prstGeom>
            <a:noFill/>
            <a:ln w="158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60" name="Google Shape;1260;p20"/>
            <p:cNvCxnSpPr/>
            <p:nvPr/>
          </p:nvCxnSpPr>
          <p:spPr>
            <a:xfrm rot="10800000" flipH="1">
              <a:off x="6845443" y="4184295"/>
              <a:ext cx="331334" cy="436729"/>
            </a:xfrm>
            <a:prstGeom prst="straightConnector1">
              <a:avLst/>
            </a:prstGeom>
            <a:noFill/>
            <a:ln w="158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61" name="Google Shape;1261;p20"/>
            <p:cNvCxnSpPr/>
            <p:nvPr/>
          </p:nvCxnSpPr>
          <p:spPr>
            <a:xfrm>
              <a:off x="7182098" y="4183195"/>
              <a:ext cx="334372" cy="678492"/>
            </a:xfrm>
            <a:prstGeom prst="straightConnector1">
              <a:avLst/>
            </a:prstGeom>
            <a:noFill/>
            <a:ln w="158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62" name="Google Shape;1262;p20"/>
            <p:cNvCxnSpPr/>
            <p:nvPr/>
          </p:nvCxnSpPr>
          <p:spPr>
            <a:xfrm rot="10800000" flipH="1">
              <a:off x="7511714" y="4266227"/>
              <a:ext cx="319684" cy="595954"/>
            </a:xfrm>
            <a:prstGeom prst="straightConnector1">
              <a:avLst/>
            </a:prstGeom>
            <a:noFill/>
            <a:ln w="158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63" name="Google Shape;1263;p20"/>
            <p:cNvCxnSpPr/>
            <p:nvPr/>
          </p:nvCxnSpPr>
          <p:spPr>
            <a:xfrm rot="10800000" flipH="1">
              <a:off x="7831635" y="3697931"/>
              <a:ext cx="351321" cy="565832"/>
            </a:xfrm>
            <a:prstGeom prst="straightConnector1">
              <a:avLst/>
            </a:prstGeom>
            <a:noFill/>
            <a:ln w="158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264" name="Google Shape;1264;p20"/>
          <p:cNvSpPr/>
          <p:nvPr/>
        </p:nvSpPr>
        <p:spPr>
          <a:xfrm>
            <a:off x="5880369" y="2581371"/>
            <a:ext cx="1622857" cy="9594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16시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소진 :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예상소진 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총ROAS 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대업종총ROAS 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중업종총ROAS :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소업종총ROAS :  :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65" name="Google Shape;1265;p20"/>
          <p:cNvSpPr/>
          <p:nvPr/>
        </p:nvSpPr>
        <p:spPr>
          <a:xfrm>
            <a:off x="2645163" y="5951536"/>
            <a:ext cx="943754" cy="207572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66" name="Google Shape;1266;p20"/>
          <p:cNvSpPr/>
          <p:nvPr/>
        </p:nvSpPr>
        <p:spPr>
          <a:xfrm>
            <a:off x="3475962" y="2730522"/>
            <a:ext cx="285702" cy="2736479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67" name="Google Shape;1267;p20"/>
          <p:cNvSpPr/>
          <p:nvPr/>
        </p:nvSpPr>
        <p:spPr>
          <a:xfrm>
            <a:off x="5664855" y="2539299"/>
            <a:ext cx="180000" cy="18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0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68" name="Google Shape;1268;p20"/>
          <p:cNvSpPr/>
          <p:nvPr/>
        </p:nvSpPr>
        <p:spPr>
          <a:xfrm>
            <a:off x="5847863" y="2550222"/>
            <a:ext cx="1708229" cy="1043297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69" name="Google Shape;1269;p20"/>
          <p:cNvSpPr txBox="1"/>
          <p:nvPr/>
        </p:nvSpPr>
        <p:spPr>
          <a:xfrm>
            <a:off x="298055" y="1889076"/>
            <a:ext cx="93249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온라인 평일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0" name="Google Shape;1270;p20"/>
          <p:cNvSpPr/>
          <p:nvPr/>
        </p:nvSpPr>
        <p:spPr>
          <a:xfrm>
            <a:off x="137013" y="1750911"/>
            <a:ext cx="9146944" cy="4537909"/>
          </a:xfrm>
          <a:prstGeom prst="rect">
            <a:avLst/>
          </a:prstGeom>
          <a:noFill/>
          <a:ln w="127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271" name="Google Shape;1271;p20"/>
          <p:cNvCxnSpPr/>
          <p:nvPr/>
        </p:nvCxnSpPr>
        <p:spPr>
          <a:xfrm>
            <a:off x="4652154" y="6055439"/>
            <a:ext cx="270000" cy="0"/>
          </a:xfrm>
          <a:prstGeom prst="straightConnector1">
            <a:avLst/>
          </a:prstGeom>
          <a:noFill/>
          <a:ln w="635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72" name="Google Shape;1272;p20"/>
          <p:cNvSpPr txBox="1"/>
          <p:nvPr/>
        </p:nvSpPr>
        <p:spPr>
          <a:xfrm>
            <a:off x="4922244" y="5886380"/>
            <a:ext cx="64977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대업종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총ROAS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273" name="Google Shape;1273;p20"/>
          <p:cNvCxnSpPr/>
          <p:nvPr/>
        </p:nvCxnSpPr>
        <p:spPr>
          <a:xfrm>
            <a:off x="5653984" y="6051919"/>
            <a:ext cx="270000" cy="0"/>
          </a:xfrm>
          <a:prstGeom prst="straightConnector1">
            <a:avLst/>
          </a:prstGeom>
          <a:noFill/>
          <a:ln w="6350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74" name="Google Shape;1274;p20"/>
          <p:cNvSpPr txBox="1"/>
          <p:nvPr/>
        </p:nvSpPr>
        <p:spPr>
          <a:xfrm>
            <a:off x="5932109" y="5891863"/>
            <a:ext cx="64977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중업종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총ROAS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75" name="Google Shape;1275;p20"/>
          <p:cNvSpPr/>
          <p:nvPr/>
        </p:nvSpPr>
        <p:spPr>
          <a:xfrm>
            <a:off x="1110343" y="4851908"/>
            <a:ext cx="7104926" cy="237258"/>
          </a:xfrm>
          <a:custGeom>
            <a:avLst/>
            <a:gdLst/>
            <a:ahLst/>
            <a:cxnLst/>
            <a:rect l="l" t="t" r="r" b="b"/>
            <a:pathLst>
              <a:path w="7104926" h="237258" extrusionOk="0">
                <a:moveTo>
                  <a:pt x="0" y="0"/>
                </a:moveTo>
                <a:cubicBezTo>
                  <a:pt x="97971" y="18661"/>
                  <a:pt x="195943" y="37322"/>
                  <a:pt x="289249" y="65314"/>
                </a:cubicBezTo>
                <a:cubicBezTo>
                  <a:pt x="382555" y="93306"/>
                  <a:pt x="468086" y="146180"/>
                  <a:pt x="559837" y="167951"/>
                </a:cubicBezTo>
                <a:cubicBezTo>
                  <a:pt x="651588" y="189723"/>
                  <a:pt x="749559" y="203718"/>
                  <a:pt x="839755" y="195943"/>
                </a:cubicBezTo>
                <a:cubicBezTo>
                  <a:pt x="929951" y="188168"/>
                  <a:pt x="1012371" y="150845"/>
                  <a:pt x="1101012" y="121298"/>
                </a:cubicBezTo>
                <a:cubicBezTo>
                  <a:pt x="1189653" y="91751"/>
                  <a:pt x="1281404" y="37322"/>
                  <a:pt x="1371600" y="18661"/>
                </a:cubicBezTo>
                <a:cubicBezTo>
                  <a:pt x="1461796" y="0"/>
                  <a:pt x="1545772" y="-6220"/>
                  <a:pt x="1642188" y="9331"/>
                </a:cubicBezTo>
                <a:cubicBezTo>
                  <a:pt x="1738604" y="24882"/>
                  <a:pt x="1850572" y="93307"/>
                  <a:pt x="1950098" y="111968"/>
                </a:cubicBezTo>
                <a:cubicBezTo>
                  <a:pt x="2049624" y="130629"/>
                  <a:pt x="2144486" y="138404"/>
                  <a:pt x="2239347" y="121298"/>
                </a:cubicBezTo>
                <a:cubicBezTo>
                  <a:pt x="2334208" y="104192"/>
                  <a:pt x="2425959" y="12441"/>
                  <a:pt x="2519265" y="9331"/>
                </a:cubicBezTo>
                <a:cubicBezTo>
                  <a:pt x="2612571" y="6221"/>
                  <a:pt x="2696547" y="88641"/>
                  <a:pt x="2799184" y="102637"/>
                </a:cubicBezTo>
                <a:cubicBezTo>
                  <a:pt x="2901821" y="116633"/>
                  <a:pt x="3021564" y="93306"/>
                  <a:pt x="3135086" y="93306"/>
                </a:cubicBezTo>
                <a:cubicBezTo>
                  <a:pt x="3248608" y="93306"/>
                  <a:pt x="3373016" y="108857"/>
                  <a:pt x="3480318" y="102637"/>
                </a:cubicBezTo>
                <a:cubicBezTo>
                  <a:pt x="3587620" y="96417"/>
                  <a:pt x="3674706" y="38878"/>
                  <a:pt x="3778898" y="55984"/>
                </a:cubicBezTo>
                <a:cubicBezTo>
                  <a:pt x="3883090" y="73090"/>
                  <a:pt x="3999722" y="178837"/>
                  <a:pt x="4105469" y="205274"/>
                </a:cubicBezTo>
                <a:cubicBezTo>
                  <a:pt x="4211216" y="231711"/>
                  <a:pt x="4306077" y="220825"/>
                  <a:pt x="4413379" y="214604"/>
                </a:cubicBezTo>
                <a:cubicBezTo>
                  <a:pt x="4520681" y="208383"/>
                  <a:pt x="4637314" y="186612"/>
                  <a:pt x="4749281" y="167951"/>
                </a:cubicBezTo>
                <a:cubicBezTo>
                  <a:pt x="4861249" y="149290"/>
                  <a:pt x="4973217" y="121298"/>
                  <a:pt x="5085184" y="102637"/>
                </a:cubicBezTo>
                <a:cubicBezTo>
                  <a:pt x="5197152" y="83976"/>
                  <a:pt x="5310674" y="55984"/>
                  <a:pt x="5421086" y="55984"/>
                </a:cubicBezTo>
                <a:cubicBezTo>
                  <a:pt x="5531498" y="55984"/>
                  <a:pt x="5635690" y="77755"/>
                  <a:pt x="5747657" y="102637"/>
                </a:cubicBezTo>
                <a:cubicBezTo>
                  <a:pt x="5859624" y="127519"/>
                  <a:pt x="5980923" y="183503"/>
                  <a:pt x="6092890" y="205274"/>
                </a:cubicBezTo>
                <a:cubicBezTo>
                  <a:pt x="6204857" y="227045"/>
                  <a:pt x="6312159" y="245706"/>
                  <a:pt x="6419461" y="233265"/>
                </a:cubicBezTo>
                <a:cubicBezTo>
                  <a:pt x="6526763" y="220824"/>
                  <a:pt x="6627845" y="157066"/>
                  <a:pt x="6736702" y="130629"/>
                </a:cubicBezTo>
                <a:cubicBezTo>
                  <a:pt x="6845559" y="104192"/>
                  <a:pt x="7016620" y="82421"/>
                  <a:pt x="7072604" y="74645"/>
                </a:cubicBezTo>
                <a:cubicBezTo>
                  <a:pt x="7128588" y="66869"/>
                  <a:pt x="7100596" y="75422"/>
                  <a:pt x="7072604" y="83976"/>
                </a:cubicBezTo>
              </a:path>
            </a:pathLst>
          </a:custGeom>
          <a:noFill/>
          <a:ln w="9525" cap="rnd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76" name="Google Shape;1276;p20"/>
          <p:cNvSpPr/>
          <p:nvPr/>
        </p:nvSpPr>
        <p:spPr>
          <a:xfrm>
            <a:off x="1101012" y="4857182"/>
            <a:ext cx="7081935" cy="314530"/>
          </a:xfrm>
          <a:custGeom>
            <a:avLst/>
            <a:gdLst/>
            <a:ahLst/>
            <a:cxnLst/>
            <a:rect l="l" t="t" r="r" b="b"/>
            <a:pathLst>
              <a:path w="7081935" h="314530" extrusionOk="0">
                <a:moveTo>
                  <a:pt x="0" y="78702"/>
                </a:moveTo>
                <a:cubicBezTo>
                  <a:pt x="106524" y="158012"/>
                  <a:pt x="213049" y="237322"/>
                  <a:pt x="307910" y="255983"/>
                </a:cubicBezTo>
                <a:cubicBezTo>
                  <a:pt x="402771" y="274644"/>
                  <a:pt x="480527" y="192224"/>
                  <a:pt x="569168" y="190669"/>
                </a:cubicBezTo>
                <a:cubicBezTo>
                  <a:pt x="657809" y="189114"/>
                  <a:pt x="749559" y="235767"/>
                  <a:pt x="839755" y="246653"/>
                </a:cubicBezTo>
                <a:cubicBezTo>
                  <a:pt x="929951" y="257539"/>
                  <a:pt x="1018592" y="296416"/>
                  <a:pt x="1110343" y="255983"/>
                </a:cubicBezTo>
                <a:cubicBezTo>
                  <a:pt x="1202094" y="215550"/>
                  <a:pt x="1298510" y="28938"/>
                  <a:pt x="1390261" y="4057"/>
                </a:cubicBezTo>
                <a:cubicBezTo>
                  <a:pt x="1482012" y="-20825"/>
                  <a:pt x="1565988" y="75592"/>
                  <a:pt x="1660849" y="106694"/>
                </a:cubicBezTo>
                <a:cubicBezTo>
                  <a:pt x="1755710" y="137796"/>
                  <a:pt x="1861458" y="178228"/>
                  <a:pt x="1959429" y="190669"/>
                </a:cubicBezTo>
                <a:cubicBezTo>
                  <a:pt x="2057400" y="203110"/>
                  <a:pt x="2156927" y="210885"/>
                  <a:pt x="2248678" y="181338"/>
                </a:cubicBezTo>
                <a:cubicBezTo>
                  <a:pt x="2340429" y="151791"/>
                  <a:pt x="2416629" y="16497"/>
                  <a:pt x="2509935" y="13387"/>
                </a:cubicBezTo>
                <a:cubicBezTo>
                  <a:pt x="2603241" y="10277"/>
                  <a:pt x="2702768" y="122244"/>
                  <a:pt x="2808515" y="162677"/>
                </a:cubicBezTo>
                <a:cubicBezTo>
                  <a:pt x="2914262" y="203110"/>
                  <a:pt x="3030895" y="255983"/>
                  <a:pt x="3144417" y="255983"/>
                </a:cubicBezTo>
                <a:cubicBezTo>
                  <a:pt x="3257939" y="255983"/>
                  <a:pt x="3387012" y="187559"/>
                  <a:pt x="3489649" y="162677"/>
                </a:cubicBezTo>
                <a:cubicBezTo>
                  <a:pt x="3592286" y="137796"/>
                  <a:pt x="3660711" y="89588"/>
                  <a:pt x="3760237" y="106694"/>
                </a:cubicBezTo>
                <a:cubicBezTo>
                  <a:pt x="3859764" y="123800"/>
                  <a:pt x="3973286" y="246653"/>
                  <a:pt x="4086808" y="265314"/>
                </a:cubicBezTo>
                <a:cubicBezTo>
                  <a:pt x="4200331" y="283975"/>
                  <a:pt x="4326294" y="210886"/>
                  <a:pt x="4441372" y="218661"/>
                </a:cubicBezTo>
                <a:cubicBezTo>
                  <a:pt x="4556450" y="226437"/>
                  <a:pt x="4666862" y="332183"/>
                  <a:pt x="4777274" y="311967"/>
                </a:cubicBezTo>
                <a:cubicBezTo>
                  <a:pt x="4887686" y="291751"/>
                  <a:pt x="4994988" y="130020"/>
                  <a:pt x="5103845" y="97363"/>
                </a:cubicBezTo>
                <a:cubicBezTo>
                  <a:pt x="5212702" y="64706"/>
                  <a:pt x="5321560" y="103583"/>
                  <a:pt x="5430417" y="116024"/>
                </a:cubicBezTo>
                <a:cubicBezTo>
                  <a:pt x="5539274" y="128465"/>
                  <a:pt x="5646576" y="147126"/>
                  <a:pt x="5756988" y="172008"/>
                </a:cubicBezTo>
                <a:cubicBezTo>
                  <a:pt x="5867400" y="196890"/>
                  <a:pt x="5980923" y="246653"/>
                  <a:pt x="6092890" y="265314"/>
                </a:cubicBezTo>
                <a:cubicBezTo>
                  <a:pt x="6204857" y="283975"/>
                  <a:pt x="6319935" y="296416"/>
                  <a:pt x="6428792" y="283975"/>
                </a:cubicBezTo>
                <a:cubicBezTo>
                  <a:pt x="6537649" y="271534"/>
                  <a:pt x="6637176" y="210885"/>
                  <a:pt x="6746033" y="190669"/>
                </a:cubicBezTo>
                <a:cubicBezTo>
                  <a:pt x="6854890" y="170453"/>
                  <a:pt x="7081935" y="162677"/>
                  <a:pt x="7081935" y="162677"/>
                </a:cubicBezTo>
                <a:lnTo>
                  <a:pt x="7081935" y="162677"/>
                </a:lnTo>
              </a:path>
            </a:pathLst>
          </a:custGeom>
          <a:noFill/>
          <a:ln w="2540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77" name="Google Shape;1277;p20"/>
          <p:cNvSpPr txBox="1"/>
          <p:nvPr/>
        </p:nvSpPr>
        <p:spPr>
          <a:xfrm>
            <a:off x="8837085" y="2369375"/>
            <a:ext cx="782834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800" b="0" i="0" u="none" strike="noStrike" cap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2.5</a:t>
            </a:r>
            <a:endParaRPr sz="800" b="0" i="0" u="none" strike="noStrike" cap="none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78" name="Google Shape;1278;p20"/>
          <p:cNvSpPr txBox="1"/>
          <p:nvPr/>
        </p:nvSpPr>
        <p:spPr>
          <a:xfrm>
            <a:off x="8820483" y="2931570"/>
            <a:ext cx="782834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800" b="0" i="0" u="none" strike="noStrike" cap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2.0</a:t>
            </a:r>
            <a:endParaRPr sz="800" b="0" i="0" u="none" strike="noStrike" cap="none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79" name="Google Shape;1279;p20"/>
          <p:cNvSpPr txBox="1"/>
          <p:nvPr/>
        </p:nvSpPr>
        <p:spPr>
          <a:xfrm>
            <a:off x="8826565" y="3519906"/>
            <a:ext cx="782834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800" b="0" i="0" u="none" strike="noStrike" cap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1.5</a:t>
            </a:r>
            <a:endParaRPr sz="800" b="0" i="0" u="none" strike="noStrike" cap="none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80" name="Google Shape;1280;p20"/>
          <p:cNvSpPr txBox="1"/>
          <p:nvPr/>
        </p:nvSpPr>
        <p:spPr>
          <a:xfrm>
            <a:off x="8831146" y="4098954"/>
            <a:ext cx="782834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800" b="0" i="0" u="none" strike="noStrike" cap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1.0</a:t>
            </a:r>
            <a:endParaRPr sz="800" b="0" i="0" u="none" strike="noStrike" cap="none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81" name="Google Shape;1281;p20"/>
          <p:cNvSpPr txBox="1"/>
          <p:nvPr/>
        </p:nvSpPr>
        <p:spPr>
          <a:xfrm>
            <a:off x="8826565" y="4702438"/>
            <a:ext cx="782834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800" b="0" i="0" u="none" strike="noStrike" cap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0.5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2" name="Google Shape;1282;p20"/>
          <p:cNvSpPr txBox="1"/>
          <p:nvPr/>
        </p:nvSpPr>
        <p:spPr>
          <a:xfrm>
            <a:off x="8830116" y="5314716"/>
            <a:ext cx="782834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800" b="0" i="0" u="none" strike="noStrike" cap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83" name="Google Shape;1283;p20"/>
          <p:cNvCxnSpPr/>
          <p:nvPr/>
        </p:nvCxnSpPr>
        <p:spPr>
          <a:xfrm>
            <a:off x="6549171" y="6047288"/>
            <a:ext cx="270000" cy="0"/>
          </a:xfrm>
          <a:prstGeom prst="straightConnector1">
            <a:avLst/>
          </a:prstGeom>
          <a:noFill/>
          <a:ln w="63500" cap="flat" cmpd="sng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84" name="Google Shape;1284;p20"/>
          <p:cNvSpPr txBox="1"/>
          <p:nvPr/>
        </p:nvSpPr>
        <p:spPr>
          <a:xfrm>
            <a:off x="6819261" y="5887560"/>
            <a:ext cx="64977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소업종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총ROAS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85" name="Google Shape;1285;p20"/>
          <p:cNvSpPr/>
          <p:nvPr/>
        </p:nvSpPr>
        <p:spPr>
          <a:xfrm>
            <a:off x="1129004" y="5196861"/>
            <a:ext cx="7044612" cy="178467"/>
          </a:xfrm>
          <a:custGeom>
            <a:avLst/>
            <a:gdLst/>
            <a:ahLst/>
            <a:cxnLst/>
            <a:rect l="l" t="t" r="r" b="b"/>
            <a:pathLst>
              <a:path w="7044612" h="178467" extrusionOk="0">
                <a:moveTo>
                  <a:pt x="0" y="28282"/>
                </a:moveTo>
                <a:cubicBezTo>
                  <a:pt x="98749" y="46165"/>
                  <a:pt x="197498" y="64049"/>
                  <a:pt x="289249" y="74935"/>
                </a:cubicBezTo>
                <a:cubicBezTo>
                  <a:pt x="381000" y="85821"/>
                  <a:pt x="464975" y="84265"/>
                  <a:pt x="550506" y="93596"/>
                </a:cubicBezTo>
                <a:cubicBezTo>
                  <a:pt x="636037" y="102927"/>
                  <a:pt x="710682" y="118478"/>
                  <a:pt x="802433" y="130919"/>
                </a:cubicBezTo>
                <a:cubicBezTo>
                  <a:pt x="894184" y="143360"/>
                  <a:pt x="1010816" y="171351"/>
                  <a:pt x="1101012" y="168241"/>
                </a:cubicBezTo>
                <a:cubicBezTo>
                  <a:pt x="1191208" y="165131"/>
                  <a:pt x="1256522" y="126253"/>
                  <a:pt x="1343608" y="112257"/>
                </a:cubicBezTo>
                <a:cubicBezTo>
                  <a:pt x="1430694" y="98261"/>
                  <a:pt x="1525556" y="85821"/>
                  <a:pt x="1623527" y="84266"/>
                </a:cubicBezTo>
                <a:cubicBezTo>
                  <a:pt x="1721498" y="82711"/>
                  <a:pt x="1833466" y="106037"/>
                  <a:pt x="1931437" y="102927"/>
                </a:cubicBezTo>
                <a:cubicBezTo>
                  <a:pt x="2029408" y="99817"/>
                  <a:pt x="2119604" y="82710"/>
                  <a:pt x="2211355" y="65604"/>
                </a:cubicBezTo>
                <a:cubicBezTo>
                  <a:pt x="2303106" y="48498"/>
                  <a:pt x="2385527" y="-4375"/>
                  <a:pt x="2481943" y="290"/>
                </a:cubicBezTo>
                <a:cubicBezTo>
                  <a:pt x="2578359" y="4955"/>
                  <a:pt x="2682551" y="71825"/>
                  <a:pt x="2789853" y="93596"/>
                </a:cubicBezTo>
                <a:cubicBezTo>
                  <a:pt x="2897155" y="115367"/>
                  <a:pt x="3015343" y="129364"/>
                  <a:pt x="3125755" y="130919"/>
                </a:cubicBezTo>
                <a:cubicBezTo>
                  <a:pt x="3236167" y="132474"/>
                  <a:pt x="3346580" y="113813"/>
                  <a:pt x="3452327" y="102927"/>
                </a:cubicBezTo>
                <a:cubicBezTo>
                  <a:pt x="3558074" y="92041"/>
                  <a:pt x="3656045" y="60939"/>
                  <a:pt x="3760237" y="65604"/>
                </a:cubicBezTo>
                <a:cubicBezTo>
                  <a:pt x="3864429" y="70269"/>
                  <a:pt x="3965511" y="124699"/>
                  <a:pt x="4077478" y="130919"/>
                </a:cubicBezTo>
                <a:cubicBezTo>
                  <a:pt x="4189445" y="137139"/>
                  <a:pt x="4318519" y="98262"/>
                  <a:pt x="4432041" y="102927"/>
                </a:cubicBezTo>
                <a:cubicBezTo>
                  <a:pt x="4545563" y="107592"/>
                  <a:pt x="4654420" y="168241"/>
                  <a:pt x="4758612" y="158910"/>
                </a:cubicBezTo>
                <a:cubicBezTo>
                  <a:pt x="4862804" y="149579"/>
                  <a:pt x="4953000" y="53163"/>
                  <a:pt x="5057192" y="46943"/>
                </a:cubicBezTo>
                <a:cubicBezTo>
                  <a:pt x="5161384" y="40723"/>
                  <a:pt x="5268686" y="126253"/>
                  <a:pt x="5383763" y="121588"/>
                </a:cubicBezTo>
                <a:cubicBezTo>
                  <a:pt x="5498840" y="116923"/>
                  <a:pt x="5638800" y="20506"/>
                  <a:pt x="5747657" y="18951"/>
                </a:cubicBezTo>
                <a:cubicBezTo>
                  <a:pt x="5856514" y="17396"/>
                  <a:pt x="5928049" y="85820"/>
                  <a:pt x="6036906" y="112257"/>
                </a:cubicBezTo>
                <a:cubicBezTo>
                  <a:pt x="6145763" y="138694"/>
                  <a:pt x="6287278" y="171352"/>
                  <a:pt x="6400800" y="177572"/>
                </a:cubicBezTo>
                <a:cubicBezTo>
                  <a:pt x="6514322" y="183792"/>
                  <a:pt x="6610739" y="155801"/>
                  <a:pt x="6718041" y="149580"/>
                </a:cubicBezTo>
                <a:cubicBezTo>
                  <a:pt x="6825343" y="143359"/>
                  <a:pt x="7044612" y="140249"/>
                  <a:pt x="7044612" y="140249"/>
                </a:cubicBezTo>
                <a:lnTo>
                  <a:pt x="7044612" y="140249"/>
                </a:lnTo>
              </a:path>
            </a:pathLst>
          </a:custGeom>
          <a:noFill/>
          <a:ln w="25400" cap="flat" cmpd="sng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1" name="Google Shape;1291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662" y="1274066"/>
            <a:ext cx="9375237" cy="4731565"/>
          </a:xfrm>
          <a:prstGeom prst="rect">
            <a:avLst/>
          </a:prstGeom>
          <a:noFill/>
          <a:ln>
            <a:noFill/>
          </a:ln>
        </p:spPr>
      </p:pic>
      <p:sp>
        <p:nvSpPr>
          <p:cNvPr id="1292" name="Google Shape;1292;p21"/>
          <p:cNvSpPr txBox="1"/>
          <p:nvPr/>
        </p:nvSpPr>
        <p:spPr>
          <a:xfrm>
            <a:off x="192999" y="123277"/>
            <a:ext cx="2284442" cy="397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800" tIns="44400" rIns="88800" bIns="44400" anchor="ctr" anchorCtr="0">
            <a:spAutoFit/>
          </a:bodyPr>
          <a:lstStyle/>
          <a:p>
            <a:pPr marL="333083" marR="0" lvl="0" indent="-3330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ko-KR" sz="2000" b="1" i="0" u="none" strike="noStrike" cap="none">
                <a:solidFill>
                  <a:srgbClr val="7BA96B"/>
                </a:solidFill>
                <a:latin typeface="Malgun Gothic"/>
                <a:ea typeface="Malgun Gothic"/>
                <a:cs typeface="Malgun Gothic"/>
                <a:sym typeface="Malgun Gothic"/>
              </a:rPr>
              <a:t>Screen Definition</a:t>
            </a:r>
            <a:endParaRPr sz="19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93" name="Google Shape;1293;p21"/>
          <p:cNvSpPr txBox="1"/>
          <p:nvPr/>
        </p:nvSpPr>
        <p:spPr>
          <a:xfrm>
            <a:off x="1036754" y="658497"/>
            <a:ext cx="1574470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광고주 시간대별 예상 소진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4" name="Google Shape;1294;p21"/>
          <p:cNvSpPr txBox="1"/>
          <p:nvPr/>
        </p:nvSpPr>
        <p:spPr>
          <a:xfrm>
            <a:off x="10009756" y="649261"/>
            <a:ext cx="530915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유은선</a:t>
            </a:r>
            <a:endParaRPr sz="9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95" name="Google Shape;1295;p21"/>
          <p:cNvSpPr txBox="1"/>
          <p:nvPr/>
        </p:nvSpPr>
        <p:spPr>
          <a:xfrm>
            <a:off x="6092032" y="648907"/>
            <a:ext cx="2276585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광고주센터 &gt; 보고서 &gt; 시간대별 보고서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6" name="Google Shape;1296;p21"/>
          <p:cNvSpPr txBox="1"/>
          <p:nvPr/>
        </p:nvSpPr>
        <p:spPr>
          <a:xfrm>
            <a:off x="1026736" y="901364"/>
            <a:ext cx="2507418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https://manage.mobon.net/report/time_list=</a:t>
            </a:r>
            <a:endParaRPr sz="9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297" name="Google Shape;1297;p21"/>
          <p:cNvGraphicFramePr/>
          <p:nvPr/>
        </p:nvGraphicFramePr>
        <p:xfrm>
          <a:off x="9432111" y="1386175"/>
          <a:ext cx="2765925" cy="1254400"/>
        </p:xfrm>
        <a:graphic>
          <a:graphicData uri="http://schemas.openxmlformats.org/drawingml/2006/table">
            <a:tbl>
              <a:tblPr>
                <a:noFill/>
                <a:tableStyleId>{00AA482A-1F3B-404D-B719-D6A948EE7915}</a:tableStyleId>
              </a:tblPr>
              <a:tblGrid>
                <a:gridCol w="27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4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1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sz="9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1400" u="none" strike="noStrike" cap="none"/>
                    </a:p>
                  </a:txBody>
                  <a:tcPr marL="20925" marR="20925" marT="18000" marB="18000" anchor="ctr">
                    <a:lnL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Noto Sans Symbols"/>
                        <a:buChar char="▪"/>
                      </a:pPr>
                      <a:r>
                        <a:rPr lang="ko-KR" sz="800" b="0" u="none" strike="noStrike" cap="none"/>
                        <a:t>광고주센터 &gt; 보고서 &gt; 시간대별 보고서 하단 통계 표에 예상노출값 추가</a:t>
                      </a:r>
                      <a:endParaRPr sz="800" b="0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Noto Sans Symbols"/>
                        <a:buNone/>
                      </a:pPr>
                      <a:r>
                        <a:rPr lang="ko-KR" sz="800" b="0" u="none" strike="noStrike" cap="none"/>
                        <a:t>- 노출 순서는 노출수 다음</a:t>
                      </a:r>
                      <a:endParaRPr sz="800" b="0" u="none" strike="noStrike" cap="none"/>
                    </a:p>
                  </a:txBody>
                  <a:tcPr marL="20925" marR="20925" marT="18000" marB="18000" anchor="ctr">
                    <a:lnL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2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sz="9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sz="1400" u="none" strike="noStrike" cap="none"/>
                    </a:p>
                  </a:txBody>
                  <a:tcPr marL="20925" marR="20925" marT="18000" marB="18000" anchor="ctr">
                    <a:lnL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Noto Sans Symbols"/>
                        <a:buChar char="▪"/>
                      </a:pPr>
                      <a:r>
                        <a:rPr lang="ko-KR" sz="800" b="0" u="none" strike="noStrike" cap="none"/>
                        <a:t>광고주센터 &gt; 보고서 &gt; 시간대별 보고서 하단 통계 표에 예상소진값 추가</a:t>
                      </a:r>
                      <a:endParaRPr sz="800" b="0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Noto Sans Symbols"/>
                        <a:buNone/>
                      </a:pPr>
                      <a:r>
                        <a:rPr lang="ko-KR" sz="800" b="0" u="none" strike="noStrike" cap="none"/>
                        <a:t>- 노출 순서는 소진금액 다음</a:t>
                      </a:r>
                      <a:endParaRPr sz="800" b="0" u="none" strike="noStrike" cap="none"/>
                    </a:p>
                  </a:txBody>
                  <a:tcPr marL="20925" marR="20925" marT="18000" marB="18000" anchor="ctr">
                    <a:lnL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98" name="Google Shape;1298;p21"/>
          <p:cNvSpPr/>
          <p:nvPr/>
        </p:nvSpPr>
        <p:spPr>
          <a:xfrm>
            <a:off x="4437245" y="2082050"/>
            <a:ext cx="849427" cy="17954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99" name="Google Shape;1299;p21"/>
          <p:cNvSpPr/>
          <p:nvPr/>
        </p:nvSpPr>
        <p:spPr>
          <a:xfrm>
            <a:off x="2332655" y="3339193"/>
            <a:ext cx="170669" cy="2629114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00" name="Google Shape;1300;p21"/>
          <p:cNvSpPr/>
          <p:nvPr/>
        </p:nvSpPr>
        <p:spPr>
          <a:xfrm>
            <a:off x="2323324" y="3159193"/>
            <a:ext cx="180000" cy="18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0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01" name="Google Shape;1301;p21"/>
          <p:cNvSpPr/>
          <p:nvPr/>
        </p:nvSpPr>
        <p:spPr>
          <a:xfrm>
            <a:off x="3819334" y="3354545"/>
            <a:ext cx="170669" cy="2629114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02" name="Google Shape;1302;p21"/>
          <p:cNvSpPr/>
          <p:nvPr/>
        </p:nvSpPr>
        <p:spPr>
          <a:xfrm>
            <a:off x="3810003" y="3174545"/>
            <a:ext cx="180000" cy="18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0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8" name="Google Shape;1308;p22"/>
          <p:cNvSpPr txBox="1"/>
          <p:nvPr/>
        </p:nvSpPr>
        <p:spPr>
          <a:xfrm>
            <a:off x="192999" y="123277"/>
            <a:ext cx="2284442" cy="397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800" tIns="44400" rIns="88800" bIns="44400" anchor="ctr" anchorCtr="0">
            <a:spAutoFit/>
          </a:bodyPr>
          <a:lstStyle/>
          <a:p>
            <a:pPr marL="333083" marR="0" lvl="0" indent="-3330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ko-KR" sz="2000" b="1" i="0" u="none" strike="noStrike" cap="none">
                <a:solidFill>
                  <a:srgbClr val="7BA96B"/>
                </a:solidFill>
                <a:latin typeface="Malgun Gothic"/>
                <a:ea typeface="Malgun Gothic"/>
                <a:cs typeface="Malgun Gothic"/>
                <a:sym typeface="Malgun Gothic"/>
              </a:rPr>
              <a:t>Screen Definition</a:t>
            </a:r>
            <a:endParaRPr sz="19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09" name="Google Shape;1309;p22"/>
          <p:cNvSpPr txBox="1"/>
          <p:nvPr/>
        </p:nvSpPr>
        <p:spPr>
          <a:xfrm>
            <a:off x="1036754" y="658497"/>
            <a:ext cx="1574470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광고주 시간대별 예상 소진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0" name="Google Shape;1310;p22"/>
          <p:cNvSpPr txBox="1"/>
          <p:nvPr/>
        </p:nvSpPr>
        <p:spPr>
          <a:xfrm>
            <a:off x="10009756" y="649261"/>
            <a:ext cx="530915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유은선</a:t>
            </a:r>
            <a:endParaRPr sz="9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11" name="Google Shape;1311;p22"/>
          <p:cNvSpPr txBox="1"/>
          <p:nvPr/>
        </p:nvSpPr>
        <p:spPr>
          <a:xfrm>
            <a:off x="6092032" y="648907"/>
            <a:ext cx="2276585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광고주센터 &gt; 보고서 &gt; 시간대별 보고서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2" name="Google Shape;1312;p22"/>
          <p:cNvSpPr txBox="1"/>
          <p:nvPr/>
        </p:nvSpPr>
        <p:spPr>
          <a:xfrm>
            <a:off x="1026736" y="901364"/>
            <a:ext cx="2507418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https://manage.mobon.net/report/time_list=</a:t>
            </a:r>
            <a:endParaRPr sz="9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313" name="Google Shape;1313;p22"/>
          <p:cNvGraphicFramePr/>
          <p:nvPr/>
        </p:nvGraphicFramePr>
        <p:xfrm>
          <a:off x="9432111" y="138617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{00AA482A-1F3B-404D-B719-D6A948EE7915}</a:tableStyleId>
              </a:tblPr>
              <a:tblGrid>
                <a:gridCol w="27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4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65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sz="9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1400" u="none" strike="noStrike" cap="none"/>
                    </a:p>
                  </a:txBody>
                  <a:tcPr marL="20925" marR="20925" marT="18000" marB="18000" anchor="ctr">
                    <a:lnL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Noto Sans Symbols"/>
                        <a:buChar char="▪"/>
                      </a:pPr>
                      <a:r>
                        <a:rPr lang="ko-KR" sz="800" b="0" u="none" strike="noStrike" cap="none"/>
                        <a:t>막대그래프 중 소진을 선택했을 때 예상소진을 함께 보여주고, 노출을 선택했을 때 예상 노출을 함께 보여줌. </a:t>
                      </a:r>
                      <a:endParaRPr sz="1400" u="none" strike="noStrike" cap="none"/>
                    </a:p>
                  </a:txBody>
                  <a:tcPr marL="20925" marR="20925" marT="18000" marB="18000" anchor="ctr">
                    <a:lnL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314" name="Google Shape;1314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144231"/>
            <a:ext cx="9412213" cy="4750226"/>
          </a:xfrm>
          <a:prstGeom prst="rect">
            <a:avLst/>
          </a:prstGeom>
          <a:noFill/>
          <a:ln>
            <a:noFill/>
          </a:ln>
        </p:spPr>
      </p:pic>
      <p:sp>
        <p:nvSpPr>
          <p:cNvPr id="1315" name="Google Shape;1315;p22"/>
          <p:cNvSpPr/>
          <p:nvPr/>
        </p:nvSpPr>
        <p:spPr>
          <a:xfrm>
            <a:off x="2051543" y="1863763"/>
            <a:ext cx="180000" cy="18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0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16" name="Google Shape;1316;p22"/>
          <p:cNvSpPr/>
          <p:nvPr/>
        </p:nvSpPr>
        <p:spPr>
          <a:xfrm>
            <a:off x="2066664" y="2051339"/>
            <a:ext cx="3233123" cy="925125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" name="Google Shape;1321;p23"/>
          <p:cNvSpPr/>
          <p:nvPr/>
        </p:nvSpPr>
        <p:spPr>
          <a:xfrm>
            <a:off x="190475" y="3640465"/>
            <a:ext cx="11809464" cy="646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ko-KR" sz="36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Thank you</a:t>
            </a:r>
            <a:r>
              <a:rPr lang="ko-KR" sz="3600" b="0" i="0" u="none" strike="noStrike" cap="none">
                <a:solidFill>
                  <a:srgbClr val="7BA96B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36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3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g7149329032_0_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12713" y="2130000"/>
            <a:ext cx="8964976" cy="300787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g7149329032_0_1"/>
          <p:cNvSpPr/>
          <p:nvPr/>
        </p:nvSpPr>
        <p:spPr>
          <a:xfrm>
            <a:off x="2859850" y="844550"/>
            <a:ext cx="6470700" cy="779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전체 소진량 데이터 중 보정이 필요한 부분.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g8119afa147_0_3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8775" y="1752725"/>
            <a:ext cx="3223100" cy="229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g8119afa147_0_34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947325" y="1711875"/>
            <a:ext cx="3223100" cy="2339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g8119afa147_0_34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131788" y="4570525"/>
            <a:ext cx="2854175" cy="2102376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g8119afa147_0_340"/>
          <p:cNvSpPr/>
          <p:nvPr/>
        </p:nvSpPr>
        <p:spPr>
          <a:xfrm>
            <a:off x="8721150" y="2605650"/>
            <a:ext cx="2575500" cy="2299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ko-KR" sz="1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웹, 모바일</a:t>
            </a:r>
            <a:r>
              <a:rPr lang="ko-KR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모두 </a:t>
            </a:r>
            <a:r>
              <a:rPr lang="ko-KR" sz="1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한 시간</a:t>
            </a:r>
            <a:r>
              <a:rPr lang="ko-KR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이라는 기준에서 봤을 때 </a:t>
            </a:r>
            <a:r>
              <a:rPr lang="ko-KR" sz="1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노출이라는 이벤트</a:t>
            </a:r>
            <a:r>
              <a:rPr lang="ko-KR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가 </a:t>
            </a:r>
            <a:r>
              <a:rPr lang="ko-KR" sz="1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매우 빈번</a:t>
            </a:r>
            <a:r>
              <a:rPr lang="ko-KR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하게 발생.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ko-KR" sz="1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CPV</a:t>
            </a:r>
            <a:r>
              <a:rPr lang="ko-KR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도 매우 고르게 분포.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=&gt; 예상 노출수와 예상 소진 금액을 </a:t>
            </a:r>
            <a:r>
              <a:rPr lang="ko-KR" sz="1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비례적</a:t>
            </a:r>
            <a:r>
              <a:rPr lang="ko-KR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으로 표현하는게 가능함.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g8119afa147_0_340"/>
          <p:cNvSpPr/>
          <p:nvPr/>
        </p:nvSpPr>
        <p:spPr>
          <a:xfrm>
            <a:off x="740250" y="148050"/>
            <a:ext cx="7980900" cy="779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CPV 캠페인들의 통계 데이터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7" name="Google Shape;127;g8119afa147_0_34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58537" y="4570525"/>
            <a:ext cx="3163575" cy="210237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g8119afa147_0_340"/>
          <p:cNvSpPr/>
          <p:nvPr/>
        </p:nvSpPr>
        <p:spPr>
          <a:xfrm>
            <a:off x="1436200" y="1193163"/>
            <a:ext cx="5996400" cy="5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시간 당 노출 수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g8119afa147_0_340"/>
          <p:cNvSpPr/>
          <p:nvPr/>
        </p:nvSpPr>
        <p:spPr>
          <a:xfrm>
            <a:off x="1436200" y="4092663"/>
            <a:ext cx="5996400" cy="5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시간 당  CPV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g8119afa147_0_30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2638" y="1851823"/>
            <a:ext cx="3302075" cy="244567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g8119afa147_0_302"/>
          <p:cNvSpPr/>
          <p:nvPr/>
        </p:nvSpPr>
        <p:spPr>
          <a:xfrm>
            <a:off x="1278013" y="1259050"/>
            <a:ext cx="1011300" cy="7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웹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6" name="Google Shape;136;g8119afa147_0_30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05362" y="1851825"/>
            <a:ext cx="3445780" cy="244567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g8119afa147_0_302"/>
          <p:cNvSpPr/>
          <p:nvPr/>
        </p:nvSpPr>
        <p:spPr>
          <a:xfrm>
            <a:off x="4360500" y="1259050"/>
            <a:ext cx="1735500" cy="7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모바일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g8119afa147_0_302"/>
          <p:cNvSpPr/>
          <p:nvPr/>
        </p:nvSpPr>
        <p:spPr>
          <a:xfrm>
            <a:off x="7773150" y="197125"/>
            <a:ext cx="3942300" cy="39876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ko-KR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웹의 경우 </a:t>
            </a:r>
            <a:r>
              <a:rPr lang="ko-KR" sz="1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시간당 클릭 수가 1</a:t>
            </a:r>
            <a:r>
              <a:rPr lang="ko-KR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도 안됨.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ko-KR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모바일의 경우 </a:t>
            </a:r>
            <a:r>
              <a:rPr lang="ko-KR" sz="1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시간당 클릭 수가 3 </a:t>
            </a:r>
            <a:r>
              <a:rPr lang="ko-KR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정도로 웹에 비해 빈번하게 발생하나 한 시간이라는 기준으로 봤을 시 그렇게 </a:t>
            </a:r>
            <a:r>
              <a:rPr lang="ko-KR" sz="1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자주 발생하는 사건</a:t>
            </a:r>
            <a:r>
              <a:rPr lang="ko-KR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이 아님.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ko-KR" sz="1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10분</a:t>
            </a:r>
            <a:r>
              <a:rPr lang="ko-K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만에 예산이 막힌 CPC 캠페인의 예상 소진량을 </a:t>
            </a:r>
            <a:r>
              <a:rPr lang="ko-KR" sz="1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단순 비례식</a:t>
            </a:r>
            <a:r>
              <a:rPr lang="ko-K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으로 계산했을 경우, </a:t>
            </a:r>
            <a:r>
              <a:rPr lang="ko-KR" sz="1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한 시간에 한번도 발생하기 힘든 클릭</a:t>
            </a:r>
            <a:r>
              <a:rPr lang="ko-K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이라는 이벤트가 </a:t>
            </a:r>
            <a:r>
              <a:rPr lang="ko-KR" sz="1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6번</a:t>
            </a:r>
            <a:r>
              <a:rPr lang="ko-K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이나 발생한다고 가정하는 것과 같음. =&gt;  이렇게 가정할 경우 데이터 왜곡이 매우 크게 생김.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ko-KR" sz="1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추정 노출수는 비례적</a:t>
            </a:r>
            <a:r>
              <a:rPr lang="ko-K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으로 적용하되, 이전 2달의 </a:t>
            </a:r>
            <a:r>
              <a:rPr lang="ko-KR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같은 요일의, 같은 시간의, 같</a:t>
            </a:r>
            <a:r>
              <a:rPr lang="ko-KR" sz="1200" b="1">
                <a:solidFill>
                  <a:schemeClr val="dk1"/>
                </a:solidFill>
              </a:rPr>
              <a:t>은 플랫폼의, </a:t>
            </a:r>
            <a:r>
              <a:rPr lang="ko-KR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같은 연동 구분</a:t>
            </a:r>
            <a:r>
              <a:rPr lang="ko-K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을 가진 </a:t>
            </a:r>
            <a:r>
              <a:rPr lang="ko-KR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특정 캠페인</a:t>
            </a:r>
            <a:r>
              <a:rPr lang="ko-K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들의 데이터들을 집계하여 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cpv 를 계산한 후에 </a:t>
            </a:r>
            <a:r>
              <a:rPr lang="ko-KR" sz="1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예상 소진량</a:t>
            </a:r>
            <a:r>
              <a:rPr lang="ko-KR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을 계산.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ko-KR" sz="1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CPC 단가</a:t>
            </a:r>
            <a:r>
              <a:rPr lang="ko-KR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는 비교적 고르게 분포.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g8119afa147_0_302"/>
          <p:cNvSpPr/>
          <p:nvPr/>
        </p:nvSpPr>
        <p:spPr>
          <a:xfrm>
            <a:off x="473775" y="321425"/>
            <a:ext cx="6470700" cy="779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CPC 캠페인들의 통계 데이터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0" name="Google Shape;140;g8119afa147_0_30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2650" y="4449897"/>
            <a:ext cx="3177442" cy="22572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g8119afa147_0_30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651142" y="4449897"/>
            <a:ext cx="3154209" cy="2257278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g8119afa147_0_302"/>
          <p:cNvSpPr/>
          <p:nvPr/>
        </p:nvSpPr>
        <p:spPr>
          <a:xfrm>
            <a:off x="7583550" y="4297500"/>
            <a:ext cx="4321500" cy="2354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CPC 방식의 예상 소진 금액 추정 공식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남은 시간 동안 일어날 추정 노출 수</a:t>
            </a:r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 해당 시간대 노출 수 ) * ( 60 - 중단 시간 )  /  ( 중단 시간 )  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>
              <a:solidFill>
                <a:schemeClr val="dk1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>
              <a:solidFill>
                <a:schemeClr val="dk1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sz="1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2달 특정 요일, 특정 시간의 평균 cpv</a:t>
            </a:r>
            <a:endParaRPr sz="1200" b="1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 최근 2달의 데이터를 캠페인 별로,플랫폼 별로, 연동 구분별로, 시간별로, 요일별로 집계하여 CPV 계산)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7149329032_1_0"/>
          <p:cNvSpPr/>
          <p:nvPr/>
        </p:nvSpPr>
        <p:spPr>
          <a:xfrm>
            <a:off x="2859850" y="202975"/>
            <a:ext cx="6470700" cy="779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전체 캠페인들 중 중단된 캠페인의 수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8" name="Google Shape;148;g7149329032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5125" y="1125225"/>
            <a:ext cx="8820150" cy="535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81aeb29da7_0_0"/>
          <p:cNvSpPr/>
          <p:nvPr/>
        </p:nvSpPr>
        <p:spPr>
          <a:xfrm>
            <a:off x="2895020" y="97467"/>
            <a:ext cx="6470700" cy="779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1800"/>
              <a:t>중단된 캠페인들 중에 CPC와 CPV의 비율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g81aeb29da7_0_0"/>
          <p:cNvSpPr/>
          <p:nvPr/>
        </p:nvSpPr>
        <p:spPr>
          <a:xfrm>
            <a:off x="8054391" y="2037439"/>
            <a:ext cx="3560248" cy="3213327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ko-KR" sz="1200" b="0" i="0" u="none" strike="noStrike" cap="none">
                <a:solidFill>
                  <a:srgbClr val="000000"/>
                </a:solidFill>
                <a:sym typeface="Arial"/>
              </a:rPr>
              <a:t>파란색은 </a:t>
            </a:r>
            <a:r>
              <a:rPr lang="ko-KR" altLang="en-US" sz="1200" smtClean="0"/>
              <a:t>중단된 </a:t>
            </a:r>
            <a:r>
              <a:rPr lang="en-US" altLang="ko-KR" sz="1200" smtClean="0"/>
              <a:t>CPC</a:t>
            </a:r>
            <a:r>
              <a:rPr lang="ko-KR" sz="1200" b="0" i="0" u="none" strike="noStrike" cap="none" smtClean="0">
                <a:solidFill>
                  <a:srgbClr val="000000"/>
                </a:solidFill>
                <a:sym typeface="Arial"/>
              </a:rPr>
              <a:t> </a:t>
            </a:r>
            <a:r>
              <a:rPr lang="ko-KR" sz="1200" b="0" i="0" u="none" strike="noStrike" cap="none">
                <a:solidFill>
                  <a:srgbClr val="000000"/>
                </a:solidFill>
                <a:sym typeface="Arial"/>
              </a:rPr>
              <a:t>캠페인의 수를 의미. </a:t>
            </a:r>
            <a:endParaRPr sz="1200" b="0" i="0" u="none" strike="noStrike" cap="none">
              <a:solidFill>
                <a:srgbClr val="000000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ko-KR" sz="1200" b="0" i="0" u="none" strike="noStrike" cap="none">
                <a:solidFill>
                  <a:srgbClr val="000000"/>
                </a:solidFill>
                <a:sym typeface="Arial"/>
              </a:rPr>
              <a:t>주황색은 </a:t>
            </a:r>
            <a:r>
              <a:rPr lang="ko-KR" sz="1200" b="0" i="0" u="none" strike="noStrike" cap="none" smtClean="0">
                <a:solidFill>
                  <a:srgbClr val="000000"/>
                </a:solidFill>
                <a:sym typeface="Arial"/>
              </a:rPr>
              <a:t>중단된 </a:t>
            </a:r>
            <a:r>
              <a:rPr lang="en-US" altLang="ko-KR" sz="1200" smtClean="0"/>
              <a:t>CPV </a:t>
            </a:r>
            <a:r>
              <a:rPr lang="ko-KR" sz="1200" b="0" i="0" u="none" strike="noStrike" cap="none" smtClean="0">
                <a:solidFill>
                  <a:srgbClr val="000000"/>
                </a:solidFill>
                <a:sym typeface="Arial"/>
              </a:rPr>
              <a:t>캠페인의 </a:t>
            </a:r>
            <a:r>
              <a:rPr lang="ko-KR" sz="1200" b="0" i="0" u="none" strike="noStrike" cap="none">
                <a:solidFill>
                  <a:srgbClr val="000000"/>
                </a:solidFill>
                <a:sym typeface="Arial"/>
              </a:rPr>
              <a:t>수를 의미</a:t>
            </a:r>
            <a:r>
              <a:rPr lang="ko-KR" sz="1200" b="0" i="0" u="none" strike="noStrike" cap="none" smtClean="0">
                <a:solidFill>
                  <a:srgbClr val="000000"/>
                </a:solidFill>
                <a:sym typeface="Arial"/>
              </a:rPr>
              <a:t>.</a:t>
            </a:r>
            <a:endParaRPr lang="en-US" altLang="ko-KR" sz="1200" b="0" i="0" u="none" strike="noStrike" cap="none" smtClean="0">
              <a:solidFill>
                <a:srgbClr val="000000"/>
              </a:solidFill>
              <a:sym typeface="Arial"/>
            </a:endParaRPr>
          </a:p>
          <a:p>
            <a:pPr marL="1397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en-US" altLang="ko-KR" sz="1200" b="0" i="0" u="none" strike="noStrike" cap="none" smtClean="0">
              <a:solidFill>
                <a:srgbClr val="000000"/>
              </a:solidFill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US" sz="1200" b="1" smtClean="0">
                <a:solidFill>
                  <a:schemeClr val="tx1"/>
                </a:solidFill>
              </a:rPr>
              <a:t>0 ~1</a:t>
            </a:r>
            <a:r>
              <a:rPr lang="ko-KR" altLang="en-US" sz="1200" b="1" smtClean="0">
                <a:solidFill>
                  <a:schemeClr val="tx1"/>
                </a:solidFill>
              </a:rPr>
              <a:t>시에 중단된 </a:t>
            </a:r>
            <a:r>
              <a:rPr lang="en-US" altLang="ko-KR" sz="1200" b="1" smtClean="0">
                <a:solidFill>
                  <a:schemeClr val="tx1"/>
                </a:solidFill>
              </a:rPr>
              <a:t>CPC </a:t>
            </a:r>
            <a:r>
              <a:rPr lang="ko-KR" altLang="en-US" sz="1200" b="1" smtClean="0">
                <a:solidFill>
                  <a:schemeClr val="tx1"/>
                </a:solidFill>
              </a:rPr>
              <a:t>캠페인의 수가 상대적으로 높기 때문에 단순 비례식으로 예상 소진액을 계산할 경우</a:t>
            </a:r>
            <a:r>
              <a:rPr lang="en-US" altLang="ko-KR" sz="1200" b="1" smtClean="0">
                <a:solidFill>
                  <a:schemeClr val="tx1"/>
                </a:solidFill>
              </a:rPr>
              <a:t>, </a:t>
            </a:r>
            <a:r>
              <a:rPr lang="ko-KR" altLang="en-US" sz="1200" b="1" smtClean="0">
                <a:solidFill>
                  <a:schemeClr val="tx1"/>
                </a:solidFill>
              </a:rPr>
              <a:t>비 이상적으로 높은 예상 소진액이 계산될 가능성이 있음</a:t>
            </a:r>
            <a:r>
              <a:rPr lang="en-US" altLang="ko-KR" sz="1200" b="1" smtClean="0">
                <a:solidFill>
                  <a:schemeClr val="tx1"/>
                </a:solidFill>
              </a:rPr>
              <a:t>.</a:t>
            </a:r>
          </a:p>
          <a:p>
            <a:pPr marL="1397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en-US" altLang="ko-KR" sz="1200" b="1" smtClean="0">
              <a:solidFill>
                <a:schemeClr val="tx1"/>
              </a:solidFill>
            </a:endParaRPr>
          </a:p>
        </p:txBody>
      </p:sp>
      <p:pic>
        <p:nvPicPr>
          <p:cNvPr id="155" name="Google Shape;155;g81aeb29da7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222" y="1539077"/>
            <a:ext cx="6791325" cy="42100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20919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9628</TotalTime>
  <Words>3355</Words>
  <Application>Microsoft Office PowerPoint</Application>
  <PresentationFormat>사용자 지정</PresentationFormat>
  <Paragraphs>785</Paragraphs>
  <Slides>46</Slides>
  <Notes>46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46</vt:i4>
      </vt:variant>
    </vt:vector>
  </HeadingPairs>
  <TitlesOfParts>
    <vt:vector size="52" baseType="lpstr">
      <vt:lpstr>Noto Sans Symbols</vt:lpstr>
      <vt:lpstr>맑은 고딕</vt:lpstr>
      <vt:lpstr>맑은 고딕</vt:lpstr>
      <vt:lpstr>Arial</vt:lpstr>
      <vt:lpstr>Courier New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esyoo</dc:creator>
  <cp:lastModifiedBy>양 대영</cp:lastModifiedBy>
  <cp:revision>7</cp:revision>
  <dcterms:created xsi:type="dcterms:W3CDTF">2019-09-03T06:24:08Z</dcterms:created>
  <dcterms:modified xsi:type="dcterms:W3CDTF">2020-04-22T06:53:04Z</dcterms:modified>
</cp:coreProperties>
</file>