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8" r:id="rId4"/>
    <p:sldId id="261" r:id="rId5"/>
    <p:sldId id="277" r:id="rId6"/>
    <p:sldId id="265" r:id="rId7"/>
    <p:sldId id="269" r:id="rId8"/>
    <p:sldId id="270" r:id="rId9"/>
    <p:sldId id="271" r:id="rId10"/>
    <p:sldId id="272" r:id="rId11"/>
    <p:sldId id="273" r:id="rId12"/>
    <p:sldId id="280" r:id="rId13"/>
    <p:sldId id="282" r:id="rId14"/>
    <p:sldId id="283" r:id="rId15"/>
    <p:sldId id="274" r:id="rId16"/>
    <p:sldId id="275" r:id="rId17"/>
    <p:sldId id="276" r:id="rId18"/>
    <p:sldId id="285" r:id="rId19"/>
    <p:sldId id="286" r:id="rId20"/>
    <p:sldId id="289" r:id="rId21"/>
    <p:sldId id="288" r:id="rId22"/>
    <p:sldId id="290" r:id="rId23"/>
    <p:sldId id="281" r:id="rId24"/>
    <p:sldId id="258" r:id="rId25"/>
    <p:sldId id="259" r:id="rId26"/>
    <p:sldId id="260" r:id="rId27"/>
    <p:sldId id="262" r:id="rId28"/>
    <p:sldId id="264" r:id="rId29"/>
    <p:sldId id="266" r:id="rId30"/>
    <p:sldId id="263" r:id="rId31"/>
    <p:sldId id="267" r:id="rId32"/>
    <p:sldId id="268" r:id="rId33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8">
          <p15:clr>
            <a:srgbClr val="A4A3A4"/>
          </p15:clr>
        </p15:guide>
        <p15:guide id="2" orient="horz" pos="215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9e++Do5FSeONxF36SB0xltUoJ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AC2773-1248-4DD7-87BB-B3B572371837}">
  <a:tblStyle styleId="{F2AC2773-1248-4DD7-87BB-B3B57237183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0" y="90"/>
      </p:cViewPr>
      <p:guideLst>
        <p:guide pos="3838"/>
        <p:guide orient="horz" pos="2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17b7087c3_0_29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392" name="Google Shape;392;g817b7087c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1913dc151_0_1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401" name="Google Shape;401;g81913dc15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1913dc151_0_1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401" name="Google Shape;401;g81913dc15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98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1913dc151_0_1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401" name="Google Shape;401;g81913dc15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637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1913dc151_0_1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401" name="Google Shape;401;g81913dc15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697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17b7087c3_1_39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410" name="Google Shape;410;g817b7087c3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18ece74b8_0_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419" name="Google Shape;419;g718ece74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1a1a16b83_0_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428" name="Google Shape;428;g81a1a16b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1a1a16b83_0_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428" name="Google Shape;428;g81a1a16b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5434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5" name="Google Shape;1305;p2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6" name="Google Shape;1306;p22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99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5" name="Google Shape;1305;p2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6" name="Google Shape;1306;p22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6772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1a1a16b83_0_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428" name="Google Shape;428;g81a1a16b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1094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1a1a16b83_0_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428" name="Google Shape;428;g81a1a16b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079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046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2f8c7a61_0_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7f2f8c7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f2f8c7a61_0_3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15" name="Google Shape;115;g7f2f8c7a6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7b7087c3_0_19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26" name="Google Shape;126;g817b7087c3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17b7087c3_1_6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80" name="Google Shape;180;g817b7087c3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63" name="Google Shape;263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17b7087c3_1_21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300" name="Google Shape;300;g817b7087c3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7b7087c3_1_1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57" name="Google Shape;157;g817b7087c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4197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17b7087c3_1_12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21" name="Google Shape;221;g817b7087c3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17b7087c3_1_29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309" name="Google Shape;309;g817b7087c3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17b7087c3_1_28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344" name="Google Shape;344;g817b7087c3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7b7087c3_1_1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57" name="Google Shape;157;g817b7087c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7b7087c3_1_1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57" name="Google Shape;157;g817b7087c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129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7b7087c3_1_23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76" name="Google Shape;276;g817b7087c3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17b7087c3_0_19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354" name="Google Shape;354;g817b7087c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17b7087c3_0_20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373" name="Google Shape;373;g817b7087c3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18ece74b8_0_2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383" name="Google Shape;383;g718ece74b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oogle Shape;27;p27"/>
          <p:cNvGraphicFramePr/>
          <p:nvPr/>
        </p:nvGraphicFramePr>
        <p:xfrm>
          <a:off x="1" y="642447"/>
          <a:ext cx="12191962" cy="6212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7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86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sz="1400" u="none" strike="noStrike" cap="none"/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6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URL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P.NO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</a:t>
                      </a:r>
                      <a:endParaRPr sz="1400" u="none" strike="noStrike" cap="none"/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617">
                <a:tc rowSpan="2"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Description</a:t>
                      </a:r>
                      <a:endParaRPr sz="1400" u="none" strike="noStrike" cap="none"/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6309">
                <a:tc gridSpan="4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789" marB="46789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16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5"/>
            <a:ext cx="12182475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"/>
          <p:cNvGraphicFramePr/>
          <p:nvPr/>
        </p:nvGraphicFramePr>
        <p:xfrm>
          <a:off x="10106025" y="5901690"/>
          <a:ext cx="2076450" cy="833750"/>
        </p:xfrm>
        <a:graphic>
          <a:graphicData uri="http://schemas.openxmlformats.org/drawingml/2006/table">
            <a:tbl>
              <a:tblPr firstRow="1" bandRow="1">
                <a:noFill/>
                <a:tableStyleId>{F2AC2773-1248-4DD7-87BB-B3B572371837}</a:tableStyleId>
              </a:tblPr>
              <a:tblGrid>
                <a:gridCol w="86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   전 :</a:t>
                      </a:r>
                      <a:endParaRPr sz="1100" b="1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</a:t>
                      </a:r>
                      <a:r>
                        <a:rPr lang="en-US" sz="110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1" u="none" strike="noStrike" cap="none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sz="1100" b="1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 :</a:t>
                      </a:r>
                      <a:endParaRPr sz="1100" b="1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595959"/>
                          </a:solidFill>
                        </a:rPr>
                        <a:t>20</a:t>
                      </a:r>
                      <a:r>
                        <a:rPr lang="en-US" sz="1100" b="1">
                          <a:solidFill>
                            <a:srgbClr val="595959"/>
                          </a:solidFill>
                        </a:rPr>
                        <a:t>20</a:t>
                      </a:r>
                      <a:r>
                        <a:rPr lang="en-US" sz="1100" b="1" u="none" strike="noStrike" cap="none">
                          <a:solidFill>
                            <a:srgbClr val="595959"/>
                          </a:solidFill>
                        </a:rPr>
                        <a:t>-0</a:t>
                      </a:r>
                      <a:r>
                        <a:rPr lang="en-US" sz="1100" b="1">
                          <a:solidFill>
                            <a:srgbClr val="595959"/>
                          </a:solidFill>
                        </a:rPr>
                        <a:t>3</a:t>
                      </a:r>
                      <a:r>
                        <a:rPr lang="en-US" sz="1100" b="1" u="none" strike="noStrike" cap="none">
                          <a:solidFill>
                            <a:srgbClr val="595959"/>
                          </a:solidFill>
                        </a:rPr>
                        <a:t>-</a:t>
                      </a:r>
                      <a:r>
                        <a:rPr lang="en-US" sz="1100" b="1">
                          <a:solidFill>
                            <a:srgbClr val="595959"/>
                          </a:solidFill>
                        </a:rPr>
                        <a:t>16</a:t>
                      </a:r>
                      <a:endParaRPr sz="1100" b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 :</a:t>
                      </a:r>
                      <a:endParaRPr sz="1100" b="1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595959"/>
                          </a:solidFill>
                        </a:rPr>
                        <a:t>양대영</a:t>
                      </a:r>
                      <a:endParaRPr sz="1100" b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18602" y="798609"/>
            <a:ext cx="9145270" cy="187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Malgun Gothic"/>
              <a:buNone/>
            </a:pPr>
            <a:r>
              <a:rPr lang="en-US" b="1">
                <a:solidFill>
                  <a:schemeClr val="accent6"/>
                </a:solidFill>
              </a:rPr>
              <a:t>과소진 데이터 분석</a:t>
            </a:r>
            <a:endParaRPr sz="6000" b="1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17b7087c3_0_290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95" name="Google Shape;395;g817b7087c3_0_290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일에 대한 통계 데이터 시각화 자료 예시. ( line plot )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7" name="Google Shape;397;g817b7087c3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606" y="2098053"/>
            <a:ext cx="579120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817b7087c3_0_290"/>
          <p:cNvSpPr/>
          <p:nvPr/>
        </p:nvSpPr>
        <p:spPr>
          <a:xfrm>
            <a:off x="559957" y="3907374"/>
            <a:ext cx="4203600" cy="9957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/>
              <a:t>과소진 발생 시간을 한번에 확인 가능 </a:t>
            </a:r>
            <a:endParaRPr lang="en-US" altLang="ko-KR" sz="120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smtClean="0"/>
              <a:t>+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/>
              <a:t>얼마나 예산을 분배해야하는지에 대한 인싸이트 도출 가능</a:t>
            </a:r>
            <a:r>
              <a:rPr lang="en-US" altLang="ko-KR" sz="1200" smtClean="0"/>
              <a:t>.</a:t>
            </a:r>
            <a:endParaRPr sz="1200"/>
          </a:p>
        </p:txBody>
      </p:sp>
      <p:sp>
        <p:nvSpPr>
          <p:cNvPr id="2" name="직사각형 1"/>
          <p:cNvSpPr/>
          <p:nvPr/>
        </p:nvSpPr>
        <p:spPr>
          <a:xfrm>
            <a:off x="5917324" y="4162095"/>
            <a:ext cx="1135117" cy="148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 1 2"/>
          <p:cNvSpPr/>
          <p:nvPr/>
        </p:nvSpPr>
        <p:spPr>
          <a:xfrm>
            <a:off x="4197317" y="5630411"/>
            <a:ext cx="2287565" cy="1177159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과소진 발생 </a:t>
            </a:r>
            <a:r>
              <a:rPr lang="en-US" altLang="ko-KR" smtClean="0">
                <a:solidFill>
                  <a:schemeClr val="tx1"/>
                </a:solidFill>
              </a:rPr>
              <a:t>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예산량 공식과 활용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1913dc151_0_13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404" name="Google Shape;404;g81913dc151_0_13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특정 일에 대한 통계 데이터 시각화 자료 예시. ( multi line plot )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6" name="Google Shape;406;g81913dc15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009" y="1634071"/>
            <a:ext cx="5018285" cy="4766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81913dc151_0_13"/>
          <p:cNvSpPr/>
          <p:nvPr/>
        </p:nvSpPr>
        <p:spPr>
          <a:xfrm>
            <a:off x="6660449" y="2917398"/>
            <a:ext cx="4203600" cy="19887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smtClean="0"/>
              <a:t>특정 일</a:t>
            </a:r>
            <a:r>
              <a:rPr lang="en-US" altLang="ko-KR" sz="1200" smtClean="0"/>
              <a:t>( ex) 2020.02.11 )</a:t>
            </a:r>
            <a:r>
              <a:rPr lang="ko-KR" altLang="en-US" sz="1200" smtClean="0"/>
              <a:t>에 </a:t>
            </a:r>
            <a:r>
              <a:rPr lang="en-US" sz="1200" smtClean="0"/>
              <a:t>타겟팅별</a:t>
            </a:r>
            <a:r>
              <a:rPr lang="ko-KR" altLang="en-US" sz="1200" smtClean="0"/>
              <a:t>로 허용 예산량이 시간에 따라 어떻게 변화하는지 확인 가능함</a:t>
            </a:r>
            <a:r>
              <a:rPr lang="en-US" altLang="ko-KR" sz="1200" smtClean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smtClean="0"/>
              <a:t>해당 </a:t>
            </a:r>
            <a:r>
              <a:rPr lang="en-US" sz="1200"/>
              <a:t>그래프를 광고주 </a:t>
            </a:r>
            <a:r>
              <a:rPr lang="en-US" sz="1200" smtClean="0"/>
              <a:t>센터</a:t>
            </a:r>
            <a:r>
              <a:rPr lang="ko-KR" altLang="en-US" sz="1200" smtClean="0"/>
              <a:t>에서 활용한다면 예산을 어떻게 분배해야 되는지에 대한 판단을 내리기에 용이할 것으로 보임</a:t>
            </a:r>
            <a:r>
              <a:rPr lang="en-US" altLang="ko-KR" sz="1200" smtClean="0"/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 </a:t>
            </a:r>
            <a:r>
              <a:rPr lang="en-US" sz="1200" smtClean="0"/>
              <a:t>   </a:t>
            </a:r>
            <a:r>
              <a:rPr lang="en-US" sz="1200" smtClean="0"/>
              <a:t>=&gt;  </a:t>
            </a:r>
            <a:r>
              <a:rPr lang="en-US" sz="1200"/>
              <a:t>예산 </a:t>
            </a:r>
            <a:r>
              <a:rPr lang="ko-KR" altLang="en-US" sz="1200" smtClean="0"/>
              <a:t>차등 </a:t>
            </a:r>
            <a:r>
              <a:rPr lang="ko-KR" altLang="en-US" sz="1200" smtClean="0"/>
              <a:t>분배</a:t>
            </a:r>
            <a:r>
              <a:rPr lang="en-US" sz="1200" smtClean="0"/>
              <a:t>에 </a:t>
            </a:r>
            <a:r>
              <a:rPr lang="en-US" sz="1200"/>
              <a:t>활용될 수 있는 그래프</a:t>
            </a:r>
            <a:endParaRPr sz="1200"/>
          </a:p>
        </p:txBody>
      </p:sp>
      <p:sp>
        <p:nvSpPr>
          <p:cNvPr id="2" name="직사각형 1"/>
          <p:cNvSpPr/>
          <p:nvPr/>
        </p:nvSpPr>
        <p:spPr>
          <a:xfrm>
            <a:off x="3111062" y="5412828"/>
            <a:ext cx="2732690" cy="3888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43964" y="2094324"/>
            <a:ext cx="1973664" cy="1447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예산량 공식과 활용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1913dc151_0_13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404" name="Google Shape;404;g81913dc151_0_13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특정 </a:t>
            </a:r>
            <a:r>
              <a:rPr 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일에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 통계 데이터 시각화 자료 예시. ( multi line plot )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6" name="Google Shape;406;g81913dc15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50" y="1560498"/>
            <a:ext cx="5018285" cy="476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2848303" y="5339255"/>
            <a:ext cx="2732690" cy="3888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2111" y="5339255"/>
            <a:ext cx="2262958" cy="38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예산이 더 필요한 상황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2111" y="3749054"/>
            <a:ext cx="2262959" cy="38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예산이 여유로운 상황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81205" y="2020751"/>
            <a:ext cx="1973664" cy="1447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5" idx="2"/>
          </p:cNvCxnSpPr>
          <p:nvPr/>
        </p:nvCxnSpPr>
        <p:spPr>
          <a:xfrm flipH="1">
            <a:off x="4214648" y="3468414"/>
            <a:ext cx="253389" cy="18708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745729" y="4502592"/>
            <a:ext cx="2441760" cy="4541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예산 이동이 가능한 상황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예산량 공식과 활용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꺾인 연결선 6"/>
          <p:cNvCxnSpPr>
            <a:stCxn id="15" idx="3"/>
            <a:endCxn id="14" idx="1"/>
          </p:cNvCxnSpPr>
          <p:nvPr/>
        </p:nvCxnSpPr>
        <p:spPr>
          <a:xfrm>
            <a:off x="5454869" y="2744583"/>
            <a:ext cx="657242" cy="119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" idx="3"/>
            <a:endCxn id="8" idx="1"/>
          </p:cNvCxnSpPr>
          <p:nvPr/>
        </p:nvCxnSpPr>
        <p:spPr>
          <a:xfrm flipV="1">
            <a:off x="5580993" y="5533696"/>
            <a:ext cx="53111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6991342" y="4403834"/>
            <a:ext cx="504496" cy="65164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3" y="1792797"/>
            <a:ext cx="5055476" cy="4780898"/>
          </a:xfrm>
          <a:prstGeom prst="rect">
            <a:avLst/>
          </a:prstGeom>
        </p:spPr>
      </p:pic>
      <p:sp>
        <p:nvSpPr>
          <p:cNvPr id="403" name="Google Shape;403;g81913dc151_0_13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404" name="Google Shape;404;g81913dc151_0_13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특정 </a:t>
            </a: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</a:t>
            </a:r>
            <a:r>
              <a:rPr 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일에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 통계 데이터 시각화 자료 예시. ( multi line plot )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81913dc151_0_13"/>
          <p:cNvSpPr/>
          <p:nvPr/>
        </p:nvSpPr>
        <p:spPr>
          <a:xfrm>
            <a:off x="6660449" y="2917398"/>
            <a:ext cx="4203600" cy="19887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특정 </a:t>
            </a:r>
            <a:r>
              <a:rPr lang="ko-KR" altLang="en-US" sz="1200" smtClean="0"/>
              <a:t>요일</a:t>
            </a:r>
            <a:r>
              <a:rPr lang="en-US" altLang="ko-KR" sz="1200"/>
              <a:t>( ex</a:t>
            </a:r>
            <a:r>
              <a:rPr lang="en-US" altLang="ko-KR" sz="1200"/>
              <a:t>) </a:t>
            </a:r>
            <a:r>
              <a:rPr lang="ko-KR" altLang="en-US" sz="1200" smtClean="0"/>
              <a:t>일요일</a:t>
            </a:r>
            <a:r>
              <a:rPr lang="en-US" altLang="ko-KR" sz="1200" smtClean="0"/>
              <a:t> </a:t>
            </a:r>
            <a:r>
              <a:rPr lang="en-US" altLang="ko-KR" sz="1200"/>
              <a:t>)</a:t>
            </a:r>
            <a:r>
              <a:rPr lang="ko-KR" altLang="en-US" sz="1200"/>
              <a:t>에 </a:t>
            </a:r>
            <a:r>
              <a:rPr lang="en-US" sz="1200" smtClean="0"/>
              <a:t>타겟팅별</a:t>
            </a:r>
            <a:r>
              <a:rPr lang="ko-KR" altLang="en-US" sz="1200" smtClean="0"/>
              <a:t>로 허용 예산량이 시간에 따라 어떻게 변화하는지 확인 가능함</a:t>
            </a:r>
            <a:r>
              <a:rPr lang="en-US" altLang="ko-KR" sz="1200" smtClean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smtClean="0"/>
              <a:t>해당 </a:t>
            </a:r>
            <a:r>
              <a:rPr lang="en-US" sz="1200"/>
              <a:t>그래프를 광고주 </a:t>
            </a:r>
            <a:r>
              <a:rPr lang="en-US" sz="1200" smtClean="0"/>
              <a:t>센터</a:t>
            </a:r>
            <a:r>
              <a:rPr lang="ko-KR" altLang="en-US" sz="1200" smtClean="0"/>
              <a:t>에서 활용한다면 예산을 어떻게 분배해야 되는지에 대한 판단을 내리기에 용이할 것으로 보임</a:t>
            </a:r>
            <a:r>
              <a:rPr lang="en-US" altLang="ko-KR" sz="1200" smtClean="0"/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 </a:t>
            </a:r>
            <a:r>
              <a:rPr lang="en-US" sz="1200" smtClean="0"/>
              <a:t>   </a:t>
            </a:r>
            <a:r>
              <a:rPr lang="en-US" sz="1200" smtClean="0"/>
              <a:t>=&gt;  </a:t>
            </a:r>
            <a:r>
              <a:rPr lang="en-US" sz="1200"/>
              <a:t>예산 </a:t>
            </a:r>
            <a:r>
              <a:rPr lang="ko-KR" altLang="en-US" sz="1200" smtClean="0"/>
              <a:t>차등 </a:t>
            </a:r>
            <a:r>
              <a:rPr lang="ko-KR" altLang="en-US" sz="1200" smtClean="0"/>
              <a:t>분배</a:t>
            </a:r>
            <a:r>
              <a:rPr lang="en-US" sz="1200" smtClean="0"/>
              <a:t>에 </a:t>
            </a:r>
            <a:r>
              <a:rPr lang="en-US" sz="1200"/>
              <a:t>활용될 수 있는 그래프</a:t>
            </a:r>
            <a:endParaRPr sz="1200"/>
          </a:p>
        </p:txBody>
      </p:sp>
      <p:sp>
        <p:nvSpPr>
          <p:cNvPr id="2" name="직사각형 1"/>
          <p:cNvSpPr/>
          <p:nvPr/>
        </p:nvSpPr>
        <p:spPr>
          <a:xfrm>
            <a:off x="3111062" y="5412828"/>
            <a:ext cx="2732690" cy="3888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43964" y="2094324"/>
            <a:ext cx="2099788" cy="21833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예산량 공식과 활용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12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3" y="1792797"/>
            <a:ext cx="5055476" cy="4780898"/>
          </a:xfrm>
          <a:prstGeom prst="rect">
            <a:avLst/>
          </a:prstGeom>
        </p:spPr>
      </p:pic>
      <p:sp>
        <p:nvSpPr>
          <p:cNvPr id="403" name="Google Shape;403;g81913dc151_0_13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404" name="Google Shape;404;g81913dc151_0_13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특정 </a:t>
            </a: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</a:t>
            </a:r>
            <a:r>
              <a:rPr 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일에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 통계 데이터 시각화 자료 예시. ( multi line plot )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81913dc151_0_13"/>
          <p:cNvSpPr/>
          <p:nvPr/>
        </p:nvSpPr>
        <p:spPr>
          <a:xfrm>
            <a:off x="6660449" y="2917398"/>
            <a:ext cx="4203600" cy="19887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smtClean="0"/>
              <a:t>타겟팅별</a:t>
            </a:r>
            <a:r>
              <a:rPr lang="ko-KR" altLang="en-US" sz="1200" smtClean="0"/>
              <a:t>로 허용 예산량이 시간에 따라 어떻게 변화하는지 확인 가능함</a:t>
            </a:r>
            <a:r>
              <a:rPr lang="en-US" altLang="ko-KR" sz="1200" smtClean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smtClean="0"/>
              <a:t>해당 </a:t>
            </a:r>
            <a:r>
              <a:rPr lang="en-US" sz="1200"/>
              <a:t>그래프를 광고주 </a:t>
            </a:r>
            <a:r>
              <a:rPr lang="en-US" sz="1200" smtClean="0"/>
              <a:t>센터</a:t>
            </a:r>
            <a:r>
              <a:rPr lang="ko-KR" altLang="en-US" sz="1200" smtClean="0"/>
              <a:t>에서 활용한다면 예산을 어떻게 분배해야 되는지에 대한 판단을 내리기에 용이할 것으로 보임</a:t>
            </a:r>
            <a:r>
              <a:rPr lang="en-US" altLang="ko-KR" sz="1200" smtClean="0"/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 </a:t>
            </a:r>
            <a:r>
              <a:rPr lang="en-US" sz="1200" smtClean="0"/>
              <a:t>   </a:t>
            </a:r>
            <a:r>
              <a:rPr lang="en-US" sz="1200" smtClean="0"/>
              <a:t>=&gt;  </a:t>
            </a:r>
            <a:r>
              <a:rPr lang="en-US" sz="1200"/>
              <a:t>예산 </a:t>
            </a:r>
            <a:r>
              <a:rPr lang="ko-KR" altLang="en-US" sz="1200" smtClean="0"/>
              <a:t>차등 </a:t>
            </a:r>
            <a:r>
              <a:rPr lang="ko-KR" altLang="en-US" sz="1200" smtClean="0"/>
              <a:t>분배</a:t>
            </a:r>
            <a:r>
              <a:rPr lang="en-US" sz="1200" smtClean="0"/>
              <a:t>에 </a:t>
            </a:r>
            <a:r>
              <a:rPr lang="en-US" sz="1200"/>
              <a:t>활용될 수 있는 그래프</a:t>
            </a:r>
            <a:endParaRPr sz="1200"/>
          </a:p>
        </p:txBody>
      </p:sp>
      <p:sp>
        <p:nvSpPr>
          <p:cNvPr id="2" name="직사각형 1"/>
          <p:cNvSpPr/>
          <p:nvPr/>
        </p:nvSpPr>
        <p:spPr>
          <a:xfrm>
            <a:off x="3111062" y="5412828"/>
            <a:ext cx="2732690" cy="3888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70088" y="2193566"/>
            <a:ext cx="1973664" cy="19482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예산량 공식과 활용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97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17b7087c3_1_390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414" name="Google Shape;414;g817b7087c3_1_390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 한달 전체 통계 데이터 시각화 자료 예시. ( tri surf )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5" name="Google Shape;415;g817b7087c3_1_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69" y="2113831"/>
            <a:ext cx="6354908" cy="3940128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817b7087c3_1_390"/>
          <p:cNvSpPr/>
          <p:nvPr/>
        </p:nvSpPr>
        <p:spPr>
          <a:xfrm>
            <a:off x="7440348" y="3586045"/>
            <a:ext cx="4000393" cy="9957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/>
              <a:t>일별</a:t>
            </a:r>
            <a:r>
              <a:rPr lang="en-US" altLang="ko-KR" sz="1200" smtClean="0"/>
              <a:t>,  </a:t>
            </a:r>
            <a:r>
              <a:rPr lang="ko-KR" altLang="en-US" sz="1200" smtClean="0"/>
              <a:t>시간대별로 </a:t>
            </a:r>
            <a:r>
              <a:rPr lang="en-US" sz="1200" smtClean="0"/>
              <a:t>허용 예산량</a:t>
            </a:r>
            <a:r>
              <a:rPr lang="ko-KR" altLang="en-US" sz="1200" smtClean="0"/>
              <a:t>이 어떻게 변화하는지</a:t>
            </a:r>
            <a:r>
              <a:rPr lang="en-US" sz="1200" smtClean="0"/>
              <a:t> </a:t>
            </a:r>
            <a:r>
              <a:rPr lang="en-US" sz="1200"/>
              <a:t>직관적으로 확인 가능</a:t>
            </a:r>
            <a:r>
              <a:rPr lang="en-US" sz="120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/>
              <a:t>요일별로 비슷한 패턴을 보이는 것을 확인할 수 있음</a:t>
            </a:r>
            <a:r>
              <a:rPr lang="en-US" altLang="ko-KR" sz="1200" smtClean="0"/>
              <a:t>.</a:t>
            </a:r>
            <a:endParaRPr sz="1200"/>
          </a:p>
        </p:txBody>
      </p:sp>
      <p:sp>
        <p:nvSpPr>
          <p:cNvPr id="7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예산량 공식과 활용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18ece74b8_0_5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423" name="Google Shape;423;g718ece74b8_0_5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한달 전체 통계 데이터 시각화 자료 예시. ( heatmap )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4" name="Google Shape;424;g718ece74b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3192"/>
            <a:ext cx="7717672" cy="514511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718ece74b8_0_5"/>
          <p:cNvSpPr/>
          <p:nvPr/>
        </p:nvSpPr>
        <p:spPr>
          <a:xfrm>
            <a:off x="7136524" y="3597900"/>
            <a:ext cx="4918842" cy="9957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tri suf 그래프로 </a:t>
            </a:r>
            <a:r>
              <a:rPr lang="en-US" sz="1200" smtClean="0"/>
              <a:t>확인</a:t>
            </a:r>
            <a:r>
              <a:rPr lang="ko-KR" altLang="en-US" sz="1200" smtClean="0"/>
              <a:t>하기 힘든</a:t>
            </a:r>
            <a:r>
              <a:rPr lang="en-US" sz="1200" smtClean="0"/>
              <a:t> </a:t>
            </a:r>
            <a:r>
              <a:rPr lang="en-US" sz="1200"/>
              <a:t>부분에 대한 </a:t>
            </a:r>
            <a:r>
              <a:rPr lang="ko-KR" altLang="en-US" sz="1200" smtClean="0"/>
              <a:t>정보</a:t>
            </a:r>
            <a:r>
              <a:rPr lang="en-US" sz="1200" smtClean="0"/>
              <a:t>를 </a:t>
            </a:r>
            <a:r>
              <a:rPr lang="en-US" sz="1200"/>
              <a:t>확인할 수 있음.</a:t>
            </a:r>
            <a:endParaRPr sz="1200"/>
          </a:p>
        </p:txBody>
      </p:sp>
      <p:sp>
        <p:nvSpPr>
          <p:cNvPr id="7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예산량 공식과 활용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1a1a16b83_0_2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431" name="Google Shape;431;g81a1a16b83_0_2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 특정 일에 대한 통계 데이터 시각화 자료 예시. ( multi heatmap )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3" name="Google Shape;433;g81a1a16b8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00" y="1619950"/>
            <a:ext cx="6824024" cy="51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81a1a16b83_0_2"/>
          <p:cNvSpPr/>
          <p:nvPr/>
        </p:nvSpPr>
        <p:spPr>
          <a:xfrm>
            <a:off x="7168055" y="3597900"/>
            <a:ext cx="4584270" cy="9957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시간대별 허용 예산량 추이를 한번에 볼 수 있는 시각화 자료.</a:t>
            </a:r>
            <a:endParaRPr sz="1200"/>
          </a:p>
        </p:txBody>
      </p:sp>
      <p:sp>
        <p:nvSpPr>
          <p:cNvPr id="7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예산량 공식과 활용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7" y="1750786"/>
            <a:ext cx="5056682" cy="4782039"/>
          </a:xfrm>
          <a:prstGeom prst="rect">
            <a:avLst/>
          </a:prstGeom>
        </p:spPr>
      </p:pic>
      <p:sp>
        <p:nvSpPr>
          <p:cNvPr id="430" name="Google Shape;430;g81a1a16b83_0_2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431" name="Google Shape;431;g81a1a16b83_0_2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</a:t>
            </a: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활용하기에 좋을 것 같은 그래프</a:t>
            </a:r>
            <a:r>
              <a:rPr lang="en-US" altLang="ko-KR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( </a:t>
            </a: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요일의 타겟팅별 허용 예산량</a:t>
            </a:r>
            <a:r>
              <a:rPr lang="en-US" alt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 </a:t>
            </a:r>
            <a:r>
              <a:rPr lang="en-US" altLang="ko-KR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과소진 화면을 이용한 시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간대별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예산 차등 분배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66682" y="5303520"/>
            <a:ext cx="3173506" cy="6024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92018" y="2209810"/>
            <a:ext cx="1973664" cy="212552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407;g81913dc151_0_13"/>
          <p:cNvSpPr/>
          <p:nvPr/>
        </p:nvSpPr>
        <p:spPr>
          <a:xfrm>
            <a:off x="6660449" y="2917398"/>
            <a:ext cx="4203600" cy="19887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smtClean="0"/>
              <a:t>이유 </a:t>
            </a:r>
            <a:r>
              <a:rPr lang="en-US" altLang="ko-KR" sz="1200" smtClean="0"/>
              <a:t>: </a:t>
            </a:r>
            <a:r>
              <a:rPr lang="ko-KR" altLang="en-US" sz="1200" smtClean="0"/>
              <a:t>위의 </a:t>
            </a:r>
            <a:r>
              <a:rPr lang="en-US" altLang="ko-KR" sz="1200" smtClean="0"/>
              <a:t>heatmap, tri surf </a:t>
            </a:r>
            <a:r>
              <a:rPr lang="ko-KR" altLang="en-US" sz="1200" smtClean="0"/>
              <a:t>그래프에서 확인할 수 있듯이 요일별로 허용 예산량이 비슷한 패턴을 보임</a:t>
            </a:r>
            <a:r>
              <a:rPr lang="en-US" altLang="ko-KR" sz="1200" smtClean="0"/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20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smtClean="0"/>
              <a:t>따라서 </a:t>
            </a:r>
            <a:r>
              <a:rPr lang="ko-KR" altLang="en-US" sz="1200" smtClean="0"/>
              <a:t>요일별</a:t>
            </a:r>
            <a:r>
              <a:rPr lang="en-US" altLang="ko-KR" sz="1200" smtClean="0"/>
              <a:t>, </a:t>
            </a:r>
            <a:r>
              <a:rPr lang="ko-KR" altLang="en-US" sz="1200" smtClean="0"/>
              <a:t>시간대별로 예산을 분배하는 것이 안정적일 것으로 예상됨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9819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5" descr="https://lh3.googleusercontent.com/6rkuHCSh4KxJ3aurulJHufzYrG8mtJPsoUvCdPp0uoWSdn2N4OORDwjzkSub-6kUQ0s2doTQieGYaeP09rRj5Az8HFOjiWdEzNqP7eaZeMaLeLfIkQOrKxlCTQLdklOUDcdrYZyE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024" y="3506654"/>
            <a:ext cx="278849" cy="2605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975"/>
            <a:ext cx="9432133" cy="4639851"/>
          </a:xfrm>
          <a:prstGeom prst="rect">
            <a:avLst/>
          </a:prstGeom>
        </p:spPr>
      </p:pic>
      <p:sp>
        <p:nvSpPr>
          <p:cNvPr id="1309" name="Google Shape;1309;p22"/>
          <p:cNvSpPr txBox="1"/>
          <p:nvPr/>
        </p:nvSpPr>
        <p:spPr>
          <a:xfrm>
            <a:off x="1038718" y="658344"/>
            <a:ext cx="2061834" cy="23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89" rIns="91404" bIns="45689" anchor="t" anchorCtr="0">
            <a:spAutoFit/>
          </a:bodyPr>
          <a:lstStyle/>
          <a:p>
            <a:pPr>
              <a:buSzPts val="900"/>
            </a:pP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 </a:t>
            </a: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</a:t>
            </a:r>
            <a:r>
              <a:rPr lang="ko-KR" altLang="en-US" sz="9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 그래프</a:t>
            </a:r>
            <a:endParaRPr/>
          </a:p>
        </p:txBody>
      </p:sp>
      <p:sp>
        <p:nvSpPr>
          <p:cNvPr id="1310" name="Google Shape;1310;p22"/>
          <p:cNvSpPr txBox="1"/>
          <p:nvPr/>
        </p:nvSpPr>
        <p:spPr>
          <a:xfrm>
            <a:off x="10009645" y="649110"/>
            <a:ext cx="530792" cy="23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89" rIns="91404" bIns="45689" anchor="t" anchorCtr="0">
            <a:spAutoFit/>
          </a:bodyPr>
          <a:lstStyle/>
          <a:p>
            <a:pPr>
              <a:buSzPts val="900"/>
            </a:pP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1" name="Google Shape;1311;p22"/>
          <p:cNvSpPr txBox="1"/>
          <p:nvPr/>
        </p:nvSpPr>
        <p:spPr>
          <a:xfrm>
            <a:off x="6092827" y="648756"/>
            <a:ext cx="2276058" cy="23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89" rIns="91404" bIns="45689" anchor="t" anchorCtr="0">
            <a:spAutoFit/>
          </a:bodyPr>
          <a:lstStyle/>
          <a:p>
            <a:pPr>
              <a:buSzPts val="900"/>
            </a:pP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광고주센터 </a:t>
            </a:r>
            <a:r>
              <a:rPr lang="en-US" alt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보고서 </a:t>
            </a:r>
            <a:r>
              <a:rPr lang="en-US" alt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</a:t>
            </a:r>
            <a:r>
              <a:rPr lang="ko-KR" altLang="en-US" sz="9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보고서</a:t>
            </a:r>
            <a:endParaRPr/>
          </a:p>
        </p:txBody>
      </p:sp>
      <p:sp>
        <p:nvSpPr>
          <p:cNvPr id="1312" name="Google Shape;1312;p22"/>
          <p:cNvSpPr txBox="1"/>
          <p:nvPr/>
        </p:nvSpPr>
        <p:spPr>
          <a:xfrm>
            <a:off x="1028703" y="901155"/>
            <a:ext cx="2506838" cy="23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89" rIns="91404" bIns="45689" anchor="t" anchorCtr="0">
            <a:spAutoFit/>
          </a:bodyPr>
          <a:lstStyle/>
          <a:p>
            <a:pPr>
              <a:buSzPts val="900"/>
            </a:pPr>
            <a:r>
              <a:rPr lang="en-US" alt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https://manage.mobon.net/report/time_list=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13" name="Google Shape;1313;p22"/>
          <p:cNvGraphicFramePr/>
          <p:nvPr>
            <p:extLst>
              <p:ext uri="{D42A27DB-BD31-4B8C-83A1-F6EECF244321}">
                <p14:modId xmlns:p14="http://schemas.microsoft.com/office/powerpoint/2010/main" val="2814845856"/>
              </p:ext>
            </p:extLst>
          </p:nvPr>
        </p:nvGraphicFramePr>
        <p:xfrm>
          <a:off x="9432133" y="1385855"/>
          <a:ext cx="2765285" cy="6650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0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0" marR="20920" marT="17996" marB="17996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800" u="none" strike="noStrike" cap="none" baseline="0" smtClean="0"/>
                        <a:t>커서 접근시 선 굵기 굵어지면서 커서 모양을 클릭 가능하도록 표현</a:t>
                      </a:r>
                      <a:r>
                        <a:rPr lang="en-US" altLang="ko-KR" sz="800" u="none" strike="noStrike" cap="none" baseline="0" smtClean="0"/>
                        <a:t>.</a:t>
                      </a:r>
                      <a:endParaRPr sz="800" u="none" strike="noStrike" cap="none"/>
                    </a:p>
                  </a:txBody>
                  <a:tcPr marL="20920" marR="20920" marT="17996" marB="17996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422448" y="2556842"/>
            <a:ext cx="7858186" cy="3491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82" y="2698028"/>
            <a:ext cx="3655298" cy="350869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698124" y="2932386"/>
            <a:ext cx="315310" cy="3153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15754" y="3265916"/>
            <a:ext cx="480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클릭</a:t>
            </a:r>
            <a:endParaRPr lang="ko-KR" altLang="en-US" sz="1000"/>
          </a:p>
        </p:txBody>
      </p:sp>
      <p:cxnSp>
        <p:nvCxnSpPr>
          <p:cNvPr id="9" name="직선 화살표 연결선 8"/>
          <p:cNvCxnSpPr>
            <a:stCxn id="18" idx="3"/>
          </p:cNvCxnSpPr>
          <p:nvPr/>
        </p:nvCxnSpPr>
        <p:spPr>
          <a:xfrm flipV="1">
            <a:off x="5013434" y="3090041"/>
            <a:ext cx="578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65561"/>
              </p:ext>
            </p:extLst>
          </p:nvPr>
        </p:nvGraphicFramePr>
        <p:xfrm>
          <a:off x="5596229" y="2840125"/>
          <a:ext cx="3412892" cy="3208140"/>
        </p:xfrm>
        <a:graphic>
          <a:graphicData uri="http://schemas.openxmlformats.org/drawingml/2006/table">
            <a:tbl>
              <a:tblPr firstRow="1" bandRow="1">
                <a:tableStyleId>{F2AC2773-1248-4DD7-87BB-B3B572371837}</a:tableStyleId>
              </a:tblPr>
              <a:tblGrid>
                <a:gridCol w="1166650">
                  <a:extLst>
                    <a:ext uri="{9D8B030D-6E8A-4147-A177-3AD203B41FA5}">
                      <a16:colId xmlns:a16="http://schemas.microsoft.com/office/drawing/2014/main" val="2641391777"/>
                    </a:ext>
                  </a:extLst>
                </a:gridCol>
                <a:gridCol w="2246242">
                  <a:extLst>
                    <a:ext uri="{9D8B030D-6E8A-4147-A177-3AD203B41FA5}">
                      <a16:colId xmlns:a16="http://schemas.microsoft.com/office/drawing/2014/main" val="2449397472"/>
                    </a:ext>
                  </a:extLst>
                </a:gridCol>
              </a:tblGrid>
              <a:tr h="53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항목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값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010132"/>
                  </a:ext>
                </a:extLst>
              </a:tr>
              <a:tr h="53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요일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347743"/>
                  </a:ext>
                </a:extLst>
              </a:tr>
              <a:tr h="53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시간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83290"/>
                  </a:ext>
                </a:extLst>
              </a:tr>
              <a:tr h="53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노출 형태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588115"/>
                  </a:ext>
                </a:extLst>
              </a:tr>
              <a:tr h="53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타겟팅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941126"/>
                  </a:ext>
                </a:extLst>
              </a:tr>
              <a:tr h="53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예산 이월량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807925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032978" y="3506654"/>
            <a:ext cx="1367895" cy="258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월요일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22024" y="3506654"/>
            <a:ext cx="278849" cy="258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8183181" y="3540227"/>
            <a:ext cx="162610" cy="183219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032978" y="4018281"/>
            <a:ext cx="1367895" cy="258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116215" y="4014299"/>
            <a:ext cx="278849" cy="258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2978" y="4582432"/>
            <a:ext cx="1367895" cy="258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배너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122024" y="4582432"/>
            <a:ext cx="278849" cy="258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>
            <a:off x="8183181" y="4616005"/>
            <a:ext cx="162610" cy="183219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019035" y="5133904"/>
            <a:ext cx="1367895" cy="258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CW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08081" y="5133904"/>
            <a:ext cx="278849" cy="258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>
            <a:off x="8169238" y="5167477"/>
            <a:ext cx="162610" cy="183219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027169" y="5648468"/>
            <a:ext cx="1367895" cy="258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1000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116215" y="5648468"/>
            <a:ext cx="278849" cy="258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과소진 화면을 이용한 시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간대별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예산 차등 분배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315;p22"/>
          <p:cNvSpPr/>
          <p:nvPr/>
        </p:nvSpPr>
        <p:spPr>
          <a:xfrm>
            <a:off x="4480563" y="330205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315;p22"/>
          <p:cNvSpPr/>
          <p:nvPr/>
        </p:nvSpPr>
        <p:spPr>
          <a:xfrm>
            <a:off x="5325457" y="278650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315;p22"/>
          <p:cNvSpPr/>
          <p:nvPr/>
        </p:nvSpPr>
        <p:spPr>
          <a:xfrm>
            <a:off x="8133056" y="611534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" name="Google Shape;1313;p22"/>
          <p:cNvGraphicFramePr/>
          <p:nvPr>
            <p:extLst>
              <p:ext uri="{D42A27DB-BD31-4B8C-83A1-F6EECF244321}">
                <p14:modId xmlns:p14="http://schemas.microsoft.com/office/powerpoint/2010/main" val="1701118736"/>
              </p:ext>
            </p:extLst>
          </p:nvPr>
        </p:nvGraphicFramePr>
        <p:xfrm>
          <a:off x="9432133" y="2050876"/>
          <a:ext cx="2765285" cy="6650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0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0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20920" marR="20920" marT="17996" marB="17996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800" u="none" strike="noStrike" cap="none" smtClean="0"/>
                        <a:t>클릭 후</a:t>
                      </a:r>
                      <a:r>
                        <a:rPr lang="ko-KR" altLang="en-US" sz="800" u="none" strike="noStrike" cap="none" baseline="0" smtClean="0"/>
                        <a:t> 예산 이월이 가능하도록 </a:t>
                      </a:r>
                      <a:r>
                        <a:rPr lang="en-US" altLang="ko-KR" sz="800" u="none" strike="noStrike" cap="none" baseline="0" smtClean="0"/>
                        <a:t>UI </a:t>
                      </a:r>
                      <a:r>
                        <a:rPr lang="ko-KR" altLang="en-US" sz="800" u="none" strike="noStrike" cap="none" baseline="0" smtClean="0"/>
                        <a:t>환경 제공</a:t>
                      </a:r>
                      <a:r>
                        <a:rPr lang="en-US" altLang="ko-KR" sz="800" u="none" strike="noStrike" cap="none" baseline="0" smtClean="0"/>
                        <a:t>.</a:t>
                      </a:r>
                      <a:endParaRPr sz="800" u="none" strike="noStrike" cap="none"/>
                    </a:p>
                  </a:txBody>
                  <a:tcPr marL="20920" marR="20920" marT="17996" marB="17996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1313;p22"/>
          <p:cNvGraphicFramePr/>
          <p:nvPr>
            <p:extLst>
              <p:ext uri="{D42A27DB-BD31-4B8C-83A1-F6EECF244321}">
                <p14:modId xmlns:p14="http://schemas.microsoft.com/office/powerpoint/2010/main" val="1728637907"/>
              </p:ext>
            </p:extLst>
          </p:nvPr>
        </p:nvGraphicFramePr>
        <p:xfrm>
          <a:off x="9435043" y="2715897"/>
          <a:ext cx="2765285" cy="6650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0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0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20920" marR="20920" marT="17996" marB="17996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800" u="none" strike="noStrike" cap="none" smtClean="0"/>
                        <a:t>수정을 누르면  </a:t>
                      </a:r>
                      <a:r>
                        <a:rPr lang="en-US" altLang="ko-KR" sz="800" u="none" strike="noStrike" cap="none" smtClean="0"/>
                        <a:t>confirm</a:t>
                      </a:r>
                      <a:r>
                        <a:rPr lang="en-US" altLang="ko-KR" sz="800" u="none" strike="noStrike" cap="none" baseline="0" smtClean="0"/>
                        <a:t> </a:t>
                      </a:r>
                      <a:r>
                        <a:rPr lang="ko-KR" altLang="en-US" sz="800" u="none" strike="noStrike" cap="none" baseline="0" smtClean="0"/>
                        <a:t>창 노출</a:t>
                      </a:r>
                      <a:r>
                        <a:rPr lang="en-US" altLang="ko-KR" sz="800" u="none" strike="noStrike" cap="none" baseline="0" smtClean="0"/>
                        <a:t>.</a:t>
                      </a:r>
                      <a:endParaRPr sz="800" u="none" strike="noStrike" cap="none"/>
                    </a:p>
                  </a:txBody>
                  <a:tcPr marL="20920" marR="20920" marT="17996" marB="17996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421" y="6163032"/>
            <a:ext cx="682682" cy="2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93040" y="121285"/>
            <a:ext cx="91059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A96B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BA96B"/>
                </a:solidFill>
                <a:latin typeface="Arial"/>
                <a:ea typeface="Arial"/>
                <a:cs typeface="Arial"/>
                <a:sym typeface="Arial"/>
              </a:rPr>
              <a:t># 목차</a:t>
            </a:r>
            <a:endParaRPr sz="18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93050" y="1027425"/>
            <a:ext cx="1135620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altLang="en-US" sz="1600">
                <a:solidFill>
                  <a:schemeClr val="dk1"/>
                </a:solidFill>
              </a:rPr>
              <a:t>현재 시간대별 소진 그래프의 한계점</a:t>
            </a:r>
            <a:r>
              <a:rPr lang="en-US" altLang="ko-KR" sz="1600">
                <a:solidFill>
                  <a:schemeClr val="dk1"/>
                </a:solidFill>
              </a:rPr>
              <a:t>.</a:t>
            </a:r>
            <a:endParaRPr lang="ko-KR" altLang="en-US" sz="1600">
              <a:solidFill>
                <a:schemeClr val="dk1"/>
              </a:solidFill>
            </a:endParaRP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altLang="en-US" sz="1600" smtClean="0">
                <a:solidFill>
                  <a:schemeClr val="dk1"/>
                </a:solidFill>
              </a:rPr>
              <a:t>시간대별 </a:t>
            </a:r>
            <a:r>
              <a:rPr lang="ko-KR" altLang="en-US" sz="1600">
                <a:solidFill>
                  <a:schemeClr val="dk1"/>
                </a:solidFill>
              </a:rPr>
              <a:t>예산이 계산되는 </a:t>
            </a:r>
            <a:r>
              <a:rPr lang="ko-KR" altLang="en-US" sz="1600">
                <a:solidFill>
                  <a:schemeClr val="dk1"/>
                </a:solidFill>
              </a:rPr>
              <a:t>방법</a:t>
            </a:r>
            <a:r>
              <a:rPr lang="en-US" altLang="ko-KR" sz="1600" smtClean="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altLang="en-US" sz="1600" smtClean="0">
                <a:solidFill>
                  <a:schemeClr val="dk1"/>
                </a:solidFill>
              </a:rPr>
              <a:t>허용 예산량 공식과 활용 방안</a:t>
            </a:r>
            <a:endParaRPr lang="en-US" altLang="ko-KR" sz="1600" smtClean="0">
              <a:solidFill>
                <a:schemeClr val="dk1"/>
              </a:solidFill>
            </a:endParaRPr>
          </a:p>
          <a:p>
            <a:pPr lvl="8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en-US" sz="1600" smtClean="0">
                <a:solidFill>
                  <a:schemeClr val="dk1"/>
                </a:solidFill>
              </a:rPr>
              <a:t>    3.1 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ko-KR" altLang="en-US" sz="1600" smtClean="0">
                <a:solidFill>
                  <a:schemeClr val="dk1"/>
                </a:solidFill>
              </a:rPr>
              <a:t>시간대별 누적 소진량</a:t>
            </a:r>
            <a:endParaRPr lang="en-US" altLang="ko-KR" sz="1600" smtClean="0">
              <a:solidFill>
                <a:schemeClr val="dk1"/>
              </a:solidFill>
            </a:endParaRPr>
          </a:p>
          <a:p>
            <a:pPr lvl="8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 smtClean="0">
                <a:solidFill>
                  <a:schemeClr val="dk1"/>
                </a:solidFill>
              </a:rPr>
              <a:t>   3.2  </a:t>
            </a:r>
            <a:r>
              <a:rPr lang="ko-KR" altLang="en-US" sz="1600" smtClean="0">
                <a:solidFill>
                  <a:schemeClr val="dk1"/>
                </a:solidFill>
              </a:rPr>
              <a:t>허용 예산량 공식</a:t>
            </a:r>
            <a:r>
              <a:rPr lang="en-US" altLang="ko-KR" sz="1600" smtClean="0">
                <a:solidFill>
                  <a:schemeClr val="dk1"/>
                </a:solidFill>
              </a:rPr>
              <a:t>.</a:t>
            </a:r>
          </a:p>
          <a:p>
            <a:pPr lvl="8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 smtClean="0">
                <a:solidFill>
                  <a:schemeClr val="dk1"/>
                </a:solidFill>
              </a:rPr>
              <a:t>   3.3 </a:t>
            </a:r>
            <a:r>
              <a:rPr lang="ko-KR" altLang="en-US" sz="1600" smtClean="0">
                <a:solidFill>
                  <a:schemeClr val="dk1"/>
                </a:solidFill>
              </a:rPr>
              <a:t>허용 예산량을 활용한 시각화 자료 예시</a:t>
            </a:r>
            <a:r>
              <a:rPr lang="en-US" altLang="ko-KR" sz="1600" smtClean="0">
                <a:solidFill>
                  <a:schemeClr val="dk1"/>
                </a:solidFill>
              </a:rPr>
              <a:t>.</a:t>
            </a:r>
            <a:endParaRPr lang="en-US" sz="1600" smtClean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 smtClean="0">
                <a:solidFill>
                  <a:schemeClr val="dk1"/>
                </a:solidFill>
              </a:rPr>
              <a:t>과소진 </a:t>
            </a:r>
            <a:r>
              <a:rPr lang="en-US" sz="1600">
                <a:solidFill>
                  <a:schemeClr val="dk1"/>
                </a:solidFill>
              </a:rPr>
              <a:t>화면을 이용한 차등 예산 </a:t>
            </a:r>
            <a:r>
              <a:rPr lang="en-US" sz="1600" smtClean="0">
                <a:solidFill>
                  <a:schemeClr val="dk1"/>
                </a:solidFill>
              </a:rPr>
              <a:t>분배 </a:t>
            </a:r>
            <a:r>
              <a:rPr lang="ko-KR" altLang="en-US" sz="1600" smtClean="0">
                <a:solidFill>
                  <a:schemeClr val="dk1"/>
                </a:solidFill>
              </a:rPr>
              <a:t>방안</a:t>
            </a:r>
            <a:r>
              <a:rPr lang="en-US" sz="1600" smtClean="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부록. 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DB에 데이터가 저장 되는 방식과 정제 방법</a:t>
            </a:r>
            <a:r>
              <a:rPr lang="en-US" sz="1600" smtClean="0">
                <a:solidFill>
                  <a:schemeClr val="dk1"/>
                </a:solidFill>
              </a:rPr>
              <a:t>.</a:t>
            </a: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altLang="en-US" sz="1600" smtClean="0">
                <a:solidFill>
                  <a:schemeClr val="dk1"/>
                </a:solidFill>
              </a:rPr>
              <a:t>활용 가능한 </a:t>
            </a:r>
            <a:r>
              <a:rPr lang="en-US" altLang="ko-KR" sz="1600" smtClean="0">
                <a:solidFill>
                  <a:schemeClr val="dk1"/>
                </a:solidFill>
              </a:rPr>
              <a:t>DB</a:t>
            </a: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5" descr="https://lh3.googleusercontent.com/6rkuHCSh4KxJ3aurulJHufzYrG8mtJPsoUvCdPp0uoWSdn2N4OORDwjzkSub-6kUQ0s2doTQieGYaeP09rRj5Az8HFOjiWdEzNqP7eaZeMaLeLfIkQOrKxlCTQLdklOUDcdrYZyE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024" y="3506654"/>
            <a:ext cx="278849" cy="2605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975"/>
            <a:ext cx="9432133" cy="4639851"/>
          </a:xfrm>
          <a:prstGeom prst="rect">
            <a:avLst/>
          </a:prstGeom>
        </p:spPr>
      </p:pic>
      <p:sp>
        <p:nvSpPr>
          <p:cNvPr id="1309" name="Google Shape;1309;p22"/>
          <p:cNvSpPr txBox="1"/>
          <p:nvPr/>
        </p:nvSpPr>
        <p:spPr>
          <a:xfrm>
            <a:off x="1038718" y="658344"/>
            <a:ext cx="2061834" cy="23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89" rIns="91404" bIns="45689" anchor="t" anchorCtr="0">
            <a:spAutoFit/>
          </a:bodyPr>
          <a:lstStyle/>
          <a:p>
            <a:pPr>
              <a:buSzPts val="900"/>
            </a:pP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 </a:t>
            </a: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</a:t>
            </a:r>
            <a:r>
              <a:rPr lang="ko-KR" altLang="en-US" sz="9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 그래프</a:t>
            </a:r>
            <a:endParaRPr/>
          </a:p>
        </p:txBody>
      </p:sp>
      <p:sp>
        <p:nvSpPr>
          <p:cNvPr id="1310" name="Google Shape;1310;p22"/>
          <p:cNvSpPr txBox="1"/>
          <p:nvPr/>
        </p:nvSpPr>
        <p:spPr>
          <a:xfrm>
            <a:off x="10009645" y="649110"/>
            <a:ext cx="530792" cy="23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89" rIns="91404" bIns="45689" anchor="t" anchorCtr="0">
            <a:spAutoFit/>
          </a:bodyPr>
          <a:lstStyle/>
          <a:p>
            <a:pPr>
              <a:buSzPts val="900"/>
            </a:pP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1" name="Google Shape;1311;p22"/>
          <p:cNvSpPr txBox="1"/>
          <p:nvPr/>
        </p:nvSpPr>
        <p:spPr>
          <a:xfrm>
            <a:off x="6092827" y="648756"/>
            <a:ext cx="2276058" cy="23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89" rIns="91404" bIns="45689" anchor="t" anchorCtr="0">
            <a:spAutoFit/>
          </a:bodyPr>
          <a:lstStyle/>
          <a:p>
            <a:pPr>
              <a:buSzPts val="900"/>
            </a:pP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광고주센터 </a:t>
            </a:r>
            <a:r>
              <a:rPr lang="en-US" alt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보고서 </a:t>
            </a:r>
            <a:r>
              <a:rPr lang="en-US" alt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</a:t>
            </a:r>
            <a:r>
              <a:rPr lang="ko-KR" altLang="en-US" sz="9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보고서</a:t>
            </a:r>
            <a:endParaRPr/>
          </a:p>
        </p:txBody>
      </p:sp>
      <p:sp>
        <p:nvSpPr>
          <p:cNvPr id="1312" name="Google Shape;1312;p22"/>
          <p:cNvSpPr txBox="1"/>
          <p:nvPr/>
        </p:nvSpPr>
        <p:spPr>
          <a:xfrm>
            <a:off x="1028703" y="901155"/>
            <a:ext cx="2506838" cy="23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89" rIns="91404" bIns="45689" anchor="t" anchorCtr="0">
            <a:spAutoFit/>
          </a:bodyPr>
          <a:lstStyle/>
          <a:p>
            <a:pPr>
              <a:buSzPts val="900"/>
            </a:pPr>
            <a:r>
              <a:rPr lang="en-US" alt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https://manage.mobon.net/report/time_list=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13" name="Google Shape;1313;p22"/>
          <p:cNvGraphicFramePr/>
          <p:nvPr>
            <p:extLst>
              <p:ext uri="{D42A27DB-BD31-4B8C-83A1-F6EECF244321}">
                <p14:modId xmlns:p14="http://schemas.microsoft.com/office/powerpoint/2010/main" val="3569698874"/>
              </p:ext>
            </p:extLst>
          </p:nvPr>
        </p:nvGraphicFramePr>
        <p:xfrm>
          <a:off x="9432133" y="1385855"/>
          <a:ext cx="2765285" cy="6650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0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0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20920" marR="20920" marT="17996" marB="17996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800" u="none" strike="noStrike" cap="none" smtClean="0"/>
                        <a:t>확인 클릭시 변경 내용 전송</a:t>
                      </a:r>
                      <a:r>
                        <a:rPr lang="en-US" altLang="ko-KR" sz="800" u="none" strike="noStrike" cap="none" smtClean="0"/>
                        <a:t>.</a:t>
                      </a:r>
                      <a:endParaRPr sz="800" u="none" strike="noStrike" cap="none"/>
                    </a:p>
                  </a:txBody>
                  <a:tcPr marL="20920" marR="20920" marT="17996" marB="17996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422448" y="2556842"/>
            <a:ext cx="7858186" cy="3491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82" y="2698028"/>
            <a:ext cx="3655298" cy="350869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698124" y="2932386"/>
            <a:ext cx="315310" cy="3153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15754" y="3265916"/>
            <a:ext cx="480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클릭</a:t>
            </a:r>
            <a:endParaRPr lang="ko-KR" altLang="en-US" sz="1000"/>
          </a:p>
        </p:txBody>
      </p:sp>
      <p:cxnSp>
        <p:nvCxnSpPr>
          <p:cNvPr id="9" name="직선 화살표 연결선 8"/>
          <p:cNvCxnSpPr>
            <a:stCxn id="18" idx="3"/>
          </p:cNvCxnSpPr>
          <p:nvPr/>
        </p:nvCxnSpPr>
        <p:spPr>
          <a:xfrm flipV="1">
            <a:off x="5013434" y="3090041"/>
            <a:ext cx="578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596229" y="2840125"/>
          <a:ext cx="3412892" cy="3208140"/>
        </p:xfrm>
        <a:graphic>
          <a:graphicData uri="http://schemas.openxmlformats.org/drawingml/2006/table">
            <a:tbl>
              <a:tblPr firstRow="1" bandRow="1">
                <a:tableStyleId>{F2AC2773-1248-4DD7-87BB-B3B572371837}</a:tableStyleId>
              </a:tblPr>
              <a:tblGrid>
                <a:gridCol w="1166650">
                  <a:extLst>
                    <a:ext uri="{9D8B030D-6E8A-4147-A177-3AD203B41FA5}">
                      <a16:colId xmlns:a16="http://schemas.microsoft.com/office/drawing/2014/main" val="2641391777"/>
                    </a:ext>
                  </a:extLst>
                </a:gridCol>
                <a:gridCol w="2246242">
                  <a:extLst>
                    <a:ext uri="{9D8B030D-6E8A-4147-A177-3AD203B41FA5}">
                      <a16:colId xmlns:a16="http://schemas.microsoft.com/office/drawing/2014/main" val="2449397472"/>
                    </a:ext>
                  </a:extLst>
                </a:gridCol>
              </a:tblGrid>
              <a:tr h="53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항목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값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010132"/>
                  </a:ext>
                </a:extLst>
              </a:tr>
              <a:tr h="53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요일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347743"/>
                  </a:ext>
                </a:extLst>
              </a:tr>
              <a:tr h="53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시간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83290"/>
                  </a:ext>
                </a:extLst>
              </a:tr>
              <a:tr h="53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노출 형태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588115"/>
                  </a:ext>
                </a:extLst>
              </a:tr>
              <a:tr h="53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타겟팅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941126"/>
                  </a:ext>
                </a:extLst>
              </a:tr>
              <a:tr h="53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예산 이월량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807925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032978" y="3506654"/>
            <a:ext cx="1367895" cy="258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월요일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22024" y="3506654"/>
            <a:ext cx="278849" cy="258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8183181" y="3540227"/>
            <a:ext cx="162610" cy="183219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032978" y="4018281"/>
            <a:ext cx="1367895" cy="258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116215" y="4014299"/>
            <a:ext cx="278849" cy="258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2978" y="4582432"/>
            <a:ext cx="1367895" cy="258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배너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122024" y="4582432"/>
            <a:ext cx="278849" cy="258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>
            <a:off x="8183181" y="4616005"/>
            <a:ext cx="162610" cy="183219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019035" y="5133904"/>
            <a:ext cx="1367895" cy="258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CW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08081" y="5133904"/>
            <a:ext cx="278849" cy="258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>
            <a:off x="8169238" y="5167477"/>
            <a:ext cx="162610" cy="183219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027169" y="5648468"/>
            <a:ext cx="1367895" cy="258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1000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116215" y="5648468"/>
            <a:ext cx="278849" cy="258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과소진 화면을 이용한 시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간대별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예산 차등 분배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" name="그림 26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421" y="6163032"/>
            <a:ext cx="682682" cy="23745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571343" y="1805908"/>
            <a:ext cx="3928396" cy="2068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/>
                </a:solidFill>
              </a:rPr>
              <a:t>manage.mobon.net </a:t>
            </a:r>
            <a:r>
              <a:rPr lang="ko-KR" altLang="en-US" sz="1000" smtClean="0">
                <a:solidFill>
                  <a:schemeClr val="tx1"/>
                </a:solidFill>
              </a:rPr>
              <a:t>내용 </a:t>
            </a:r>
            <a:r>
              <a:rPr lang="en-US" altLang="ko-KR" sz="100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 입력하신 값으로 예산이 이월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 요일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>
                <a:solidFill>
                  <a:schemeClr val="tx1"/>
                </a:solidFill>
              </a:rPr>
              <a:t>일</a:t>
            </a:r>
            <a:r>
              <a:rPr lang="ko-KR" altLang="en-US" sz="1000" smtClean="0">
                <a:solidFill>
                  <a:schemeClr val="tx1"/>
                </a:solidFill>
              </a:rPr>
              <a:t>요일 </a:t>
            </a:r>
            <a:r>
              <a:rPr lang="en-US" altLang="ko-KR" sz="1000" smtClean="0">
                <a:solidFill>
                  <a:schemeClr val="tx1"/>
                </a:solidFill>
              </a:rPr>
              <a:t>=&gt; </a:t>
            </a:r>
            <a:r>
              <a:rPr lang="ko-KR" altLang="en-US" sz="1000" smtClean="0">
                <a:solidFill>
                  <a:schemeClr val="tx1"/>
                </a:solidFill>
              </a:rPr>
              <a:t>월요일</a:t>
            </a:r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 시간 </a:t>
            </a:r>
            <a:r>
              <a:rPr lang="en-US" altLang="ko-KR" sz="1000" smtClean="0">
                <a:solidFill>
                  <a:schemeClr val="tx1"/>
                </a:solidFill>
              </a:rPr>
              <a:t>: 23</a:t>
            </a:r>
            <a:r>
              <a:rPr lang="ko-KR" altLang="en-US" sz="1000" smtClean="0">
                <a:solidFill>
                  <a:schemeClr val="tx1"/>
                </a:solidFill>
              </a:rPr>
              <a:t>시 </a:t>
            </a:r>
            <a:r>
              <a:rPr lang="en-US" altLang="ko-KR" sz="1000" smtClean="0">
                <a:solidFill>
                  <a:schemeClr val="tx1"/>
                </a:solidFill>
              </a:rPr>
              <a:t>=&gt; 0</a:t>
            </a:r>
            <a:r>
              <a:rPr lang="ko-KR" altLang="en-US" sz="1000" smtClean="0">
                <a:solidFill>
                  <a:schemeClr val="tx1"/>
                </a:solidFill>
              </a:rPr>
              <a:t>시</a:t>
            </a:r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 노출 형태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아이커버 </a:t>
            </a:r>
            <a:r>
              <a:rPr lang="en-US" altLang="ko-KR" sz="1000" smtClean="0">
                <a:solidFill>
                  <a:schemeClr val="tx1"/>
                </a:solidFill>
              </a:rPr>
              <a:t>=&gt; </a:t>
            </a:r>
            <a:r>
              <a:rPr lang="ko-KR" altLang="en-US" sz="1000" smtClean="0">
                <a:solidFill>
                  <a:schemeClr val="tx1"/>
                </a:solidFill>
              </a:rPr>
              <a:t>배너</a:t>
            </a:r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 타겟팅 </a:t>
            </a:r>
            <a:r>
              <a:rPr lang="en-US" altLang="ko-KR" sz="1000" smtClean="0">
                <a:solidFill>
                  <a:schemeClr val="tx1"/>
                </a:solidFill>
              </a:rPr>
              <a:t>: RS =&gt; CW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 예산 이월량 </a:t>
            </a:r>
            <a:r>
              <a:rPr lang="en-US" altLang="ko-KR" sz="1000" smtClean="0">
                <a:solidFill>
                  <a:schemeClr val="tx1"/>
                </a:solidFill>
              </a:rPr>
              <a:t>: 1000</a:t>
            </a:r>
            <a:r>
              <a:rPr lang="ko-KR" altLang="en-US" sz="1000" smtClean="0">
                <a:solidFill>
                  <a:schemeClr val="tx1"/>
                </a:solidFill>
              </a:rPr>
              <a:t>원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 이대로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진행하시겠습니까</a:t>
            </a:r>
            <a:r>
              <a:rPr lang="en-US" altLang="ko-KR" sz="100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80389" y="3508322"/>
            <a:ext cx="580084" cy="24117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accent1"/>
                </a:solidFill>
              </a:rPr>
              <a:t>취소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018237" y="3508322"/>
            <a:ext cx="580084" cy="24117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확인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1" name="Google Shape;1315;p22"/>
          <p:cNvSpPr/>
          <p:nvPr/>
        </p:nvSpPr>
        <p:spPr>
          <a:xfrm>
            <a:off x="3783155" y="354022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673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1a1a16b83_0_2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431" name="Google Shape;431;g81a1a16b83_0_2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전송</a:t>
            </a:r>
            <a:r>
              <a:rPr lang="en-US" altLang="ko-KR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과소진 화면을 이용한 시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간대별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예산 차등 분배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11" y="1897900"/>
            <a:ext cx="896427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1a1a16b83_0_2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431" name="Google Shape;431;g81a1a16b83_0_2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변경 후</a:t>
            </a:r>
            <a:r>
              <a:rPr lang="en-US" altLang="ko-KR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과소진 화면을 이용한 시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간대별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예산 차등 분배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08" y="1669226"/>
            <a:ext cx="9669592" cy="47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5"/>
            <a:ext cx="12182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18602" y="798609"/>
            <a:ext cx="9145270" cy="187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Malgun Gothic"/>
              <a:buNone/>
            </a:pPr>
            <a:r>
              <a:rPr lang="ko-KR" altLang="en-US" sz="6000" b="1" smtClean="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부록</a:t>
            </a:r>
            <a:endParaRPr sz="6000" b="1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7987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2f8c7a61_0_0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4" name="Google Shape;104;g7f2f8c7a61_0_0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>
                <a:solidFill>
                  <a:schemeClr val="dk1"/>
                </a:solidFill>
              </a:rPr>
              <a:t>시간대별 누적 예산량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7f2f8c7a61_0_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 예산량과 누적 소진량,  그리고 과소진과의 관계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" name="Google Shape;106;g7f2f8c7a6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50" y="1599986"/>
            <a:ext cx="7844862" cy="514511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7f2f8c7a61_0_0"/>
          <p:cNvSpPr/>
          <p:nvPr/>
        </p:nvSpPr>
        <p:spPr>
          <a:xfrm>
            <a:off x="1413950" y="3325400"/>
            <a:ext cx="4697100" cy="113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7f2f8c7a61_0_0"/>
          <p:cNvSpPr/>
          <p:nvPr/>
        </p:nvSpPr>
        <p:spPr>
          <a:xfrm>
            <a:off x="1413950" y="4781325"/>
            <a:ext cx="5989500" cy="1908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7f2f8c7a61_0_0"/>
          <p:cNvSpPr/>
          <p:nvPr/>
        </p:nvSpPr>
        <p:spPr>
          <a:xfrm>
            <a:off x="8601900" y="2220200"/>
            <a:ext cx="2948100" cy="14991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일 예산.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플랫폼별로 예산을 </a:t>
            </a:r>
            <a:r>
              <a:rPr lang="en-US" sz="1200" b="1">
                <a:solidFill>
                  <a:srgbClr val="FF0000"/>
                </a:solidFill>
              </a:rPr>
              <a:t>공유</a:t>
            </a:r>
            <a:r>
              <a:rPr lang="en-US" sz="1200"/>
              <a:t>함.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연동 구분 : 모비온, 구글 , Adit에서 </a:t>
            </a:r>
            <a:r>
              <a:rPr lang="en-US" sz="1200" b="1">
                <a:solidFill>
                  <a:srgbClr val="FF0000"/>
                </a:solidFill>
              </a:rPr>
              <a:t>예산을  공유</a:t>
            </a:r>
            <a:r>
              <a:rPr lang="en-US" sz="1200"/>
              <a:t>하여 사용.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0" name="Google Shape;110;g7f2f8c7a61_0_0"/>
          <p:cNvSpPr/>
          <p:nvPr/>
        </p:nvSpPr>
        <p:spPr>
          <a:xfrm>
            <a:off x="8601900" y="4400950"/>
            <a:ext cx="2948100" cy="19848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RTB 일 예산.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플랫폼별로 예산을 </a:t>
            </a:r>
            <a:r>
              <a:rPr lang="en-US" sz="1200" b="1"/>
              <a:t>따로 설정 가능</a:t>
            </a:r>
            <a:r>
              <a:rPr lang="en-US" sz="1200"/>
              <a:t>. ( 당연히 각 플랫폼별로 </a:t>
            </a:r>
            <a:r>
              <a:rPr lang="en-US" sz="1200" b="1">
                <a:solidFill>
                  <a:srgbClr val="FF0000"/>
                </a:solidFill>
              </a:rPr>
              <a:t>예산을 따로 사용</a:t>
            </a:r>
            <a:r>
              <a:rPr lang="en-US" sz="1200"/>
              <a:t>함.)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연동 구분 : </a:t>
            </a:r>
            <a:r>
              <a:rPr lang="en-US" sz="1200" b="1">
                <a:solidFill>
                  <a:srgbClr val="FF0000"/>
                </a:solidFill>
              </a:rPr>
              <a:t>카카오 RTB 지면</a:t>
            </a:r>
            <a:r>
              <a:rPr lang="en-US" sz="1200"/>
              <a:t>에서만 사용 가능.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11" name="Google Shape;111;g7f2f8c7a61_0_0"/>
          <p:cNvCxnSpPr>
            <a:stCxn id="107" idx="3"/>
            <a:endCxn id="109" idx="1"/>
          </p:cNvCxnSpPr>
          <p:nvPr/>
        </p:nvCxnSpPr>
        <p:spPr>
          <a:xfrm rot="10800000" flipH="1">
            <a:off x="6111050" y="2969750"/>
            <a:ext cx="2490900" cy="923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g7f2f8c7a61_0_0"/>
          <p:cNvCxnSpPr>
            <a:endCxn id="110" idx="1"/>
          </p:cNvCxnSpPr>
          <p:nvPr/>
        </p:nvCxnSpPr>
        <p:spPr>
          <a:xfrm rot="10800000" flipH="1">
            <a:off x="7403400" y="5393350"/>
            <a:ext cx="1198500" cy="34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f2f8c7a61_0_35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18" name="Google Shape;118;g7f2f8c7a61_0_35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>
                <a:solidFill>
                  <a:schemeClr val="dk1"/>
                </a:solidFill>
              </a:rPr>
              <a:t>시간대별 누적 예산량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g7f2f8c7a61_0_35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 예산량과 누적 소진량,  그리고 과소진과의 관계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g7f2f8c7a6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575" y="1915686"/>
            <a:ext cx="687705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7f2f8c7a61_0_35"/>
          <p:cNvSpPr/>
          <p:nvPr/>
        </p:nvSpPr>
        <p:spPr>
          <a:xfrm>
            <a:off x="5417325" y="2861550"/>
            <a:ext cx="1088400" cy="90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7f2f8c7a61_0_35"/>
          <p:cNvSpPr/>
          <p:nvPr/>
        </p:nvSpPr>
        <p:spPr>
          <a:xfrm>
            <a:off x="461100" y="3542425"/>
            <a:ext cx="3318300" cy="5976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캠페인에 설정된 일 예산량은 플랫폼별로 끄고 킬 수 있음.</a:t>
            </a:r>
            <a:endParaRPr sz="1200"/>
          </a:p>
        </p:txBody>
      </p:sp>
      <p:cxnSp>
        <p:nvCxnSpPr>
          <p:cNvPr id="123" name="Google Shape;123;g7f2f8c7a61_0_35"/>
          <p:cNvCxnSpPr>
            <a:endCxn id="122" idx="3"/>
          </p:cNvCxnSpPr>
          <p:nvPr/>
        </p:nvCxnSpPr>
        <p:spPr>
          <a:xfrm flipH="1">
            <a:off x="3779400" y="3312325"/>
            <a:ext cx="1638000" cy="528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7b7087c3_0_192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29" name="Google Shape;129;g817b7087c3_0_192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>
                <a:solidFill>
                  <a:schemeClr val="dk1"/>
                </a:solidFill>
              </a:rPr>
              <a:t>시간대별 누적 예산량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817b7087c3_0_192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 예산량과 누적 소진량,  그리고 과소진과의 관계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817b7087c3_0_192"/>
          <p:cNvSpPr/>
          <p:nvPr/>
        </p:nvSpPr>
        <p:spPr>
          <a:xfrm>
            <a:off x="165050" y="3203280"/>
            <a:ext cx="3065700" cy="14991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캠페인에 설정된 예산</a:t>
            </a:r>
            <a:endParaRPr sz="1800" b="1"/>
          </a:p>
        </p:txBody>
      </p:sp>
      <p:sp>
        <p:nvSpPr>
          <p:cNvPr id="132" name="Google Shape;132;g817b7087c3_0_192"/>
          <p:cNvSpPr/>
          <p:nvPr/>
        </p:nvSpPr>
        <p:spPr>
          <a:xfrm>
            <a:off x="3230750" y="1910475"/>
            <a:ext cx="467100" cy="2419500"/>
          </a:xfrm>
          <a:prstGeom prst="leftBrace">
            <a:avLst>
              <a:gd name="adj1" fmla="val 50000"/>
              <a:gd name="adj2" fmla="val 858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817b7087c3_0_192"/>
          <p:cNvSpPr/>
          <p:nvPr/>
        </p:nvSpPr>
        <p:spPr>
          <a:xfrm>
            <a:off x="3697720" y="1582558"/>
            <a:ext cx="1661400" cy="9018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연동 구분 (ITL_TP_CODE)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모비온 독점 지면 (‘01’)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4" name="Google Shape;134;g817b7087c3_0_192"/>
          <p:cNvSpPr/>
          <p:nvPr/>
        </p:nvSpPr>
        <p:spPr>
          <a:xfrm>
            <a:off x="3697720" y="2658833"/>
            <a:ext cx="1661400" cy="9018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연동 구분 (ITL_TP_CODE)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구글 (‘04’)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5" name="Google Shape;135;g817b7087c3_0_192"/>
          <p:cNvSpPr/>
          <p:nvPr/>
        </p:nvSpPr>
        <p:spPr>
          <a:xfrm>
            <a:off x="3697720" y="3735108"/>
            <a:ext cx="1661400" cy="9018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연동 구분 (ITL_TP_CODE)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AdFit (‘05’)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6" name="Google Shape;136;g817b7087c3_0_192"/>
          <p:cNvSpPr/>
          <p:nvPr/>
        </p:nvSpPr>
        <p:spPr>
          <a:xfrm>
            <a:off x="3648145" y="5313033"/>
            <a:ext cx="1661400" cy="9018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연동 구분 (ITL_TP_CODE)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카카오 RTB (‘03’)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7" name="Google Shape;137;g817b7087c3_0_192"/>
          <p:cNvSpPr/>
          <p:nvPr/>
        </p:nvSpPr>
        <p:spPr>
          <a:xfrm rot="10800000">
            <a:off x="5359125" y="1805300"/>
            <a:ext cx="400200" cy="2524800"/>
          </a:xfrm>
          <a:prstGeom prst="leftBrace">
            <a:avLst>
              <a:gd name="adj1" fmla="val 50000"/>
              <a:gd name="adj2" fmla="val 533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817b7087c3_0_192"/>
          <p:cNvSpPr/>
          <p:nvPr/>
        </p:nvSpPr>
        <p:spPr>
          <a:xfrm>
            <a:off x="5759325" y="2658828"/>
            <a:ext cx="1661400" cy="5595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연동 구분별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예산 공유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9" name="Google Shape;139;g817b7087c3_0_192"/>
          <p:cNvSpPr/>
          <p:nvPr/>
        </p:nvSpPr>
        <p:spPr>
          <a:xfrm>
            <a:off x="5759325" y="5035377"/>
            <a:ext cx="1661400" cy="616800"/>
          </a:xfrm>
          <a:prstGeom prst="flowChartAlternate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웹에 설정된 예산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ex) 1100원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0" name="Google Shape;140;g817b7087c3_0_192"/>
          <p:cNvSpPr/>
          <p:nvPr/>
        </p:nvSpPr>
        <p:spPr>
          <a:xfrm>
            <a:off x="5759325" y="5933125"/>
            <a:ext cx="1661400" cy="616800"/>
          </a:xfrm>
          <a:prstGeom prst="flowChartAlternate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모바일에 설정된 예산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ex) 1600원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1" name="Google Shape;141;g817b7087c3_0_192"/>
          <p:cNvSpPr/>
          <p:nvPr/>
        </p:nvSpPr>
        <p:spPr>
          <a:xfrm>
            <a:off x="7887700" y="1656600"/>
            <a:ext cx="1965000" cy="5595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웹 단독 일 예산 사용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42" name="Google Shape;142;g817b7087c3_0_192"/>
          <p:cNvCxnSpPr>
            <a:stCxn id="131" idx="3"/>
            <a:endCxn id="136" idx="1"/>
          </p:cNvCxnSpPr>
          <p:nvPr/>
        </p:nvCxnSpPr>
        <p:spPr>
          <a:xfrm>
            <a:off x="3230750" y="3952830"/>
            <a:ext cx="417300" cy="18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g817b7087c3_0_192"/>
          <p:cNvSpPr/>
          <p:nvPr/>
        </p:nvSpPr>
        <p:spPr>
          <a:xfrm>
            <a:off x="7820925" y="5064015"/>
            <a:ext cx="1661400" cy="559500"/>
          </a:xfrm>
          <a:prstGeom prst="flowChartAlternateProcess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예산 분배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44" name="Google Shape;144;g817b7087c3_0_192"/>
          <p:cNvCxnSpPr>
            <a:stCxn id="139" idx="3"/>
            <a:endCxn id="143" idx="1"/>
          </p:cNvCxnSpPr>
          <p:nvPr/>
        </p:nvCxnSpPr>
        <p:spPr>
          <a:xfrm>
            <a:off x="7420725" y="5343777"/>
            <a:ext cx="40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g817b7087c3_0_192"/>
          <p:cNvSpPr/>
          <p:nvPr/>
        </p:nvSpPr>
        <p:spPr>
          <a:xfrm>
            <a:off x="7820925" y="5961765"/>
            <a:ext cx="1661400" cy="559500"/>
          </a:xfrm>
          <a:prstGeom prst="flowChartAlternateProcess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예산 분배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46" name="Google Shape;146;g817b7087c3_0_192"/>
          <p:cNvCxnSpPr>
            <a:stCxn id="140" idx="3"/>
            <a:endCxn id="145" idx="1"/>
          </p:cNvCxnSpPr>
          <p:nvPr/>
        </p:nvCxnSpPr>
        <p:spPr>
          <a:xfrm>
            <a:off x="7420725" y="6241525"/>
            <a:ext cx="40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g817b7087c3_0_192"/>
          <p:cNvSpPr/>
          <p:nvPr/>
        </p:nvSpPr>
        <p:spPr>
          <a:xfrm>
            <a:off x="7420600" y="1850600"/>
            <a:ext cx="467100" cy="1884600"/>
          </a:xfrm>
          <a:prstGeom prst="leftBrace">
            <a:avLst>
              <a:gd name="adj1" fmla="val 50000"/>
              <a:gd name="adj2" fmla="val 601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817b7087c3_0_192"/>
          <p:cNvSpPr/>
          <p:nvPr/>
        </p:nvSpPr>
        <p:spPr>
          <a:xfrm>
            <a:off x="7887700" y="2552500"/>
            <a:ext cx="1965000" cy="5595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모바일 단독 일 예산 사용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9" name="Google Shape;149;g817b7087c3_0_192"/>
          <p:cNvSpPr/>
          <p:nvPr/>
        </p:nvSpPr>
        <p:spPr>
          <a:xfrm>
            <a:off x="7887700" y="3448375"/>
            <a:ext cx="1965000" cy="559500"/>
          </a:xfrm>
          <a:prstGeom prst="flowChartAlternate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웹, 모바일 일 예산 공유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0" name="Google Shape;150;g817b7087c3_0_192"/>
          <p:cNvSpPr/>
          <p:nvPr/>
        </p:nvSpPr>
        <p:spPr>
          <a:xfrm>
            <a:off x="10253025" y="2658815"/>
            <a:ext cx="1661400" cy="559500"/>
          </a:xfrm>
          <a:prstGeom prst="flowChartAlternateProcess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예산 분배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1" name="Google Shape;151;g817b7087c3_0_192"/>
          <p:cNvSpPr/>
          <p:nvPr/>
        </p:nvSpPr>
        <p:spPr>
          <a:xfrm rot="10800000">
            <a:off x="9852825" y="1843100"/>
            <a:ext cx="400200" cy="1899600"/>
          </a:xfrm>
          <a:prstGeom prst="leftBrace">
            <a:avLst>
              <a:gd name="adj1" fmla="val 50000"/>
              <a:gd name="adj2" fmla="val 437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17b7087c3_0_192"/>
          <p:cNvSpPr/>
          <p:nvPr/>
        </p:nvSpPr>
        <p:spPr>
          <a:xfrm>
            <a:off x="5708577" y="1592700"/>
            <a:ext cx="1661400" cy="687300"/>
          </a:xfrm>
          <a:prstGeom prst="wedgeRectCallout">
            <a:avLst>
              <a:gd name="adj1" fmla="val 64324"/>
              <a:gd name="adj2" fmla="val 1001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플랫폼별 예산 분배는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3가지 선택지 중 </a:t>
            </a:r>
            <a:r>
              <a:rPr lang="en-US" sz="1200" b="1">
                <a:solidFill>
                  <a:srgbClr val="FF0000"/>
                </a:solidFill>
              </a:rPr>
              <a:t>하나만 선택 가능.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153" name="Google Shape;153;g817b7087c3_0_192"/>
          <p:cNvSpPr/>
          <p:nvPr/>
        </p:nvSpPr>
        <p:spPr>
          <a:xfrm>
            <a:off x="5292300" y="5313025"/>
            <a:ext cx="467100" cy="901800"/>
          </a:xfrm>
          <a:prstGeom prst="leftBrace">
            <a:avLst>
              <a:gd name="adj1" fmla="val 50000"/>
              <a:gd name="adj2" fmla="val 517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817b7087c3_0_192"/>
          <p:cNvSpPr/>
          <p:nvPr/>
        </p:nvSpPr>
        <p:spPr>
          <a:xfrm>
            <a:off x="1420552" y="5961775"/>
            <a:ext cx="1661400" cy="687300"/>
          </a:xfrm>
          <a:prstGeom prst="wedgeRectCallout">
            <a:avLst>
              <a:gd name="adj1" fmla="val 80095"/>
              <a:gd name="adj2" fmla="val -5387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플랫폼별로 예산을 </a:t>
            </a:r>
            <a:r>
              <a:rPr lang="en-US" sz="1200" b="1">
                <a:solidFill>
                  <a:srgbClr val="FF0000"/>
                </a:solidFill>
              </a:rPr>
              <a:t>별도로 설정 가능.</a:t>
            </a:r>
            <a:endParaRPr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7b7087c3_1_67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83" name="Google Shape;183;g817b7087c3_1_67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>
                <a:solidFill>
                  <a:schemeClr val="dk1"/>
                </a:solidFill>
              </a:rPr>
              <a:t>시간대별  소진 데이터 저장 구조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817b7087c3_1_67"/>
          <p:cNvSpPr/>
          <p:nvPr/>
        </p:nvSpPr>
        <p:spPr>
          <a:xfrm>
            <a:off x="3697720" y="1768683"/>
            <a:ext cx="1661400" cy="901800"/>
          </a:xfrm>
          <a:prstGeom prst="flowChartAlternateProcess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연동 구분 (ITL_TP_CODE)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모비온 독점 지면 (‘01’)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5" name="Google Shape;185;g817b7087c3_1_67"/>
          <p:cNvSpPr/>
          <p:nvPr/>
        </p:nvSpPr>
        <p:spPr>
          <a:xfrm>
            <a:off x="3697720" y="3076883"/>
            <a:ext cx="1661400" cy="901800"/>
          </a:xfrm>
          <a:prstGeom prst="flowChartAlternateProcess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연동 구분 (ITL_TP_CODE)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구글 (‘04’)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6" name="Google Shape;186;g817b7087c3_1_67"/>
          <p:cNvSpPr/>
          <p:nvPr/>
        </p:nvSpPr>
        <p:spPr>
          <a:xfrm>
            <a:off x="3697720" y="4462145"/>
            <a:ext cx="1661400" cy="901800"/>
          </a:xfrm>
          <a:prstGeom prst="flowChartAlternateProcess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연동 구분 (ITL_TP_CODE)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AdFit (‘05’)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7" name="Google Shape;187;g817b7087c3_1_67"/>
          <p:cNvSpPr/>
          <p:nvPr/>
        </p:nvSpPr>
        <p:spPr>
          <a:xfrm>
            <a:off x="3697720" y="5577108"/>
            <a:ext cx="1661400" cy="90180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연동 구분 (ITL_TP_CODE)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카카오 RTB  (‘03’)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8" name="Google Shape;188;g817b7087c3_1_67"/>
          <p:cNvSpPr/>
          <p:nvPr/>
        </p:nvSpPr>
        <p:spPr>
          <a:xfrm>
            <a:off x="5359125" y="1917800"/>
            <a:ext cx="327300" cy="628800"/>
          </a:xfrm>
          <a:prstGeom prst="leftBrace">
            <a:avLst>
              <a:gd name="adj1" fmla="val 50000"/>
              <a:gd name="adj2" fmla="val 526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817b7087c3_1_67"/>
          <p:cNvSpPr/>
          <p:nvPr/>
        </p:nvSpPr>
        <p:spPr>
          <a:xfrm>
            <a:off x="3247650" y="2010700"/>
            <a:ext cx="467100" cy="4094700"/>
          </a:xfrm>
          <a:prstGeom prst="leftBrace">
            <a:avLst>
              <a:gd name="adj1" fmla="val 50000"/>
              <a:gd name="adj2" fmla="val 454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817b7087c3_1_67"/>
          <p:cNvSpPr/>
          <p:nvPr/>
        </p:nvSpPr>
        <p:spPr>
          <a:xfrm>
            <a:off x="165050" y="3203280"/>
            <a:ext cx="3065700" cy="14991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캠페인에서 발생한 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시간대별 소진량</a:t>
            </a:r>
            <a:endParaRPr sz="1800" b="1"/>
          </a:p>
        </p:txBody>
      </p:sp>
      <p:sp>
        <p:nvSpPr>
          <p:cNvPr id="191" name="Google Shape;191;g817b7087c3_1_67"/>
          <p:cNvSpPr/>
          <p:nvPr/>
        </p:nvSpPr>
        <p:spPr>
          <a:xfrm>
            <a:off x="5686425" y="1693550"/>
            <a:ext cx="1965000" cy="4002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웹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2" name="Google Shape;192;g817b7087c3_1_67"/>
          <p:cNvSpPr/>
          <p:nvPr/>
        </p:nvSpPr>
        <p:spPr>
          <a:xfrm>
            <a:off x="5686425" y="2249900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모바일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3" name="Google Shape;193;g817b7087c3_1_67"/>
          <p:cNvSpPr/>
          <p:nvPr/>
        </p:nvSpPr>
        <p:spPr>
          <a:xfrm>
            <a:off x="5359125" y="3175900"/>
            <a:ext cx="327300" cy="802800"/>
          </a:xfrm>
          <a:prstGeom prst="leftBrace">
            <a:avLst>
              <a:gd name="adj1" fmla="val 50000"/>
              <a:gd name="adj2" fmla="val 526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817b7087c3_1_67"/>
          <p:cNvSpPr/>
          <p:nvPr/>
        </p:nvSpPr>
        <p:spPr>
          <a:xfrm>
            <a:off x="5686425" y="3109713"/>
            <a:ext cx="1965000" cy="4002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웹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5" name="Google Shape;195;g817b7087c3_1_67"/>
          <p:cNvSpPr/>
          <p:nvPr/>
        </p:nvSpPr>
        <p:spPr>
          <a:xfrm>
            <a:off x="5686425" y="3704475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모바일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6" name="Google Shape;196;g817b7087c3_1_67"/>
          <p:cNvSpPr/>
          <p:nvPr/>
        </p:nvSpPr>
        <p:spPr>
          <a:xfrm>
            <a:off x="5359125" y="4688125"/>
            <a:ext cx="327300" cy="675600"/>
          </a:xfrm>
          <a:prstGeom prst="leftBrace">
            <a:avLst>
              <a:gd name="adj1" fmla="val 50000"/>
              <a:gd name="adj2" fmla="val 526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817b7087c3_1_67"/>
          <p:cNvSpPr/>
          <p:nvPr/>
        </p:nvSpPr>
        <p:spPr>
          <a:xfrm>
            <a:off x="5686425" y="4504500"/>
            <a:ext cx="1965000" cy="4002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웹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8" name="Google Shape;198;g817b7087c3_1_67"/>
          <p:cNvSpPr/>
          <p:nvPr/>
        </p:nvSpPr>
        <p:spPr>
          <a:xfrm>
            <a:off x="5686425" y="5029713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모바일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9" name="Google Shape;199;g817b7087c3_1_67"/>
          <p:cNvSpPr/>
          <p:nvPr/>
        </p:nvSpPr>
        <p:spPr>
          <a:xfrm>
            <a:off x="5359125" y="5754800"/>
            <a:ext cx="327300" cy="675600"/>
          </a:xfrm>
          <a:prstGeom prst="leftBrace">
            <a:avLst>
              <a:gd name="adj1" fmla="val 50000"/>
              <a:gd name="adj2" fmla="val 526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817b7087c3_1_67"/>
          <p:cNvSpPr/>
          <p:nvPr/>
        </p:nvSpPr>
        <p:spPr>
          <a:xfrm>
            <a:off x="5686425" y="5645850"/>
            <a:ext cx="1965000" cy="4002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웹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1" name="Google Shape;201;g817b7087c3_1_67"/>
          <p:cNvSpPr/>
          <p:nvPr/>
        </p:nvSpPr>
        <p:spPr>
          <a:xfrm>
            <a:off x="5686425" y="6163425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모바일 플랫폼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02" name="Google Shape;202;g817b7087c3_1_67"/>
          <p:cNvCxnSpPr>
            <a:stCxn id="191" idx="3"/>
          </p:cNvCxnSpPr>
          <p:nvPr/>
        </p:nvCxnSpPr>
        <p:spPr>
          <a:xfrm>
            <a:off x="7651425" y="1893650"/>
            <a:ext cx="981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g817b7087c3_1_67"/>
          <p:cNvSpPr/>
          <p:nvPr/>
        </p:nvSpPr>
        <p:spPr>
          <a:xfrm>
            <a:off x="8633325" y="1694750"/>
            <a:ext cx="1965000" cy="4002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04" name="Google Shape;204;g817b7087c3_1_67"/>
          <p:cNvCxnSpPr/>
          <p:nvPr/>
        </p:nvCxnSpPr>
        <p:spPr>
          <a:xfrm>
            <a:off x="7651425" y="2448800"/>
            <a:ext cx="981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g817b7087c3_1_67"/>
          <p:cNvCxnSpPr/>
          <p:nvPr/>
        </p:nvCxnSpPr>
        <p:spPr>
          <a:xfrm>
            <a:off x="7651425" y="3298525"/>
            <a:ext cx="981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g817b7087c3_1_67"/>
          <p:cNvSpPr/>
          <p:nvPr/>
        </p:nvSpPr>
        <p:spPr>
          <a:xfrm>
            <a:off x="8633325" y="3099625"/>
            <a:ext cx="1965000" cy="4002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07" name="Google Shape;207;g817b7087c3_1_67"/>
          <p:cNvCxnSpPr>
            <a:stCxn id="195" idx="3"/>
            <a:endCxn id="208" idx="1"/>
          </p:cNvCxnSpPr>
          <p:nvPr/>
        </p:nvCxnSpPr>
        <p:spPr>
          <a:xfrm>
            <a:off x="7651425" y="3904575"/>
            <a:ext cx="9819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g817b7087c3_1_67"/>
          <p:cNvCxnSpPr/>
          <p:nvPr/>
        </p:nvCxnSpPr>
        <p:spPr>
          <a:xfrm>
            <a:off x="7651425" y="4730975"/>
            <a:ext cx="981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g817b7087c3_1_67"/>
          <p:cNvSpPr/>
          <p:nvPr/>
        </p:nvSpPr>
        <p:spPr>
          <a:xfrm>
            <a:off x="8633325" y="4532075"/>
            <a:ext cx="1965000" cy="4002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11" name="Google Shape;211;g817b7087c3_1_67"/>
          <p:cNvCxnSpPr/>
          <p:nvPr/>
        </p:nvCxnSpPr>
        <p:spPr>
          <a:xfrm>
            <a:off x="7651425" y="5286125"/>
            <a:ext cx="981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g817b7087c3_1_67"/>
          <p:cNvCxnSpPr/>
          <p:nvPr/>
        </p:nvCxnSpPr>
        <p:spPr>
          <a:xfrm>
            <a:off x="7651425" y="5841275"/>
            <a:ext cx="981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" name="Google Shape;213;g817b7087c3_1_67"/>
          <p:cNvSpPr/>
          <p:nvPr/>
        </p:nvSpPr>
        <p:spPr>
          <a:xfrm>
            <a:off x="8633325" y="5642375"/>
            <a:ext cx="1965000" cy="4002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14" name="Google Shape;214;g817b7087c3_1_67"/>
          <p:cNvCxnSpPr/>
          <p:nvPr/>
        </p:nvCxnSpPr>
        <p:spPr>
          <a:xfrm>
            <a:off x="7651425" y="6396425"/>
            <a:ext cx="981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g817b7087c3_1_67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 예산량과 누적 소진량,  그리고 과소진과의 관계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817b7087c3_1_67"/>
          <p:cNvSpPr/>
          <p:nvPr/>
        </p:nvSpPr>
        <p:spPr>
          <a:xfrm>
            <a:off x="8633325" y="2249888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8" name="Google Shape;208;g817b7087c3_1_67"/>
          <p:cNvSpPr/>
          <p:nvPr/>
        </p:nvSpPr>
        <p:spPr>
          <a:xfrm>
            <a:off x="8633325" y="3716400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7" name="Google Shape;217;g817b7087c3_1_67"/>
          <p:cNvSpPr/>
          <p:nvPr/>
        </p:nvSpPr>
        <p:spPr>
          <a:xfrm>
            <a:off x="8633325" y="5053125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8" name="Google Shape;218;g817b7087c3_1_67"/>
          <p:cNvSpPr/>
          <p:nvPr/>
        </p:nvSpPr>
        <p:spPr>
          <a:xfrm>
            <a:off x="8633325" y="6163425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66" name="Google Shape;266;g813f290f4c_1_351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>
                <a:solidFill>
                  <a:schemeClr val="dk1"/>
                </a:solidFill>
              </a:rPr>
              <a:t>시간대별 총 소진량 시나리오 ( 카카오  RTB 제외 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7" name="Google Shape;267;g813f290f4c_1_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50" y="1678400"/>
            <a:ext cx="8521749" cy="45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813f290f4c_1_351"/>
          <p:cNvSpPr/>
          <p:nvPr/>
        </p:nvSpPr>
        <p:spPr>
          <a:xfrm>
            <a:off x="157175" y="3557600"/>
            <a:ext cx="8615400" cy="279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813f290f4c_1_351"/>
          <p:cNvSpPr/>
          <p:nvPr/>
        </p:nvSpPr>
        <p:spPr>
          <a:xfrm>
            <a:off x="8968000" y="3514700"/>
            <a:ext cx="1159800" cy="36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813f290f4c_1_351"/>
          <p:cNvSpPr/>
          <p:nvPr/>
        </p:nvSpPr>
        <p:spPr>
          <a:xfrm>
            <a:off x="8837800" y="4049700"/>
            <a:ext cx="1290000" cy="901800"/>
          </a:xfrm>
          <a:prstGeom prst="flowChartAlternate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시간대별로 발생한 모든 소진량을 더해줌.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71" name="Google Shape;271;g813f290f4c_1_351"/>
          <p:cNvPicPr preferRelativeResize="0"/>
          <p:nvPr/>
        </p:nvPicPr>
        <p:blipFill rotWithShape="1">
          <a:blip r:embed="rId4">
            <a:alphaModFix/>
          </a:blip>
          <a:srcRect b="-27762"/>
          <a:stretch/>
        </p:blipFill>
        <p:spPr>
          <a:xfrm>
            <a:off x="10323225" y="1987925"/>
            <a:ext cx="1781175" cy="57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813f290f4c_1_351"/>
          <p:cNvSpPr/>
          <p:nvPr/>
        </p:nvSpPr>
        <p:spPr>
          <a:xfrm>
            <a:off x="10323225" y="3427425"/>
            <a:ext cx="1781100" cy="279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813f290f4c_1_351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 예산량과 누적 소진량,  그리고 과소진과의 관계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17b7087c3_1_216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03" name="Google Shape;303;g817b7087c3_1_216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>
                <a:solidFill>
                  <a:schemeClr val="dk1"/>
                </a:solidFill>
              </a:rPr>
              <a:t>시간대별 누적 소진량 ( 카카오  RTB 제외 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4" name="Google Shape;304;g817b7087c3_1_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0" y="1531911"/>
            <a:ext cx="11887201" cy="452136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817b7087c3_1_216"/>
          <p:cNvSpPr/>
          <p:nvPr/>
        </p:nvSpPr>
        <p:spPr>
          <a:xfrm>
            <a:off x="10551875" y="1896150"/>
            <a:ext cx="1503300" cy="4295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817b7087c3_1_216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 예산량과 누적 소진량,  그리고 과소진과의 관계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7b7087c3_1_19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77" name="Google Shape;177;g817b7087c3_1_19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시간대별 소진 그래프의 한계점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3" y="1104900"/>
            <a:ext cx="7515225" cy="4648200"/>
          </a:xfrm>
          <a:prstGeom prst="rect">
            <a:avLst/>
          </a:prstGeom>
        </p:spPr>
      </p:pic>
      <p:sp>
        <p:nvSpPr>
          <p:cNvPr id="9" name="Google Shape;170;g817b7087c3_1_19"/>
          <p:cNvSpPr/>
          <p:nvPr/>
        </p:nvSpPr>
        <p:spPr>
          <a:xfrm>
            <a:off x="7879245" y="1518427"/>
            <a:ext cx="3986933" cy="52830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1200"/>
              <a:t>특정 시간대에 예산이 얼마나 남았는지 확인하기 힘듬</a:t>
            </a:r>
            <a:r>
              <a:rPr lang="en-US" altLang="ko-KR" sz="1200"/>
              <a:t>.</a:t>
            </a:r>
          </a:p>
        </p:txBody>
      </p:sp>
      <p:sp>
        <p:nvSpPr>
          <p:cNvPr id="10" name="Google Shape;170;g817b7087c3_1_19"/>
          <p:cNvSpPr/>
          <p:nvPr/>
        </p:nvSpPr>
        <p:spPr>
          <a:xfrm>
            <a:off x="7879246" y="2515079"/>
            <a:ext cx="3986932" cy="5283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1200" smtClean="0"/>
              <a:t>예산이 많이 남은 시간대와  적게 남은 시간대를 한번에 확인하기 힘듬</a:t>
            </a:r>
            <a:r>
              <a:rPr lang="en-US" altLang="ko-KR" sz="1200" smtClean="0"/>
              <a:t>. </a:t>
            </a:r>
            <a:endParaRPr lang="en-US" altLang="ko-KR" sz="1200"/>
          </a:p>
        </p:txBody>
      </p:sp>
      <p:sp>
        <p:nvSpPr>
          <p:cNvPr id="11" name="Google Shape;170;g817b7087c3_1_19"/>
          <p:cNvSpPr/>
          <p:nvPr/>
        </p:nvSpPr>
        <p:spPr>
          <a:xfrm>
            <a:off x="7879244" y="3511731"/>
            <a:ext cx="3986933" cy="52830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1200"/>
              <a:t>요일별 주기성을 확인하기 힘듬</a:t>
            </a:r>
            <a:r>
              <a:rPr lang="en-US" altLang="ko-KR" sz="1200"/>
              <a:t>.</a:t>
            </a:r>
          </a:p>
        </p:txBody>
      </p:sp>
      <p:sp>
        <p:nvSpPr>
          <p:cNvPr id="12" name="Google Shape;170;g817b7087c3_1_19"/>
          <p:cNvSpPr/>
          <p:nvPr/>
        </p:nvSpPr>
        <p:spPr>
          <a:xfrm>
            <a:off x="7823177" y="5176190"/>
            <a:ext cx="4042999" cy="5283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1200"/>
              <a:t>위의 문제로 인해 예산을 효율적으로 분배하기 위해 활용할 수 있는 정보가 부족함</a:t>
            </a:r>
            <a:r>
              <a:rPr lang="en-US" altLang="ko-KR" sz="1200"/>
              <a:t>.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9615206" y="4256014"/>
            <a:ext cx="515007" cy="70419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17b7087c3_1_128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24" name="Google Shape;224;g817b7087c3_1_128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>
                <a:solidFill>
                  <a:schemeClr val="dk1"/>
                </a:solidFill>
              </a:rPr>
              <a:t>시간대별 소진 데이터 저장 구조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( 카카오  RTB 제외 )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817b7087c3_1_128"/>
          <p:cNvSpPr/>
          <p:nvPr/>
        </p:nvSpPr>
        <p:spPr>
          <a:xfrm>
            <a:off x="254445" y="2140158"/>
            <a:ext cx="1661400" cy="901800"/>
          </a:xfrm>
          <a:prstGeom prst="flowChartAlternateProcess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연동 구분 (ITL_TP_CODE)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모비온 독점 지면 (‘01’)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6" name="Google Shape;226;g817b7087c3_1_128"/>
          <p:cNvSpPr/>
          <p:nvPr/>
        </p:nvSpPr>
        <p:spPr>
          <a:xfrm>
            <a:off x="254445" y="3448358"/>
            <a:ext cx="1661400" cy="901800"/>
          </a:xfrm>
          <a:prstGeom prst="flowChartAlternateProcess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연동 구분 (ITL_TP_CODE)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구글 (‘04’)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7" name="Google Shape;227;g817b7087c3_1_128"/>
          <p:cNvSpPr/>
          <p:nvPr/>
        </p:nvSpPr>
        <p:spPr>
          <a:xfrm>
            <a:off x="254445" y="4833620"/>
            <a:ext cx="1661400" cy="901800"/>
          </a:xfrm>
          <a:prstGeom prst="flowChartAlternateProcess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연동 구분 (ITL_TP_CODE)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AdFit (‘05’)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8" name="Google Shape;228;g817b7087c3_1_128"/>
          <p:cNvSpPr/>
          <p:nvPr/>
        </p:nvSpPr>
        <p:spPr>
          <a:xfrm>
            <a:off x="1915850" y="2289275"/>
            <a:ext cx="327300" cy="628800"/>
          </a:xfrm>
          <a:prstGeom prst="leftBrace">
            <a:avLst>
              <a:gd name="adj1" fmla="val 50000"/>
              <a:gd name="adj2" fmla="val 526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817b7087c3_1_128"/>
          <p:cNvSpPr/>
          <p:nvPr/>
        </p:nvSpPr>
        <p:spPr>
          <a:xfrm>
            <a:off x="2243150" y="2065025"/>
            <a:ext cx="1965000" cy="400200"/>
          </a:xfrm>
          <a:prstGeom prst="flowChartAlternateProcess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웹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0" name="Google Shape;230;g817b7087c3_1_128"/>
          <p:cNvSpPr/>
          <p:nvPr/>
        </p:nvSpPr>
        <p:spPr>
          <a:xfrm>
            <a:off x="2243150" y="2621375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모바일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1" name="Google Shape;231;g817b7087c3_1_128"/>
          <p:cNvSpPr/>
          <p:nvPr/>
        </p:nvSpPr>
        <p:spPr>
          <a:xfrm>
            <a:off x="1915850" y="3547375"/>
            <a:ext cx="327300" cy="802800"/>
          </a:xfrm>
          <a:prstGeom prst="leftBrace">
            <a:avLst>
              <a:gd name="adj1" fmla="val 50000"/>
              <a:gd name="adj2" fmla="val 526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817b7087c3_1_128"/>
          <p:cNvSpPr/>
          <p:nvPr/>
        </p:nvSpPr>
        <p:spPr>
          <a:xfrm>
            <a:off x="2243150" y="3481188"/>
            <a:ext cx="1965000" cy="400200"/>
          </a:xfrm>
          <a:prstGeom prst="flowChartAlternateProcess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웹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3" name="Google Shape;233;g817b7087c3_1_128"/>
          <p:cNvSpPr/>
          <p:nvPr/>
        </p:nvSpPr>
        <p:spPr>
          <a:xfrm>
            <a:off x="2243150" y="4075950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모바일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4" name="Google Shape;234;g817b7087c3_1_128"/>
          <p:cNvSpPr/>
          <p:nvPr/>
        </p:nvSpPr>
        <p:spPr>
          <a:xfrm>
            <a:off x="1915850" y="5059600"/>
            <a:ext cx="327300" cy="675600"/>
          </a:xfrm>
          <a:prstGeom prst="leftBrace">
            <a:avLst>
              <a:gd name="adj1" fmla="val 50000"/>
              <a:gd name="adj2" fmla="val 526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817b7087c3_1_128"/>
          <p:cNvSpPr/>
          <p:nvPr/>
        </p:nvSpPr>
        <p:spPr>
          <a:xfrm>
            <a:off x="2243150" y="4875975"/>
            <a:ext cx="1965000" cy="400200"/>
          </a:xfrm>
          <a:prstGeom prst="flowChartAlternateProcess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웹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6" name="Google Shape;236;g817b7087c3_1_128"/>
          <p:cNvSpPr/>
          <p:nvPr/>
        </p:nvSpPr>
        <p:spPr>
          <a:xfrm>
            <a:off x="2243150" y="5401188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모바일 플랫폼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37" name="Google Shape;237;g817b7087c3_1_128"/>
          <p:cNvCxnSpPr>
            <a:stCxn id="229" idx="3"/>
          </p:cNvCxnSpPr>
          <p:nvPr/>
        </p:nvCxnSpPr>
        <p:spPr>
          <a:xfrm>
            <a:off x="4208150" y="2265125"/>
            <a:ext cx="981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g817b7087c3_1_128"/>
          <p:cNvSpPr/>
          <p:nvPr/>
        </p:nvSpPr>
        <p:spPr>
          <a:xfrm>
            <a:off x="5190050" y="2066225"/>
            <a:ext cx="1965000" cy="400200"/>
          </a:xfrm>
          <a:prstGeom prst="flowChartAlternateProcess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39" name="Google Shape;239;g817b7087c3_1_128"/>
          <p:cNvCxnSpPr/>
          <p:nvPr/>
        </p:nvCxnSpPr>
        <p:spPr>
          <a:xfrm>
            <a:off x="4208150" y="2820275"/>
            <a:ext cx="981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g817b7087c3_1_128"/>
          <p:cNvSpPr/>
          <p:nvPr/>
        </p:nvSpPr>
        <p:spPr>
          <a:xfrm>
            <a:off x="5190050" y="2621375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41" name="Google Shape;241;g817b7087c3_1_128"/>
          <p:cNvCxnSpPr/>
          <p:nvPr/>
        </p:nvCxnSpPr>
        <p:spPr>
          <a:xfrm>
            <a:off x="4208150" y="3670000"/>
            <a:ext cx="981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g817b7087c3_1_128"/>
          <p:cNvSpPr/>
          <p:nvPr/>
        </p:nvSpPr>
        <p:spPr>
          <a:xfrm>
            <a:off x="5190050" y="3471100"/>
            <a:ext cx="1965000" cy="400200"/>
          </a:xfrm>
          <a:prstGeom prst="flowChartAlternateProcess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43" name="Google Shape;243;g817b7087c3_1_128"/>
          <p:cNvCxnSpPr/>
          <p:nvPr/>
        </p:nvCxnSpPr>
        <p:spPr>
          <a:xfrm>
            <a:off x="4208150" y="4225150"/>
            <a:ext cx="981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g817b7087c3_1_128"/>
          <p:cNvSpPr/>
          <p:nvPr/>
        </p:nvSpPr>
        <p:spPr>
          <a:xfrm>
            <a:off x="5190050" y="4026250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45" name="Google Shape;245;g817b7087c3_1_128"/>
          <p:cNvCxnSpPr/>
          <p:nvPr/>
        </p:nvCxnSpPr>
        <p:spPr>
          <a:xfrm>
            <a:off x="4208150" y="5102450"/>
            <a:ext cx="981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g817b7087c3_1_128"/>
          <p:cNvSpPr/>
          <p:nvPr/>
        </p:nvSpPr>
        <p:spPr>
          <a:xfrm>
            <a:off x="5190050" y="4903550"/>
            <a:ext cx="1965000" cy="400200"/>
          </a:xfrm>
          <a:prstGeom prst="flowChartAlternateProcess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47" name="Google Shape;247;g817b7087c3_1_128"/>
          <p:cNvCxnSpPr/>
          <p:nvPr/>
        </p:nvCxnSpPr>
        <p:spPr>
          <a:xfrm>
            <a:off x="4208150" y="5657600"/>
            <a:ext cx="981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g817b7087c3_1_128"/>
          <p:cNvSpPr/>
          <p:nvPr/>
        </p:nvSpPr>
        <p:spPr>
          <a:xfrm>
            <a:off x="5190050" y="5458700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9" name="Google Shape;249;g817b7087c3_1_128"/>
          <p:cNvSpPr/>
          <p:nvPr/>
        </p:nvSpPr>
        <p:spPr>
          <a:xfrm rot="10800000">
            <a:off x="7155050" y="2209075"/>
            <a:ext cx="327300" cy="3479400"/>
          </a:xfrm>
          <a:prstGeom prst="leftBrace">
            <a:avLst>
              <a:gd name="adj1" fmla="val 50000"/>
              <a:gd name="adj2" fmla="val 526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817b7087c3_1_128"/>
          <p:cNvSpPr/>
          <p:nvPr/>
        </p:nvSpPr>
        <p:spPr>
          <a:xfrm>
            <a:off x="7482350" y="3448350"/>
            <a:ext cx="1661400" cy="901800"/>
          </a:xfrm>
          <a:prstGeom prst="flowChartAlternate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시간대별로 모든 소진량을 더해줌.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1" name="Google Shape;251;g817b7087c3_1_128"/>
          <p:cNvSpPr/>
          <p:nvPr/>
        </p:nvSpPr>
        <p:spPr>
          <a:xfrm>
            <a:off x="9143750" y="2065025"/>
            <a:ext cx="327300" cy="3479400"/>
          </a:xfrm>
          <a:prstGeom prst="leftBrace">
            <a:avLst>
              <a:gd name="adj1" fmla="val 50000"/>
              <a:gd name="adj2" fmla="val 526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817b7087c3_1_128"/>
          <p:cNvSpPr/>
          <p:nvPr/>
        </p:nvSpPr>
        <p:spPr>
          <a:xfrm>
            <a:off x="9471050" y="1867325"/>
            <a:ext cx="2454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0~1시에 발생한 시간대별 총 소진량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3" name="Google Shape;253;g817b7087c3_1_128"/>
          <p:cNvSpPr/>
          <p:nvPr/>
        </p:nvSpPr>
        <p:spPr>
          <a:xfrm>
            <a:off x="9471050" y="2403575"/>
            <a:ext cx="2454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1~2시에 발생한 시간대별 총 소진량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4" name="Google Shape;254;g817b7087c3_1_128"/>
          <p:cNvSpPr/>
          <p:nvPr/>
        </p:nvSpPr>
        <p:spPr>
          <a:xfrm>
            <a:off x="9471050" y="2939825"/>
            <a:ext cx="2454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2~3시에 발생한 시간대별 총 소진량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5" name="Google Shape;255;g817b7087c3_1_128"/>
          <p:cNvSpPr/>
          <p:nvPr/>
        </p:nvSpPr>
        <p:spPr>
          <a:xfrm>
            <a:off x="9471050" y="5303750"/>
            <a:ext cx="2616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23~0시에 발생한 시간대별 총 소진량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6" name="Google Shape;256;g817b7087c3_1_128"/>
          <p:cNvSpPr/>
          <p:nvPr/>
        </p:nvSpPr>
        <p:spPr>
          <a:xfrm>
            <a:off x="10623500" y="3476075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817b7087c3_1_128"/>
          <p:cNvSpPr/>
          <p:nvPr/>
        </p:nvSpPr>
        <p:spPr>
          <a:xfrm>
            <a:off x="10623500" y="3928972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817b7087c3_1_128"/>
          <p:cNvSpPr/>
          <p:nvPr/>
        </p:nvSpPr>
        <p:spPr>
          <a:xfrm>
            <a:off x="10623500" y="4389913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817b7087c3_1_128"/>
          <p:cNvSpPr/>
          <p:nvPr/>
        </p:nvSpPr>
        <p:spPr>
          <a:xfrm>
            <a:off x="10623500" y="4842809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817b7087c3_1_128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 예산량과 누적 소진량,  그리고 과소진과의 관계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17b7087c3_1_292"/>
          <p:cNvSpPr/>
          <p:nvPr/>
        </p:nvSpPr>
        <p:spPr>
          <a:xfrm>
            <a:off x="7901000" y="2065298"/>
            <a:ext cx="3900600" cy="188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817b7087c3_1_292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13" name="Google Shape;313;g817b7087c3_1_292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>
                <a:solidFill>
                  <a:schemeClr val="dk1"/>
                </a:solidFill>
              </a:rPr>
              <a:t>시간대별 누적 소진량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( 카카오  RTB  )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817b7087c3_1_292"/>
          <p:cNvSpPr/>
          <p:nvPr/>
        </p:nvSpPr>
        <p:spPr>
          <a:xfrm>
            <a:off x="193045" y="3663933"/>
            <a:ext cx="1661400" cy="90180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연동 구분 (ITL_TP_CODE)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카카오 (‘03’)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5" name="Google Shape;315;g817b7087c3_1_292"/>
          <p:cNvSpPr/>
          <p:nvPr/>
        </p:nvSpPr>
        <p:spPr>
          <a:xfrm>
            <a:off x="1854450" y="3342075"/>
            <a:ext cx="327300" cy="2087400"/>
          </a:xfrm>
          <a:prstGeom prst="leftBrace">
            <a:avLst>
              <a:gd name="adj1" fmla="val 50000"/>
              <a:gd name="adj2" fmla="val 288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817b7087c3_1_292"/>
          <p:cNvSpPr/>
          <p:nvPr/>
        </p:nvSpPr>
        <p:spPr>
          <a:xfrm>
            <a:off x="2181750" y="3119113"/>
            <a:ext cx="1965000" cy="400200"/>
          </a:xfrm>
          <a:prstGeom prst="flowChartAlternateProcess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웹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7" name="Google Shape;317;g817b7087c3_1_292"/>
          <p:cNvSpPr/>
          <p:nvPr/>
        </p:nvSpPr>
        <p:spPr>
          <a:xfrm>
            <a:off x="2181750" y="5230375"/>
            <a:ext cx="19650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모바일 플랫폼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8" name="Google Shape;318;g817b7087c3_1_292"/>
          <p:cNvSpPr/>
          <p:nvPr/>
        </p:nvSpPr>
        <p:spPr>
          <a:xfrm>
            <a:off x="4146750" y="2171700"/>
            <a:ext cx="327300" cy="1555500"/>
          </a:xfrm>
          <a:prstGeom prst="leftBrace">
            <a:avLst>
              <a:gd name="adj1" fmla="val 50000"/>
              <a:gd name="adj2" fmla="val 762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817b7087c3_1_292"/>
          <p:cNvSpPr/>
          <p:nvPr/>
        </p:nvSpPr>
        <p:spPr>
          <a:xfrm>
            <a:off x="4474050" y="1992800"/>
            <a:ext cx="2454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0~1시에 발생한 시간대별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0" name="Google Shape;320;g817b7087c3_1_292"/>
          <p:cNvSpPr/>
          <p:nvPr/>
        </p:nvSpPr>
        <p:spPr>
          <a:xfrm>
            <a:off x="4474050" y="2561613"/>
            <a:ext cx="2454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1~2시에 발생한 시간대별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1" name="Google Shape;321;g817b7087c3_1_292"/>
          <p:cNvSpPr/>
          <p:nvPr/>
        </p:nvSpPr>
        <p:spPr>
          <a:xfrm>
            <a:off x="4474050" y="3511000"/>
            <a:ext cx="2454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23~0시에 발생한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2" name="Google Shape;322;g817b7087c3_1_292"/>
          <p:cNvSpPr/>
          <p:nvPr/>
        </p:nvSpPr>
        <p:spPr>
          <a:xfrm>
            <a:off x="5626500" y="3166263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817b7087c3_1_292"/>
          <p:cNvSpPr/>
          <p:nvPr/>
        </p:nvSpPr>
        <p:spPr>
          <a:xfrm>
            <a:off x="4146750" y="4639275"/>
            <a:ext cx="327300" cy="1757400"/>
          </a:xfrm>
          <a:prstGeom prst="leftBrace">
            <a:avLst>
              <a:gd name="adj1" fmla="val 50000"/>
              <a:gd name="adj2" fmla="val 398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817b7087c3_1_292"/>
          <p:cNvSpPr/>
          <p:nvPr/>
        </p:nvSpPr>
        <p:spPr>
          <a:xfrm>
            <a:off x="4474050" y="4460375"/>
            <a:ext cx="2454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0~1시에 발생한 시간대별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5" name="Google Shape;325;g817b7087c3_1_292"/>
          <p:cNvSpPr/>
          <p:nvPr/>
        </p:nvSpPr>
        <p:spPr>
          <a:xfrm>
            <a:off x="4474050" y="5029188"/>
            <a:ext cx="2454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1~2시에 발생한 시간대별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6" name="Google Shape;326;g817b7087c3_1_292"/>
          <p:cNvSpPr/>
          <p:nvPr/>
        </p:nvSpPr>
        <p:spPr>
          <a:xfrm>
            <a:off x="4474050" y="6331600"/>
            <a:ext cx="2454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23~0시에 발생한 시간대별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7" name="Google Shape;327;g817b7087c3_1_292"/>
          <p:cNvSpPr/>
          <p:nvPr/>
        </p:nvSpPr>
        <p:spPr>
          <a:xfrm>
            <a:off x="5626500" y="5633838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817b7087c3_1_292"/>
          <p:cNvSpPr/>
          <p:nvPr/>
        </p:nvSpPr>
        <p:spPr>
          <a:xfrm>
            <a:off x="5626500" y="6014088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817b7087c3_1_292"/>
          <p:cNvSpPr/>
          <p:nvPr/>
        </p:nvSpPr>
        <p:spPr>
          <a:xfrm>
            <a:off x="8112900" y="2406713"/>
            <a:ext cx="34887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0~1시에 발생한 시간대별 누적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0" name="Google Shape;330;g817b7087c3_1_292"/>
          <p:cNvSpPr/>
          <p:nvPr/>
        </p:nvSpPr>
        <p:spPr>
          <a:xfrm>
            <a:off x="9782550" y="3009375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817b7087c3_1_292"/>
          <p:cNvSpPr/>
          <p:nvPr/>
        </p:nvSpPr>
        <p:spPr>
          <a:xfrm>
            <a:off x="8106950" y="3387613"/>
            <a:ext cx="34887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23~0시에 발생한 시간대별 누적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2" name="Google Shape;332;g817b7087c3_1_292"/>
          <p:cNvSpPr/>
          <p:nvPr/>
        </p:nvSpPr>
        <p:spPr>
          <a:xfrm>
            <a:off x="8624150" y="1804038"/>
            <a:ext cx="2454300" cy="400200"/>
          </a:xfrm>
          <a:prstGeom prst="flowChartAlternateProcess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웹에서 발생한 누적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3" name="Google Shape;333;g817b7087c3_1_292"/>
          <p:cNvSpPr/>
          <p:nvPr/>
        </p:nvSpPr>
        <p:spPr>
          <a:xfrm>
            <a:off x="7906950" y="4707198"/>
            <a:ext cx="3900600" cy="188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817b7087c3_1_292"/>
          <p:cNvSpPr/>
          <p:nvPr/>
        </p:nvSpPr>
        <p:spPr>
          <a:xfrm>
            <a:off x="8118850" y="5048613"/>
            <a:ext cx="34887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0~1시에 발생한 시간대별 누적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5" name="Google Shape;335;g817b7087c3_1_292"/>
          <p:cNvSpPr/>
          <p:nvPr/>
        </p:nvSpPr>
        <p:spPr>
          <a:xfrm>
            <a:off x="9788500" y="5651275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817b7087c3_1_292"/>
          <p:cNvSpPr/>
          <p:nvPr/>
        </p:nvSpPr>
        <p:spPr>
          <a:xfrm>
            <a:off x="8112900" y="6029513"/>
            <a:ext cx="34887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23~0시에 발생한 시간대별 누적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7" name="Google Shape;337;g817b7087c3_1_292"/>
          <p:cNvSpPr/>
          <p:nvPr/>
        </p:nvSpPr>
        <p:spPr>
          <a:xfrm>
            <a:off x="8630100" y="4445938"/>
            <a:ext cx="2454300" cy="400200"/>
          </a:xfrm>
          <a:prstGeom prst="flowChartAlternateProcess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모바일에서 발생한 누적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8" name="Google Shape;338;g817b7087c3_1_292"/>
          <p:cNvSpPr/>
          <p:nvPr/>
        </p:nvSpPr>
        <p:spPr>
          <a:xfrm>
            <a:off x="7006975" y="2749350"/>
            <a:ext cx="815400" cy="400200"/>
          </a:xfrm>
          <a:prstGeom prst="rightArrow">
            <a:avLst>
              <a:gd name="adj1" fmla="val 50000"/>
              <a:gd name="adj2" fmla="val 31028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817b7087c3_1_292"/>
          <p:cNvSpPr/>
          <p:nvPr/>
        </p:nvSpPr>
        <p:spPr>
          <a:xfrm>
            <a:off x="7006975" y="5539075"/>
            <a:ext cx="815400" cy="400200"/>
          </a:xfrm>
          <a:prstGeom prst="rightArrow">
            <a:avLst>
              <a:gd name="adj1" fmla="val 50000"/>
              <a:gd name="adj2" fmla="val 31028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817b7087c3_1_292"/>
          <p:cNvSpPr/>
          <p:nvPr/>
        </p:nvSpPr>
        <p:spPr>
          <a:xfrm>
            <a:off x="550225" y="1577649"/>
            <a:ext cx="2801400" cy="137190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카카오는 플랫폼별로 예산을 따로 사용하기 때문에 누적 소진량도 플랫폼별로 계산해야함.</a:t>
            </a:r>
            <a:endParaRPr sz="1200"/>
          </a:p>
        </p:txBody>
      </p:sp>
      <p:sp>
        <p:nvSpPr>
          <p:cNvPr id="341" name="Google Shape;341;g817b7087c3_1_292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 예산량과 누적 소진량,  그리고 과소진과의 관계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817b7087c3_1_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463" y="1670111"/>
            <a:ext cx="10247076" cy="454676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817b7087c3_1_282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48" name="Google Shape;348;g817b7087c3_1_282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>
                <a:solidFill>
                  <a:schemeClr val="dk1"/>
                </a:solidFill>
              </a:rPr>
              <a:t>시간대별 누적 소진량 ( 카카오  RTB 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49" name="Google Shape;349;g817b7087c3_1_282"/>
          <p:cNvSpPr/>
          <p:nvPr/>
        </p:nvSpPr>
        <p:spPr>
          <a:xfrm>
            <a:off x="9523175" y="2686050"/>
            <a:ext cx="1696500" cy="3614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817b7087c3_1_282"/>
          <p:cNvSpPr/>
          <p:nvPr/>
        </p:nvSpPr>
        <p:spPr>
          <a:xfrm>
            <a:off x="5589350" y="2686050"/>
            <a:ext cx="2111700" cy="3530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817b7087c3_1_282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 예산량과 누적 소진량,  그리고 과소진과의 관계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7b7087c3_1_19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60" name="Google Shape;160;g817b7087c3_1_19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>
                <a:solidFill>
                  <a:schemeClr val="dk1"/>
                </a:solidFill>
              </a:rPr>
              <a:t>시간대별 누적 예산량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817b7087c3_1_19"/>
          <p:cNvSpPr/>
          <p:nvPr/>
        </p:nvSpPr>
        <p:spPr>
          <a:xfrm>
            <a:off x="332438" y="3154572"/>
            <a:ext cx="2321700" cy="9018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 예산 분배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ex) 일 예산 2400원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2" name="Google Shape;162;g817b7087c3_1_19"/>
          <p:cNvSpPr/>
          <p:nvPr/>
        </p:nvSpPr>
        <p:spPr>
          <a:xfrm>
            <a:off x="2654138" y="1726675"/>
            <a:ext cx="467100" cy="4481400"/>
          </a:xfrm>
          <a:prstGeom prst="leftBrace">
            <a:avLst>
              <a:gd name="adj1" fmla="val 50000"/>
              <a:gd name="adj2" fmla="val 408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817b7087c3_1_19"/>
          <p:cNvSpPr/>
          <p:nvPr/>
        </p:nvSpPr>
        <p:spPr>
          <a:xfrm>
            <a:off x="3121238" y="1599225"/>
            <a:ext cx="1881686" cy="528300"/>
          </a:xfrm>
          <a:prstGeom prst="flowChartAlternateProcess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0~1시 시간대별 예산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(100</a:t>
            </a:r>
            <a:r>
              <a:rPr lang="en-US" sz="1200" smtClean="0">
                <a:solidFill>
                  <a:schemeClr val="dk1"/>
                </a:solidFill>
              </a:rPr>
              <a:t>원 + </a:t>
            </a:r>
            <a:r>
              <a:rPr lang="en-US" sz="1200" b="1" smtClean="0">
                <a:solidFill>
                  <a:schemeClr val="accent5"/>
                </a:solidFill>
              </a:rPr>
              <a:t>X</a:t>
            </a:r>
            <a:r>
              <a:rPr lang="en-US" sz="1200" smtClean="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4" name="Google Shape;164;g817b7087c3_1_19"/>
          <p:cNvSpPr/>
          <p:nvPr/>
        </p:nvSpPr>
        <p:spPr>
          <a:xfrm>
            <a:off x="3121238" y="2310000"/>
            <a:ext cx="1881686" cy="528300"/>
          </a:xfrm>
          <a:prstGeom prst="flowChartAlternateProcess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1~2시 시간대별 예산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(100원)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5" name="Google Shape;165;g817b7087c3_1_19"/>
          <p:cNvSpPr/>
          <p:nvPr/>
        </p:nvSpPr>
        <p:spPr>
          <a:xfrm>
            <a:off x="3121238" y="5950600"/>
            <a:ext cx="1881686" cy="528300"/>
          </a:xfrm>
          <a:prstGeom prst="flowChartAlternateProcess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23~0시 시간대별 예산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(100원)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6" name="Google Shape;166;g817b7087c3_1_19"/>
          <p:cNvSpPr/>
          <p:nvPr/>
        </p:nvSpPr>
        <p:spPr>
          <a:xfrm>
            <a:off x="3956995" y="3329973"/>
            <a:ext cx="259432" cy="250563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817b7087c3_1_19"/>
          <p:cNvSpPr/>
          <p:nvPr/>
        </p:nvSpPr>
        <p:spPr>
          <a:xfrm>
            <a:off x="3956995" y="4269823"/>
            <a:ext cx="259432" cy="250563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817b7087c3_1_19"/>
          <p:cNvSpPr/>
          <p:nvPr/>
        </p:nvSpPr>
        <p:spPr>
          <a:xfrm>
            <a:off x="3956995" y="5209673"/>
            <a:ext cx="259432" cy="250563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817b7087c3_1_19"/>
          <p:cNvSpPr/>
          <p:nvPr/>
        </p:nvSpPr>
        <p:spPr>
          <a:xfrm>
            <a:off x="5571049" y="3750704"/>
            <a:ext cx="1159800" cy="644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817b7087c3_1_19"/>
          <p:cNvSpPr/>
          <p:nvPr/>
        </p:nvSpPr>
        <p:spPr>
          <a:xfrm>
            <a:off x="7279188" y="1550922"/>
            <a:ext cx="2601900" cy="5283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0~1시 시간대별 누적 예산량</a:t>
            </a:r>
            <a:endParaRPr sz="1200">
              <a:solidFill>
                <a:schemeClr val="dk1"/>
              </a:solidFill>
            </a:endParaRPr>
          </a:p>
          <a:p>
            <a:pPr lvl="0" algn="ctr"/>
            <a:r>
              <a:rPr lang="en-US" altLang="ko-KR" sz="1200">
                <a:solidFill>
                  <a:schemeClr val="dk1"/>
                </a:solidFill>
              </a:rPr>
              <a:t>(</a:t>
            </a:r>
            <a:r>
              <a:rPr lang="en-US" altLang="ko-KR" sz="1200" smtClean="0">
                <a:solidFill>
                  <a:schemeClr val="dk1"/>
                </a:solidFill>
              </a:rPr>
              <a:t>100</a:t>
            </a:r>
            <a:r>
              <a:rPr lang="ko-KR" altLang="en-US" sz="1200" smtClean="0">
                <a:solidFill>
                  <a:schemeClr val="dk1"/>
                </a:solidFill>
              </a:rPr>
              <a:t> </a:t>
            </a:r>
            <a:r>
              <a:rPr lang="en-US" altLang="ko-KR" sz="1200" smtClean="0">
                <a:solidFill>
                  <a:schemeClr val="dk1"/>
                </a:solidFill>
              </a:rPr>
              <a:t>+  </a:t>
            </a:r>
            <a:r>
              <a:rPr lang="en-US" altLang="ko-KR" sz="1200" b="1">
                <a:solidFill>
                  <a:schemeClr val="accent5"/>
                </a:solidFill>
              </a:rPr>
              <a:t>X</a:t>
            </a:r>
            <a:r>
              <a:rPr lang="en-US" altLang="ko-KR" sz="1200">
                <a:solidFill>
                  <a:schemeClr val="dk1"/>
                </a:solidFill>
              </a:rPr>
              <a:t>)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171" name="Google Shape;171;g817b7087c3_1_19"/>
          <p:cNvSpPr/>
          <p:nvPr/>
        </p:nvSpPr>
        <p:spPr>
          <a:xfrm>
            <a:off x="7279188" y="2261697"/>
            <a:ext cx="2601900" cy="5283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1~2시 시간대별 누적 예산량</a:t>
            </a:r>
            <a:endParaRPr sz="1200">
              <a:solidFill>
                <a:schemeClr val="dk1"/>
              </a:solidFill>
            </a:endParaRPr>
          </a:p>
          <a:p>
            <a:pPr lvl="0" algn="ctr"/>
            <a:r>
              <a:rPr lang="en-US" altLang="ko-KR" sz="1200">
                <a:solidFill>
                  <a:schemeClr val="dk1"/>
                </a:solidFill>
              </a:rPr>
              <a:t>(</a:t>
            </a:r>
            <a:r>
              <a:rPr lang="en-US" altLang="ko-KR" sz="1200">
                <a:solidFill>
                  <a:schemeClr val="dk1"/>
                </a:solidFill>
              </a:rPr>
              <a:t>100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 smtClean="0">
                <a:solidFill>
                  <a:schemeClr val="dk1"/>
                </a:solidFill>
              </a:rPr>
              <a:t>+ </a:t>
            </a:r>
            <a:r>
              <a:rPr lang="en-US" altLang="ko-KR" sz="1200">
                <a:solidFill>
                  <a:schemeClr val="dk1"/>
                </a:solidFill>
              </a:rPr>
              <a:t>100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+</a:t>
            </a:r>
            <a:r>
              <a:rPr lang="en-US" altLang="ko-KR" sz="1200" smtClean="0">
                <a:solidFill>
                  <a:schemeClr val="dk1"/>
                </a:solidFill>
              </a:rPr>
              <a:t>  </a:t>
            </a:r>
            <a:r>
              <a:rPr lang="en-US" altLang="ko-KR" sz="1200" b="1">
                <a:solidFill>
                  <a:schemeClr val="accent5"/>
                </a:solidFill>
              </a:rPr>
              <a:t>X</a:t>
            </a:r>
            <a:r>
              <a:rPr lang="en-US" altLang="ko-KR" sz="1200">
                <a:solidFill>
                  <a:schemeClr val="dk1"/>
                </a:solidFill>
              </a:rPr>
              <a:t>)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172" name="Google Shape;172;g817b7087c3_1_19"/>
          <p:cNvSpPr/>
          <p:nvPr/>
        </p:nvSpPr>
        <p:spPr>
          <a:xfrm>
            <a:off x="7279188" y="2972472"/>
            <a:ext cx="2601900" cy="5283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2~3시 시간대별 누적 예산량</a:t>
            </a:r>
            <a:endParaRPr sz="1200">
              <a:solidFill>
                <a:schemeClr val="dk1"/>
              </a:solidFill>
            </a:endParaRPr>
          </a:p>
          <a:p>
            <a:pPr lvl="0" algn="ctr"/>
            <a:r>
              <a:rPr lang="en-US" altLang="ko-KR" sz="1200">
                <a:solidFill>
                  <a:schemeClr val="dk1"/>
                </a:solidFill>
              </a:rPr>
              <a:t>(100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+ </a:t>
            </a:r>
            <a:r>
              <a:rPr lang="en-US" altLang="ko-KR" sz="1200">
                <a:solidFill>
                  <a:schemeClr val="dk1"/>
                </a:solidFill>
              </a:rPr>
              <a:t>100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+</a:t>
            </a:r>
            <a:r>
              <a:rPr lang="en-US" altLang="ko-KR" sz="1200" smtClean="0">
                <a:solidFill>
                  <a:schemeClr val="dk1"/>
                </a:solidFill>
              </a:rPr>
              <a:t> </a:t>
            </a:r>
            <a:r>
              <a:rPr lang="en-US" altLang="ko-KR" sz="1200" b="1">
                <a:solidFill>
                  <a:schemeClr val="accent5"/>
                </a:solidFill>
              </a:rPr>
              <a:t>X</a:t>
            </a:r>
            <a:r>
              <a:rPr lang="en-US" altLang="ko-KR" sz="1200">
                <a:solidFill>
                  <a:schemeClr val="dk1"/>
                </a:solidFill>
              </a:rPr>
              <a:t>)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173" name="Google Shape;173;g817b7087c3_1_19"/>
          <p:cNvSpPr/>
          <p:nvPr/>
        </p:nvSpPr>
        <p:spPr>
          <a:xfrm>
            <a:off x="7279188" y="5902297"/>
            <a:ext cx="2601900" cy="5283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23~0시 시간대별 누적 예산량</a:t>
            </a:r>
            <a:endParaRPr sz="1200">
              <a:solidFill>
                <a:schemeClr val="dk1"/>
              </a:solidFill>
            </a:endParaRPr>
          </a:p>
          <a:p>
            <a:pPr lvl="0" algn="ctr"/>
            <a:r>
              <a:rPr lang="en-US" altLang="ko-KR" sz="1200">
                <a:solidFill>
                  <a:schemeClr val="dk1"/>
                </a:solidFill>
              </a:rPr>
              <a:t>(100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+ </a:t>
            </a:r>
            <a:r>
              <a:rPr lang="en-US" altLang="ko-KR" sz="1200">
                <a:solidFill>
                  <a:schemeClr val="dk1"/>
                </a:solidFill>
              </a:rPr>
              <a:t>100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+ </a:t>
            </a:r>
            <a:r>
              <a:rPr lang="en-US" altLang="ko-KR" sz="1200" b="1" smtClean="0">
                <a:solidFill>
                  <a:schemeClr val="accent5"/>
                </a:solidFill>
              </a:rPr>
              <a:t>X</a:t>
            </a:r>
            <a:r>
              <a:rPr lang="en-US" altLang="ko-KR" sz="1200">
                <a:solidFill>
                  <a:schemeClr val="dk1"/>
                </a:solidFill>
              </a:rPr>
              <a:t>)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176" name="Google Shape;176;g817b7087c3_1_19"/>
          <p:cNvSpPr/>
          <p:nvPr/>
        </p:nvSpPr>
        <p:spPr>
          <a:xfrm>
            <a:off x="5124049" y="4691463"/>
            <a:ext cx="2053800" cy="528300"/>
          </a:xfrm>
          <a:prstGeom prst="flowChartAlternateProcess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시간대별로 가용 예산량이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누적되는 시스템.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7" name="Google Shape;177;g817b7087c3_1_19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예산이 계산되는 방법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561257" y="3809611"/>
            <a:ext cx="2501776" cy="1545375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accent5"/>
                </a:solidFill>
              </a:rPr>
              <a:t>X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값은 일 예산량을 시간대로 나눈 나머지 값을 할당함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 ) </a:t>
            </a:r>
            <a:r>
              <a:rPr lang="ko-KR" altLang="en-US" sz="1000" smtClean="0">
                <a:solidFill>
                  <a:schemeClr val="tx1"/>
                </a:solidFill>
              </a:rPr>
              <a:t>일 예산량 </a:t>
            </a:r>
            <a:r>
              <a:rPr lang="en-US" altLang="ko-KR" sz="1000" smtClean="0">
                <a:solidFill>
                  <a:schemeClr val="tx1"/>
                </a:solidFill>
              </a:rPr>
              <a:t>: 2000</a:t>
            </a:r>
            <a:r>
              <a:rPr lang="ko-KR" altLang="en-US" sz="1000" smtClean="0">
                <a:solidFill>
                  <a:schemeClr val="tx1"/>
                </a:solidFill>
              </a:rPr>
              <a:t>원 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광고 송출 시간 </a:t>
            </a:r>
            <a:r>
              <a:rPr lang="en-US" altLang="ko-KR" sz="1000" smtClean="0">
                <a:solidFill>
                  <a:schemeClr val="tx1"/>
                </a:solidFill>
              </a:rPr>
              <a:t>: 24</a:t>
            </a:r>
            <a:r>
              <a:rPr lang="ko-KR" altLang="en-US" sz="1000" smtClean="0">
                <a:solidFill>
                  <a:schemeClr val="tx1"/>
                </a:solidFill>
              </a:rPr>
              <a:t>시간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ko-KR" sz="1000" b="1" smtClean="0">
                <a:solidFill>
                  <a:schemeClr val="accent5"/>
                </a:solidFill>
              </a:rPr>
              <a:t>X</a:t>
            </a:r>
            <a:r>
              <a:rPr lang="en-US" altLang="ko-KR" sz="1000" smtClean="0">
                <a:solidFill>
                  <a:schemeClr val="accent5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 =  2000</a:t>
            </a:r>
            <a:r>
              <a:rPr lang="ko-KR" altLang="en-US" sz="1000" smtClean="0">
                <a:solidFill>
                  <a:schemeClr val="tx1"/>
                </a:solidFill>
              </a:rPr>
              <a:t>를 </a:t>
            </a:r>
            <a:r>
              <a:rPr lang="en-US" altLang="ko-KR" sz="1000" smtClean="0">
                <a:solidFill>
                  <a:schemeClr val="tx1"/>
                </a:solidFill>
              </a:rPr>
              <a:t>24</a:t>
            </a:r>
            <a:r>
              <a:rPr lang="ko-KR" altLang="en-US" sz="1000" smtClean="0">
                <a:solidFill>
                  <a:schemeClr val="tx1"/>
                </a:solidFill>
              </a:rPr>
              <a:t>로 나눈 나머지 </a:t>
            </a:r>
            <a:r>
              <a:rPr lang="en-US" altLang="ko-KR" sz="1000" smtClean="0">
                <a:solidFill>
                  <a:schemeClr val="tx1"/>
                </a:solidFill>
              </a:rPr>
              <a:t>= 8</a:t>
            </a:r>
            <a:r>
              <a:rPr lang="ko-KR" altLang="en-US" sz="1000" smtClean="0">
                <a:solidFill>
                  <a:schemeClr val="tx1"/>
                </a:solidFill>
              </a:rPr>
              <a:t>원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Google Shape;166;g817b7087c3_1_19"/>
          <p:cNvSpPr/>
          <p:nvPr/>
        </p:nvSpPr>
        <p:spPr>
          <a:xfrm>
            <a:off x="8502719" y="4093313"/>
            <a:ext cx="259432" cy="250563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67;g817b7087c3_1_19"/>
          <p:cNvSpPr/>
          <p:nvPr/>
        </p:nvSpPr>
        <p:spPr>
          <a:xfrm>
            <a:off x="8502719" y="5033163"/>
            <a:ext cx="259432" cy="250563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7b7087c3_1_19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60" name="Google Shape;160;g817b7087c3_1_19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2</a:t>
            </a:r>
            <a:r>
              <a:rPr lang="en-US" sz="1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600" smtClean="0">
                <a:solidFill>
                  <a:schemeClr val="dk1"/>
                </a:solidFill>
              </a:rPr>
              <a:t>실제로 </a:t>
            </a:r>
            <a:r>
              <a:rPr lang="en-US" altLang="ko-KR" sz="1600" smtClean="0">
                <a:solidFill>
                  <a:schemeClr val="dk1"/>
                </a:solidFill>
              </a:rPr>
              <a:t>DB</a:t>
            </a:r>
            <a:r>
              <a:rPr lang="ko-KR" altLang="en-US" sz="1600" smtClean="0">
                <a:solidFill>
                  <a:schemeClr val="dk1"/>
                </a:solidFill>
              </a:rPr>
              <a:t>에 저장되는 </a:t>
            </a:r>
            <a:r>
              <a:rPr lang="ko-KR" altLang="en-US" sz="1600" smtClean="0">
                <a:solidFill>
                  <a:schemeClr val="dk1"/>
                </a:solidFill>
              </a:rPr>
              <a:t>값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817b7087c3_1_19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예산이 계산되는 방법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0" y="1942892"/>
            <a:ext cx="9602540" cy="297221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69649" y="2606566"/>
            <a:ext cx="1098406" cy="21651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17b7087c3_1_230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79" name="Google Shape;279;g817b7087c3_1_230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</a:t>
            </a:r>
            <a:r>
              <a:rPr lang="en-US" sz="1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>
                <a:solidFill>
                  <a:schemeClr val="dk1"/>
                </a:solidFill>
              </a:rPr>
              <a:t>시간대별 누적 </a:t>
            </a:r>
            <a:r>
              <a:rPr lang="en-US" sz="1600" smtClean="0">
                <a:solidFill>
                  <a:schemeClr val="dk1"/>
                </a:solidFill>
              </a:rPr>
              <a:t>소진량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817b7087c3_1_230"/>
          <p:cNvSpPr/>
          <p:nvPr/>
        </p:nvSpPr>
        <p:spPr>
          <a:xfrm>
            <a:off x="422250" y="2124800"/>
            <a:ext cx="2985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0~1시에 발생한 시간대별 총 소진량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100원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1" name="Google Shape;281;g817b7087c3_1_230"/>
          <p:cNvSpPr/>
          <p:nvPr/>
        </p:nvSpPr>
        <p:spPr>
          <a:xfrm>
            <a:off x="422250" y="2661050"/>
            <a:ext cx="2985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1~2시에 발생한 시간대별 총 소진량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300원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2" name="Google Shape;282;g817b7087c3_1_230"/>
          <p:cNvSpPr/>
          <p:nvPr/>
        </p:nvSpPr>
        <p:spPr>
          <a:xfrm>
            <a:off x="422250" y="3197300"/>
            <a:ext cx="2985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2~3시에 발생한 시간대별 총 소진량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500원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3" name="Google Shape;283;g817b7087c3_1_230"/>
          <p:cNvSpPr/>
          <p:nvPr/>
        </p:nvSpPr>
        <p:spPr>
          <a:xfrm>
            <a:off x="422250" y="5561225"/>
            <a:ext cx="2985300" cy="400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23~0시에 발생한 시간대별 총 소진량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300원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4" name="Google Shape;284;g817b7087c3_1_230"/>
          <p:cNvSpPr/>
          <p:nvPr/>
        </p:nvSpPr>
        <p:spPr>
          <a:xfrm>
            <a:off x="1840200" y="3808100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817b7087c3_1_230"/>
          <p:cNvSpPr/>
          <p:nvPr/>
        </p:nvSpPr>
        <p:spPr>
          <a:xfrm>
            <a:off x="1840200" y="4260997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817b7087c3_1_230"/>
          <p:cNvSpPr/>
          <p:nvPr/>
        </p:nvSpPr>
        <p:spPr>
          <a:xfrm>
            <a:off x="1840200" y="4721938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817b7087c3_1_230"/>
          <p:cNvSpPr/>
          <p:nvPr/>
        </p:nvSpPr>
        <p:spPr>
          <a:xfrm>
            <a:off x="1840200" y="5174834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817b7087c3_1_230"/>
          <p:cNvSpPr/>
          <p:nvPr/>
        </p:nvSpPr>
        <p:spPr>
          <a:xfrm>
            <a:off x="3537500" y="3808100"/>
            <a:ext cx="5064300" cy="64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817b7087c3_1_230"/>
          <p:cNvSpPr/>
          <p:nvPr/>
        </p:nvSpPr>
        <p:spPr>
          <a:xfrm>
            <a:off x="4612488" y="2705600"/>
            <a:ext cx="3056400" cy="28494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시간대별로 발생한 누적 소진량 공식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ex)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5시에 발생한 누적 소진량 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=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0~ 1시 시간대별 총 소진량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+ 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1 ~ 2시 시간대별 총 소진량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+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.. 4~5시 시간대별 총 소진량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90" name="Google Shape;290;g817b7087c3_1_230"/>
          <p:cNvSpPr/>
          <p:nvPr/>
        </p:nvSpPr>
        <p:spPr>
          <a:xfrm>
            <a:off x="8873825" y="1687413"/>
            <a:ext cx="2985300" cy="4857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0~1시에 발생한 시간대별 </a:t>
            </a:r>
            <a:r>
              <a:rPr lang="en-US" sz="1200" b="1">
                <a:solidFill>
                  <a:schemeClr val="dk1"/>
                </a:solidFill>
              </a:rPr>
              <a:t>누적 소진량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</a:rPr>
              <a:t>100원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291" name="Google Shape;291;g817b7087c3_1_230"/>
          <p:cNvSpPr/>
          <p:nvPr/>
        </p:nvSpPr>
        <p:spPr>
          <a:xfrm>
            <a:off x="8873825" y="2603913"/>
            <a:ext cx="2985300" cy="4857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0~2시에 발생한 시간대별 </a:t>
            </a:r>
            <a:r>
              <a:rPr lang="en-US" sz="1200" b="1">
                <a:solidFill>
                  <a:schemeClr val="dk1"/>
                </a:solidFill>
              </a:rPr>
              <a:t>누적 소진량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</a:t>
            </a:r>
            <a:r>
              <a:rPr lang="en-US" sz="1200" b="1">
                <a:solidFill>
                  <a:srgbClr val="FF0000"/>
                </a:solidFill>
              </a:rPr>
              <a:t>100 + 300</a:t>
            </a:r>
            <a:r>
              <a:rPr lang="en-US" sz="1200">
                <a:solidFill>
                  <a:schemeClr val="dk1"/>
                </a:solidFill>
              </a:rPr>
              <a:t>)원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92" name="Google Shape;292;g817b7087c3_1_230"/>
          <p:cNvSpPr/>
          <p:nvPr/>
        </p:nvSpPr>
        <p:spPr>
          <a:xfrm>
            <a:off x="8873825" y="3549175"/>
            <a:ext cx="2985300" cy="4857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0~3시에 발생한 시간대별 </a:t>
            </a:r>
            <a:r>
              <a:rPr lang="en-US" sz="1200" b="1">
                <a:solidFill>
                  <a:schemeClr val="dk1"/>
                </a:solidFill>
              </a:rPr>
              <a:t>누적 소진량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</a:t>
            </a:r>
            <a:r>
              <a:rPr lang="en-US" sz="1200" b="1">
                <a:solidFill>
                  <a:srgbClr val="FF0000"/>
                </a:solidFill>
              </a:rPr>
              <a:t>100 + 300 + 500</a:t>
            </a:r>
            <a:r>
              <a:rPr lang="en-US" sz="1200">
                <a:solidFill>
                  <a:schemeClr val="dk1"/>
                </a:solidFill>
              </a:rPr>
              <a:t>) 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93" name="Google Shape;293;g817b7087c3_1_230"/>
          <p:cNvSpPr/>
          <p:nvPr/>
        </p:nvSpPr>
        <p:spPr>
          <a:xfrm>
            <a:off x="8873825" y="5677350"/>
            <a:ext cx="2985300" cy="4857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하루동안 발생한 시간대별 </a:t>
            </a:r>
            <a:r>
              <a:rPr lang="en-US" sz="1200" b="1">
                <a:solidFill>
                  <a:schemeClr val="dk1"/>
                </a:solidFill>
              </a:rPr>
              <a:t>누적 소진량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</a:t>
            </a:r>
            <a:r>
              <a:rPr lang="en-US" sz="1200" b="1">
                <a:solidFill>
                  <a:srgbClr val="FF0000"/>
                </a:solidFill>
              </a:rPr>
              <a:t>100 + 300 + 500 + …. + 300</a:t>
            </a:r>
            <a:r>
              <a:rPr lang="en-US" sz="1200">
                <a:solidFill>
                  <a:schemeClr val="dk1"/>
                </a:solidFill>
              </a:rPr>
              <a:t>) 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94" name="Google Shape;294;g817b7087c3_1_230"/>
          <p:cNvSpPr/>
          <p:nvPr/>
        </p:nvSpPr>
        <p:spPr>
          <a:xfrm>
            <a:off x="10291775" y="4311297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817b7087c3_1_230"/>
          <p:cNvSpPr/>
          <p:nvPr/>
        </p:nvSpPr>
        <p:spPr>
          <a:xfrm>
            <a:off x="10291775" y="4772238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817b7087c3_1_230"/>
          <p:cNvSpPr/>
          <p:nvPr/>
        </p:nvSpPr>
        <p:spPr>
          <a:xfrm>
            <a:off x="10291775" y="5225134"/>
            <a:ext cx="149400" cy="1758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예산량 공식과 활용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17b7087c3_0_198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57" name="Google Shape;357;g817b7087c3_0_198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2</a:t>
            </a:r>
            <a:r>
              <a:rPr lang="en-US" sz="1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600" smtClean="0">
                <a:solidFill>
                  <a:schemeClr val="dk1"/>
                </a:solidFill>
              </a:rPr>
              <a:t>허용 예산량 공식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g817b7087c3_0_198"/>
          <p:cNvSpPr/>
          <p:nvPr/>
        </p:nvSpPr>
        <p:spPr>
          <a:xfrm>
            <a:off x="191400" y="1672450"/>
            <a:ext cx="2621700" cy="19275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0~1</a:t>
            </a:r>
            <a:r>
              <a:rPr lang="en-US" sz="2000" smtClean="0"/>
              <a:t>시 </a:t>
            </a:r>
            <a:r>
              <a:rPr lang="ko-KR" altLang="en-US" sz="2000" smtClean="0"/>
              <a:t>허용 예산량</a:t>
            </a:r>
            <a:endParaRPr sz="2000"/>
          </a:p>
        </p:txBody>
      </p:sp>
      <p:sp>
        <p:nvSpPr>
          <p:cNvPr id="359" name="Google Shape;359;g817b7087c3_0_198"/>
          <p:cNvSpPr/>
          <p:nvPr/>
        </p:nvSpPr>
        <p:spPr>
          <a:xfrm>
            <a:off x="3353550" y="2322785"/>
            <a:ext cx="985800" cy="176339"/>
          </a:xfrm>
          <a:prstGeom prst="rect">
            <a:avLst/>
          </a:prstGeom>
          <a:solidFill>
            <a:srgbClr val="00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817b7087c3_0_198"/>
          <p:cNvSpPr/>
          <p:nvPr/>
        </p:nvSpPr>
        <p:spPr>
          <a:xfrm>
            <a:off x="3353550" y="2858813"/>
            <a:ext cx="985800" cy="200061"/>
          </a:xfrm>
          <a:prstGeom prst="rect">
            <a:avLst/>
          </a:prstGeom>
          <a:solidFill>
            <a:srgbClr val="00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817b7087c3_0_198"/>
          <p:cNvSpPr/>
          <p:nvPr/>
        </p:nvSpPr>
        <p:spPr>
          <a:xfrm>
            <a:off x="4879800" y="1672438"/>
            <a:ext cx="2743200" cy="19275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0~1시에 설정된 누적 예산량</a:t>
            </a:r>
            <a:endParaRPr sz="2400"/>
          </a:p>
        </p:txBody>
      </p:sp>
      <p:sp>
        <p:nvSpPr>
          <p:cNvPr id="362" name="Google Shape;362;g817b7087c3_0_198"/>
          <p:cNvSpPr/>
          <p:nvPr/>
        </p:nvSpPr>
        <p:spPr>
          <a:xfrm>
            <a:off x="7934700" y="2558350"/>
            <a:ext cx="1132500" cy="155700"/>
          </a:xfrm>
          <a:prstGeom prst="rect">
            <a:avLst/>
          </a:prstGeom>
          <a:solidFill>
            <a:srgbClr val="00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817b7087c3_0_198"/>
          <p:cNvSpPr/>
          <p:nvPr/>
        </p:nvSpPr>
        <p:spPr>
          <a:xfrm>
            <a:off x="9378900" y="1672438"/>
            <a:ext cx="2621700" cy="19275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0~1시에 발생한 누적 소진량 </a:t>
            </a:r>
            <a:endParaRPr sz="2400"/>
          </a:p>
        </p:txBody>
      </p:sp>
      <p:sp>
        <p:nvSpPr>
          <p:cNvPr id="364" name="Google Shape;364;g817b7087c3_0_198"/>
          <p:cNvSpPr/>
          <p:nvPr/>
        </p:nvSpPr>
        <p:spPr>
          <a:xfrm>
            <a:off x="191400" y="4077600"/>
            <a:ext cx="2621700" cy="19275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2000" smtClean="0"/>
              <a:t>4~5</a:t>
            </a:r>
            <a:r>
              <a:rPr lang="ko-KR" altLang="en-US" sz="2000" smtClean="0"/>
              <a:t>시 </a:t>
            </a:r>
            <a:r>
              <a:rPr lang="ko-KR" altLang="en-US" sz="2000"/>
              <a:t>허용 예산량</a:t>
            </a:r>
            <a:endParaRPr lang="ko-KR" altLang="en-US" sz="2000"/>
          </a:p>
        </p:txBody>
      </p:sp>
      <p:sp>
        <p:nvSpPr>
          <p:cNvPr id="365" name="Google Shape;365;g817b7087c3_0_198"/>
          <p:cNvSpPr/>
          <p:nvPr/>
        </p:nvSpPr>
        <p:spPr>
          <a:xfrm>
            <a:off x="3353550" y="4705933"/>
            <a:ext cx="985800" cy="198342"/>
          </a:xfrm>
          <a:prstGeom prst="rect">
            <a:avLst/>
          </a:prstGeom>
          <a:solidFill>
            <a:srgbClr val="00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817b7087c3_0_198"/>
          <p:cNvSpPr/>
          <p:nvPr/>
        </p:nvSpPr>
        <p:spPr>
          <a:xfrm>
            <a:off x="3353550" y="5265683"/>
            <a:ext cx="985800" cy="198342"/>
          </a:xfrm>
          <a:prstGeom prst="rect">
            <a:avLst/>
          </a:prstGeom>
          <a:solidFill>
            <a:srgbClr val="00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817b7087c3_0_198"/>
          <p:cNvSpPr/>
          <p:nvPr/>
        </p:nvSpPr>
        <p:spPr>
          <a:xfrm>
            <a:off x="4879800" y="4020550"/>
            <a:ext cx="2743200" cy="19275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4~5시에 설정된 누적 예산량</a:t>
            </a:r>
            <a:endParaRPr sz="2400"/>
          </a:p>
        </p:txBody>
      </p:sp>
      <p:sp>
        <p:nvSpPr>
          <p:cNvPr id="368" name="Google Shape;368;g817b7087c3_0_198"/>
          <p:cNvSpPr/>
          <p:nvPr/>
        </p:nvSpPr>
        <p:spPr>
          <a:xfrm>
            <a:off x="7934700" y="4906450"/>
            <a:ext cx="1132500" cy="155700"/>
          </a:xfrm>
          <a:prstGeom prst="rect">
            <a:avLst/>
          </a:prstGeom>
          <a:solidFill>
            <a:srgbClr val="00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817b7087c3_0_198"/>
          <p:cNvSpPr/>
          <p:nvPr/>
        </p:nvSpPr>
        <p:spPr>
          <a:xfrm>
            <a:off x="9378900" y="4020538"/>
            <a:ext cx="2621700" cy="19275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0~5시 발생한 누적 소진량</a:t>
            </a:r>
            <a:endParaRPr sz="2400"/>
          </a:p>
        </p:txBody>
      </p:sp>
      <p:sp>
        <p:nvSpPr>
          <p:cNvPr id="18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예산량 공식과 활용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17b7087c3_0_204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76" name="Google Shape;376;g817b7087c3_0_204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2</a:t>
            </a:r>
            <a:r>
              <a:rPr lang="en-US" sz="1600" smtClean="0">
                <a:solidFill>
                  <a:schemeClr val="dk1"/>
                </a:solidFill>
              </a:rPr>
              <a:t>. </a:t>
            </a:r>
            <a:r>
              <a:rPr lang="ko-KR" altLang="en-US" sz="1600" smtClean="0">
                <a:solidFill>
                  <a:schemeClr val="dk1"/>
                </a:solidFill>
              </a:rPr>
              <a:t>허용 예산량 계산 시나리오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g817b7087c3_0_204"/>
          <p:cNvSpPr/>
          <p:nvPr/>
        </p:nvSpPr>
        <p:spPr>
          <a:xfrm>
            <a:off x="7720486" y="3352800"/>
            <a:ext cx="4030079" cy="1006116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smtClean="0"/>
              <a:t>허용</a:t>
            </a:r>
            <a:r>
              <a:rPr lang="en-US" sz="1500" smtClean="0"/>
              <a:t> </a:t>
            </a:r>
            <a:r>
              <a:rPr lang="en-US" sz="1500"/>
              <a:t>예산량이 0보다 작다는 것은 해당 시간에 </a:t>
            </a:r>
            <a:r>
              <a:rPr lang="en-US" sz="1500" b="1">
                <a:solidFill>
                  <a:srgbClr val="FF0000"/>
                </a:solidFill>
              </a:rPr>
              <a:t>과소진이 발생</a:t>
            </a:r>
            <a:r>
              <a:rPr lang="en-US" sz="1500"/>
              <a:t>했다는 것을 의미함.</a:t>
            </a:r>
            <a:endParaRPr sz="1500"/>
          </a:p>
        </p:txBody>
      </p:sp>
      <p:sp>
        <p:nvSpPr>
          <p:cNvPr id="8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예산량 공식과 활용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81" y="1706825"/>
            <a:ext cx="5591489" cy="4909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21821" y="4918841"/>
            <a:ext cx="327149" cy="662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3"/>
            <a:endCxn id="379" idx="1"/>
          </p:cNvCxnSpPr>
          <p:nvPr/>
        </p:nvCxnSpPr>
        <p:spPr>
          <a:xfrm flipV="1">
            <a:off x="6748970" y="3855858"/>
            <a:ext cx="971516" cy="1394059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8ece74b8_0_23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87" name="Google Shape;387;g718ece74b8_0_23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예산량을 이용한 시각화 자료 예시 </a:t>
            </a:r>
            <a:r>
              <a:rPr lang="en-US" altLang="ko-KR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Line plot 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8" name="Google Shape;388;g718ece74b8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00" y="1994661"/>
            <a:ext cx="5781675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718ece74b8_0_23"/>
          <p:cNvSpPr/>
          <p:nvPr/>
        </p:nvSpPr>
        <p:spPr>
          <a:xfrm>
            <a:off x="7055350" y="3246608"/>
            <a:ext cx="4203600" cy="995700"/>
          </a:xfrm>
          <a:prstGeom prst="flowChartAlternateProcess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/>
              <a:t>시간대별로 허용 예산량을 한 눈에 확인할 수 있음</a:t>
            </a:r>
            <a:r>
              <a:rPr lang="en-US" altLang="ko-KR" sz="1200" smtClean="0"/>
              <a:t>.</a:t>
            </a:r>
            <a:endParaRPr sz="1200"/>
          </a:p>
        </p:txBody>
      </p:sp>
      <p:sp>
        <p:nvSpPr>
          <p:cNvPr id="7" name="Google Shape;297;g817b7087c3_1_230"/>
          <p:cNvSpPr txBox="1"/>
          <p:nvPr/>
        </p:nvSpPr>
        <p:spPr>
          <a:xfrm>
            <a:off x="193050" y="121575"/>
            <a:ext cx="85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alt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 예산량 공식과 활용 방안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1728</Words>
  <Application>Microsoft Office PowerPoint</Application>
  <PresentationFormat>와이드스크린</PresentationFormat>
  <Paragraphs>360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Noto Sans Symbols</vt:lpstr>
      <vt:lpstr>맑은 고딕</vt:lpstr>
      <vt:lpstr>맑은 고딕</vt:lpstr>
      <vt:lpstr>Arial</vt:lpstr>
      <vt:lpstr>Symbol</vt:lpstr>
      <vt:lpstr>Office 테마</vt:lpstr>
      <vt:lpstr>과소진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부록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과소진 데이터 분석</dc:title>
  <dc:creator>good0330@hanmail.net</dc:creator>
  <cp:lastModifiedBy>양 대영</cp:lastModifiedBy>
  <cp:revision>22</cp:revision>
  <dcterms:modified xsi:type="dcterms:W3CDTF">2020-03-26T10:36:56Z</dcterms:modified>
</cp:coreProperties>
</file>