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85" r:id="rId5"/>
    <p:sldId id="280" r:id="rId6"/>
    <p:sldId id="288" r:id="rId7"/>
    <p:sldId id="282" r:id="rId8"/>
    <p:sldId id="283" r:id="rId9"/>
    <p:sldId id="284" r:id="rId10"/>
    <p:sldId id="281" r:id="rId11"/>
    <p:sldId id="295" r:id="rId12"/>
    <p:sldId id="296" r:id="rId13"/>
    <p:sldId id="294" r:id="rId14"/>
    <p:sldId id="297" r:id="rId15"/>
    <p:sldId id="298" r:id="rId16"/>
    <p:sldId id="290" r:id="rId17"/>
    <p:sldId id="291" r:id="rId18"/>
    <p:sldId id="279" r:id="rId19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8">
          <p15:clr>
            <a:srgbClr val="A4A3A4"/>
          </p15:clr>
        </p15:guide>
        <p15:guide id="2" orient="horz" pos="215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i+gpC3S+UBbbDKevl2y34imQyX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568B4-A953-49C6-8674-2121F297DCB6}">
  <a:tblStyle styleId="{B23568B4-A953-49C6-8674-2121F297DCB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0" y="90"/>
      </p:cViewPr>
      <p:guideLst>
        <p:guide pos="3838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dy1412\Desktop\&#44305;&#44256;_&#48708;&#44305;&#44256;_&#51204;&#54872;&#49688;_&#54588;&#482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[광고_비광고_전환수_피벗.xlsx]Sheet2!피벗 테이블1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시간대별 비율 그래프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960878201035681"/>
          <c:y val="0.28967973830857358"/>
          <c:w val="0.77566907261592299"/>
          <c:h val="0.55436424613589974"/>
        </c:manualLayout>
      </c:layout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요약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Sheet2!$A$2:$A$26</c:f>
              <c:strCache>
                <c:ptCount val="24"/>
                <c:pt idx="0">
                  <c:v>00</c:v>
                </c:pt>
                <c:pt idx="1">
                  <c:v>01</c:v>
                </c:pt>
                <c:pt idx="2">
                  <c:v>02</c:v>
                </c:pt>
                <c:pt idx="3">
                  <c:v>03</c:v>
                </c:pt>
                <c:pt idx="4">
                  <c:v>04</c:v>
                </c:pt>
                <c:pt idx="5">
                  <c:v>05</c:v>
                </c:pt>
                <c:pt idx="6">
                  <c:v>06</c:v>
                </c:pt>
                <c:pt idx="7">
                  <c:v>07</c:v>
                </c:pt>
                <c:pt idx="8">
                  <c:v>08</c:v>
                </c:pt>
                <c:pt idx="9">
                  <c:v>09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Sheet2!$B$2:$B$26</c:f>
              <c:numCache>
                <c:formatCode>0.00</c:formatCode>
                <c:ptCount val="24"/>
                <c:pt idx="0">
                  <c:v>5.8363112267481405</c:v>
                </c:pt>
                <c:pt idx="1">
                  <c:v>5.8445363667700789</c:v>
                </c:pt>
                <c:pt idx="2">
                  <c:v>6.4051550065328424</c:v>
                </c:pt>
                <c:pt idx="3">
                  <c:v>6.414107160158899</c:v>
                </c:pt>
                <c:pt idx="4">
                  <c:v>6.7166194140677735</c:v>
                </c:pt>
                <c:pt idx="5">
                  <c:v>7.3559371362048891</c:v>
                </c:pt>
                <c:pt idx="6">
                  <c:v>6.4656999915203937</c:v>
                </c:pt>
                <c:pt idx="7">
                  <c:v>5.3296860867838785</c:v>
                </c:pt>
                <c:pt idx="8">
                  <c:v>5.7451522819346295</c:v>
                </c:pt>
                <c:pt idx="9">
                  <c:v>6.4105411954765756</c:v>
                </c:pt>
                <c:pt idx="10">
                  <c:v>6.3516243056724457</c:v>
                </c:pt>
                <c:pt idx="11">
                  <c:v>6.7734041575839576</c:v>
                </c:pt>
                <c:pt idx="12">
                  <c:v>6.1103167296730847</c:v>
                </c:pt>
                <c:pt idx="13">
                  <c:v>6.6698079641507437</c:v>
                </c:pt>
                <c:pt idx="14">
                  <c:v>7.6195870449513414</c:v>
                </c:pt>
                <c:pt idx="15">
                  <c:v>7.4116474384912214</c:v>
                </c:pt>
                <c:pt idx="16">
                  <c:v>7.1915704424060065</c:v>
                </c:pt>
                <c:pt idx="17">
                  <c:v>6.7590277923660276</c:v>
                </c:pt>
                <c:pt idx="18">
                  <c:v>6.408640250758066</c:v>
                </c:pt>
                <c:pt idx="19">
                  <c:v>6.1543356476483755</c:v>
                </c:pt>
                <c:pt idx="20">
                  <c:v>6.0861788952161673</c:v>
                </c:pt>
                <c:pt idx="21">
                  <c:v>5.7183499288762443</c:v>
                </c:pt>
                <c:pt idx="22">
                  <c:v>5.3177857508969755</c:v>
                </c:pt>
                <c:pt idx="23">
                  <c:v>5.3203632433306058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EA-448C-8B9E-9ABA06812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270703"/>
        <c:axId val="1304269871"/>
      </c:lineChart>
      <c:catAx>
        <c:axId val="130427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시간대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269871"/>
        <c:crosses val="autoZero"/>
        <c:auto val="1"/>
        <c:lblAlgn val="ctr"/>
        <c:lblOffset val="100"/>
        <c:noMultiLvlLbl val="0"/>
      </c:catAx>
      <c:valAx>
        <c:axId val="130426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/>
                  <a:t>비율 </a:t>
                </a:r>
                <a:r>
                  <a:rPr lang="en-US"/>
                  <a:t>( % )</a:t>
                </a:r>
                <a:endParaRPr lang="ko-K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427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031E5-6872-402C-ABD4-9A109BA1F83B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7883B-4C5C-40AD-A828-C00751B0D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32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832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42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8712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953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9220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363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4864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06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68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198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86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7821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3f290f4c_1_35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01" name="Google Shape;101;g813f290f4c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911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A0A934-DE7E-4A68-8775-29CFC07D355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FAC8B8-DEFB-4BBC-A19D-4C3C01735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2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tm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5"/>
            <a:ext cx="12182475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1820583992"/>
              </p:ext>
            </p:extLst>
          </p:nvPr>
        </p:nvGraphicFramePr>
        <p:xfrm>
          <a:off x="10106025" y="5901690"/>
          <a:ext cx="2076450" cy="833750"/>
        </p:xfrm>
        <a:graphic>
          <a:graphicData uri="http://schemas.openxmlformats.org/drawingml/2006/table">
            <a:tbl>
              <a:tblPr firstRow="1" bandRow="1">
                <a:noFill/>
                <a:tableStyleId>{B23568B4-A953-49C6-8674-2121F297DCB6}</a:tableStyleId>
              </a:tblPr>
              <a:tblGrid>
                <a:gridCol w="86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   전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v0.01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작성일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 smtClean="0">
                          <a:solidFill>
                            <a:srgbClr val="595959"/>
                          </a:solidFill>
                        </a:rPr>
                        <a:t>2020-04-14</a:t>
                      </a:r>
                      <a:endParaRPr sz="11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 :</a:t>
                      </a:r>
                      <a:endParaRPr sz="1100" b="1" u="none" strike="noStrike" cap="non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595959"/>
                          </a:solidFill>
                        </a:rPr>
                        <a:t>양대영</a:t>
                      </a:r>
                      <a:endParaRPr sz="1100" b="1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18602" y="798609"/>
            <a:ext cx="9145270" cy="187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4000"/>
            </a:pPr>
            <a:r>
              <a:rPr lang="ko-KR" altLang="en-US" sz="4000" b="1" smtClean="0">
                <a:solidFill>
                  <a:schemeClr val="accent6"/>
                </a:solidFill>
              </a:rPr>
              <a:t>자가측정 전환률 기획안 초안</a:t>
            </a:r>
            <a:r>
              <a:rPr lang="en-US" altLang="ko-KR" sz="4000" b="1" smtClean="0">
                <a:solidFill>
                  <a:schemeClr val="accent6"/>
                </a:solidFill>
              </a:rPr>
              <a:t>.</a:t>
            </a:r>
            <a:endParaRPr lang="ko-KR" altLang="en-US"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4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 </a:t>
            </a:r>
            <a:r>
              <a:rPr lang="ko-KR" altLang="en-US" sz="1600" smtClean="0">
                <a:solidFill>
                  <a:schemeClr val="dk1"/>
                </a:solidFill>
              </a:rPr>
              <a:t>특정 사이트의 유입 종류별 </a:t>
            </a:r>
            <a:r>
              <a:rPr lang="ko-KR" altLang="en-US" sz="1600" smtClean="0">
                <a:solidFill>
                  <a:schemeClr val="dk1"/>
                </a:solidFill>
              </a:rPr>
              <a:t>비율 </a:t>
            </a:r>
            <a:r>
              <a:rPr lang="en-US" altLang="ko-KR" sz="1600" smtClean="0">
                <a:solidFill>
                  <a:schemeClr val="dk1"/>
                </a:solidFill>
              </a:rPr>
              <a:t>( </a:t>
            </a:r>
            <a:r>
              <a:rPr lang="ko-KR" altLang="en-US" sz="1600" smtClean="0">
                <a:solidFill>
                  <a:schemeClr val="dk1"/>
                </a:solidFill>
              </a:rPr>
              <a:t>시나리오  </a:t>
            </a:r>
            <a:r>
              <a:rPr lang="en-US" altLang="ko-KR" sz="1600" smtClean="0">
                <a:solidFill>
                  <a:schemeClr val="dk1"/>
                </a:solidFill>
              </a:rPr>
              <a:t>11</a:t>
            </a:r>
            <a:r>
              <a:rPr lang="ko-KR" altLang="en-US" sz="1600" smtClean="0">
                <a:solidFill>
                  <a:schemeClr val="dk1"/>
                </a:solidFill>
              </a:rPr>
              <a:t>시 데이터 </a:t>
            </a:r>
            <a:r>
              <a:rPr lang="en-US" altLang="ko-KR" sz="1600" smtClean="0">
                <a:solidFill>
                  <a:schemeClr val="dk1"/>
                </a:solidFill>
              </a:rPr>
              <a:t>) 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의의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0046" y="2436873"/>
            <a:ext cx="5967458" cy="3323880"/>
          </a:xfrm>
          <a:prstGeom prst="roundRect">
            <a:avLst>
              <a:gd name="adj" fmla="val 7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/>
                </a:solidFill>
              </a:rPr>
              <a:t>현재 우리가 전환률이라고 부르는 개념은 디스플레이 광고를 통한 유입수와 디스플레이 광고를 통한 전환수 데이터만 이용하고 있다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/>
                </a:solidFill>
              </a:rPr>
              <a:t>그러나 광고주 사이트 전체 유입수 데이터와 비교해볼때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모수의 수가 현저하게 부족하기 때문에 디스플레이를 통한 전환률만 이용하는 것은 현실적인 상황과 괴리가 발생할 수 있다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/>
                </a:solidFill>
              </a:rPr>
              <a:t>자가 측정 전환률이 높은 시간대에는 어떤 상품</a:t>
            </a:r>
            <a:r>
              <a:rPr lang="en-US" altLang="ko-KR" sz="1200" smtClean="0">
                <a:solidFill>
                  <a:schemeClr val="tx1"/>
                </a:solidFill>
              </a:rPr>
              <a:t>( </a:t>
            </a:r>
            <a:r>
              <a:rPr lang="ko-KR" altLang="en-US" sz="1200" smtClean="0">
                <a:solidFill>
                  <a:schemeClr val="tx1"/>
                </a:solidFill>
              </a:rPr>
              <a:t>배너 </a:t>
            </a:r>
            <a:r>
              <a:rPr lang="en-US" altLang="ko-KR" sz="1200" smtClean="0">
                <a:solidFill>
                  <a:schemeClr val="tx1"/>
                </a:solidFill>
              </a:rPr>
              <a:t>or  </a:t>
            </a:r>
            <a:r>
              <a:rPr lang="ko-KR" altLang="en-US" sz="1200" smtClean="0">
                <a:solidFill>
                  <a:schemeClr val="tx1"/>
                </a:solidFill>
              </a:rPr>
              <a:t>아이커버 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r>
              <a:rPr lang="ko-KR" altLang="en-US" sz="1200" smtClean="0">
                <a:solidFill>
                  <a:schemeClr val="tx1"/>
                </a:solidFill>
              </a:rPr>
              <a:t>을 통해 유저를 유입을 시키던지 전환할 확률이 높을 가능성이 있기 때문에 좀 더 예산을 투입하기 적절한 시간대라고 볼 수 있다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/>
                </a:solidFill>
              </a:rPr>
              <a:t>물론 이 가설에 대한 검증은 자가 측정 전환률 데이터가 있어야 가능할 것으로 보인다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9" y="2511528"/>
            <a:ext cx="4957159" cy="31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5293" t="9611" r="3174"/>
          <a:stretch/>
        </p:blipFill>
        <p:spPr>
          <a:xfrm>
            <a:off x="47625" y="1037937"/>
            <a:ext cx="8928100" cy="5820063"/>
          </a:xfrm>
          <a:prstGeom prst="rect">
            <a:avLst/>
          </a:prstGeom>
        </p:spPr>
      </p:pic>
      <p:graphicFrame>
        <p:nvGraphicFramePr>
          <p:cNvPr id="4" name="표 6"/>
          <p:cNvGraphicFramePr>
            <a:graphicFrameLocks noGrp="1"/>
          </p:cNvGraphicFramePr>
          <p:nvPr>
            <p:extLst/>
          </p:nvPr>
        </p:nvGraphicFramePr>
        <p:xfrm>
          <a:off x="9022080" y="400595"/>
          <a:ext cx="3169920" cy="588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3686346122"/>
                    </a:ext>
                  </a:extLst>
                </a:gridCol>
              </a:tblGrid>
              <a:tr h="231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그래프에 광고주 자가측정 그래프 추가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자가측정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총 전환수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자가 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유입수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× 100 </a:t>
                      </a: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34945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600" b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자가전환율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범례 추가</a:t>
                      </a:r>
                      <a:endParaRPr lang="en-US" altLang="ko-KR" sz="600" b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120445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 표출 옵션에서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자가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추가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하위 항목은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전환율과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동일한 하위 옵션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대업종전환율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중업종전환율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소업종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자가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 표기 산식은 기존과 다름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%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율로 표기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대업종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대업종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카테고리에 속하는 모든 전환수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유입수의 평균 값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중업종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중업종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카테고리에 속하는 모든 전환수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유입수의 평균 값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소업종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소업종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카테고리에 속하는 모든 전환수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유입수의 평균 값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자가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광고주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해당하는 모든 전환수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유입수의 률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6468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그래프 표출 옵션에서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자가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추가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305189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전환율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클릭 시 그래프에 대업종전환율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중업종전환율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소업종전환율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자가전환율이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표기됨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(1), (2)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표기됨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대업종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중업종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소업종의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계산은 기존 방식과 동일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96689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막대그래프 항목에 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유입수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유입수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하단 그래프의 막대 그래프가 </a:t>
                      </a:r>
                      <a:r>
                        <a:rPr lang="ko-KR" altLang="en-US" sz="6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유입수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그래프로 변경됨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786">
                <a:tc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6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53992" marB="53992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표 6"/>
          <p:cNvGraphicFramePr>
            <a:graphicFrameLocks noGrp="1"/>
          </p:cNvGraphicFramePr>
          <p:nvPr>
            <p:extLst/>
          </p:nvPr>
        </p:nvGraphicFramePr>
        <p:xfrm>
          <a:off x="91512" y="82578"/>
          <a:ext cx="12004693" cy="22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6023">
                  <a:extLst>
                    <a:ext uri="{9D8B030D-6E8A-4147-A177-3AD203B41FA5}">
                      <a16:colId xmlns:a16="http://schemas.microsoft.com/office/drawing/2014/main" val="3686346122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경로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광고주센터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보고서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시간대별 보고서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이력</a:t>
                      </a:r>
                      <a:endParaRPr lang="en-US" altLang="ko-KR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800" b="1" baseline="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 | 2020.04.15</a:t>
                      </a:r>
                      <a:endParaRPr lang="en-US" altLang="ko-KR" sz="800" b="1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27" marR="91427" marT="45714" marB="4571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타원형 설명선 5"/>
          <p:cNvSpPr/>
          <p:nvPr/>
        </p:nvSpPr>
        <p:spPr>
          <a:xfrm>
            <a:off x="3244702" y="1910871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702108"/>
            <a:ext cx="1181100" cy="361950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738909" y="2170545"/>
            <a:ext cx="3214255" cy="757382"/>
          </a:xfrm>
          <a:custGeom>
            <a:avLst/>
            <a:gdLst>
              <a:gd name="connsiteX0" fmla="*/ 0 w 3214255"/>
              <a:gd name="connsiteY0" fmla="*/ 729673 h 757382"/>
              <a:gd name="connsiteX1" fmla="*/ 184727 w 3214255"/>
              <a:gd name="connsiteY1" fmla="*/ 572655 h 757382"/>
              <a:gd name="connsiteX2" fmla="*/ 378691 w 3214255"/>
              <a:gd name="connsiteY2" fmla="*/ 665019 h 757382"/>
              <a:gd name="connsiteX3" fmla="*/ 637309 w 3214255"/>
              <a:gd name="connsiteY3" fmla="*/ 757382 h 757382"/>
              <a:gd name="connsiteX4" fmla="*/ 822036 w 3214255"/>
              <a:gd name="connsiteY4" fmla="*/ 581891 h 757382"/>
              <a:gd name="connsiteX5" fmla="*/ 1016000 w 3214255"/>
              <a:gd name="connsiteY5" fmla="*/ 720437 h 757382"/>
              <a:gd name="connsiteX6" fmla="*/ 1182255 w 3214255"/>
              <a:gd name="connsiteY6" fmla="*/ 323273 h 757382"/>
              <a:gd name="connsiteX7" fmla="*/ 1468582 w 3214255"/>
              <a:gd name="connsiteY7" fmla="*/ 212437 h 757382"/>
              <a:gd name="connsiteX8" fmla="*/ 1699491 w 3214255"/>
              <a:gd name="connsiteY8" fmla="*/ 27710 h 757382"/>
              <a:gd name="connsiteX9" fmla="*/ 1874982 w 3214255"/>
              <a:gd name="connsiteY9" fmla="*/ 230910 h 757382"/>
              <a:gd name="connsiteX10" fmla="*/ 2096655 w 3214255"/>
              <a:gd name="connsiteY10" fmla="*/ 92364 h 757382"/>
              <a:gd name="connsiteX11" fmla="*/ 2346036 w 3214255"/>
              <a:gd name="connsiteY11" fmla="*/ 277091 h 757382"/>
              <a:gd name="connsiteX12" fmla="*/ 2613891 w 3214255"/>
              <a:gd name="connsiteY12" fmla="*/ 157019 h 757382"/>
              <a:gd name="connsiteX13" fmla="*/ 2789382 w 3214255"/>
              <a:gd name="connsiteY13" fmla="*/ 277091 h 757382"/>
              <a:gd name="connsiteX14" fmla="*/ 2974109 w 3214255"/>
              <a:gd name="connsiteY14" fmla="*/ 397164 h 757382"/>
              <a:gd name="connsiteX15" fmla="*/ 3029527 w 3214255"/>
              <a:gd name="connsiteY15" fmla="*/ 323273 h 757382"/>
              <a:gd name="connsiteX16" fmla="*/ 3214255 w 3214255"/>
              <a:gd name="connsiteY16" fmla="*/ 0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4255" h="757382">
                <a:moveTo>
                  <a:pt x="0" y="729673"/>
                </a:moveTo>
                <a:lnTo>
                  <a:pt x="184727" y="572655"/>
                </a:lnTo>
                <a:lnTo>
                  <a:pt x="378691" y="665019"/>
                </a:lnTo>
                <a:lnTo>
                  <a:pt x="637309" y="757382"/>
                </a:lnTo>
                <a:lnTo>
                  <a:pt x="822036" y="581891"/>
                </a:lnTo>
                <a:lnTo>
                  <a:pt x="1016000" y="720437"/>
                </a:lnTo>
                <a:lnTo>
                  <a:pt x="1182255" y="323273"/>
                </a:lnTo>
                <a:lnTo>
                  <a:pt x="1468582" y="212437"/>
                </a:lnTo>
                <a:lnTo>
                  <a:pt x="1699491" y="27710"/>
                </a:lnTo>
                <a:lnTo>
                  <a:pt x="1874982" y="230910"/>
                </a:lnTo>
                <a:lnTo>
                  <a:pt x="2096655" y="92364"/>
                </a:lnTo>
                <a:lnTo>
                  <a:pt x="2346036" y="277091"/>
                </a:lnTo>
                <a:lnTo>
                  <a:pt x="2613891" y="157019"/>
                </a:lnTo>
                <a:lnTo>
                  <a:pt x="2789382" y="277091"/>
                </a:lnTo>
                <a:lnTo>
                  <a:pt x="2974109" y="397164"/>
                </a:lnTo>
                <a:lnTo>
                  <a:pt x="3029527" y="323273"/>
                </a:lnTo>
                <a:lnTo>
                  <a:pt x="3214255" y="0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227782" y="2076354"/>
            <a:ext cx="3214255" cy="757382"/>
          </a:xfrm>
          <a:custGeom>
            <a:avLst/>
            <a:gdLst>
              <a:gd name="connsiteX0" fmla="*/ 0 w 3214255"/>
              <a:gd name="connsiteY0" fmla="*/ 729673 h 757382"/>
              <a:gd name="connsiteX1" fmla="*/ 184727 w 3214255"/>
              <a:gd name="connsiteY1" fmla="*/ 572655 h 757382"/>
              <a:gd name="connsiteX2" fmla="*/ 378691 w 3214255"/>
              <a:gd name="connsiteY2" fmla="*/ 665019 h 757382"/>
              <a:gd name="connsiteX3" fmla="*/ 637309 w 3214255"/>
              <a:gd name="connsiteY3" fmla="*/ 757382 h 757382"/>
              <a:gd name="connsiteX4" fmla="*/ 822036 w 3214255"/>
              <a:gd name="connsiteY4" fmla="*/ 581891 h 757382"/>
              <a:gd name="connsiteX5" fmla="*/ 1016000 w 3214255"/>
              <a:gd name="connsiteY5" fmla="*/ 720437 h 757382"/>
              <a:gd name="connsiteX6" fmla="*/ 1182255 w 3214255"/>
              <a:gd name="connsiteY6" fmla="*/ 323273 h 757382"/>
              <a:gd name="connsiteX7" fmla="*/ 1468582 w 3214255"/>
              <a:gd name="connsiteY7" fmla="*/ 212437 h 757382"/>
              <a:gd name="connsiteX8" fmla="*/ 1699491 w 3214255"/>
              <a:gd name="connsiteY8" fmla="*/ 27710 h 757382"/>
              <a:gd name="connsiteX9" fmla="*/ 1874982 w 3214255"/>
              <a:gd name="connsiteY9" fmla="*/ 230910 h 757382"/>
              <a:gd name="connsiteX10" fmla="*/ 2096655 w 3214255"/>
              <a:gd name="connsiteY10" fmla="*/ 92364 h 757382"/>
              <a:gd name="connsiteX11" fmla="*/ 2346036 w 3214255"/>
              <a:gd name="connsiteY11" fmla="*/ 277091 h 757382"/>
              <a:gd name="connsiteX12" fmla="*/ 2613891 w 3214255"/>
              <a:gd name="connsiteY12" fmla="*/ 157019 h 757382"/>
              <a:gd name="connsiteX13" fmla="*/ 2789382 w 3214255"/>
              <a:gd name="connsiteY13" fmla="*/ 277091 h 757382"/>
              <a:gd name="connsiteX14" fmla="*/ 2974109 w 3214255"/>
              <a:gd name="connsiteY14" fmla="*/ 397164 h 757382"/>
              <a:gd name="connsiteX15" fmla="*/ 3029527 w 3214255"/>
              <a:gd name="connsiteY15" fmla="*/ 323273 h 757382"/>
              <a:gd name="connsiteX16" fmla="*/ 3214255 w 3214255"/>
              <a:gd name="connsiteY16" fmla="*/ 0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4255" h="757382">
                <a:moveTo>
                  <a:pt x="0" y="729673"/>
                </a:moveTo>
                <a:lnTo>
                  <a:pt x="184727" y="572655"/>
                </a:lnTo>
                <a:lnTo>
                  <a:pt x="378691" y="665019"/>
                </a:lnTo>
                <a:lnTo>
                  <a:pt x="637309" y="757382"/>
                </a:lnTo>
                <a:lnTo>
                  <a:pt x="822036" y="581891"/>
                </a:lnTo>
                <a:lnTo>
                  <a:pt x="1016000" y="720437"/>
                </a:lnTo>
                <a:lnTo>
                  <a:pt x="1182255" y="323273"/>
                </a:lnTo>
                <a:lnTo>
                  <a:pt x="1468582" y="212437"/>
                </a:lnTo>
                <a:lnTo>
                  <a:pt x="1699491" y="27710"/>
                </a:lnTo>
                <a:lnTo>
                  <a:pt x="1874982" y="230910"/>
                </a:lnTo>
                <a:lnTo>
                  <a:pt x="2096655" y="92364"/>
                </a:lnTo>
                <a:lnTo>
                  <a:pt x="2346036" y="277091"/>
                </a:lnTo>
                <a:lnTo>
                  <a:pt x="2613891" y="157019"/>
                </a:lnTo>
                <a:lnTo>
                  <a:pt x="2789382" y="277091"/>
                </a:lnTo>
                <a:lnTo>
                  <a:pt x="2974109" y="397164"/>
                </a:lnTo>
                <a:lnTo>
                  <a:pt x="3029527" y="323273"/>
                </a:lnTo>
                <a:lnTo>
                  <a:pt x="3214255" y="0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5149273" y="4833409"/>
            <a:ext cx="3214255" cy="757382"/>
          </a:xfrm>
          <a:custGeom>
            <a:avLst/>
            <a:gdLst>
              <a:gd name="connsiteX0" fmla="*/ 0 w 3214255"/>
              <a:gd name="connsiteY0" fmla="*/ 729673 h 757382"/>
              <a:gd name="connsiteX1" fmla="*/ 184727 w 3214255"/>
              <a:gd name="connsiteY1" fmla="*/ 572655 h 757382"/>
              <a:gd name="connsiteX2" fmla="*/ 378691 w 3214255"/>
              <a:gd name="connsiteY2" fmla="*/ 665019 h 757382"/>
              <a:gd name="connsiteX3" fmla="*/ 637309 w 3214255"/>
              <a:gd name="connsiteY3" fmla="*/ 757382 h 757382"/>
              <a:gd name="connsiteX4" fmla="*/ 822036 w 3214255"/>
              <a:gd name="connsiteY4" fmla="*/ 581891 h 757382"/>
              <a:gd name="connsiteX5" fmla="*/ 1016000 w 3214255"/>
              <a:gd name="connsiteY5" fmla="*/ 720437 h 757382"/>
              <a:gd name="connsiteX6" fmla="*/ 1182255 w 3214255"/>
              <a:gd name="connsiteY6" fmla="*/ 323273 h 757382"/>
              <a:gd name="connsiteX7" fmla="*/ 1468582 w 3214255"/>
              <a:gd name="connsiteY7" fmla="*/ 212437 h 757382"/>
              <a:gd name="connsiteX8" fmla="*/ 1699491 w 3214255"/>
              <a:gd name="connsiteY8" fmla="*/ 27710 h 757382"/>
              <a:gd name="connsiteX9" fmla="*/ 1874982 w 3214255"/>
              <a:gd name="connsiteY9" fmla="*/ 230910 h 757382"/>
              <a:gd name="connsiteX10" fmla="*/ 2096655 w 3214255"/>
              <a:gd name="connsiteY10" fmla="*/ 92364 h 757382"/>
              <a:gd name="connsiteX11" fmla="*/ 2346036 w 3214255"/>
              <a:gd name="connsiteY11" fmla="*/ 277091 h 757382"/>
              <a:gd name="connsiteX12" fmla="*/ 2613891 w 3214255"/>
              <a:gd name="connsiteY12" fmla="*/ 157019 h 757382"/>
              <a:gd name="connsiteX13" fmla="*/ 2789382 w 3214255"/>
              <a:gd name="connsiteY13" fmla="*/ 277091 h 757382"/>
              <a:gd name="connsiteX14" fmla="*/ 2974109 w 3214255"/>
              <a:gd name="connsiteY14" fmla="*/ 397164 h 757382"/>
              <a:gd name="connsiteX15" fmla="*/ 3029527 w 3214255"/>
              <a:gd name="connsiteY15" fmla="*/ 323273 h 757382"/>
              <a:gd name="connsiteX16" fmla="*/ 3214255 w 3214255"/>
              <a:gd name="connsiteY16" fmla="*/ 0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4255" h="757382">
                <a:moveTo>
                  <a:pt x="0" y="729673"/>
                </a:moveTo>
                <a:lnTo>
                  <a:pt x="184727" y="572655"/>
                </a:lnTo>
                <a:lnTo>
                  <a:pt x="378691" y="665019"/>
                </a:lnTo>
                <a:lnTo>
                  <a:pt x="637309" y="757382"/>
                </a:lnTo>
                <a:lnTo>
                  <a:pt x="822036" y="581891"/>
                </a:lnTo>
                <a:lnTo>
                  <a:pt x="1016000" y="720437"/>
                </a:lnTo>
                <a:lnTo>
                  <a:pt x="1182255" y="323273"/>
                </a:lnTo>
                <a:lnTo>
                  <a:pt x="1468582" y="212437"/>
                </a:lnTo>
                <a:lnTo>
                  <a:pt x="1699491" y="27710"/>
                </a:lnTo>
                <a:lnTo>
                  <a:pt x="1874982" y="230910"/>
                </a:lnTo>
                <a:lnTo>
                  <a:pt x="2096655" y="92364"/>
                </a:lnTo>
                <a:lnTo>
                  <a:pt x="2346036" y="277091"/>
                </a:lnTo>
                <a:lnTo>
                  <a:pt x="2613891" y="157019"/>
                </a:lnTo>
                <a:lnTo>
                  <a:pt x="2789382" y="277091"/>
                </a:lnTo>
                <a:lnTo>
                  <a:pt x="2974109" y="397164"/>
                </a:lnTo>
                <a:lnTo>
                  <a:pt x="3029527" y="323273"/>
                </a:lnTo>
                <a:lnTo>
                  <a:pt x="3214255" y="0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709613" y="4741045"/>
            <a:ext cx="3214255" cy="757382"/>
          </a:xfrm>
          <a:custGeom>
            <a:avLst/>
            <a:gdLst>
              <a:gd name="connsiteX0" fmla="*/ 0 w 3214255"/>
              <a:gd name="connsiteY0" fmla="*/ 729673 h 757382"/>
              <a:gd name="connsiteX1" fmla="*/ 184727 w 3214255"/>
              <a:gd name="connsiteY1" fmla="*/ 572655 h 757382"/>
              <a:gd name="connsiteX2" fmla="*/ 378691 w 3214255"/>
              <a:gd name="connsiteY2" fmla="*/ 665019 h 757382"/>
              <a:gd name="connsiteX3" fmla="*/ 637309 w 3214255"/>
              <a:gd name="connsiteY3" fmla="*/ 757382 h 757382"/>
              <a:gd name="connsiteX4" fmla="*/ 822036 w 3214255"/>
              <a:gd name="connsiteY4" fmla="*/ 581891 h 757382"/>
              <a:gd name="connsiteX5" fmla="*/ 1016000 w 3214255"/>
              <a:gd name="connsiteY5" fmla="*/ 720437 h 757382"/>
              <a:gd name="connsiteX6" fmla="*/ 1182255 w 3214255"/>
              <a:gd name="connsiteY6" fmla="*/ 323273 h 757382"/>
              <a:gd name="connsiteX7" fmla="*/ 1468582 w 3214255"/>
              <a:gd name="connsiteY7" fmla="*/ 212437 h 757382"/>
              <a:gd name="connsiteX8" fmla="*/ 1699491 w 3214255"/>
              <a:gd name="connsiteY8" fmla="*/ 27710 h 757382"/>
              <a:gd name="connsiteX9" fmla="*/ 1874982 w 3214255"/>
              <a:gd name="connsiteY9" fmla="*/ 230910 h 757382"/>
              <a:gd name="connsiteX10" fmla="*/ 2096655 w 3214255"/>
              <a:gd name="connsiteY10" fmla="*/ 92364 h 757382"/>
              <a:gd name="connsiteX11" fmla="*/ 2346036 w 3214255"/>
              <a:gd name="connsiteY11" fmla="*/ 277091 h 757382"/>
              <a:gd name="connsiteX12" fmla="*/ 2613891 w 3214255"/>
              <a:gd name="connsiteY12" fmla="*/ 157019 h 757382"/>
              <a:gd name="connsiteX13" fmla="*/ 2789382 w 3214255"/>
              <a:gd name="connsiteY13" fmla="*/ 277091 h 757382"/>
              <a:gd name="connsiteX14" fmla="*/ 2974109 w 3214255"/>
              <a:gd name="connsiteY14" fmla="*/ 397164 h 757382"/>
              <a:gd name="connsiteX15" fmla="*/ 3029527 w 3214255"/>
              <a:gd name="connsiteY15" fmla="*/ 323273 h 757382"/>
              <a:gd name="connsiteX16" fmla="*/ 3214255 w 3214255"/>
              <a:gd name="connsiteY16" fmla="*/ 0 h 75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4255" h="757382">
                <a:moveTo>
                  <a:pt x="0" y="729673"/>
                </a:moveTo>
                <a:lnTo>
                  <a:pt x="184727" y="572655"/>
                </a:lnTo>
                <a:lnTo>
                  <a:pt x="378691" y="665019"/>
                </a:lnTo>
                <a:lnTo>
                  <a:pt x="637309" y="757382"/>
                </a:lnTo>
                <a:lnTo>
                  <a:pt x="822036" y="581891"/>
                </a:lnTo>
                <a:lnTo>
                  <a:pt x="1016000" y="720437"/>
                </a:lnTo>
                <a:lnTo>
                  <a:pt x="1182255" y="323273"/>
                </a:lnTo>
                <a:lnTo>
                  <a:pt x="1468582" y="212437"/>
                </a:lnTo>
                <a:lnTo>
                  <a:pt x="1699491" y="27710"/>
                </a:lnTo>
                <a:lnTo>
                  <a:pt x="1874982" y="230910"/>
                </a:lnTo>
                <a:lnTo>
                  <a:pt x="2096655" y="92364"/>
                </a:lnTo>
                <a:lnTo>
                  <a:pt x="2346036" y="277091"/>
                </a:lnTo>
                <a:lnTo>
                  <a:pt x="2613891" y="157019"/>
                </a:lnTo>
                <a:lnTo>
                  <a:pt x="2789382" y="277091"/>
                </a:lnTo>
                <a:lnTo>
                  <a:pt x="2974109" y="397164"/>
                </a:lnTo>
                <a:lnTo>
                  <a:pt x="3029527" y="323273"/>
                </a:lnTo>
                <a:lnTo>
                  <a:pt x="3214255" y="0"/>
                </a:lnTo>
              </a:path>
            </a:pathLst>
          </a:cu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7447248" y="1844389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8" name="타원형 설명선 17"/>
          <p:cNvSpPr/>
          <p:nvPr/>
        </p:nvSpPr>
        <p:spPr>
          <a:xfrm>
            <a:off x="7447248" y="4597353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9" name="타원형 설명선 18"/>
          <p:cNvSpPr/>
          <p:nvPr/>
        </p:nvSpPr>
        <p:spPr>
          <a:xfrm>
            <a:off x="2951876" y="4492389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391115" y="3440025"/>
            <a:ext cx="688978" cy="184666"/>
            <a:chOff x="3391115" y="3440025"/>
            <a:chExt cx="688978" cy="184666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391115" y="3538538"/>
              <a:ext cx="1618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다이아몬드 21"/>
            <p:cNvSpPr/>
            <p:nvPr/>
          </p:nvSpPr>
          <p:spPr>
            <a:xfrm>
              <a:off x="3439309" y="3506391"/>
              <a:ext cx="65479" cy="64294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10706" y="3440025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err="1" smtClean="0"/>
                <a:t>자가전환율</a:t>
              </a:r>
              <a:endParaRPr lang="ko-KR" altLang="en-US" sz="600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98015" y="3440025"/>
            <a:ext cx="688978" cy="184666"/>
            <a:chOff x="3391115" y="3440025"/>
            <a:chExt cx="688978" cy="184666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391115" y="3538538"/>
              <a:ext cx="1618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다이아몬드 26"/>
            <p:cNvSpPr/>
            <p:nvPr/>
          </p:nvSpPr>
          <p:spPr>
            <a:xfrm>
              <a:off x="3439309" y="3506391"/>
              <a:ext cx="65479" cy="64294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0706" y="3440025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smtClean="0"/>
                <a:t>자가전환율</a:t>
              </a:r>
              <a:endParaRPr lang="ko-KR" altLang="en-US" sz="6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391115" y="6291019"/>
            <a:ext cx="688978" cy="184666"/>
            <a:chOff x="3391115" y="3440025"/>
            <a:chExt cx="688978" cy="184666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3391115" y="3538538"/>
              <a:ext cx="1618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다이아몬드 30"/>
            <p:cNvSpPr/>
            <p:nvPr/>
          </p:nvSpPr>
          <p:spPr>
            <a:xfrm>
              <a:off x="3439309" y="3506391"/>
              <a:ext cx="65479" cy="64294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10706" y="3440025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dirty="0" err="1" smtClean="0"/>
                <a:t>자가전환율</a:t>
              </a:r>
              <a:endParaRPr lang="ko-KR" altLang="en-US" sz="600" b="1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98015" y="6291019"/>
            <a:ext cx="688978" cy="184666"/>
            <a:chOff x="3391115" y="3440025"/>
            <a:chExt cx="688978" cy="184666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391115" y="3538538"/>
              <a:ext cx="1618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다이아몬드 34"/>
            <p:cNvSpPr/>
            <p:nvPr/>
          </p:nvSpPr>
          <p:spPr>
            <a:xfrm>
              <a:off x="3439309" y="3506391"/>
              <a:ext cx="65479" cy="64294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0706" y="3440025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b="1" smtClean="0"/>
                <a:t>자가전환율</a:t>
              </a:r>
              <a:endParaRPr lang="ko-KR" altLang="en-US" sz="600" b="1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314700" y="3429000"/>
            <a:ext cx="765393" cy="195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721600" y="3422008"/>
            <a:ext cx="765393" cy="195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721600" y="6259539"/>
            <a:ext cx="765393" cy="195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721600" y="6269766"/>
            <a:ext cx="765393" cy="195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44702" y="6279994"/>
            <a:ext cx="765393" cy="195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형 설명선 41"/>
          <p:cNvSpPr/>
          <p:nvPr/>
        </p:nvSpPr>
        <p:spPr>
          <a:xfrm>
            <a:off x="4020404" y="3046685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43" name="타원형 설명선 42"/>
          <p:cNvSpPr/>
          <p:nvPr/>
        </p:nvSpPr>
        <p:spPr>
          <a:xfrm>
            <a:off x="8398804" y="3057710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44" name="타원형 설명선 43"/>
          <p:cNvSpPr/>
          <p:nvPr/>
        </p:nvSpPr>
        <p:spPr>
          <a:xfrm>
            <a:off x="8382578" y="5908704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45" name="타원형 설명선 44"/>
          <p:cNvSpPr/>
          <p:nvPr/>
        </p:nvSpPr>
        <p:spPr>
          <a:xfrm>
            <a:off x="3863682" y="5897240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95" y="397480"/>
            <a:ext cx="4965960" cy="1454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직사각형 47"/>
          <p:cNvSpPr/>
          <p:nvPr/>
        </p:nvSpPr>
        <p:spPr>
          <a:xfrm>
            <a:off x="2139601" y="730318"/>
            <a:ext cx="4716404" cy="274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19289" y="766449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50000"/>
                  </a:schemeClr>
                </a:solidFill>
              </a:rPr>
              <a:t>총</a:t>
            </a:r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ROAS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12127" y="766449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>
                    <a:lumMod val="50000"/>
                  </a:schemeClr>
                </a:solidFill>
              </a:rPr>
              <a:t>세션</a:t>
            </a:r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ROAS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704965" y="766449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2">
                    <a:lumMod val="50000"/>
                  </a:schemeClr>
                </a:solidFill>
              </a:rPr>
              <a:t>직접</a:t>
            </a:r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ROAS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97803" y="766449"/>
            <a:ext cx="738211" cy="2071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전환율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90641" y="766449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2">
                    <a:lumMod val="50000"/>
                  </a:schemeClr>
                </a:solidFill>
              </a:rPr>
              <a:t>자가 </a:t>
            </a:r>
            <a:r>
              <a:rPr lang="ko-KR" altLang="en-US" sz="700" dirty="0" err="1" smtClean="0">
                <a:solidFill>
                  <a:schemeClr val="bg2">
                    <a:lumMod val="50000"/>
                  </a:schemeClr>
                </a:solidFill>
              </a:rPr>
              <a:t>전환율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081305" y="766449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2">
                    <a:lumMod val="50000"/>
                  </a:schemeClr>
                </a:solidFill>
              </a:rPr>
              <a:t>CTR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62154" y="1092605"/>
            <a:ext cx="857362" cy="2071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자가 </a:t>
            </a:r>
            <a:r>
              <a:rPr lang="ko-KR" altLang="en-US" sz="700" b="1" dirty="0" err="1" smtClean="0">
                <a:solidFill>
                  <a:schemeClr val="tx1"/>
                </a:solidFill>
              </a:rPr>
              <a:t>전환율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27782" y="734732"/>
            <a:ext cx="838130" cy="2744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18270" y="1063365"/>
            <a:ext cx="973068" cy="2656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형 설명선 57"/>
          <p:cNvSpPr/>
          <p:nvPr/>
        </p:nvSpPr>
        <p:spPr>
          <a:xfrm>
            <a:off x="5767364" y="337438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59" name="타원형 설명선 58"/>
          <p:cNvSpPr/>
          <p:nvPr/>
        </p:nvSpPr>
        <p:spPr>
          <a:xfrm>
            <a:off x="6875556" y="702108"/>
            <a:ext cx="292826" cy="287383"/>
          </a:xfrm>
          <a:prstGeom prst="wedgeEllipseCallout">
            <a:avLst>
              <a:gd name="adj1" fmla="val -64975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1111250" y="732898"/>
            <a:ext cx="917445" cy="180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형 설명선 61"/>
          <p:cNvSpPr/>
          <p:nvPr/>
        </p:nvSpPr>
        <p:spPr>
          <a:xfrm>
            <a:off x="4720495" y="384444"/>
            <a:ext cx="292826" cy="287383"/>
          </a:xfrm>
          <a:prstGeom prst="wedgeEllipseCallout">
            <a:avLst>
              <a:gd name="adj1" fmla="val -46759"/>
              <a:gd name="adj2" fmla="val 97115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69" name="직사각형 68"/>
          <p:cNvSpPr/>
          <p:nvPr/>
        </p:nvSpPr>
        <p:spPr>
          <a:xfrm>
            <a:off x="2119289" y="1523725"/>
            <a:ext cx="4736716" cy="227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33984" y="1543867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소진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926822" y="1543867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노출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19660" y="1543867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클릭수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512498" y="1543867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전환단가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05336" y="1543867"/>
            <a:ext cx="738211" cy="20714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평균구매액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096000" y="1543867"/>
            <a:ext cx="738211" cy="2071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유입수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8699" y="1504683"/>
            <a:ext cx="973068" cy="3288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형 설명선 70"/>
          <p:cNvSpPr/>
          <p:nvPr/>
        </p:nvSpPr>
        <p:spPr>
          <a:xfrm>
            <a:off x="7085249" y="1263914"/>
            <a:ext cx="292826" cy="287383"/>
          </a:xfrm>
          <a:prstGeom prst="wedgeEllipseCallout">
            <a:avLst>
              <a:gd name="adj1" fmla="val -119622"/>
              <a:gd name="adj2" fmla="val 86509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800" b="1" dirty="0" smtClean="0"/>
              <a:t>6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977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603959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화면을 위해 필요한 데이터 항목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91887" y="1183200"/>
            <a:ext cx="9320258" cy="4849738"/>
          </a:xfrm>
          <a:prstGeom prst="roundRect">
            <a:avLst>
              <a:gd name="adj" fmla="val 7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mtClean="0">
                <a:solidFill>
                  <a:schemeClr val="tx1"/>
                </a:solidFill>
              </a:rPr>
              <a:t>일자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mtClean="0">
                <a:solidFill>
                  <a:schemeClr val="tx1"/>
                </a:solidFill>
              </a:rPr>
              <a:t>요일</a:t>
            </a:r>
            <a:r>
              <a:rPr lang="en-US" altLang="ko-KR" sz="1200" smtClean="0">
                <a:solidFill>
                  <a:schemeClr val="tx1"/>
                </a:solidFill>
              </a:rPr>
              <a:t> ( </a:t>
            </a:r>
            <a:r>
              <a:rPr lang="ko-KR" altLang="en-US" sz="1200" smtClean="0">
                <a:solidFill>
                  <a:schemeClr val="tx1"/>
                </a:solidFill>
              </a:rPr>
              <a:t>요일별 집계를 용이하게 하기 위해</a:t>
            </a:r>
            <a:r>
              <a:rPr lang="en-US" altLang="ko-KR" sz="1200" smtClean="0">
                <a:solidFill>
                  <a:schemeClr val="tx1"/>
                </a:solidFill>
              </a:rPr>
              <a:t>.)</a:t>
            </a: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시간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광고주 </a:t>
            </a:r>
            <a:r>
              <a:rPr lang="en-US" altLang="ko-KR" sz="1200" smtClean="0">
                <a:solidFill>
                  <a:schemeClr val="tx1"/>
                </a:solidFill>
              </a:rPr>
              <a:t>ID</a:t>
            </a: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광고주 사이트 </a:t>
            </a:r>
            <a:r>
              <a:rPr lang="en-US" altLang="ko-KR" sz="1200" smtClean="0">
                <a:solidFill>
                  <a:schemeClr val="tx1"/>
                </a:solidFill>
              </a:rPr>
              <a:t>URL</a:t>
            </a: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광고주 카테고리 </a:t>
            </a:r>
            <a:r>
              <a:rPr lang="en-US" altLang="ko-KR" sz="1200" smtClean="0">
                <a:solidFill>
                  <a:schemeClr val="tx1"/>
                </a:solidFill>
              </a:rPr>
              <a:t>( </a:t>
            </a:r>
            <a:r>
              <a:rPr lang="ko-KR" altLang="en-US" sz="1200" smtClean="0">
                <a:solidFill>
                  <a:schemeClr val="tx1"/>
                </a:solidFill>
              </a:rPr>
              <a:t>대 분류 </a:t>
            </a:r>
            <a:r>
              <a:rPr lang="en-US" altLang="ko-KR" sz="1200" smtClean="0">
                <a:solidFill>
                  <a:schemeClr val="tx1"/>
                </a:solidFill>
              </a:rPr>
              <a:t>) 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광고주 카테고리 </a:t>
            </a:r>
            <a:r>
              <a:rPr lang="en-US" altLang="ko-KR" sz="1200" smtClean="0">
                <a:solidFill>
                  <a:schemeClr val="tx1"/>
                </a:solidFill>
              </a:rPr>
              <a:t>( </a:t>
            </a:r>
            <a:r>
              <a:rPr lang="ko-KR" altLang="en-US" sz="1200" smtClean="0">
                <a:solidFill>
                  <a:schemeClr val="tx1"/>
                </a:solidFill>
              </a:rPr>
              <a:t>중 분류 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광고주 카테고리 </a:t>
            </a:r>
            <a:r>
              <a:rPr lang="en-US" altLang="ko-KR" sz="1200" smtClean="0">
                <a:solidFill>
                  <a:schemeClr val="tx1"/>
                </a:solidFill>
              </a:rPr>
              <a:t>( </a:t>
            </a:r>
            <a:r>
              <a:rPr lang="ko-KR" altLang="en-US" sz="1200" smtClean="0">
                <a:solidFill>
                  <a:schemeClr val="tx1"/>
                </a:solidFill>
              </a:rPr>
              <a:t>소 분류 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총 유입수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쇼핑 전환수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비쇼핑 전환수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AutoNum type="arabicPeriod" startAt="3"/>
            </a:pPr>
            <a:r>
              <a:rPr lang="ko-KR" altLang="en-US" sz="1200" smtClean="0">
                <a:solidFill>
                  <a:schemeClr val="tx1"/>
                </a:solidFill>
              </a:rPr>
              <a:t>쇼핑 전환 객단가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buAutoNum type="arabicPeriod" startAt="3"/>
            </a:pPr>
            <a:endParaRPr lang="en-US" altLang="ko-KR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603959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항목별 계산식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1. </a:t>
            </a:r>
            <a:r>
              <a:rPr lang="ko-KR" alt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자가측정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소 업종 카테고리 전환률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9215" y="1684882"/>
            <a:ext cx="11264951" cy="890152"/>
          </a:xfrm>
          <a:prstGeom prst="roundRect">
            <a:avLst>
              <a:gd name="adj" fmla="val 7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r>
              <a:rPr lang="ko-KR" altLang="en-US" sz="1200" smtClean="0">
                <a:solidFill>
                  <a:schemeClr val="tx1"/>
                </a:solidFill>
              </a:rPr>
              <a:t>월 </a:t>
            </a:r>
            <a:r>
              <a:rPr lang="en-US" altLang="ko-KR" sz="1200" smtClean="0">
                <a:solidFill>
                  <a:schemeClr val="tx1"/>
                </a:solidFill>
              </a:rPr>
              <a:t>17</a:t>
            </a:r>
            <a:r>
              <a:rPr lang="ko-KR" altLang="en-US" sz="1200" smtClean="0">
                <a:solidFill>
                  <a:schemeClr val="tx1"/>
                </a:solidFill>
              </a:rPr>
              <a:t>일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11</a:t>
            </a:r>
            <a:r>
              <a:rPr lang="ko-KR" altLang="en-US" sz="1200" smtClean="0">
                <a:solidFill>
                  <a:schemeClr val="tx1"/>
                </a:solidFill>
              </a:rPr>
              <a:t>시 소업종 카테고리 전환률 </a:t>
            </a:r>
            <a:r>
              <a:rPr lang="en-US" altLang="ko-KR" sz="1200" smtClean="0">
                <a:solidFill>
                  <a:schemeClr val="tx1"/>
                </a:solidFill>
              </a:rPr>
              <a:t>= (</a:t>
            </a:r>
            <a:r>
              <a:rPr lang="ko-KR" altLang="en-US" sz="1200" smtClean="0">
                <a:solidFill>
                  <a:schemeClr val="tx1"/>
                </a:solidFill>
              </a:rPr>
              <a:t>과거 같은 요일을 가진 같은 시간의 소업종 카테고리의 구매건수의 총 합 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/ (</a:t>
            </a:r>
            <a:r>
              <a:rPr lang="ko-KR" altLang="en-US" sz="1200">
                <a:solidFill>
                  <a:schemeClr val="tx1"/>
                </a:solidFill>
              </a:rPr>
              <a:t>과거 같은 요일을 가진 같은 </a:t>
            </a:r>
            <a:r>
              <a:rPr lang="ko-KR" altLang="en-US" sz="1200">
                <a:solidFill>
                  <a:schemeClr val="tx1"/>
                </a:solidFill>
              </a:rPr>
              <a:t>시간의 </a:t>
            </a:r>
            <a:r>
              <a:rPr lang="ko-KR" altLang="en-US" sz="1200" smtClean="0">
                <a:solidFill>
                  <a:schemeClr val="tx1"/>
                </a:solidFill>
              </a:rPr>
              <a:t>소업종 카테고리의 유입수의 총 합 </a:t>
            </a:r>
            <a:r>
              <a:rPr lang="en-US" altLang="ko-KR" sz="120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기준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ko-KR" altLang="en-US" sz="1200" smtClean="0">
                <a:solidFill>
                  <a:schemeClr val="tx1"/>
                </a:solidFill>
              </a:rPr>
              <a:t>과거 한달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15" y="2839145"/>
            <a:ext cx="8405351" cy="36397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62400" y="3394841"/>
            <a:ext cx="756745" cy="19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9215" y="4101978"/>
            <a:ext cx="2662635" cy="557047"/>
          </a:xfrm>
          <a:prstGeom prst="roundRect">
            <a:avLst>
              <a:gd name="adj" fmla="val 92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4</a:t>
            </a:r>
            <a:r>
              <a:rPr lang="ko-KR" altLang="en-US" smtClean="0">
                <a:solidFill>
                  <a:schemeClr val="tx1"/>
                </a:solidFill>
              </a:rPr>
              <a:t>월 </a:t>
            </a:r>
            <a:r>
              <a:rPr lang="en-US" altLang="ko-KR" smtClean="0">
                <a:solidFill>
                  <a:schemeClr val="tx1"/>
                </a:solidFill>
              </a:rPr>
              <a:t>10</a:t>
            </a:r>
            <a:r>
              <a:rPr lang="ko-KR" altLang="en-US" smtClean="0">
                <a:solidFill>
                  <a:schemeClr val="tx1"/>
                </a:solidFill>
              </a:rPr>
              <a:t>일 </a:t>
            </a:r>
            <a:r>
              <a:rPr lang="en-US" altLang="ko-KR" smtClean="0">
                <a:solidFill>
                  <a:schemeClr val="tx1"/>
                </a:solidFill>
              </a:rPr>
              <a:t>11</a:t>
            </a:r>
            <a:r>
              <a:rPr lang="ko-KR" altLang="en-US" smtClean="0">
                <a:solidFill>
                  <a:schemeClr val="tx1"/>
                </a:solidFill>
              </a:rPr>
              <a:t>시 유입수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3" idx="1"/>
            <a:endCxn id="4" idx="0"/>
          </p:cNvCxnSpPr>
          <p:nvPr/>
        </p:nvCxnSpPr>
        <p:spPr>
          <a:xfrm rot="10800000" flipV="1">
            <a:off x="1810534" y="3494690"/>
            <a:ext cx="2151867" cy="60728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603959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항목별 계산식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 </a:t>
            </a:r>
            <a:r>
              <a:rPr lang="ko-KR" alt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자가측정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중 업종 카테고리 전환률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9215" y="1684882"/>
            <a:ext cx="11264951" cy="890152"/>
          </a:xfrm>
          <a:prstGeom prst="roundRect">
            <a:avLst>
              <a:gd name="adj" fmla="val 7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r>
              <a:rPr lang="ko-KR" altLang="en-US" sz="1200" smtClean="0">
                <a:solidFill>
                  <a:schemeClr val="tx1"/>
                </a:solidFill>
              </a:rPr>
              <a:t>월 </a:t>
            </a:r>
            <a:r>
              <a:rPr lang="en-US" altLang="ko-KR" sz="1200" smtClean="0">
                <a:solidFill>
                  <a:schemeClr val="tx1"/>
                </a:solidFill>
              </a:rPr>
              <a:t>17</a:t>
            </a:r>
            <a:r>
              <a:rPr lang="ko-KR" altLang="en-US" sz="1200" smtClean="0">
                <a:solidFill>
                  <a:schemeClr val="tx1"/>
                </a:solidFill>
              </a:rPr>
              <a:t>일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11</a:t>
            </a:r>
            <a:r>
              <a:rPr lang="ko-KR" altLang="en-US" sz="1200" smtClean="0">
                <a:solidFill>
                  <a:schemeClr val="tx1"/>
                </a:solidFill>
              </a:rPr>
              <a:t>시 중업종 카테고리 전환률 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ko-KR" altLang="en-US" sz="1200" smtClean="0">
                <a:solidFill>
                  <a:schemeClr val="tx1"/>
                </a:solidFill>
              </a:rPr>
              <a:t>보정 후 소업종 자가측정 전환률의 평균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보정 후 자가 측정 전환률 </a:t>
            </a:r>
            <a:r>
              <a:rPr lang="en-US" altLang="ko-KR" sz="1200" smtClean="0">
                <a:solidFill>
                  <a:schemeClr val="tx1"/>
                </a:solidFill>
              </a:rPr>
              <a:t>= ( </a:t>
            </a:r>
            <a:r>
              <a:rPr lang="ko-KR" altLang="en-US" sz="1200" smtClean="0">
                <a:solidFill>
                  <a:schemeClr val="tx1"/>
                </a:solidFill>
              </a:rPr>
              <a:t>자가 측정 전환률 </a:t>
            </a:r>
            <a:r>
              <a:rPr lang="en-US" altLang="ko-KR" sz="1200" smtClean="0">
                <a:solidFill>
                  <a:schemeClr val="tx1"/>
                </a:solidFill>
              </a:rPr>
              <a:t>) * ( </a:t>
            </a:r>
            <a:r>
              <a:rPr lang="ko-KR" altLang="en-US" sz="1200" smtClean="0">
                <a:solidFill>
                  <a:schemeClr val="tx1"/>
                </a:solidFill>
              </a:rPr>
              <a:t>해당 중 카테고리를 가진 전체 광고주 수 중에 특정 소 카테고리의 광고주의 비율 </a:t>
            </a:r>
            <a:r>
              <a:rPr lang="en-US" altLang="ko-KR" sz="1200" smtClean="0">
                <a:solidFill>
                  <a:schemeClr val="tx1"/>
                </a:solidFill>
              </a:rPr>
              <a:t>) 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00" y="2851830"/>
            <a:ext cx="6209098" cy="37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603959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항목별 계산식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자가측정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대 업종 카테고리 전환률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79215" y="1684882"/>
            <a:ext cx="11264951" cy="890152"/>
          </a:xfrm>
          <a:prstGeom prst="roundRect">
            <a:avLst>
              <a:gd name="adj" fmla="val 7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4</a:t>
            </a:r>
            <a:r>
              <a:rPr lang="ko-KR" altLang="en-US" sz="1200" smtClean="0">
                <a:solidFill>
                  <a:schemeClr val="tx1"/>
                </a:solidFill>
              </a:rPr>
              <a:t>월 </a:t>
            </a:r>
            <a:r>
              <a:rPr lang="en-US" altLang="ko-KR" sz="1200" smtClean="0">
                <a:solidFill>
                  <a:schemeClr val="tx1"/>
                </a:solidFill>
              </a:rPr>
              <a:t>17</a:t>
            </a:r>
            <a:r>
              <a:rPr lang="ko-KR" altLang="en-US" sz="1200" smtClean="0">
                <a:solidFill>
                  <a:schemeClr val="tx1"/>
                </a:solidFill>
              </a:rPr>
              <a:t>일</a:t>
            </a:r>
            <a:r>
              <a:rPr lang="en-US" altLang="ko-KR" sz="1200" smtClean="0">
                <a:solidFill>
                  <a:schemeClr val="tx1"/>
                </a:solidFill>
              </a:rPr>
              <a:t>,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smtClean="0">
                <a:solidFill>
                  <a:schemeClr val="tx1"/>
                </a:solidFill>
              </a:rPr>
              <a:t>11</a:t>
            </a:r>
            <a:r>
              <a:rPr lang="ko-KR" altLang="en-US" sz="1200" smtClean="0">
                <a:solidFill>
                  <a:schemeClr val="tx1"/>
                </a:solidFill>
              </a:rPr>
              <a:t>시 대 업종 카테고리 전환률 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ko-KR" altLang="en-US" sz="1200" smtClean="0">
                <a:solidFill>
                  <a:schemeClr val="tx1"/>
                </a:solidFill>
              </a:rPr>
              <a:t>보정 후 중 업종 자가측정 전환률의 평균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보정 후 자가 측정 전환률 </a:t>
            </a:r>
            <a:r>
              <a:rPr lang="en-US" altLang="ko-KR" sz="1200" smtClean="0">
                <a:solidFill>
                  <a:schemeClr val="tx1"/>
                </a:solidFill>
              </a:rPr>
              <a:t>= ( </a:t>
            </a:r>
            <a:r>
              <a:rPr lang="ko-KR" altLang="en-US" sz="1200" smtClean="0">
                <a:solidFill>
                  <a:schemeClr val="tx1"/>
                </a:solidFill>
              </a:rPr>
              <a:t>중 업종 카테고리 자가 측정 전환률 </a:t>
            </a:r>
            <a:r>
              <a:rPr lang="en-US" altLang="ko-KR" sz="1200" smtClean="0">
                <a:solidFill>
                  <a:schemeClr val="tx1"/>
                </a:solidFill>
              </a:rPr>
              <a:t>) * ( </a:t>
            </a:r>
            <a:r>
              <a:rPr lang="ko-KR" altLang="en-US" sz="1200" smtClean="0">
                <a:solidFill>
                  <a:schemeClr val="tx1"/>
                </a:solidFill>
              </a:rPr>
              <a:t>해당 대 카테고리를 가진 전체 광고주 수 중에 특정 중 카테고리의 광고주의 비율 </a:t>
            </a:r>
            <a:r>
              <a:rPr lang="en-US" altLang="ko-KR" sz="1200" smtClean="0">
                <a:solidFill>
                  <a:schemeClr val="tx1"/>
                </a:solidFill>
              </a:rPr>
              <a:t>) 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9" y="2767244"/>
            <a:ext cx="8188239" cy="38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1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1125"/>
            <a:ext cx="12182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18602" y="798609"/>
            <a:ext cx="9145270" cy="187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4000"/>
            </a:pPr>
            <a:r>
              <a:rPr lang="ko-KR" altLang="en-US" sz="4000" b="1" smtClean="0">
                <a:solidFill>
                  <a:schemeClr val="bg1"/>
                </a:solidFill>
              </a:rPr>
              <a:t>기타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의의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7" y="521773"/>
            <a:ext cx="6649196" cy="19599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7" y="2881965"/>
            <a:ext cx="6649196" cy="2057983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7" y="5158757"/>
            <a:ext cx="7630585" cy="15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lang="ko-KR" altLang="en-US" sz="1600" smtClean="0">
                <a:solidFill>
                  <a:schemeClr val="dk1"/>
                </a:solidFill>
              </a:rPr>
              <a:t>광고주 사이트의 데이터 저장 구조</a:t>
            </a:r>
            <a:endParaRPr lang="en-US" altLang="ko-KR" sz="1600" smtClean="0">
              <a:solidFill>
                <a:schemeClr val="dk1"/>
              </a:solidFill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3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3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광고주 마다 다를 수 있음</a:t>
            </a:r>
            <a:r>
              <a:rPr lang="en-US" altLang="ko-KR" sz="13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)</a:t>
            </a:r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의미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905610" y="3544638"/>
            <a:ext cx="1811215" cy="10638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광고주 사이트의 </a:t>
            </a:r>
            <a:r>
              <a:rPr lang="en-US" altLang="ko-KR" smtClean="0">
                <a:solidFill>
                  <a:schemeClr val="tx1"/>
                </a:solidFill>
              </a:rPr>
              <a:t>DB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Google Shape;175;g52d03c9340_0_6"/>
          <p:cNvSpPr/>
          <p:nvPr/>
        </p:nvSpPr>
        <p:spPr>
          <a:xfrm>
            <a:off x="2716825" y="2827373"/>
            <a:ext cx="400200" cy="2498400"/>
          </a:xfrm>
          <a:prstGeom prst="leftBrace">
            <a:avLst>
              <a:gd name="adj1" fmla="val 50000"/>
              <a:gd name="adj2" fmla="val 475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65;g52d03c9340_0_6"/>
          <p:cNvSpPr/>
          <p:nvPr/>
        </p:nvSpPr>
        <p:spPr>
          <a:xfrm>
            <a:off x="3117025" y="2645203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</a:t>
            </a:r>
            <a:r>
              <a:rPr lang="en-US" altLang="ko-KR" sz="1200" smtClean="0">
                <a:solidFill>
                  <a:schemeClr val="dk1"/>
                </a:solidFill>
              </a:rPr>
              <a:t>0 ~ 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65;g52d03c9340_0_6"/>
          <p:cNvSpPr/>
          <p:nvPr/>
        </p:nvSpPr>
        <p:spPr>
          <a:xfrm>
            <a:off x="3117025" y="3180299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</a:t>
            </a:r>
            <a:r>
              <a:rPr lang="en-US" altLang="ko-KR" sz="1200" smtClean="0">
                <a:solidFill>
                  <a:schemeClr val="dk1"/>
                </a:solidFill>
              </a:rPr>
              <a:t>1 ~ 2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65;g52d03c9340_0_6"/>
          <p:cNvSpPr/>
          <p:nvPr/>
        </p:nvSpPr>
        <p:spPr>
          <a:xfrm>
            <a:off x="3117025" y="3713937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</a:t>
            </a:r>
            <a:r>
              <a:rPr lang="en-US" altLang="ko-KR" sz="1200" smtClean="0">
                <a:solidFill>
                  <a:schemeClr val="dk1"/>
                </a:solidFill>
              </a:rPr>
              <a:t>2 ~ 3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65;g52d03c9340_0_6"/>
          <p:cNvSpPr/>
          <p:nvPr/>
        </p:nvSpPr>
        <p:spPr>
          <a:xfrm>
            <a:off x="3117025" y="5228253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월 </a:t>
            </a:r>
            <a:r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</a:t>
            </a:r>
            <a:r>
              <a:rPr lang="en-US" altLang="ko-KR" sz="1200" smtClean="0">
                <a:solidFill>
                  <a:schemeClr val="dk1"/>
                </a:solidFill>
              </a:rPr>
              <a:t>23 ~ 0</a:t>
            </a: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데이터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77563" y="4329113"/>
            <a:ext cx="114300" cy="991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277563" y="4601783"/>
            <a:ext cx="114300" cy="991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277563" y="4878303"/>
            <a:ext cx="114300" cy="991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175;g52d03c9340_0_6"/>
          <p:cNvSpPr/>
          <p:nvPr/>
        </p:nvSpPr>
        <p:spPr>
          <a:xfrm>
            <a:off x="5552401" y="2295437"/>
            <a:ext cx="400200" cy="2932815"/>
          </a:xfrm>
          <a:prstGeom prst="leftBrace">
            <a:avLst>
              <a:gd name="adj1" fmla="val 50000"/>
              <a:gd name="adj2" fmla="val 17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65;g52d03c9340_0_6"/>
          <p:cNvSpPr/>
          <p:nvPr/>
        </p:nvSpPr>
        <p:spPr>
          <a:xfrm>
            <a:off x="5952601" y="2130785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유입 건수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5;g52d03c9340_0_6"/>
          <p:cNvSpPr/>
          <p:nvPr/>
        </p:nvSpPr>
        <p:spPr>
          <a:xfrm>
            <a:off x="5952601" y="5046083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건수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75;g52d03c9340_0_6"/>
          <p:cNvSpPr/>
          <p:nvPr/>
        </p:nvSpPr>
        <p:spPr>
          <a:xfrm>
            <a:off x="8387977" y="1932189"/>
            <a:ext cx="400200" cy="2946113"/>
          </a:xfrm>
          <a:prstGeom prst="leftBrace">
            <a:avLst>
              <a:gd name="adj1" fmla="val 50000"/>
              <a:gd name="adj2" fmla="val 1417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65;g52d03c9340_0_6"/>
          <p:cNvSpPr/>
          <p:nvPr/>
        </p:nvSpPr>
        <p:spPr>
          <a:xfrm>
            <a:off x="8788177" y="1831298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smtClean="0">
                <a:solidFill>
                  <a:schemeClr val="dk1"/>
                </a:solidFill>
              </a:rPr>
              <a:t>링크를 통한 유입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65;g52d03c9340_0_6"/>
          <p:cNvSpPr/>
          <p:nvPr/>
        </p:nvSpPr>
        <p:spPr>
          <a:xfrm>
            <a:off x="8788177" y="2406978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altLang="ko-KR" sz="1200" smtClean="0">
                <a:solidFill>
                  <a:schemeClr val="dk1"/>
                </a:solidFill>
              </a:rPr>
              <a:t>URL</a:t>
            </a:r>
            <a:r>
              <a:rPr lang="ko-KR" altLang="en-US" sz="1200" smtClean="0">
                <a:solidFill>
                  <a:schemeClr val="dk1"/>
                </a:solidFill>
              </a:rPr>
              <a:t>을 통한 유입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65;g52d03c9340_0_6"/>
          <p:cNvSpPr/>
          <p:nvPr/>
        </p:nvSpPr>
        <p:spPr>
          <a:xfrm>
            <a:off x="8788177" y="3009542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smtClean="0">
                <a:solidFill>
                  <a:schemeClr val="dk1"/>
                </a:solidFill>
              </a:rPr>
              <a:t>모비온 광고를 통한 유입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65;g52d03c9340_0_6"/>
          <p:cNvSpPr/>
          <p:nvPr/>
        </p:nvSpPr>
        <p:spPr>
          <a:xfrm>
            <a:off x="8788177" y="4659175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smtClean="0">
                <a:solidFill>
                  <a:schemeClr val="dk1"/>
                </a:solidFill>
              </a:rPr>
              <a:t>북마크를 통한 유입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948715" y="4149034"/>
            <a:ext cx="114300" cy="991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Google Shape;165;g52d03c9340_0_6"/>
          <p:cNvSpPr/>
          <p:nvPr/>
        </p:nvSpPr>
        <p:spPr>
          <a:xfrm>
            <a:off x="8788177" y="3624675"/>
            <a:ext cx="2435376" cy="364339"/>
          </a:xfrm>
          <a:prstGeom prst="flowChartAlternate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smtClean="0">
                <a:solidFill>
                  <a:schemeClr val="dk1"/>
                </a:solidFill>
              </a:rPr>
              <a:t>구글 광고를 통한 유입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948715" y="4408167"/>
            <a:ext cx="114300" cy="9911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93040" y="121285"/>
            <a:ext cx="91059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BA96B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BA96B"/>
                </a:solidFill>
                <a:latin typeface="Arial"/>
                <a:ea typeface="Arial"/>
                <a:cs typeface="Arial"/>
                <a:sym typeface="Arial"/>
              </a:rPr>
              <a:t># 목차</a:t>
            </a:r>
            <a:endParaRPr sz="18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90500" y="1027430"/>
            <a:ext cx="1135634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자가 측정 전환률 데이터의 의미</a:t>
            </a:r>
            <a:r>
              <a:rPr lang="en-US" sz="16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 b="1" smtClean="0">
                <a:solidFill>
                  <a:schemeClr val="dk1"/>
                </a:solidFill>
              </a:rPr>
              <a:t>자가 측정 전환률 데이터의 의의</a:t>
            </a:r>
            <a:r>
              <a:rPr lang="en-US" altLang="ko-KR" sz="1600" b="1" smtClean="0">
                <a:solidFill>
                  <a:schemeClr val="dk1"/>
                </a:solidFill>
              </a:rPr>
              <a:t>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 b="1" smtClean="0">
                <a:solidFill>
                  <a:schemeClr val="dk1"/>
                </a:solidFill>
              </a:rPr>
              <a:t>해당 데이터를 이용한 광고주 센터 화면 구상안</a:t>
            </a:r>
            <a:r>
              <a:rPr lang="en-US" altLang="ko-KR" sz="1600" b="1" smtClean="0">
                <a:solidFill>
                  <a:schemeClr val="dk1"/>
                </a:solidFill>
              </a:rPr>
              <a:t>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 b="1" smtClean="0">
                <a:solidFill>
                  <a:schemeClr val="dk1"/>
                </a:solidFill>
              </a:rPr>
              <a:t>해당 화면을 위해 필요한 데이터 항목 리스트</a:t>
            </a:r>
            <a:r>
              <a:rPr lang="en-US" altLang="ko-KR" sz="1600" b="1" smtClean="0">
                <a:solidFill>
                  <a:schemeClr val="dk1"/>
                </a:solidFill>
              </a:rPr>
              <a:t>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ko-KR" altLang="en-US" sz="1600" b="1" smtClean="0">
                <a:solidFill>
                  <a:schemeClr val="dk1"/>
                </a:solidFill>
              </a:rPr>
              <a:t>기타</a:t>
            </a:r>
            <a:r>
              <a:rPr lang="en-US" altLang="ko-KR" sz="1600" b="1" smtClean="0">
                <a:solidFill>
                  <a:schemeClr val="dk1"/>
                </a:solidFill>
              </a:rPr>
              <a:t>.</a:t>
            </a:r>
            <a:endParaRPr lang="en-US" altLang="ko-KR" sz="1600" b="1" smtClean="0">
              <a:solidFill>
                <a:schemeClr val="dk1"/>
              </a:solidFill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60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광고주 사이트 유입 경로</a:t>
            </a:r>
            <a:r>
              <a:rPr lang="en-US" altLang="ko-KR" sz="1600" smtClean="0">
                <a:solidFill>
                  <a:schemeClr val="dk1"/>
                </a:solidFill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의미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22" y="3222015"/>
            <a:ext cx="3342027" cy="13202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1" y="1792799"/>
            <a:ext cx="809974" cy="83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" y="3882152"/>
            <a:ext cx="811131" cy="81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2" y="2781867"/>
            <a:ext cx="810000" cy="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4" y="5242130"/>
            <a:ext cx="811131" cy="81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80" y="1840631"/>
            <a:ext cx="3822545" cy="731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80" y="3066421"/>
            <a:ext cx="4516714" cy="240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55" y="3976455"/>
            <a:ext cx="4411694" cy="62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40" y="4846252"/>
            <a:ext cx="1620824" cy="1602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직선 화살표 연결선 15"/>
          <p:cNvCxnSpPr>
            <a:stCxn id="10" idx="3"/>
            <a:endCxn id="5" idx="1"/>
          </p:cNvCxnSpPr>
          <p:nvPr/>
        </p:nvCxnSpPr>
        <p:spPr>
          <a:xfrm flipV="1">
            <a:off x="1288405" y="2206145"/>
            <a:ext cx="370475" cy="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6" idx="1"/>
          </p:cNvCxnSpPr>
          <p:nvPr/>
        </p:nvCxnSpPr>
        <p:spPr>
          <a:xfrm>
            <a:off x="1321422" y="3186867"/>
            <a:ext cx="337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3"/>
            <a:endCxn id="7" idx="1"/>
          </p:cNvCxnSpPr>
          <p:nvPr/>
        </p:nvCxnSpPr>
        <p:spPr>
          <a:xfrm flipV="1">
            <a:off x="1286826" y="4287138"/>
            <a:ext cx="371129" cy="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3"/>
            <a:endCxn id="8" idx="1"/>
          </p:cNvCxnSpPr>
          <p:nvPr/>
        </p:nvCxnSpPr>
        <p:spPr>
          <a:xfrm flipV="1">
            <a:off x="1288405" y="5647693"/>
            <a:ext cx="147133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3" idx="1"/>
          </p:cNvCxnSpPr>
          <p:nvPr/>
        </p:nvCxnSpPr>
        <p:spPr>
          <a:xfrm flipV="1">
            <a:off x="4380564" y="3882152"/>
            <a:ext cx="4251658" cy="1765541"/>
          </a:xfrm>
          <a:prstGeom prst="bentConnector3">
            <a:avLst>
              <a:gd name="adj1" fmla="val 88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7" idx="3"/>
            <a:endCxn id="3" idx="1"/>
          </p:cNvCxnSpPr>
          <p:nvPr/>
        </p:nvCxnSpPr>
        <p:spPr>
          <a:xfrm flipV="1">
            <a:off x="6069649" y="3882152"/>
            <a:ext cx="2562573" cy="404986"/>
          </a:xfrm>
          <a:prstGeom prst="bentConnector3">
            <a:avLst>
              <a:gd name="adj1" fmla="val 81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3"/>
            <a:endCxn id="3" idx="1"/>
          </p:cNvCxnSpPr>
          <p:nvPr/>
        </p:nvCxnSpPr>
        <p:spPr>
          <a:xfrm>
            <a:off x="6175594" y="3186867"/>
            <a:ext cx="2456628" cy="695285"/>
          </a:xfrm>
          <a:prstGeom prst="bentConnector3">
            <a:avLst>
              <a:gd name="adj1" fmla="val 8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3"/>
            <a:endCxn id="3" idx="1"/>
          </p:cNvCxnSpPr>
          <p:nvPr/>
        </p:nvCxnSpPr>
        <p:spPr>
          <a:xfrm>
            <a:off x="5481425" y="2206145"/>
            <a:ext cx="3150797" cy="1676007"/>
          </a:xfrm>
          <a:prstGeom prst="bentConnector3">
            <a:avLst>
              <a:gd name="adj1" fmla="val 84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6603141" y="3069210"/>
            <a:ext cx="1243466" cy="238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0070C0"/>
                </a:solidFill>
              </a:rPr>
              <a:t>URL</a:t>
            </a:r>
            <a:r>
              <a:rPr lang="ko-KR" altLang="en-US" sz="1000" smtClean="0">
                <a:solidFill>
                  <a:srgbClr val="0070C0"/>
                </a:solidFill>
              </a:rPr>
              <a:t>을 통한 유입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175594" y="2068223"/>
            <a:ext cx="1658352" cy="238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70C0"/>
                </a:solidFill>
              </a:rPr>
              <a:t>링크를 통한 유입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506393" y="4163820"/>
            <a:ext cx="1369522" cy="238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70C0"/>
                </a:solidFill>
              </a:rPr>
              <a:t>북마크를 통한 유입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654903" y="5528640"/>
            <a:ext cx="2221012" cy="238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0070C0"/>
                </a:solidFill>
              </a:rPr>
              <a:t>디스플레이 광고를 통한 유입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19383" y="5067533"/>
            <a:ext cx="3554866" cy="1160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여기서 말하는 유입은 새로고침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사이트 내에서의 이동</a:t>
            </a:r>
            <a:r>
              <a:rPr lang="en-US" altLang="ko-KR" sz="1000" smtClean="0">
                <a:solidFill>
                  <a:schemeClr val="tx1"/>
                </a:solidFill>
              </a:rPr>
              <a:t>, ( </a:t>
            </a:r>
            <a:r>
              <a:rPr lang="ko-KR" altLang="en-US" sz="1000" smtClean="0">
                <a:solidFill>
                  <a:schemeClr val="tx1"/>
                </a:solidFill>
              </a:rPr>
              <a:t>추가적인 예외 상황은 논의가 필요 </a:t>
            </a:r>
            <a:r>
              <a:rPr lang="en-US" altLang="ko-KR" sz="1000" smtClean="0">
                <a:solidFill>
                  <a:schemeClr val="tx1"/>
                </a:solidFill>
              </a:rPr>
              <a:t>) </a:t>
            </a:r>
            <a:r>
              <a:rPr lang="ko-KR" altLang="en-US" sz="1000" smtClean="0">
                <a:solidFill>
                  <a:schemeClr val="tx1"/>
                </a:solidFill>
              </a:rPr>
              <a:t>을 모두 제외한 초기 사이트 유입을 의미한다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광고주 사이트 </a:t>
            </a:r>
            <a:r>
              <a:rPr lang="ko-KR" altLang="en-US" sz="1600" smtClean="0">
                <a:solidFill>
                  <a:schemeClr val="dk1"/>
                </a:solidFill>
              </a:rPr>
              <a:t>유입의 정의</a:t>
            </a:r>
            <a:r>
              <a:rPr lang="en-US" altLang="ko-KR" sz="1600" smtClean="0">
                <a:solidFill>
                  <a:schemeClr val="dk1"/>
                </a:solidFill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의미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7291" y="2420039"/>
            <a:ext cx="11424716" cy="3189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유입에 대한 정책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/>
                </a:solidFill>
              </a:rPr>
              <a:t>새로 고침을 통해 같은 광고주 사이트를 방문할 경우 </a:t>
            </a:r>
            <a:r>
              <a:rPr lang="ko-KR" altLang="en-US" sz="1300">
                <a:solidFill>
                  <a:schemeClr val="tx1"/>
                </a:solidFill>
              </a:rPr>
              <a:t>광고주 사이트에 대한 적극적인 방문과는 거리가 멀기 </a:t>
            </a:r>
            <a:r>
              <a:rPr lang="ko-KR" altLang="en-US" sz="1300">
                <a:solidFill>
                  <a:schemeClr val="tx1"/>
                </a:solidFill>
              </a:rPr>
              <a:t>때문에 </a:t>
            </a:r>
            <a:r>
              <a:rPr lang="ko-KR" altLang="en-US" sz="1300" smtClean="0">
                <a:solidFill>
                  <a:schemeClr val="tx1"/>
                </a:solidFill>
              </a:rPr>
              <a:t> 유입으로 </a:t>
            </a:r>
            <a:r>
              <a:rPr lang="ko-KR" altLang="en-US" sz="1300">
                <a:solidFill>
                  <a:schemeClr val="tx1"/>
                </a:solidFill>
              </a:rPr>
              <a:t>간주하지 </a:t>
            </a:r>
            <a:r>
              <a:rPr lang="ko-KR" altLang="en-US" sz="1300">
                <a:solidFill>
                  <a:schemeClr val="tx1"/>
                </a:solidFill>
              </a:rPr>
              <a:t>않는다</a:t>
            </a:r>
            <a:r>
              <a:rPr lang="en-US" altLang="ko-KR" sz="1300" smtClean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30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/>
                </a:solidFill>
              </a:rPr>
              <a:t>그 외의 경우에는 광고주 사이트에 대한 적극적인 방문 행위로 볼 수 있다고 가정하고 유입으로 간주한다</a:t>
            </a:r>
            <a:r>
              <a:rPr lang="en-US" altLang="ko-KR" sz="130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300" smtClean="0">
                <a:solidFill>
                  <a:schemeClr val="tx1"/>
                </a:solidFill>
              </a:rPr>
              <a:t>    ( </a:t>
            </a:r>
            <a:r>
              <a:rPr lang="ko-KR" altLang="en-US" sz="1300" smtClean="0">
                <a:solidFill>
                  <a:schemeClr val="tx1"/>
                </a:solidFill>
              </a:rPr>
              <a:t>다만 이 부분에 대한 정의가 추가적으로 논의되어야 될 필요가 있음</a:t>
            </a:r>
            <a:r>
              <a:rPr lang="en-US" altLang="ko-KR" sz="1300" smtClean="0">
                <a:solidFill>
                  <a:schemeClr val="tx1"/>
                </a:solidFill>
              </a:rPr>
              <a:t>. )</a:t>
            </a:r>
            <a:endParaRPr lang="ko-KR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 자가 측정 전환률 공식 </a:t>
            </a:r>
            <a:r>
              <a:rPr lang="en-US" altLang="ko-KR" sz="1600" smtClean="0">
                <a:solidFill>
                  <a:schemeClr val="dk1"/>
                </a:solidFill>
              </a:rPr>
              <a:t>( </a:t>
            </a:r>
            <a:r>
              <a:rPr lang="ko-KR" altLang="en-US" sz="1600" smtClean="0">
                <a:solidFill>
                  <a:schemeClr val="dk1"/>
                </a:solidFill>
              </a:rPr>
              <a:t>쇼핑 </a:t>
            </a:r>
            <a:r>
              <a:rPr lang="en-US" altLang="ko-KR" sz="1600" smtClean="0">
                <a:solidFill>
                  <a:schemeClr val="dk1"/>
                </a:solidFill>
              </a:rPr>
              <a:t>/ </a:t>
            </a:r>
            <a:r>
              <a:rPr lang="ko-KR" altLang="en-US" sz="1600" smtClean="0">
                <a:solidFill>
                  <a:schemeClr val="dk1"/>
                </a:solidFill>
              </a:rPr>
              <a:t>비쇼핑 구분 필수 </a:t>
            </a:r>
            <a:r>
              <a:rPr lang="en-US" altLang="ko-KR" sz="1600" smtClean="0">
                <a:solidFill>
                  <a:schemeClr val="dk1"/>
                </a:solidFill>
              </a:rPr>
              <a:t>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의미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437172" y="1902657"/>
                <a:ext cx="11264951" cy="1658412"/>
              </a:xfrm>
              <a:prstGeom prst="roundRect">
                <a:avLst>
                  <a:gd name="adj" fmla="val 793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다바걸에서 발생한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2020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년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월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일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0 ~ 1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시 자가 측정 쇼핑 전환률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   </a:t>
                </a:r>
              </a:p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=  </a:t>
                </a:r>
              </a:p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생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든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쇼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핑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구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매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링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크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통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유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입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의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𝑈𝑅𝐿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을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통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유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입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모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온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광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통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유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입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…….</m:t>
                        </m:r>
                      </m:den>
                    </m:f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2" y="1902657"/>
                <a:ext cx="11264951" cy="1658412"/>
              </a:xfrm>
              <a:prstGeom prst="roundRect">
                <a:avLst>
                  <a:gd name="adj" fmla="val 793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/>
              <p:cNvSpPr/>
              <p:nvPr/>
            </p:nvSpPr>
            <p:spPr>
              <a:xfrm>
                <a:off x="437172" y="4103388"/>
                <a:ext cx="11264951" cy="1658412"/>
              </a:xfrm>
              <a:prstGeom prst="roundRect">
                <a:avLst>
                  <a:gd name="adj" fmla="val 793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다바걸에서 발생한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2020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년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월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일 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0 ~ 1</a:t>
                </a:r>
                <a:r>
                  <a:rPr lang="ko-KR" altLang="en-US" sz="1200" smtClean="0">
                    <a:solidFill>
                      <a:schemeClr val="tx1"/>
                    </a:solidFill>
                  </a:rPr>
                  <a:t>시 자가 측정 비쇼핑 전환률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   </a:t>
                </a:r>
              </a:p>
              <a:p>
                <a:pPr algn="ctr"/>
                <a:endParaRPr lang="en-US" altLang="ko-KR" sz="12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</a:rPr>
                  <a:t>=</a:t>
                </a:r>
              </a:p>
              <a:p>
                <a:pPr algn="ctr"/>
                <a:endParaRPr lang="en-US" altLang="ko-KR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  <a:latin typeface="+mj-ea"/>
                    <a:ea typeface="+mj-ea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에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생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모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든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비쇼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핑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구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매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수</m:t>
                        </m:r>
                      </m:num>
                      <m:den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의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링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크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를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통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유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입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의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 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𝑈𝑅𝐿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을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통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유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입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+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해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당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시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의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모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비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온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광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를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통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한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유</m:t>
                        </m:r>
                        <m: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입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 …….</m:t>
                        </m:r>
                      </m:den>
                    </m:f>
                  </m:oMath>
                </a14:m>
                <a:endParaRPr lang="ko-KR" altLang="en-US" sz="120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2" y="4103388"/>
                <a:ext cx="11264951" cy="1658412"/>
              </a:xfrm>
              <a:prstGeom prst="roundRect">
                <a:avLst>
                  <a:gd name="adj" fmla="val 793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64985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4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 구매 건수에 대한 정의 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의미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561548"/>
            <a:ext cx="6792273" cy="1495634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10" y="3057182"/>
            <a:ext cx="4972133" cy="3191719"/>
          </a:xfrm>
          <a:prstGeom prst="rect">
            <a:avLst/>
          </a:prstGeom>
        </p:spPr>
      </p:pic>
      <p:sp>
        <p:nvSpPr>
          <p:cNvPr id="7" name="바닥글 개체 틀 6"/>
          <p:cNvSpPr>
            <a:spLocks noGrp="1"/>
          </p:cNvSpPr>
          <p:nvPr>
            <p:ph type="ftr" idx="11"/>
          </p:nvPr>
        </p:nvSpPr>
        <p:spPr>
          <a:xfrm>
            <a:off x="193040" y="6296342"/>
            <a:ext cx="11435256" cy="365125"/>
          </a:xfrm>
        </p:spPr>
        <p:txBody>
          <a:bodyPr/>
          <a:lstStyle/>
          <a:p>
            <a:r>
              <a:rPr lang="en-US" altLang="ko-KR"/>
              <a:t>O. Chapelle, E. Manavoglu, and R. Rosales</a:t>
            </a:r>
            <a:r>
              <a:rPr lang="en-US" altLang="ko-KR"/>
              <a:t>. </a:t>
            </a:r>
            <a:r>
              <a:rPr lang="en-US" altLang="ko-KR" smtClean="0"/>
              <a:t>“Simple and </a:t>
            </a:r>
            <a:r>
              <a:rPr lang="en-US" altLang="ko-KR"/>
              <a:t>scalable response prediction </a:t>
            </a:r>
            <a:r>
              <a:rPr lang="en-US" altLang="ko-KR"/>
              <a:t>for </a:t>
            </a:r>
            <a:r>
              <a:rPr lang="en-US" altLang="ko-KR" smtClean="0"/>
              <a:t>display advertising.” </a:t>
            </a:r>
            <a:r>
              <a:rPr lang="en-US" altLang="ko-KR"/>
              <a:t>ACM Transactions on Intelligent Systems</a:t>
            </a:r>
          </a:p>
          <a:p>
            <a:r>
              <a:rPr lang="en-US" altLang="ko-KR"/>
              <a:t>and Technology, </a:t>
            </a:r>
            <a:r>
              <a:rPr lang="en-US" altLang="ko-KR"/>
              <a:t>2014</a:t>
            </a:r>
            <a:r>
              <a:rPr lang="en-US" altLang="ko-KR" smtClean="0"/>
              <a:t>. page 6</a:t>
            </a:r>
            <a:r>
              <a:rPr lang="ko-KR" altLang="en-US" smtClean="0"/>
              <a:t>쪽에서 발췌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96932" y="1692165"/>
            <a:ext cx="4477317" cy="40149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 건수에 대한 정책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/>
                </a:solidFill>
              </a:rPr>
              <a:t>참고 자료에 의하면</a:t>
            </a:r>
            <a:r>
              <a:rPr lang="en-US" altLang="ko-KR" sz="1300" smtClean="0">
                <a:solidFill>
                  <a:schemeClr val="tx1"/>
                </a:solidFill>
              </a:rPr>
              <a:t>, </a:t>
            </a:r>
            <a:r>
              <a:rPr lang="ko-KR" altLang="en-US" sz="1300" smtClean="0">
                <a:solidFill>
                  <a:schemeClr val="tx1"/>
                </a:solidFill>
              </a:rPr>
              <a:t>전체 전환 건수 중 높은 비율 </a:t>
            </a:r>
            <a:r>
              <a:rPr lang="en-US" altLang="ko-KR" sz="1300" smtClean="0">
                <a:solidFill>
                  <a:schemeClr val="tx1"/>
                </a:solidFill>
              </a:rPr>
              <a:t>( 86.7% )</a:t>
            </a:r>
            <a:r>
              <a:rPr lang="ko-KR" altLang="en-US" sz="1300" smtClean="0">
                <a:solidFill>
                  <a:schemeClr val="tx1"/>
                </a:solidFill>
              </a:rPr>
              <a:t>의 전환이</a:t>
            </a:r>
            <a:r>
              <a:rPr lang="en-US" altLang="ko-KR" sz="1300">
                <a:solidFill>
                  <a:schemeClr val="tx1"/>
                </a:solidFill>
              </a:rPr>
              <a:t> </a:t>
            </a:r>
            <a:r>
              <a:rPr lang="ko-KR" altLang="en-US" sz="1300" smtClean="0">
                <a:solidFill>
                  <a:schemeClr val="tx1"/>
                </a:solidFill>
              </a:rPr>
              <a:t>클릭 후 </a:t>
            </a:r>
            <a:r>
              <a:rPr lang="en-US" altLang="ko-KR" sz="1300" smtClean="0">
                <a:solidFill>
                  <a:schemeClr val="tx1"/>
                </a:solidFill>
              </a:rPr>
              <a:t>10</a:t>
            </a:r>
            <a:r>
              <a:rPr lang="ko-KR" altLang="en-US" sz="1300" smtClean="0">
                <a:solidFill>
                  <a:schemeClr val="tx1"/>
                </a:solidFill>
              </a:rPr>
              <a:t>분 이내에 발생하고 있다고 한다</a:t>
            </a:r>
            <a:r>
              <a:rPr lang="en-US" altLang="ko-KR" sz="13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/>
                </a:solidFill>
              </a:rPr>
              <a:t>구매 건수를 해당 시간에 광고주 사이트에서 발생한 전체 구매 건수로 간주해야하는지</a:t>
            </a:r>
            <a:r>
              <a:rPr lang="en-US" altLang="ko-KR" sz="1300" smtClean="0">
                <a:solidFill>
                  <a:schemeClr val="tx1"/>
                </a:solidFill>
              </a:rPr>
              <a:t>, </a:t>
            </a:r>
            <a:r>
              <a:rPr lang="ko-KR" altLang="en-US" sz="1300" smtClean="0">
                <a:solidFill>
                  <a:schemeClr val="tx1"/>
                </a:solidFill>
              </a:rPr>
              <a:t>유입 후 </a:t>
            </a:r>
            <a:r>
              <a:rPr lang="en-US" altLang="ko-KR" sz="1300" smtClean="0">
                <a:solidFill>
                  <a:schemeClr val="tx1"/>
                </a:solidFill>
              </a:rPr>
              <a:t>10 </a:t>
            </a:r>
            <a:r>
              <a:rPr lang="ko-KR" altLang="en-US" sz="1300" smtClean="0">
                <a:solidFill>
                  <a:schemeClr val="tx1"/>
                </a:solidFill>
              </a:rPr>
              <a:t>분 이내에 발생한 전환을 유효한 전환으로 봐야할지는 논의가 필요할 것으로 보인다</a:t>
            </a:r>
            <a:r>
              <a:rPr lang="en-US" altLang="ko-KR" sz="1300" smtClean="0">
                <a:solidFill>
                  <a:schemeClr val="tx1"/>
                </a:solidFill>
              </a:rPr>
              <a:t>.</a:t>
            </a:r>
            <a:r>
              <a:rPr lang="ko-KR" altLang="en-US" sz="1300" smtClean="0">
                <a:solidFill>
                  <a:schemeClr val="tx1"/>
                </a:solidFill>
              </a:rPr>
              <a:t> </a:t>
            </a:r>
            <a:endParaRPr lang="en-US" altLang="ko-KR" sz="1300" smtClean="0">
              <a:solidFill>
                <a:schemeClr val="tx1"/>
              </a:solidFill>
            </a:endParaRPr>
          </a:p>
          <a:p>
            <a:r>
              <a:rPr lang="en-US" altLang="ko-KR" sz="1300" smtClean="0">
                <a:solidFill>
                  <a:schemeClr val="tx1"/>
                </a:solidFill>
              </a:rPr>
              <a:t>      ( </a:t>
            </a:r>
            <a:r>
              <a:rPr lang="ko-KR" altLang="en-US" sz="1300" smtClean="0">
                <a:solidFill>
                  <a:schemeClr val="tx1"/>
                </a:solidFill>
              </a:rPr>
              <a:t>현재 기술적으로 힘든 상황인 것으로 보임</a:t>
            </a:r>
            <a:r>
              <a:rPr lang="en-US" altLang="ko-KR" sz="1300" smtClean="0">
                <a:solidFill>
                  <a:schemeClr val="tx1"/>
                </a:solidFill>
              </a:rPr>
              <a:t>. )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93040" y="1734207"/>
            <a:ext cx="6792273" cy="4887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3"/>
            <a:endCxn id="12" idx="1"/>
          </p:cNvCxnSpPr>
          <p:nvPr/>
        </p:nvCxnSpPr>
        <p:spPr>
          <a:xfrm>
            <a:off x="6985313" y="1978588"/>
            <a:ext cx="511619" cy="1721053"/>
          </a:xfrm>
          <a:prstGeom prst="bent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 </a:t>
            </a:r>
            <a:r>
              <a:rPr lang="ko-KR" altLang="en-US" sz="1600" smtClean="0">
                <a:solidFill>
                  <a:schemeClr val="dk1"/>
                </a:solidFill>
              </a:rPr>
              <a:t>자가 측정 전환률 </a:t>
            </a:r>
            <a:r>
              <a:rPr lang="en-US" altLang="ko-KR" sz="1600" smtClean="0">
                <a:solidFill>
                  <a:schemeClr val="dk1"/>
                </a:solidFill>
              </a:rPr>
              <a:t>VS </a:t>
            </a:r>
            <a:r>
              <a:rPr lang="ko-KR" altLang="en-US" sz="1600" smtClean="0">
                <a:solidFill>
                  <a:schemeClr val="dk1"/>
                </a:solidFill>
              </a:rPr>
              <a:t>디스플레이를 통한 전환률 </a:t>
            </a:r>
            <a:r>
              <a:rPr lang="en-US" altLang="ko-KR" sz="1600" smtClean="0">
                <a:solidFill>
                  <a:schemeClr val="dk1"/>
                </a:solidFill>
              </a:rPr>
              <a:t>( </a:t>
            </a:r>
            <a:r>
              <a:rPr lang="ko-KR" altLang="en-US" sz="1600" smtClean="0">
                <a:solidFill>
                  <a:schemeClr val="dk1"/>
                </a:solidFill>
              </a:rPr>
              <a:t>시나리오 입니다</a:t>
            </a:r>
            <a:r>
              <a:rPr lang="en-US" altLang="ko-KR" sz="1600" smtClean="0">
                <a:solidFill>
                  <a:schemeClr val="dk1"/>
                </a:solidFill>
              </a:rPr>
              <a:t>. )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의의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3163" y="3512608"/>
            <a:ext cx="175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smtClean="0">
                <a:ln w="50800">
                  <a:gradFill>
                    <a:gsLst>
                      <a:gs pos="11000">
                        <a:schemeClr val="tx1"/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accent2"/>
                </a:solidFill>
              </a:rPr>
              <a:t>VS</a:t>
            </a:r>
            <a:endParaRPr lang="ko-KR" altLang="en-US" sz="5000">
              <a:ln w="50800">
                <a:gradFill>
                  <a:gsLst>
                    <a:gs pos="11000">
                      <a:schemeClr val="tx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accent2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54903" y="2357341"/>
            <a:ext cx="5319346" cy="3491463"/>
          </a:xfrm>
          <a:prstGeom prst="roundRect">
            <a:avLst>
              <a:gd name="adj" fmla="val 7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/>
                </a:solidFill>
              </a:rPr>
              <a:t>11</a:t>
            </a:r>
            <a:r>
              <a:rPr lang="ko-KR" altLang="en-US" sz="1200" smtClean="0">
                <a:solidFill>
                  <a:schemeClr val="tx1"/>
                </a:solidFill>
              </a:rPr>
              <a:t>시 </a:t>
            </a:r>
            <a:r>
              <a:rPr lang="en-US" altLang="ko-KR" sz="1200" smtClean="0">
                <a:solidFill>
                  <a:schemeClr val="tx1"/>
                </a:solidFill>
              </a:rPr>
              <a:t>CTR</a:t>
            </a:r>
            <a:r>
              <a:rPr lang="ko-KR" altLang="en-US" sz="1200" smtClean="0">
                <a:solidFill>
                  <a:schemeClr val="tx1"/>
                </a:solidFill>
              </a:rPr>
              <a:t>과  </a:t>
            </a:r>
            <a:r>
              <a:rPr lang="en-US" altLang="ko-KR" sz="1200" smtClean="0">
                <a:solidFill>
                  <a:schemeClr val="tx1"/>
                </a:solidFill>
              </a:rPr>
              <a:t>12</a:t>
            </a:r>
            <a:r>
              <a:rPr lang="ko-KR" altLang="en-US" sz="1200" smtClean="0">
                <a:solidFill>
                  <a:schemeClr val="tx1"/>
                </a:solidFill>
              </a:rPr>
              <a:t>시 </a:t>
            </a:r>
            <a:r>
              <a:rPr lang="en-US" altLang="ko-KR" sz="1200" smtClean="0">
                <a:solidFill>
                  <a:schemeClr val="tx1"/>
                </a:solidFill>
              </a:rPr>
              <a:t>CTR</a:t>
            </a:r>
            <a:r>
              <a:rPr lang="ko-KR" altLang="en-US" sz="1200" smtClean="0">
                <a:solidFill>
                  <a:schemeClr val="tx1"/>
                </a:solidFill>
              </a:rPr>
              <a:t>이 모두 같은 값을 가질때 예산 효율이 더 높은 시간대는 전환률이 높은 시간대이다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>
                <a:solidFill>
                  <a:schemeClr val="tx1"/>
                </a:solidFill>
              </a:rPr>
              <a:t>11</a:t>
            </a:r>
            <a:r>
              <a:rPr lang="ko-KR" altLang="en-US" sz="1200" smtClean="0">
                <a:solidFill>
                  <a:schemeClr val="tx1"/>
                </a:solidFill>
              </a:rPr>
              <a:t>시  디스플레이 광고를 통한 전환률은 </a:t>
            </a:r>
            <a:r>
              <a:rPr lang="en-US" altLang="ko-KR" sz="1200" smtClean="0">
                <a:solidFill>
                  <a:schemeClr val="tx1"/>
                </a:solidFill>
              </a:rPr>
              <a:t>0.0006 </a:t>
            </a:r>
            <a:r>
              <a:rPr lang="ko-KR" altLang="en-US" sz="1200" smtClean="0">
                <a:solidFill>
                  <a:schemeClr val="tx1"/>
                </a:solidFill>
              </a:rPr>
              <a:t>이고  </a:t>
            </a:r>
            <a:r>
              <a:rPr lang="en-US" altLang="ko-KR" sz="1200" smtClean="0">
                <a:solidFill>
                  <a:schemeClr val="tx1"/>
                </a:solidFill>
              </a:rPr>
              <a:t>12</a:t>
            </a:r>
            <a:r>
              <a:rPr lang="ko-KR" altLang="en-US" sz="1200" smtClean="0">
                <a:solidFill>
                  <a:schemeClr val="tx1"/>
                </a:solidFill>
              </a:rPr>
              <a:t>시 디스플레이 광고를 통한 전환률은  </a:t>
            </a:r>
            <a:r>
              <a:rPr lang="en-US" altLang="ko-KR" sz="1200" smtClean="0">
                <a:solidFill>
                  <a:schemeClr val="tx1"/>
                </a:solidFill>
              </a:rPr>
              <a:t>0.00043 </a:t>
            </a:r>
            <a:r>
              <a:rPr lang="ko-KR" altLang="en-US" sz="1200" smtClean="0">
                <a:solidFill>
                  <a:schemeClr val="tx1"/>
                </a:solidFill>
              </a:rPr>
              <a:t>이다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/>
                </a:solidFill>
              </a:rPr>
              <a:t>디스플레이 광고를 통한 전환률만 보면 </a:t>
            </a:r>
            <a:r>
              <a:rPr lang="en-US" altLang="ko-KR" sz="1200" smtClean="0">
                <a:solidFill>
                  <a:schemeClr val="tx1"/>
                </a:solidFill>
              </a:rPr>
              <a:t>11</a:t>
            </a:r>
            <a:r>
              <a:rPr lang="ko-KR" altLang="en-US" sz="1200" smtClean="0">
                <a:solidFill>
                  <a:schemeClr val="tx1"/>
                </a:solidFill>
              </a:rPr>
              <a:t>시 전환률이 더 높다고 볼 수 있다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/>
                </a:solidFill>
              </a:rPr>
              <a:t>그러나 해당 광고주 사이트의 전체 유입수와 구매건수를 이용한 자가 측정 전환률을 비교해보면</a:t>
            </a:r>
            <a:r>
              <a:rPr lang="en-US" altLang="ko-KR" sz="1200" smtClean="0">
                <a:solidFill>
                  <a:schemeClr val="tx1"/>
                </a:solidFill>
              </a:rPr>
              <a:t>,  12</a:t>
            </a:r>
            <a:r>
              <a:rPr lang="ko-KR" altLang="en-US" sz="1200" smtClean="0">
                <a:solidFill>
                  <a:schemeClr val="tx1"/>
                </a:solidFill>
              </a:rPr>
              <a:t>시 전환률이 더 높은 값을 가진다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b="1" smtClean="0">
                <a:solidFill>
                  <a:schemeClr val="tx1"/>
                </a:solidFill>
              </a:rPr>
              <a:t>여기서 의문점은</a:t>
            </a:r>
            <a:r>
              <a:rPr lang="en-US" altLang="ko-KR" sz="1200" b="1" smtClean="0">
                <a:solidFill>
                  <a:schemeClr val="tx1"/>
                </a:solidFill>
              </a:rPr>
              <a:t>, 11</a:t>
            </a:r>
            <a:r>
              <a:rPr lang="ko-KR" altLang="en-US" sz="1200" b="1" smtClean="0">
                <a:solidFill>
                  <a:schemeClr val="tx1"/>
                </a:solidFill>
              </a:rPr>
              <a:t>시와 </a:t>
            </a:r>
            <a:r>
              <a:rPr lang="en-US" altLang="ko-KR" sz="1200" b="1" smtClean="0">
                <a:solidFill>
                  <a:schemeClr val="tx1"/>
                </a:solidFill>
              </a:rPr>
              <a:t>12</a:t>
            </a:r>
            <a:r>
              <a:rPr lang="ko-KR" altLang="en-US" sz="1200" b="1" smtClean="0">
                <a:solidFill>
                  <a:schemeClr val="tx1"/>
                </a:solidFill>
              </a:rPr>
              <a:t>시 중 몇 시가 더 효율이 좋은 시간대라고 할 수 있을까</a:t>
            </a:r>
            <a:r>
              <a:rPr lang="en-US" altLang="ko-KR" sz="1200" b="1" smtClean="0">
                <a:solidFill>
                  <a:schemeClr val="tx1"/>
                </a:solidFill>
              </a:rPr>
              <a:t>? 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2169579"/>
            <a:ext cx="6295683" cy="11130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4604400"/>
            <a:ext cx="6295683" cy="10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 smtClean="0">
                <a:solidFill>
                  <a:schemeClr val="dk1"/>
                </a:solidFill>
              </a:rPr>
              <a:t> 실제 데이터 분석 </a:t>
            </a:r>
            <a:r>
              <a:rPr lang="en-US" altLang="ko-KR" sz="1600" smtClean="0">
                <a:solidFill>
                  <a:schemeClr val="dk1"/>
                </a:solidFill>
              </a:rPr>
              <a:t>( SQL ) 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의의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781838" y="2038888"/>
            <a:ext cx="6575622" cy="3809215"/>
          </a:xfrm>
          <a:prstGeom prst="roundRect">
            <a:avLst>
              <a:gd name="adj" fmla="val 7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select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lvl="3"/>
            <a:r>
              <a:rPr lang="en-US" altLang="ko-KR" sz="1200" smtClean="0">
                <a:solidFill>
                  <a:schemeClr val="tx1"/>
                </a:solidFill>
              </a:rPr>
              <a:t>stats_dttm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lvl="3"/>
            <a:r>
              <a:rPr lang="en-US" altLang="ko-KR" sz="1200" smtClean="0">
                <a:solidFill>
                  <a:schemeClr val="tx1"/>
                </a:solidFill>
              </a:rPr>
              <a:t>stats_hh,</a:t>
            </a:r>
          </a:p>
          <a:p>
            <a:pPr lvl="3"/>
            <a:r>
              <a:rPr lang="en-US" altLang="ko-KR" sz="1200" smtClean="0">
                <a:solidFill>
                  <a:schemeClr val="tx1"/>
                </a:solidFill>
              </a:rPr>
              <a:t>sum(case </a:t>
            </a:r>
            <a:r>
              <a:rPr lang="en-US" altLang="ko-KR" sz="1200">
                <a:solidFill>
                  <a:schemeClr val="tx1"/>
                </a:solidFill>
              </a:rPr>
              <a:t>when site_code = '' then 1 else 0 end ) </a:t>
            </a:r>
            <a:r>
              <a:rPr lang="en-US" altLang="ko-KR" sz="1200">
                <a:solidFill>
                  <a:schemeClr val="tx1"/>
                </a:solidFill>
              </a:rPr>
              <a:t>as </a:t>
            </a:r>
            <a:r>
              <a:rPr lang="en-US" altLang="ko-KR" sz="1200" smtClean="0">
                <a:solidFill>
                  <a:schemeClr val="tx1"/>
                </a:solidFill>
              </a:rPr>
              <a:t>no_display,</a:t>
            </a:r>
          </a:p>
          <a:p>
            <a:pPr lvl="3"/>
            <a:r>
              <a:rPr lang="en-US" altLang="ko-KR" sz="1200" smtClean="0">
                <a:solidFill>
                  <a:schemeClr val="tx1"/>
                </a:solidFill>
              </a:rPr>
              <a:t>sum(case </a:t>
            </a:r>
            <a:r>
              <a:rPr lang="en-US" altLang="ko-KR" sz="1200">
                <a:solidFill>
                  <a:schemeClr val="tx1"/>
                </a:solidFill>
              </a:rPr>
              <a:t>when site_code &lt;&gt; '' then 1 else 0 end ) </a:t>
            </a:r>
            <a:r>
              <a:rPr lang="en-US" altLang="ko-KR" sz="1200">
                <a:solidFill>
                  <a:schemeClr val="tx1"/>
                </a:solidFill>
              </a:rPr>
              <a:t>as </a:t>
            </a:r>
            <a:r>
              <a:rPr lang="en-US" altLang="ko-KR" sz="1200" smtClean="0">
                <a:solidFill>
                  <a:schemeClr val="tx1"/>
                </a:solidFill>
              </a:rPr>
              <a:t>display 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from </a:t>
            </a:r>
            <a:r>
              <a:rPr lang="en-US" altLang="ko-KR" sz="1200">
                <a:solidFill>
                  <a:schemeClr val="tx1"/>
                </a:solidFill>
              </a:rPr>
              <a:t>BILLING.MOB_CNVRS_HH_NCL_NEW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r>
              <a:rPr lang="en-US" altLang="ko-KR" sz="1200" smtClean="0">
                <a:solidFill>
                  <a:schemeClr val="tx1"/>
                </a:solidFill>
              </a:rPr>
              <a:t>where </a:t>
            </a:r>
            <a:r>
              <a:rPr lang="en-US" altLang="ko-KR" sz="1200">
                <a:solidFill>
                  <a:schemeClr val="tx1"/>
                </a:solidFill>
              </a:rPr>
              <a:t>stats_dttm = 20200410group by stats_dttm, stats_hh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f290f4c_1_351"/>
          <p:cNvSpPr txBox="1">
            <a:spLocks noGrp="1"/>
          </p:cNvSpPr>
          <p:nvPr>
            <p:ph type="sldNum" idx="12"/>
          </p:nvPr>
        </p:nvSpPr>
        <p:spPr>
          <a:xfrm>
            <a:off x="9440545" y="647890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04" name="Google Shape;104;g813f290f4c_1_351"/>
          <p:cNvSpPr/>
          <p:nvPr/>
        </p:nvSpPr>
        <p:spPr>
          <a:xfrm>
            <a:off x="165049" y="506286"/>
            <a:ext cx="11809200" cy="901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</a:t>
            </a:r>
            <a:r>
              <a:rPr lang="en-US" sz="1600" smtClean="0">
                <a:solidFill>
                  <a:schemeClr val="dk1"/>
                </a:solidFill>
              </a:rPr>
              <a:t>. 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ko-KR" altLang="en-US" sz="1600" smtClean="0">
                <a:solidFill>
                  <a:schemeClr val="dk1"/>
                </a:solidFill>
              </a:rPr>
              <a:t>총 전환수 대비 광고를 통한 전환수 비율</a:t>
            </a:r>
            <a:endParaRPr sz="1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813f290f4c_1_351"/>
          <p:cNvSpPr txBox="1"/>
          <p:nvPr/>
        </p:nvSpPr>
        <p:spPr>
          <a:xfrm>
            <a:off x="193040" y="121573"/>
            <a:ext cx="450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Malgun Gothic"/>
              <a:buNone/>
            </a:pP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000" b="1" i="0" u="none" strike="noStrike" cap="none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자가 측정 전환률 데이터의 의의</a:t>
            </a:r>
            <a:r>
              <a:rPr lang="en-US" altLang="ko-KR" sz="2000" b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194280"/>
              </p:ext>
            </p:extLst>
          </p:nvPr>
        </p:nvGraphicFramePr>
        <p:xfrm>
          <a:off x="4701140" y="1540551"/>
          <a:ext cx="5583621" cy="3441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0" y="2001047"/>
            <a:ext cx="3221392" cy="40318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47090" y="5780690"/>
            <a:ext cx="1200000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79296" y="5363265"/>
            <a:ext cx="4466897" cy="10870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전체 전환수와 비교해볼때 디스플레이를 통한 전환수는 평균적으로 </a:t>
            </a:r>
            <a:r>
              <a:rPr lang="en-US" altLang="ko-KR" smtClean="0">
                <a:solidFill>
                  <a:schemeClr val="tx1"/>
                </a:solidFill>
              </a:rPr>
              <a:t>6.3%</a:t>
            </a:r>
            <a:r>
              <a:rPr lang="ko-KR" altLang="en-US" smtClean="0">
                <a:solidFill>
                  <a:schemeClr val="tx1"/>
                </a:solidFill>
              </a:rPr>
              <a:t>의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비중을 차지한다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>
            <a:off x="3647090" y="5906814"/>
            <a:ext cx="1832206" cy="12700"/>
          </a:xfrm>
          <a:prstGeom prst="bentConnector3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1250</Words>
  <Application>Microsoft Office PowerPoint</Application>
  <PresentationFormat>와이드스크린</PresentationFormat>
  <Paragraphs>205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 고딕</vt:lpstr>
      <vt:lpstr>Arial</vt:lpstr>
      <vt:lpstr>Cambria Math</vt:lpstr>
      <vt:lpstr>Wingdings</vt:lpstr>
      <vt:lpstr>Office 테마</vt:lpstr>
      <vt:lpstr>자가측정 전환률 기획안 초안.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시간대 예산 프로젝트  진행 방향</dc:title>
  <dc:creator>good0330@hanmail.net</dc:creator>
  <cp:lastModifiedBy>양 대영</cp:lastModifiedBy>
  <cp:revision>45</cp:revision>
  <cp:lastPrinted>2020-04-21T06:33:22Z</cp:lastPrinted>
  <dcterms:modified xsi:type="dcterms:W3CDTF">2020-04-21T09:25:43Z</dcterms:modified>
</cp:coreProperties>
</file>