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embeddedFontLst>
    <p:embeddedFont>
      <p:font typeface="Cooper Black" panose="0208090404030B0204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잘풀리는오늘 Medium" panose="02020603020101020101" pitchFamily="18" charset="-127"/>
      <p:regular r:id="rId15"/>
    </p:embeddedFont>
    <p:embeddedFont>
      <p:font typeface="잘풀리는오늘OTF Mediu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6671" autoAdjust="0"/>
  </p:normalViewPr>
  <p:slideViewPr>
    <p:cSldViewPr snapToGrid="0">
      <p:cViewPr varScale="1">
        <p:scale>
          <a:sx n="52" d="100"/>
          <a:sy n="52" d="100"/>
        </p:scale>
        <p:origin x="1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B36F-4DCB-4FF0-98F3-C782A193037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D2C02-2C80-41B5-B4F3-C343BEC9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아이콘의 출처 </a:t>
            </a:r>
            <a:r>
              <a:rPr lang="en-US" altLang="ko-KR" dirty="0"/>
              <a:t>: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7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6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들어가있음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수업 시간에 배운 버퍼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스택 버퍼를 이용한 것</a:t>
            </a:r>
            <a:endParaRPr lang="en-US" altLang="ko-KR" dirty="0"/>
          </a:p>
          <a:p>
            <a:r>
              <a:rPr lang="ko-KR" altLang="en-US" dirty="0"/>
              <a:t>메모리를 확실히 이해하기 위해 </a:t>
            </a:r>
            <a:r>
              <a:rPr lang="ko-KR" altLang="en-US" dirty="0" err="1"/>
              <a:t>힙</a:t>
            </a:r>
            <a:r>
              <a:rPr lang="ko-KR" altLang="en-US" dirty="0"/>
              <a:t> 버퍼를 이용한 공격을 해볼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시간에 배운 공격 기법은 버퍼 </a:t>
            </a:r>
            <a:r>
              <a:rPr lang="ko-KR" altLang="en-US" dirty="0" err="1"/>
              <a:t>오버플로우를</a:t>
            </a:r>
            <a:r>
              <a:rPr lang="ko-KR" altLang="en-US" dirty="0"/>
              <a:t> 발생 시켜 </a:t>
            </a:r>
            <a:r>
              <a:rPr lang="en-US" altLang="ko-KR" dirty="0"/>
              <a:t>ret</a:t>
            </a:r>
            <a:r>
              <a:rPr lang="ko-KR" altLang="en-US" dirty="0"/>
              <a:t>을 덮어쓰는 방식</a:t>
            </a:r>
            <a:endParaRPr lang="en-US" altLang="ko-KR" dirty="0"/>
          </a:p>
          <a:p>
            <a:r>
              <a:rPr lang="ko-KR" altLang="en-US" dirty="0"/>
              <a:t>이 프로젝트를 통해 공부한 공격 기법은 특정 주소의 값을 원하는 값으로 변경하는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overwrite </a:t>
            </a:r>
            <a:r>
              <a:rPr lang="ko-KR" altLang="en-US" dirty="0"/>
              <a:t>하는 것이 아니라 메모리를 확실히 이해하고 변조하는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 </a:t>
            </a:r>
            <a:r>
              <a:rPr lang="en-US" altLang="ko-KR" dirty="0"/>
              <a:t>: https://jinshine.github.io/2018/05/17/%EC%BB%B4%ED%93%A8%ED%84%B0%20%EA%B8%B0%EC%B4%88/%EB%A9%94%EB%AA%A8%EB%A6%AC%EA%B5%AC%EC%A1%B0/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애니메이션 </a:t>
            </a:r>
            <a:r>
              <a:rPr lang="ko-KR" altLang="en-US" dirty="0" err="1"/>
              <a:t>들어가있음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수업 시간에 배운 버퍼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스택 버퍼를 이용한 것</a:t>
            </a:r>
            <a:endParaRPr lang="en-US" altLang="ko-KR" dirty="0"/>
          </a:p>
          <a:p>
            <a:r>
              <a:rPr lang="ko-KR" altLang="en-US" dirty="0"/>
              <a:t>메모리를 확실히 이해하기 위해 </a:t>
            </a:r>
            <a:r>
              <a:rPr lang="ko-KR" altLang="en-US" dirty="0" err="1"/>
              <a:t>힙</a:t>
            </a:r>
            <a:r>
              <a:rPr lang="ko-KR" altLang="en-US" dirty="0"/>
              <a:t> 버퍼를 이용한 공격을 해볼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 시간에 배운 공격 기법은 버퍼 </a:t>
            </a:r>
            <a:r>
              <a:rPr lang="ko-KR" altLang="en-US" dirty="0" err="1"/>
              <a:t>오버플로우를</a:t>
            </a:r>
            <a:r>
              <a:rPr lang="ko-KR" altLang="en-US" dirty="0"/>
              <a:t> 발생 시켜 </a:t>
            </a:r>
            <a:r>
              <a:rPr lang="en-US" altLang="ko-KR" dirty="0"/>
              <a:t>ret</a:t>
            </a:r>
            <a:r>
              <a:rPr lang="ko-KR" altLang="en-US" dirty="0"/>
              <a:t>을 덮어쓰는 방식</a:t>
            </a:r>
            <a:endParaRPr lang="en-US" altLang="ko-KR" dirty="0"/>
          </a:p>
          <a:p>
            <a:r>
              <a:rPr lang="ko-KR" altLang="en-US" dirty="0"/>
              <a:t>이 프로젝트를 통해 공부한 공격 기법은 특정 주소의 값을 원하는 값으로 변경하는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overwrite </a:t>
            </a:r>
            <a:r>
              <a:rPr lang="ko-KR" altLang="en-US" dirty="0"/>
              <a:t>하는 것이 아니라 메모리를 확실히 이해하고 변조하는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출처 </a:t>
            </a:r>
            <a:r>
              <a:rPr lang="en-US" altLang="ko-KR" dirty="0"/>
              <a:t>: https://jinshine.github.io/2018/05/17/%EC%BB%B4%ED%93%A8%ED%84%B0%20%EA%B8%B0%EC%B4%88/%EB%A9%94%EB%AA%A8%EB%A6%AC%EA%B5%AC%EC%A1%B0/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D2C02-2C80-41B5-B4F3-C343BEC90D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4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8746-9B93-430F-8EE3-F4161817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34A85-480E-4483-A8B6-67DFCB2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BCE16-D9B1-4C5D-B354-BF1EBD24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12AE0-5ED9-4C91-80BE-1FC6748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50575-D755-47EF-832F-2F293E1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4402-F0A1-47F0-B86D-891D86C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99743-E817-4F7F-B57E-589BC75E0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6FE0B-5DE7-4B95-8769-24E76A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2386A-BBD6-420F-AB72-433AB8C3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5B1C6-EFAD-4D1E-8963-155EB76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62AE0-9F39-406F-8833-2A2AAAEAD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A84C8-0D4D-4489-8C7F-51BB668D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898B0-2246-452B-BDB6-EDA6FB53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D80DC-F923-48FA-BE21-FCDA54E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FB2B2-F50C-429D-9D21-0DCD29B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09F13-ACBF-46E6-8E2B-5C8CB06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6871-9FE7-406A-9440-9B1A0BF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D021-4C15-484F-9D85-CE651C9D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3A6EA-496D-4D3E-A517-1126D14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29744-BA34-4DDF-A27A-DFC0EEA0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65DF-C07E-4004-9799-772A6C2C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2F458-A3C0-4010-81C4-DCF9DD2E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1094-32C8-43A8-867A-C2F13FB7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082BF-6C3D-4966-AF46-1DEFBBDB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B530F-C838-409A-A644-E1C9850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DBD3-3CB3-4E86-B83A-6EF131A1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616E-1442-4869-8A60-87F1B893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E9003-876A-477F-9FCC-3B063D8E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E2D7C-577E-41B0-8635-3AA074E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2E052-0342-4717-A34F-9B498C0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F80DE-E0AF-4BEE-9D27-AD5627D9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5F64-AB49-418D-8AE5-EE30F159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6AC30-8A8B-4375-B921-C597E216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F62B1-60A6-4B41-8664-79A29A88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D3452A-0D08-4DD7-853B-854DA8AB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92EDE-4D17-4B77-A10E-EC07C8A8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E9D36-B012-490A-AE34-FB7BB7D9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C7873-5701-4F19-892C-D639904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9B669-9C56-4EFB-9151-B2491AB6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51B72-85FB-42CB-A5C1-E5BE3CEB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3E1A1-AED7-49FE-8C2A-F698D294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C8DF2-D861-4B1C-87CD-80F4CDA1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26EBC-EE08-4F2C-B6C3-729B9EBB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7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3424E-6646-4873-8D58-A833AD5C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9ADE4-A34B-4639-8403-9FD7B312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52205-56D0-4391-9E03-8CF0BC4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6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245DA-4898-4DEB-BA73-AA5F5EC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7CFB2-8283-4388-9DD6-6B39C7A6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44D31-B04C-412F-BB5A-9496B851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230-FF2E-4FFA-BBA7-0DB951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CE58A-A65F-48BF-BB37-9B1E2D3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61AFB-6764-4215-A6BD-85E6F4C8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CA8E-DF74-42F3-A8F7-45B72C8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657B7-7F86-4A7E-ABC6-114C2407F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A27F-3DE2-4BB1-B620-B00F5DC5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C98EA-AEFA-4D23-ABB8-F08DE77F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AF181-C183-4547-97D2-210A7EF0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7DB7D-F837-435C-AA97-31D4458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77532-F3B5-474C-94A3-7ECECD2D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40121-FBB7-4952-BF88-9B611E19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830A-C9B8-4D0D-ADBE-3E6FBC4C1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790A-52B8-486B-AB0B-19CB3BA74EA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90608-7F25-47B3-A92A-77D7F0879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5649-F1D7-4749-B77F-78D327B0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6769-A1D6-4661-BD29-6157E45C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F75B9-03C0-43BF-90A8-7B009E74BCD8}"/>
              </a:ext>
            </a:extLst>
          </p:cNvPr>
          <p:cNvSpPr txBox="1"/>
          <p:nvPr/>
        </p:nvSpPr>
        <p:spPr>
          <a:xfrm>
            <a:off x="4113052" y="2767280"/>
            <a:ext cx="39658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맑은 고딕" panose="020B0503020000020004" pitchFamily="50" charset="-127"/>
              </a:rPr>
              <a:t>정보보호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Cooper Black" panose="0208090404030B020404" pitchFamily="18" charset="0"/>
              <a:ea typeface="맑은 고딕" panose="020B0503020000020004" pitchFamily="50" charset="-127"/>
            </a:endParaRPr>
          </a:p>
          <a:p>
            <a:pPr marL="0" marR="0" indent="0" algn="ctr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solidFill>
                  <a:srgbClr val="000000"/>
                </a:solidFill>
                <a:latin typeface="Cooper Black" panose="0208090404030B020404" pitchFamily="18" charset="0"/>
                <a:ea typeface="맑은 고딕" panose="020B0503020000020004" pitchFamily="50" charset="-127"/>
              </a:rPr>
              <a:t>프로젝트 보고서</a:t>
            </a:r>
            <a:endParaRPr lang="en-US" altLang="ko-KR" sz="4000" b="1" i="0" u="none" strike="noStrike" dirty="0">
              <a:solidFill>
                <a:srgbClr val="000000"/>
              </a:solidFill>
              <a:effectLst/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F3FB6-181A-47D1-89D5-985999690B9B}"/>
              </a:ext>
            </a:extLst>
          </p:cNvPr>
          <p:cNvSpPr txBox="1"/>
          <p:nvPr/>
        </p:nvSpPr>
        <p:spPr>
          <a:xfrm>
            <a:off x="7104569" y="5417090"/>
            <a:ext cx="477333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컴퓨터공학과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en-US" altLang="ko-KR" sz="2000" dirty="0"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201732134 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김예원</a:t>
            </a:r>
            <a:endParaRPr lang="en-US" altLang="ko-KR" sz="20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algn="r" fontAlgn="base">
              <a:lnSpc>
                <a:spcPct val="150000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컴퓨터공학과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201935277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서재희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ADC7-E0EB-4B66-8A3F-8CA05E67D2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B5B0D1-7AC9-42F3-9774-6420680AC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336E0-A609-492B-9F1F-BD29F804DC3D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BA500-989E-4D51-A466-836319C598B0}"/>
              </a:ext>
            </a:extLst>
          </p:cNvPr>
          <p:cNvSpPr txBox="1"/>
          <p:nvPr/>
        </p:nvSpPr>
        <p:spPr>
          <a:xfrm>
            <a:off x="1701009" y="1600289"/>
            <a:ext cx="878997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주제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주제 선정 동기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계획표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514350" marR="0" indent="-51435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기대효과</a:t>
            </a:r>
            <a:endParaRPr lang="en-US" altLang="ko-KR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75690F-0EA8-4C46-A837-AC1E2911F695}"/>
              </a:ext>
            </a:extLst>
          </p:cNvPr>
          <p:cNvSpPr txBox="1"/>
          <p:nvPr/>
        </p:nvSpPr>
        <p:spPr>
          <a:xfrm>
            <a:off x="514761" y="2930946"/>
            <a:ext cx="11162476" cy="184281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- 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스택</a:t>
            </a: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,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힙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영역의 버퍼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오버플로우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공격 실습</a:t>
            </a:r>
            <a:endParaRPr lang="en-US" altLang="ko-KR" sz="26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-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쉘코드를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이용하여 관리자 권한 탈취 후 </a:t>
            </a:r>
            <a:r>
              <a:rPr lang="ko-KR" altLang="en-US" sz="26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백도어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등 추가 공격</a:t>
            </a:r>
            <a:endParaRPr lang="en-US" altLang="ko-KR" sz="26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marL="0" marR="0" indent="0" algn="l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 </a:t>
            </a:r>
            <a:r>
              <a:rPr lang="en-US" altLang="ko-KR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-  </a:t>
            </a:r>
            <a:r>
              <a:rPr lang="ko-KR" altLang="en-US" sz="2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공격 확률을 높이는 방법을 모색하여 추가 공격</a:t>
            </a:r>
          </a:p>
        </p:txBody>
      </p:sp>
      <p:pic>
        <p:nvPicPr>
          <p:cNvPr id="1026" name="Picture 2" descr="해킹 아이콘 - 무료 다운로드, PNG 및 벡터">
            <a:extLst>
              <a:ext uri="{FF2B5EF4-FFF2-40B4-BE49-F238E27FC236}">
                <a16:creationId xmlns:a16="http://schemas.microsoft.com/office/drawing/2014/main" id="{9AF9C668-9F6B-4F3F-84B0-A1803FFD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85702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B5B0D1-7AC9-42F3-9774-6420680AC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336E0-A609-492B-9F1F-BD29F804DC3D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13CA-8219-4EFB-BD0B-2B3D419115CD}"/>
              </a:ext>
            </a:extLst>
          </p:cNvPr>
          <p:cNvSpPr txBox="1"/>
          <p:nvPr/>
        </p:nvSpPr>
        <p:spPr>
          <a:xfrm>
            <a:off x="620078" y="1600289"/>
            <a:ext cx="1095184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“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다양한 버퍼 공격 기법을 이용한 관리자 권한 탈취 및 추가 공격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”</a:t>
            </a:r>
          </a:p>
          <a:p>
            <a:pPr marL="0" marR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5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680BE6-ABE9-4980-BA7B-0183C853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3504583"/>
            <a:ext cx="792000" cy="79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C0612-FB7E-42A3-976A-7866A2597286}"/>
              </a:ext>
            </a:extLst>
          </p:cNvPr>
          <p:cNvSpPr txBox="1"/>
          <p:nvPr/>
        </p:nvSpPr>
        <p:spPr>
          <a:xfrm>
            <a:off x="2268893" y="3638973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구조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대해 이해하고 싶은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호기심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059A1E-D361-426C-91DB-DE064F61D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2213815"/>
            <a:ext cx="792000" cy="79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65D92-9239-4A09-BFF1-52576A58AFE4}"/>
              </a:ext>
            </a:extLst>
          </p:cNvPr>
          <p:cNvSpPr txBox="1"/>
          <p:nvPr/>
        </p:nvSpPr>
        <p:spPr>
          <a:xfrm>
            <a:off x="2268893" y="2348205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과제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대한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추가 공부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의 필요성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BA5F82-94E6-4BA7-BACA-DD4447ABB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" y="4760628"/>
            <a:ext cx="792000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D6A49D-C0D2-4ED1-8AFB-218081AEF79A}"/>
              </a:ext>
            </a:extLst>
          </p:cNvPr>
          <p:cNvSpPr txBox="1"/>
          <p:nvPr/>
        </p:nvSpPr>
        <p:spPr>
          <a:xfrm>
            <a:off x="2268892" y="4895018"/>
            <a:ext cx="937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다른 공격기법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과 연계하여 메모리</a:t>
            </a:r>
            <a:r>
              <a:rPr lang="en-US" altLang="ko-KR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, </a:t>
            </a:r>
            <a:r>
              <a:rPr lang="en-US" altLang="ko-KR" sz="28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os</a:t>
            </a:r>
            <a:r>
              <a:rPr lang="en-US" altLang="ko-KR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등 전체적인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이해도 향상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55E792-08FD-482E-927E-860A9ADCBB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CFE34-7372-47AD-B1D6-59F73BED318D}"/>
              </a:ext>
            </a:extLst>
          </p:cNvPr>
          <p:cNvSpPr txBox="1"/>
          <p:nvPr/>
        </p:nvSpPr>
        <p:spPr>
          <a:xfrm>
            <a:off x="3429000" y="613044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2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주제 선정 동기</a:t>
            </a:r>
          </a:p>
        </p:txBody>
      </p:sp>
    </p:spTree>
    <p:extLst>
      <p:ext uri="{BB962C8B-B14F-4D97-AF65-F5344CB8AC3E}">
        <p14:creationId xmlns:p14="http://schemas.microsoft.com/office/powerpoint/2010/main" val="285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6689C8-6EE6-4CBD-AEC7-FCA8541295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FA0B-3327-438B-A7A2-479D6D7A8112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3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88F4BAD-3362-4D8C-9DB2-582806F7E387}"/>
              </a:ext>
            </a:extLst>
          </p:cNvPr>
          <p:cNvSpPr/>
          <p:nvPr/>
        </p:nvSpPr>
        <p:spPr>
          <a:xfrm>
            <a:off x="4930998" y="3876248"/>
            <a:ext cx="3032304" cy="1123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힙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버퍼 </a:t>
            </a:r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오버플로우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공격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559634-BDA2-4E93-BEEB-AEE740154E7F}"/>
              </a:ext>
            </a:extLst>
          </p:cNvPr>
          <p:cNvSpPr/>
          <p:nvPr/>
        </p:nvSpPr>
        <p:spPr>
          <a:xfrm>
            <a:off x="402116" y="2286003"/>
            <a:ext cx="3332484" cy="41275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스택 버퍼 공격 기법</a:t>
            </a:r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FSB(Format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String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Bug)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RTL(Return to </a:t>
            </a:r>
            <a:r>
              <a:rPr lang="en-US" altLang="ko-KR" sz="2100" b="1" u="sng" dirty="0" err="1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Libc</a:t>
            </a: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RTL Chaining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NOP Sled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100" b="1" u="sng" dirty="0">
                <a:solidFill>
                  <a:schemeClr val="accent1">
                    <a:lumMod val="7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GOT Overwrite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ROP(Return Oriented Programming)</a:t>
            </a: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46FE72C4-655E-4D97-BAF2-916C9AF0A397}"/>
              </a:ext>
            </a:extLst>
          </p:cNvPr>
          <p:cNvSpPr/>
          <p:nvPr/>
        </p:nvSpPr>
        <p:spPr>
          <a:xfrm>
            <a:off x="4000872" y="4009774"/>
            <a:ext cx="663854" cy="646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id="{F45DA04A-E97D-49F8-B5D4-886AC0122260}"/>
              </a:ext>
            </a:extLst>
          </p:cNvPr>
          <p:cNvSpPr/>
          <p:nvPr/>
        </p:nvSpPr>
        <p:spPr>
          <a:xfrm>
            <a:off x="8229574" y="4009773"/>
            <a:ext cx="663854" cy="6463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A46CA4-D52D-4FFE-B6B6-88BB8883A5FE}"/>
              </a:ext>
            </a:extLst>
          </p:cNvPr>
          <p:cNvSpPr/>
          <p:nvPr/>
        </p:nvSpPr>
        <p:spPr>
          <a:xfrm>
            <a:off x="9344773" y="3866147"/>
            <a:ext cx="2395882" cy="1123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백도어</a:t>
            </a:r>
            <a:r>
              <a:rPr lang="ko-KR" altLang="en-US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설치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78EF71-9CEA-44FD-BC9A-EF281284FD56}"/>
              </a:ext>
            </a:extLst>
          </p:cNvPr>
          <p:cNvSpPr txBox="1"/>
          <p:nvPr/>
        </p:nvSpPr>
        <p:spPr>
          <a:xfrm>
            <a:off x="4124716" y="2236060"/>
            <a:ext cx="767958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“ RTL, GOT Overwrite 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공격과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힙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버퍼오버플로우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공격을 진행하여</a:t>
            </a:r>
            <a:endParaRPr lang="en-US" altLang="ko-KR" sz="2000" dirty="0">
              <a:latin typeface="잘풀리는오늘OTF Medium" panose="02020503020101020101" pitchFamily="18" charset="-127"/>
              <a:ea typeface="잘풀리는오늘OTF Medium" panose="0202050302010102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관리자 권한을 탈취한 후 </a:t>
            </a:r>
            <a:r>
              <a:rPr lang="ko-KR" altLang="en-US" sz="2000" dirty="0" err="1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백도어</a:t>
            </a:r>
            <a:r>
              <a:rPr lang="ko-KR" altLang="en-US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 심기 </a:t>
            </a:r>
            <a:r>
              <a:rPr lang="en-US" altLang="ko-KR" sz="2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 animBg="1"/>
      <p:bldP spid="25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FC3D00-810B-4685-B250-D2D8DC3D8030}"/>
              </a:ext>
            </a:extLst>
          </p:cNvPr>
          <p:cNvGrpSpPr/>
          <p:nvPr/>
        </p:nvGrpSpPr>
        <p:grpSpPr>
          <a:xfrm>
            <a:off x="6541873" y="1741317"/>
            <a:ext cx="4419949" cy="4353332"/>
            <a:chOff x="6541873" y="1741317"/>
            <a:chExt cx="4419949" cy="435333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5827243-49D8-4E8C-BCAA-E4471A5709CB}"/>
                </a:ext>
              </a:extLst>
            </p:cNvPr>
            <p:cNvGrpSpPr/>
            <p:nvPr/>
          </p:nvGrpSpPr>
          <p:grpSpPr>
            <a:xfrm>
              <a:off x="6541873" y="1741317"/>
              <a:ext cx="4419949" cy="4353332"/>
              <a:chOff x="6553024" y="1763619"/>
              <a:chExt cx="4419949" cy="4353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57A8C-5D4E-48BE-8466-7820B377492C}"/>
                  </a:ext>
                </a:extLst>
              </p:cNvPr>
              <p:cNvSpPr txBox="1"/>
              <p:nvPr/>
            </p:nvSpPr>
            <p:spPr>
              <a:xfrm>
                <a:off x="6957758" y="1763619"/>
                <a:ext cx="3366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잘풀리는오늘OTF Medium" panose="02020503020101020101" pitchFamily="18" charset="-127"/>
                    <a:ea typeface="잘풀리는오늘OTF Medium" panose="02020503020101020101" pitchFamily="18" charset="-127"/>
                  </a:rPr>
                  <a:t>단순한 </a:t>
                </a:r>
                <a:r>
                  <a:rPr lang="en-US" altLang="ko-KR" sz="2800" dirty="0">
                    <a:latin typeface="잘풀리는오늘OTF Medium" panose="02020503020101020101" pitchFamily="18" charset="-127"/>
                    <a:ea typeface="잘풀리는오늘OTF Medium" panose="02020503020101020101" pitchFamily="18" charset="-127"/>
                  </a:rPr>
                  <a:t>overwrite</a:t>
                </a:r>
                <a:endParaRPr lang="ko-KR" altLang="en-US" sz="2800" dirty="0">
                  <a:latin typeface="잘풀리는오늘OTF Medium" panose="02020503020101020101" pitchFamily="18" charset="-127"/>
                  <a:ea typeface="잘풀리는오늘OTF Medium" panose="02020503020101020101" pitchFamily="18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952F393-80E8-4DA2-BDB6-33D73358F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3024" y="2286839"/>
                <a:ext cx="4419949" cy="3830112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874A7D-6FC9-4090-98D4-3288460B27A0}"/>
                </a:ext>
              </a:extLst>
            </p:cNvPr>
            <p:cNvSpPr/>
            <p:nvPr/>
          </p:nvSpPr>
          <p:spPr>
            <a:xfrm>
              <a:off x="6653383" y="4190744"/>
              <a:ext cx="1867403" cy="905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937118A2-A0B5-4BBC-BA11-5CF8738115D0}"/>
                </a:ext>
              </a:extLst>
            </p:cNvPr>
            <p:cNvSpPr/>
            <p:nvPr/>
          </p:nvSpPr>
          <p:spPr>
            <a:xfrm rot="16200000">
              <a:off x="8610750" y="4480601"/>
              <a:ext cx="239751" cy="3366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11D204-FC25-4D46-B478-1CEB7DB3ADE8}"/>
                </a:ext>
              </a:extLst>
            </p:cNvPr>
            <p:cNvSpPr/>
            <p:nvPr/>
          </p:nvSpPr>
          <p:spPr>
            <a:xfrm>
              <a:off x="8915826" y="3274228"/>
              <a:ext cx="1867403" cy="17485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6689C8-6EE6-4CBD-AEC7-FCA8541295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FA0B-3327-438B-A7A2-479D6D7A8112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3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4A551-402C-4E54-8DD1-E3D8995D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951" y="1526329"/>
            <a:ext cx="2860065" cy="4854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1E13B9-84C7-4C82-9D42-B948910ECD06}"/>
              </a:ext>
            </a:extLst>
          </p:cNvPr>
          <p:cNvSpPr/>
          <p:nvPr/>
        </p:nvSpPr>
        <p:spPr>
          <a:xfrm>
            <a:off x="1642704" y="4929758"/>
            <a:ext cx="1737360" cy="13106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0D574-5224-47C0-9180-AA0F16DEF269}"/>
              </a:ext>
            </a:extLst>
          </p:cNvPr>
          <p:cNvSpPr/>
          <p:nvPr/>
        </p:nvSpPr>
        <p:spPr>
          <a:xfrm>
            <a:off x="1642704" y="3649598"/>
            <a:ext cx="1737360" cy="1193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58FC6C6-540D-47F9-94D9-DC755C01FE10}"/>
              </a:ext>
            </a:extLst>
          </p:cNvPr>
          <p:cNvGrpSpPr/>
          <p:nvPr/>
        </p:nvGrpSpPr>
        <p:grpSpPr>
          <a:xfrm>
            <a:off x="5937886" y="1596640"/>
            <a:ext cx="5650226" cy="4714069"/>
            <a:chOff x="-325921" y="1666951"/>
            <a:chExt cx="5650226" cy="471406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34A3B80-27AC-4426-BB10-A4150BA73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188"/>
            <a:stretch/>
          </p:blipFill>
          <p:spPr>
            <a:xfrm>
              <a:off x="-325921" y="1666951"/>
              <a:ext cx="5650226" cy="47140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9BD68A-8883-4620-A407-D0949989566B}"/>
                </a:ext>
              </a:extLst>
            </p:cNvPr>
            <p:cNvSpPr txBox="1"/>
            <p:nvPr/>
          </p:nvSpPr>
          <p:spPr>
            <a:xfrm>
              <a:off x="642451" y="1872515"/>
              <a:ext cx="336686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잘풀리는오늘OTF Medium" panose="02020503020101020101" pitchFamily="18" charset="-127"/>
                  <a:ea typeface="잘풀리는오늘OTF Medium" panose="02020503020101020101" pitchFamily="18" charset="-127"/>
                </a:rPr>
                <a:t>특정 주소 값 변조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4D30F0-288E-4CA6-9818-1EA9E10FA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FF96-D50E-4C70-A911-260D70D37D44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4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프로젝트 계획표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C098311-3BDA-4966-96EA-E805927A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0328"/>
              </p:ext>
            </p:extLst>
          </p:nvPr>
        </p:nvGraphicFramePr>
        <p:xfrm>
          <a:off x="877327" y="1673462"/>
          <a:ext cx="10437343" cy="46343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0966">
                  <a:extLst>
                    <a:ext uri="{9D8B030D-6E8A-4147-A177-3AD203B41FA5}">
                      <a16:colId xmlns:a16="http://schemas.microsoft.com/office/drawing/2014/main" val="19600219"/>
                    </a:ext>
                  </a:extLst>
                </a:gridCol>
                <a:gridCol w="2576342">
                  <a:extLst>
                    <a:ext uri="{9D8B030D-6E8A-4147-A177-3AD203B41FA5}">
                      <a16:colId xmlns:a16="http://schemas.microsoft.com/office/drawing/2014/main" val="375660811"/>
                    </a:ext>
                  </a:extLst>
                </a:gridCol>
                <a:gridCol w="783604">
                  <a:extLst>
                    <a:ext uri="{9D8B030D-6E8A-4147-A177-3AD203B41FA5}">
                      <a16:colId xmlns:a16="http://schemas.microsoft.com/office/drawing/2014/main" val="2579322581"/>
                    </a:ext>
                  </a:extLst>
                </a:gridCol>
                <a:gridCol w="820077">
                  <a:extLst>
                    <a:ext uri="{9D8B030D-6E8A-4147-A177-3AD203B41FA5}">
                      <a16:colId xmlns:a16="http://schemas.microsoft.com/office/drawing/2014/main" val="366887614"/>
                    </a:ext>
                  </a:extLst>
                </a:gridCol>
                <a:gridCol w="793530">
                  <a:extLst>
                    <a:ext uri="{9D8B030D-6E8A-4147-A177-3AD203B41FA5}">
                      <a16:colId xmlns:a16="http://schemas.microsoft.com/office/drawing/2014/main" val="2511143480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val="3105615067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481206215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458311897"/>
                    </a:ext>
                  </a:extLst>
                </a:gridCol>
                <a:gridCol w="877332">
                  <a:extLst>
                    <a:ext uri="{9D8B030D-6E8A-4147-A177-3AD203B41FA5}">
                      <a16:colId xmlns:a16="http://schemas.microsoft.com/office/drawing/2014/main" val="3601425058"/>
                    </a:ext>
                  </a:extLst>
                </a:gridCol>
              </a:tblGrid>
              <a:tr h="7439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Activity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Task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~5/9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~5/16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~5/23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~5/30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~6/7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~6/13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기말고사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~6/207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주차 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최종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98858"/>
                  </a:ext>
                </a:extLst>
              </a:tr>
              <a:tr h="5033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팀 구성 및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주제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팀장선정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역할분담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559761"/>
                  </a:ext>
                </a:extLst>
              </a:tr>
              <a:tr h="5881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RTL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RTL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 실행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27625"/>
                  </a:ext>
                </a:extLst>
              </a:tr>
              <a:tr h="637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GOT Overwrite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GOT Overwrite 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공격 실행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30576"/>
                  </a:ext>
                </a:extLst>
              </a:tr>
              <a:tr h="65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Heap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버퍼오버플로우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Heap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을 이용한 공격 실행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백도어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98995"/>
                  </a:ext>
                </a:extLst>
              </a:tr>
              <a:tr h="7466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진행한 공격 </a:t>
                      </a:r>
                      <a:r>
                        <a:rPr lang="en-US" altLang="ko-KR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시뮬레이션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관련 개념 공부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63656"/>
                  </a:ext>
                </a:extLst>
              </a:tr>
              <a:tr h="743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보고서 작성 및 발표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시연 동영상 및 구현 결과물 점검</a:t>
                      </a:r>
                      <a:endParaRPr lang="en-US" altLang="ko-KR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6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BF02A6-48C8-49A8-A562-19105AC1E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92C5-C7E1-4C3B-9276-76493F49526E}"/>
              </a:ext>
            </a:extLst>
          </p:cNvPr>
          <p:cNvSpPr txBox="1"/>
          <p:nvPr/>
        </p:nvSpPr>
        <p:spPr>
          <a:xfrm>
            <a:off x="3429000" y="476979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5"/>
            </a:pPr>
            <a:r>
              <a:rPr lang="ko-KR" altLang="en-US" sz="36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기대 효과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C7E58D-27B6-454A-A7A2-D341F55F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4701425"/>
            <a:ext cx="792000" cy="7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C3EC0-E39D-4BBB-B723-DCA2259D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2154612"/>
            <a:ext cx="792000" cy="79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C50DC-B943-4215-AF1B-CD959CAD5AB6}"/>
              </a:ext>
            </a:extLst>
          </p:cNvPr>
          <p:cNvSpPr txBox="1"/>
          <p:nvPr/>
        </p:nvSpPr>
        <p:spPr>
          <a:xfrm>
            <a:off x="2415147" y="3579770"/>
            <a:ext cx="798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구조 및 버퍼의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취약점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에 대한 이해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02CC3-13C7-4B7C-980C-A63BEB50484E}"/>
              </a:ext>
            </a:extLst>
          </p:cNvPr>
          <p:cNvSpPr txBox="1"/>
          <p:nvPr/>
        </p:nvSpPr>
        <p:spPr>
          <a:xfrm>
            <a:off x="2415146" y="2289002"/>
            <a:ext cx="831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메모리 버퍼 공격</a:t>
            </a:r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의 공통점 및 차이점 이해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551D4-12BB-4047-B7C0-8CC0D44C78AA}"/>
              </a:ext>
            </a:extLst>
          </p:cNvPr>
          <p:cNvSpPr txBox="1"/>
          <p:nvPr/>
        </p:nvSpPr>
        <p:spPr>
          <a:xfrm>
            <a:off x="2415147" y="4835815"/>
            <a:ext cx="873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네트워크나 운영체제 등의 취약점을 공격하는 데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활용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DA8A7-E0BF-4C66-83CF-2EE92C3FA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4" y="344538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4D30F0-288E-4CA6-9818-1EA9E10FA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FF96-D50E-4C70-A911-260D70D37D44}"/>
              </a:ext>
            </a:extLst>
          </p:cNvPr>
          <p:cNvSpPr txBox="1"/>
          <p:nvPr/>
        </p:nvSpPr>
        <p:spPr>
          <a:xfrm>
            <a:off x="3429000" y="2782669"/>
            <a:ext cx="533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잘풀리는오늘OTF Medium" panose="02020503020101020101" pitchFamily="18" charset="-127"/>
                <a:ea typeface="잘풀리는오늘OTF Medium" panose="0202050302010102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F30907-5B68-4FAF-92C6-6311B886CB73}"/>
              </a:ext>
            </a:extLst>
          </p:cNvPr>
          <p:cNvCxnSpPr>
            <a:cxnSpLocks/>
          </p:cNvCxnSpPr>
          <p:nvPr/>
        </p:nvCxnSpPr>
        <p:spPr>
          <a:xfrm>
            <a:off x="1121067" y="4076412"/>
            <a:ext cx="101612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ctr" fontAlgn="base">
          <a:lnSpc>
            <a:spcPct val="150000"/>
          </a:lnSpc>
          <a:spcBef>
            <a:spcPts val="0"/>
          </a:spcBef>
          <a:spcAft>
            <a:spcPts val="0"/>
          </a:spcAft>
          <a:defRPr sz="2800" dirty="0">
            <a:latin typeface="잘풀리는오늘OTF Medium" panose="02020503020101020101" pitchFamily="18" charset="-127"/>
            <a:ea typeface="잘풀리는오늘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534</Words>
  <Application>Microsoft Office PowerPoint</Application>
  <PresentationFormat>와이드스크린</PresentationFormat>
  <Paragraphs>105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잘풀리는오늘OTF Medium</vt:lpstr>
      <vt:lpstr>잘풀리는오늘 Medium</vt:lpstr>
      <vt:lpstr>Arial</vt:lpstr>
      <vt:lpstr>Cooper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찬미</dc:creator>
  <cp:lastModifiedBy>k030534@naver.com</cp:lastModifiedBy>
  <cp:revision>78</cp:revision>
  <dcterms:created xsi:type="dcterms:W3CDTF">2021-05-04T13:56:54Z</dcterms:created>
  <dcterms:modified xsi:type="dcterms:W3CDTF">2021-06-19T12:52:16Z</dcterms:modified>
</cp:coreProperties>
</file>