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5143500" cx="9144000"/>
  <p:notesSz cx="6858000" cy="9144000"/>
  <p:embeddedFontLs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0.xml"/><Relationship Id="rId38" Type="http://schemas.openxmlformats.org/officeDocument/2006/relationships/font" Target="fonts/RobotoMon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52fd7b78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6a52fd7b78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52fd7b78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52fd7b78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a52fd7b7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a52fd7b7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a52fd7b7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a52fd7b7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a52fd7b78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a52fd7b78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a52fd7b78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a52fd7b78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a52fd7b7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a52fd7b7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a52fd7b78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a52fd7b78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6a52fd7b7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6a52fd7b7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a52fd7b7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a52fd7b7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a52fd7b78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6a52fd7b78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a52fd7b7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a52fd7b7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a52fd7b78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a52fd7b78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a52fd7b78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a52fd7b78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a52fd7b7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a52fd7b7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a52fd7b7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a52fd7b7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a52fd7b78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a52fd7b78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a52fd7b7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a52fd7b7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6a52fd7b78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6a52fd7b78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a52fd7b7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a52fd7b7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6a52fd7b78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6a52fd7b7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a52fd7b7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a52fd7b7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52fd7b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a52fd7b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a52fd7b7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a52fd7b7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a52fd7b7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a52fd7b7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a52fd7b78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a52fd7b78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a52fd7b78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a52fd7b78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a52fd7b78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a52fd7b78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52fd7b78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a52fd7b78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a52fd7b78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a52fd7b78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atasets.activeloop.ai/docs/ml/datasets/flickr30k-dataset/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Image Captioning with Flickr30k Dataset</a:t>
            </a:r>
            <a:endParaRPr sz="4222"/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14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>
                <a:solidFill>
                  <a:srgbClr val="0000FF"/>
                </a:solidFill>
              </a:rPr>
              <a:t>Meeting #3</a:t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rPr lang="en"/>
              <a:t>Ye Kyaw Thu</a:t>
            </a:r>
            <a:br>
              <a:rPr lang="en"/>
            </a:br>
            <a:r>
              <a:rPr lang="en"/>
              <a:t>Lab Leader, LU Lab., Myanmar</a:t>
            </a:r>
            <a:endParaRPr/>
          </a:p>
        </p:txBody>
      </p:sp>
      <p:pic>
        <p:nvPicPr>
          <p:cNvPr id="101" name="Google Shape;101;p25" title="LU-lab-log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9200" y="191300"/>
            <a:ext cx="2020002" cy="7150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102" name="Google Shape;102;p25"/>
          <p:cNvSpPr txBox="1"/>
          <p:nvPr/>
        </p:nvSpPr>
        <p:spPr>
          <a:xfrm>
            <a:off x="259025" y="4525350"/>
            <a:ext cx="25071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22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June 2025 (S</a:t>
            </a:r>
            <a:r>
              <a:rPr lang="en" sz="1800">
                <a:solidFill>
                  <a:schemeClr val="dk2"/>
                </a:solidFill>
              </a:rPr>
              <a:t>UN</a:t>
            </a: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2530600" y="4266000"/>
            <a:ext cx="34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Fig. Flickr30k style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839198" cy="320011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Workflow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Visual Flow</a:t>
            </a:r>
            <a:r>
              <a:rPr lang="en" sz="2500">
                <a:solidFill>
                  <a:schemeClr val="dk1"/>
                </a:solidFill>
              </a:rPr>
              <a:t>:</a:t>
            </a:r>
            <a:br>
              <a:rPr lang="en" sz="2500">
                <a:solidFill>
                  <a:schemeClr val="dk1"/>
                </a:solidFill>
              </a:rPr>
            </a:b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Image → VGG16 (Feature Extraction) → GRU/LSTM (Caption Generation)</a:t>
            </a:r>
            <a:endParaRPr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Key Modules</a:t>
            </a:r>
            <a:r>
              <a:rPr lang="en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Data loading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Feature extraction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Model training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Evaluation</a:t>
            </a:r>
            <a:endParaRPr b="1"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Extraction with VGG16</a:t>
            </a:r>
            <a:endParaRPr/>
          </a:p>
        </p:txBody>
      </p:sp>
      <p:sp>
        <p:nvSpPr>
          <p:cNvPr id="176" name="Google Shape;176;p3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Process</a:t>
            </a:r>
            <a:r>
              <a:rPr lang="en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Resize images to 224x224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Extract 4096-dim features from VGG16’s penultimate layer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Output</a:t>
            </a:r>
            <a:r>
              <a:rPr lang="en" sz="2300">
                <a:solidFill>
                  <a:schemeClr val="dk1"/>
                </a:solidFill>
              </a:rPr>
              <a:t>: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Saved as </a:t>
            </a:r>
            <a:r>
              <a:rPr lang="en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features.pkl</a:t>
            </a:r>
            <a:r>
              <a:rPr lang="en" sz="2300">
                <a:solidFill>
                  <a:schemeClr val="dk1"/>
                </a:solidFill>
              </a:rPr>
              <a:t> for reuse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" sz="2300">
                <a:solidFill>
                  <a:schemeClr val="dk1"/>
                </a:solidFill>
              </a:rPr>
              <a:t>Code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300"/>
              <a:buChar char="○"/>
            </a:pPr>
            <a:r>
              <a:rPr lang="en" sz="2300">
                <a:solidFill>
                  <a:srgbClr val="188038"/>
                </a:solidFill>
              </a:rPr>
              <a:t>features = extract_image_features(image_paths, vgg_model)</a:t>
            </a:r>
            <a:endParaRPr b="1" sz="23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7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Caption Tokenization</a:t>
            </a:r>
            <a:endParaRPr/>
          </a:p>
        </p:txBody>
      </p:sp>
      <p:sp>
        <p:nvSpPr>
          <p:cNvPr id="182" name="Google Shape;18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Tokenizer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Converts words to integers (e.g., "dog" → 42)</a:t>
            </a: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" sz="2300">
                <a:solidFill>
                  <a:schemeClr val="dk1"/>
                </a:solidFill>
              </a:rPr>
              <a:t>Calculates </a:t>
            </a:r>
            <a:r>
              <a:rPr lang="en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vocab_size</a:t>
            </a:r>
            <a:r>
              <a:rPr lang="en" sz="2300">
                <a:solidFill>
                  <a:schemeClr val="dk1"/>
                </a:solidFill>
              </a:rPr>
              <a:t> and </a:t>
            </a:r>
            <a:r>
              <a:rPr lang="en" sz="2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max_length</a:t>
            </a:r>
            <a:r>
              <a:rPr lang="en" sz="2300">
                <a:solidFill>
                  <a:schemeClr val="dk1"/>
                </a:solidFill>
              </a:rPr>
              <a:t> of captions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Code</a:t>
            </a:r>
            <a:endParaRPr b="1"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300"/>
              <a:buChar char="○"/>
            </a:pPr>
            <a:r>
              <a:rPr lang="en" sz="2300">
                <a:solidFill>
                  <a:srgbClr val="188038"/>
                </a:solidFill>
              </a:rPr>
              <a:t>tokenizer.fit_on_texts(captions)  # Vocab size = 10,000</a:t>
            </a:r>
            <a:endParaRPr sz="23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Train-Test Split</a:t>
            </a:r>
            <a:endParaRPr/>
          </a:p>
        </p:txBody>
      </p:sp>
      <p:sp>
        <p:nvSpPr>
          <p:cNvPr id="188" name="Google Shape;18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Split Ratio: </a:t>
            </a:r>
            <a:r>
              <a:rPr lang="en" sz="2300">
                <a:solidFill>
                  <a:schemeClr val="dk1"/>
                </a:solidFill>
              </a:rPr>
              <a:t>90% train, 10% test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b="1" lang="en" sz="2300">
                <a:solidFill>
                  <a:schemeClr val="dk1"/>
                </a:solidFill>
              </a:rPr>
              <a:t>Key Code:</a:t>
            </a:r>
            <a:endParaRPr b="1" sz="2300">
              <a:solidFill>
                <a:schemeClr val="dk1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300"/>
              <a:buChar char="○"/>
            </a:pPr>
            <a:r>
              <a:rPr lang="en" sz="2300">
                <a:solidFill>
                  <a:srgbClr val="188038"/>
                </a:solidFill>
              </a:rPr>
              <a:t>split = int(len(image_ids) * 0.9)  </a:t>
            </a:r>
            <a:endParaRPr sz="2300">
              <a:solidFill>
                <a:srgbClr val="188038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300"/>
              <a:buChar char="○"/>
            </a:pPr>
            <a:r>
              <a:rPr lang="en" sz="2300">
                <a:solidFill>
                  <a:srgbClr val="188038"/>
                </a:solidFill>
              </a:rPr>
              <a:t>train_keys = image_ids[:split]  </a:t>
            </a:r>
            <a:endParaRPr sz="2300">
              <a:solidFill>
                <a:srgbClr val="188038"/>
              </a:solidFill>
            </a:endParaRPr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300"/>
              <a:buChar char="○"/>
            </a:pPr>
            <a:r>
              <a:rPr lang="en" sz="2300">
                <a:solidFill>
                  <a:srgbClr val="188038"/>
                </a:solidFill>
              </a:rPr>
              <a:t>test_keys = image_ids[split:]</a:t>
            </a:r>
            <a:endParaRPr sz="23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 vs. LSTM</a:t>
            </a:r>
            <a:endParaRPr/>
          </a:p>
        </p:txBody>
      </p: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311700" y="933400"/>
            <a:ext cx="85206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GRU (Gated Recurrent Unit):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Fewer parameters → Faster training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Single gate structure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LSTM (Long Short-Term Memory):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More parameters → Better for long sequences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3 gates (input, forget, output)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Code Switch: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if cell_type == 'gru': se3 = GRU(units)  </a:t>
            </a:r>
            <a:endParaRPr sz="2500">
              <a:solidFill>
                <a:srgbClr val="188038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else: se3 = LSTM(units)</a:t>
            </a:r>
            <a:endParaRPr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Architecture</a:t>
            </a:r>
            <a:endParaRPr/>
          </a:p>
        </p:txBody>
      </p:sp>
      <p:sp>
        <p:nvSpPr>
          <p:cNvPr id="200" name="Google Shape;200;p40"/>
          <p:cNvSpPr txBox="1"/>
          <p:nvPr>
            <p:ph idx="1" type="body"/>
          </p:nvPr>
        </p:nvSpPr>
        <p:spPr>
          <a:xfrm>
            <a:off x="311700" y="1009600"/>
            <a:ext cx="85206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Inputs: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Image features (4096-dim)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Caption sequences (padded to max_length)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Layers: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Embedding → Dropout → GRU/LSTM → Dense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Loss: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Categorical cross-entropy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Process</a:t>
            </a:r>
            <a:endParaRPr/>
          </a:p>
        </p:txBody>
      </p:sp>
      <p:sp>
        <p:nvSpPr>
          <p:cNvPr id="206" name="Google Shape;206;p41"/>
          <p:cNvSpPr txBox="1"/>
          <p:nvPr>
            <p:ph idx="1" type="body"/>
          </p:nvPr>
        </p:nvSpPr>
        <p:spPr>
          <a:xfrm>
            <a:off x="311700" y="1009600"/>
            <a:ext cx="85206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Parameters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Batch size: 24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Epochs: 200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Learning rate: 0.001, 0.002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Code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generator = data_generator(train_keys, features, ...)</a:t>
            </a:r>
            <a:endParaRPr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311700" y="1009600"/>
            <a:ext cx="8520600" cy="34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Metrics Used: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BLEU (1-4), chrF++, CIDEr, ROUGE (1/2/L)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Semantic similarity (TF-IDF + keyword overlap)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Example Output: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BLEU-1: 0.2292  </a:t>
            </a:r>
            <a:endParaRPr sz="2500">
              <a:solidFill>
                <a:srgbClr val="188038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ROUGE-L: 0.1530  </a:t>
            </a:r>
            <a:endParaRPr sz="2500">
              <a:solidFill>
                <a:srgbClr val="188038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CIDEr: 0.0003</a:t>
            </a:r>
            <a:endParaRPr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18" name="Google Shape;218;p43"/>
          <p:cNvSpPr txBox="1"/>
          <p:nvPr>
            <p:ph idx="1" type="body"/>
          </p:nvPr>
        </p:nvSpPr>
        <p:spPr>
          <a:xfrm>
            <a:off x="311700" y="82602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TF-IDF Cosine Similarity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Converts text to vectors (ignoring stopwords)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Measures contextual similarity via </a:t>
            </a:r>
            <a:r>
              <a:rPr lang="en" sz="2500">
                <a:solidFill>
                  <a:srgbClr val="188038"/>
                </a:solidFill>
              </a:rPr>
              <a:t>cosine_similarity()</a:t>
            </a:r>
            <a:endParaRPr sz="2500">
              <a:solidFill>
                <a:srgbClr val="18803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Code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b="1" lang="en" sz="2500">
                <a:solidFill>
                  <a:srgbClr val="188038"/>
                </a:solidFill>
              </a:rPr>
              <a:t>tfidf = vectorizer.fit_transform(all_texts)  </a:t>
            </a:r>
            <a:endParaRPr b="1" sz="2500">
              <a:solidFill>
                <a:srgbClr val="188038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b="1" lang="en" sz="2500">
                <a:solidFill>
                  <a:srgbClr val="188038"/>
                </a:solidFill>
              </a:rPr>
              <a:t>sim = cosine_similarity(tfidf[0:1], tfidf[1:2])[0][0]</a:t>
            </a:r>
            <a:endParaRPr b="1"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108" name="Google Shape;10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Flickr30K </a:t>
            </a:r>
            <a:r>
              <a:rPr lang="en" sz="2500"/>
              <a:t>Dataset Information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Overview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System Workflow &amp; Coding Information</a:t>
            </a:r>
            <a:endParaRPr sz="2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224" name="Google Shape;224;p44"/>
          <p:cNvSpPr txBox="1"/>
          <p:nvPr>
            <p:ph idx="1" type="body"/>
          </p:nvPr>
        </p:nvSpPr>
        <p:spPr>
          <a:xfrm>
            <a:off x="311700" y="826025"/>
            <a:ext cx="8520600" cy="40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Keyword Overlap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Exact word matches normalized by predicted caption length: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Code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len(pred_words &amp; ref_words) / max(1, len(pred_words))</a:t>
            </a:r>
            <a:endParaRPr sz="2500">
              <a:solidFill>
                <a:srgbClr val="188038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" sz="2500">
                <a:solidFill>
                  <a:schemeClr val="dk1"/>
                </a:solidFill>
              </a:rPr>
              <a:t>Composite Score</a:t>
            </a:r>
            <a:endParaRPr sz="2500">
              <a:solidFill>
                <a:srgbClr val="188038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Weighted sum: 0.7 * similarity + 0.3 * keyword_overlap</a:t>
            </a:r>
            <a:endParaRPr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pic>
        <p:nvPicPr>
          <p:cNvPr id="230" name="Google Shape;23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754000"/>
            <a:ext cx="6478600" cy="41664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1)</a:t>
            </a:r>
            <a:endParaRPr/>
          </a:p>
        </p:txBody>
      </p:sp>
      <p:sp>
        <p:nvSpPr>
          <p:cNvPr id="236" name="Google Shape;236;p46"/>
          <p:cNvSpPr txBox="1"/>
          <p:nvPr>
            <p:ph idx="1" type="body"/>
          </p:nvPr>
        </p:nvSpPr>
        <p:spPr>
          <a:xfrm>
            <a:off x="311700" y="1009600"/>
            <a:ext cx="386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437527058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37" name="Google Shape;237;p46" title="43752705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500" y="941525"/>
            <a:ext cx="2980031" cy="3973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1)</a:t>
            </a:r>
            <a:endParaRPr/>
          </a:p>
        </p:txBody>
      </p:sp>
      <p:sp>
        <p:nvSpPr>
          <p:cNvPr id="243" name="Google Shape;243;p47"/>
          <p:cNvSpPr txBox="1"/>
          <p:nvPr>
            <p:ph idx="1" type="body"/>
          </p:nvPr>
        </p:nvSpPr>
        <p:spPr>
          <a:xfrm>
            <a:off x="311700" y="1009600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437527058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Actual:</a:t>
            </a:r>
            <a:r>
              <a:rPr lang="en" sz="2500">
                <a:solidFill>
                  <a:schemeClr val="dk1"/>
                </a:solidFill>
              </a:rPr>
              <a:t> "a caravan of snowmobiles travels through snow"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Predicted:</a:t>
            </a:r>
            <a:r>
              <a:rPr lang="en" sz="2500">
                <a:solidFill>
                  <a:schemeClr val="dk1"/>
                </a:solidFill>
              </a:rPr>
              <a:t> "helmet and dog walking through snow"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Semantic Score:</a:t>
            </a:r>
            <a:r>
              <a:rPr lang="en" sz="2500">
                <a:solidFill>
                  <a:schemeClr val="dk1"/>
                </a:solidFill>
              </a:rPr>
              <a:t> 0.3424 (highest composite score)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Why Good?:</a:t>
            </a:r>
            <a:r>
              <a:rPr lang="en" sz="2500">
                <a:solidFill>
                  <a:schemeClr val="dk1"/>
                </a:solidFill>
              </a:rPr>
              <a:t> Partial keyword overlap ("snow") + contextually plausible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2)</a:t>
            </a:r>
            <a:endParaRPr/>
          </a:p>
        </p:txBody>
      </p:sp>
      <p:sp>
        <p:nvSpPr>
          <p:cNvPr id="249" name="Google Shape;249;p48"/>
          <p:cNvSpPr txBox="1"/>
          <p:nvPr>
            <p:ph idx="1" type="body"/>
          </p:nvPr>
        </p:nvSpPr>
        <p:spPr>
          <a:xfrm>
            <a:off x="311700" y="857200"/>
            <a:ext cx="44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441212506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50" name="Google Shape;250;p48" title="44121250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6325" y="1345575"/>
            <a:ext cx="4962275" cy="3553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2)</a:t>
            </a:r>
            <a:endParaRPr/>
          </a:p>
        </p:txBody>
      </p:sp>
      <p:sp>
        <p:nvSpPr>
          <p:cNvPr id="256" name="Google Shape;256;p49"/>
          <p:cNvSpPr txBox="1"/>
          <p:nvPr>
            <p:ph idx="1" type="body"/>
          </p:nvPr>
        </p:nvSpPr>
        <p:spPr>
          <a:xfrm>
            <a:off x="311700" y="1009600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441212506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Actual: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"three dogs playing in a field"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Predicted: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"dog with frisbee rolling in grass"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Semantic Score: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0.3059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Why Good?: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Captured "dog" and outdoor activity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3)</a:t>
            </a:r>
            <a:endParaRPr/>
          </a:p>
        </p:txBody>
      </p:sp>
      <p:sp>
        <p:nvSpPr>
          <p:cNvPr id="262" name="Google Shape;262;p50"/>
          <p:cNvSpPr txBox="1"/>
          <p:nvPr>
            <p:ph idx="1" type="body"/>
          </p:nvPr>
        </p:nvSpPr>
        <p:spPr>
          <a:xfrm>
            <a:off x="311700" y="857200"/>
            <a:ext cx="440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440737340</a:t>
            </a:r>
            <a:endParaRPr sz="2500">
              <a:solidFill>
                <a:schemeClr val="dk1"/>
              </a:solidFill>
            </a:endParaRPr>
          </a:p>
        </p:txBody>
      </p:sp>
      <p:pic>
        <p:nvPicPr>
          <p:cNvPr id="263" name="Google Shape;263;p50" title="4407373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425" y="1314400"/>
            <a:ext cx="4857450" cy="36430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Analysis (Good Example 3)</a:t>
            </a:r>
            <a:endParaRPr/>
          </a:p>
        </p:txBody>
      </p:sp>
      <p:sp>
        <p:nvSpPr>
          <p:cNvPr id="269" name="Google Shape;269;p51"/>
          <p:cNvSpPr txBox="1"/>
          <p:nvPr>
            <p:ph idx="1" type="body"/>
          </p:nvPr>
        </p:nvSpPr>
        <p:spPr>
          <a:xfrm>
            <a:off x="311700" y="1009600"/>
            <a:ext cx="8520600" cy="3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ID: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440737340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Actual: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"masked man carrying a box"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Predicted: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"tattoos sitting on a bench"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Semantic Score: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0.0321 (lowest)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Why Good?:</a:t>
            </a:r>
            <a:r>
              <a:rPr lang="en" sz="2500">
                <a:solidFill>
                  <a:schemeClr val="dk1"/>
                </a:solidFill>
              </a:rPr>
              <a:t> </a:t>
            </a:r>
            <a:r>
              <a:rPr lang="en" sz="2500">
                <a:solidFill>
                  <a:schemeClr val="dk1"/>
                </a:solidFill>
              </a:rPr>
              <a:t>Complete mismatch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Usage</a:t>
            </a:r>
            <a:endParaRPr/>
          </a:p>
        </p:txBody>
      </p:sp>
      <p:sp>
        <p:nvSpPr>
          <p:cNvPr id="275" name="Google Shape;275;p52"/>
          <p:cNvSpPr txBox="1"/>
          <p:nvPr>
            <p:ph idx="1" type="body"/>
          </p:nvPr>
        </p:nvSpPr>
        <p:spPr>
          <a:xfrm>
            <a:off x="311700" y="1012750"/>
            <a:ext cx="8520600" cy="35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Commands: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# Train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python image_captioning.py --train --epochs 200 --cell_type gru</a:t>
            </a:r>
            <a:r>
              <a:rPr lang="en" sz="2500">
                <a:solidFill>
                  <a:schemeClr val="dk1"/>
                </a:solidFill>
              </a:rPr>
              <a:t>  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# Predict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2500"/>
              <a:buChar char="○"/>
            </a:pPr>
            <a:r>
              <a:rPr lang="en" sz="2500">
                <a:solidFill>
                  <a:srgbClr val="188038"/>
                </a:solidFill>
              </a:rPr>
              <a:t>python image_captioning.py --predict img.jpg</a:t>
            </a:r>
            <a:endParaRPr sz="2500">
              <a:solidFill>
                <a:srgbClr val="18803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Usage</a:t>
            </a:r>
            <a:endParaRPr/>
          </a:p>
        </p:txBody>
      </p:sp>
      <p:pic>
        <p:nvPicPr>
          <p:cNvPr id="281" name="Google Shape;281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600" y="706675"/>
            <a:ext cx="5192801" cy="428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14" name="Google Shape;114;p27"/>
          <p:cNvSpPr txBox="1"/>
          <p:nvPr>
            <p:ph idx="1" type="body"/>
          </p:nvPr>
        </p:nvSpPr>
        <p:spPr>
          <a:xfrm>
            <a:off x="311700" y="998925"/>
            <a:ext cx="8520600" cy="35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Image Team အတွက် ၂ရက်လောက် အချိန်ပေး စမ်းဖြစ်ခဲ့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What is Image Captioning?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Automatically generate textual descriptions of images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Key Components</a:t>
            </a:r>
            <a:r>
              <a:rPr lang="en" sz="2500">
                <a:solidFill>
                  <a:schemeClr val="dk1"/>
                </a:solidFill>
              </a:rPr>
              <a:t>: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CNN (VGG16) for image features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RNN (GRU/LSTM) for sequence generation</a:t>
            </a: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Multilingual support (English/Myanmar)</a:t>
            </a:r>
            <a:endParaRPr sz="2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4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Do</a:t>
            </a:r>
            <a:endParaRPr/>
          </a:p>
        </p:txBody>
      </p:sp>
      <p:sp>
        <p:nvSpPr>
          <p:cNvPr id="287" name="Google Shape;287;p54"/>
          <p:cNvSpPr txBox="1"/>
          <p:nvPr>
            <p:ph idx="1" type="body"/>
          </p:nvPr>
        </p:nvSpPr>
        <p:spPr>
          <a:xfrm>
            <a:off x="311700" y="1056575"/>
            <a:ext cx="8520600" cy="3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Transformer-based models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အချိန်ရတဲ့အခါ လက်ရှိ code ကိုပဲ အခြေခံပြီး Transformer architecture နဲ့ ဖြည့်ရေးတာလုပ်နိုင်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en" sz="2500">
                <a:solidFill>
                  <a:schemeClr val="dk1"/>
                </a:solidFill>
              </a:rPr>
              <a:t>Better Myanmar language support</a:t>
            </a:r>
            <a:endParaRPr b="1" sz="2500">
              <a:solidFill>
                <a:schemeClr val="dk1"/>
              </a:solidFill>
            </a:endParaRPr>
          </a:p>
          <a:p>
            <a:pPr indent="-3873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" sz="2500">
                <a:solidFill>
                  <a:schemeClr val="dk1"/>
                </a:solidFill>
              </a:rPr>
              <a:t>လက်ရှိ ဒေတာကိုလည်း မြန်မာလို ဘာသာပြန်လိုက်ပြီး အဲဒါကို experiment အနေနဲ့ လုပ်ကြည့်တာမျိုး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sp>
        <p:nvSpPr>
          <p:cNvPr id="120" name="Google Shape;120;p28"/>
          <p:cNvSpPr txBox="1"/>
          <p:nvPr>
            <p:ph idx="1" type="body"/>
          </p:nvPr>
        </p:nvSpPr>
        <p:spPr>
          <a:xfrm>
            <a:off x="244925" y="4499950"/>
            <a:ext cx="85872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Link: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https://datasets.activeloop.ai/docs/ml/datasets/flickr30k-dataset/</a:t>
            </a:r>
            <a:r>
              <a:rPr lang="en" sz="2100">
                <a:solidFill>
                  <a:schemeClr val="dk1"/>
                </a:solidFill>
              </a:rPr>
              <a:t> 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21" name="Google Shape;12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869776"/>
            <a:ext cx="3904126" cy="355397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4336675" y="865325"/>
            <a:ext cx="4495200" cy="3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Flickr30k dataset is a popular benchmark for sentence-based picture portrayal. The dataset is comprised of 31,783 images that capture people engaged in everyday activities and events. Each image has a descriptive caption. Flickr30k is used for understanding the visual media (image) that correspond to a linguistic expression (description of the image). This dataset is commonly used as a standard benchmark for sentence-based image descriptions.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pic>
        <p:nvPicPr>
          <p:cNvPr id="128" name="Google Shape;128;p29" title="43601576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00" y="865325"/>
            <a:ext cx="2679672" cy="4011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9" name="Google Shape;129;p29"/>
          <p:cNvSpPr txBox="1"/>
          <p:nvPr>
            <p:ph idx="1" type="body"/>
          </p:nvPr>
        </p:nvSpPr>
        <p:spPr>
          <a:xfrm>
            <a:off x="3457825" y="865325"/>
            <a:ext cx="5374200" cy="41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1. a man prepares to enter the red building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2. a man walking around the corner of a red building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3. a man walks past a red building with a fake rocket attached to it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4. a man walks under a building with a large rocket shaped sculpture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5. a person walking by a red building with a jet on top of it .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0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3731550" y="865325"/>
            <a:ext cx="5100600" cy="43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1. a black dog playing with a purple toy in the snow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2. a black dog runs through the snow carrying a blue toy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3. a dog plays in the snow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4. dog running with a purple toy in the snowy field 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5. the black and brown dog carries a purple toy in the snow .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36" name="Google Shape;136;p30" title="447800028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941525"/>
            <a:ext cx="3426750" cy="257006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sp>
        <p:nvSpPr>
          <p:cNvPr id="142" name="Google Shape;142;p31"/>
          <p:cNvSpPr txBox="1"/>
          <p:nvPr>
            <p:ph idx="1" type="body"/>
          </p:nvPr>
        </p:nvSpPr>
        <p:spPr>
          <a:xfrm>
            <a:off x="3083225" y="865325"/>
            <a:ext cx="5748600" cy="41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1. a guy and a girl , both wearing white shirts and jeans , stand under a flowering tree 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2. a man and a woman are talking in a park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3. a man and woman standing underneath the tree are talking 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4. a man in a white shirt is standing in the grass showing something to a woman in a white shirt 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5. a young couple both wearing white shirts and blue jeans standing in a light misty rain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3" name="Google Shape;143;p31" title="4448033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897600"/>
            <a:ext cx="2706375" cy="40636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pic>
        <p:nvPicPr>
          <p:cNvPr id="149" name="Google Shape;1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789125"/>
            <a:ext cx="4675798" cy="4049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273175" y="865325"/>
            <a:ext cx="3558900" cy="347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Folder structure of Flickr30k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Label ဖိုင် နှစ်ဖိုင် ရှိတယ်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Images ဖိုလ်ဒါအောက်မှာ ID နဲ့ သိမ်းထားတဲ့ image ဖိုင်တွေ ရှိလိမ့်မယ်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Flickr30K Dataset Information</a:t>
            </a:r>
            <a:endParaRPr/>
          </a:p>
        </p:txBody>
      </p:sp>
      <p:sp>
        <p:nvSpPr>
          <p:cNvPr id="156" name="Google Shape;156;p33"/>
          <p:cNvSpPr txBox="1"/>
          <p:nvPr>
            <p:ph idx="1" type="body"/>
          </p:nvPr>
        </p:nvSpPr>
        <p:spPr>
          <a:xfrm>
            <a:off x="2530600" y="4037400"/>
            <a:ext cx="348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Fig. Flickr80k style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1525"/>
            <a:ext cx="8839199" cy="2915303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