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handoutMasterIdLst>
    <p:handoutMasterId r:id="rId25"/>
  </p:handoutMasterIdLst>
  <p:sldIdLst>
    <p:sldId id="256" r:id="rId2"/>
    <p:sldId id="283" r:id="rId3"/>
    <p:sldId id="260" r:id="rId4"/>
    <p:sldId id="287" r:id="rId5"/>
    <p:sldId id="289" r:id="rId6"/>
    <p:sldId id="290" r:id="rId7"/>
    <p:sldId id="292" r:id="rId8"/>
    <p:sldId id="293" r:id="rId9"/>
    <p:sldId id="284" r:id="rId10"/>
    <p:sldId id="295" r:id="rId11"/>
    <p:sldId id="267" r:id="rId12"/>
    <p:sldId id="269" r:id="rId13"/>
    <p:sldId id="270" r:id="rId14"/>
    <p:sldId id="271" r:id="rId15"/>
    <p:sldId id="296" r:id="rId16"/>
    <p:sldId id="297" r:id="rId17"/>
    <p:sldId id="299" r:id="rId18"/>
    <p:sldId id="274" r:id="rId19"/>
    <p:sldId id="300" r:id="rId20"/>
    <p:sldId id="281" r:id="rId21"/>
    <p:sldId id="301" r:id="rId22"/>
    <p:sldId id="28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37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4EDF59-D935-4917-9568-BC951D0DC17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BF28007-0C03-4372-B21F-372A00ECAD4D}">
      <dgm:prSet/>
      <dgm:spPr/>
      <dgm:t>
        <a:bodyPr/>
        <a:lstStyle/>
        <a:p>
          <a:pPr>
            <a:lnSpc>
              <a:spcPct val="100000"/>
            </a:lnSpc>
          </a:pPr>
          <a:r>
            <a:rPr lang="en-US"/>
            <a:t>The table compares NER performance across models using different training strategies, embeddings, and inference layers.</a:t>
          </a:r>
        </a:p>
      </dgm:t>
    </dgm:pt>
    <dgm:pt modelId="{81E805AD-783B-40AF-9AF1-75413458CCEE}" type="parTrans" cxnId="{94EDFC1C-C26B-47FB-92A0-80A501EB98B1}">
      <dgm:prSet/>
      <dgm:spPr/>
      <dgm:t>
        <a:bodyPr/>
        <a:lstStyle/>
        <a:p>
          <a:endParaRPr lang="en-US"/>
        </a:p>
      </dgm:t>
    </dgm:pt>
    <dgm:pt modelId="{BA747D8C-0EAC-4615-A009-9518738524DA}" type="sibTrans" cxnId="{94EDFC1C-C26B-47FB-92A0-80A501EB98B1}">
      <dgm:prSet/>
      <dgm:spPr/>
      <dgm:t>
        <a:bodyPr/>
        <a:lstStyle/>
        <a:p>
          <a:endParaRPr lang="en-US"/>
        </a:p>
      </dgm:t>
    </dgm:pt>
    <dgm:pt modelId="{8F67100A-AE03-482A-9546-6BCC163E5E26}">
      <dgm:prSet/>
      <dgm:spPr/>
      <dgm:t>
        <a:bodyPr/>
        <a:lstStyle/>
        <a:p>
          <a:pPr>
            <a:lnSpc>
              <a:spcPct val="100000"/>
            </a:lnSpc>
          </a:pPr>
          <a:r>
            <a:rPr lang="en-US"/>
            <a:t>Three metrics were used: Accuracy, Weighted F1, and Macro F1</a:t>
          </a:r>
        </a:p>
      </dgm:t>
    </dgm:pt>
    <dgm:pt modelId="{7A409D25-0BE0-4529-8A74-C3A14E9DD091}" type="parTrans" cxnId="{CE04C1B4-68D9-47C2-A5D2-463153020EBD}">
      <dgm:prSet/>
      <dgm:spPr/>
      <dgm:t>
        <a:bodyPr/>
        <a:lstStyle/>
        <a:p>
          <a:endParaRPr lang="en-US"/>
        </a:p>
      </dgm:t>
    </dgm:pt>
    <dgm:pt modelId="{93693A82-F751-4E49-B45C-35F120BF2F3E}" type="sibTrans" cxnId="{CE04C1B4-68D9-47C2-A5D2-463153020EBD}">
      <dgm:prSet/>
      <dgm:spPr/>
      <dgm:t>
        <a:bodyPr/>
        <a:lstStyle/>
        <a:p>
          <a:endParaRPr lang="en-US"/>
        </a:p>
      </dgm:t>
    </dgm:pt>
    <dgm:pt modelId="{C1A58001-FFC9-4069-A808-53100C045261}" type="pres">
      <dgm:prSet presAssocID="{9B4EDF59-D935-4917-9568-BC951D0DC175}" presName="root" presStyleCnt="0">
        <dgm:presLayoutVars>
          <dgm:dir/>
          <dgm:resizeHandles val="exact"/>
        </dgm:presLayoutVars>
      </dgm:prSet>
      <dgm:spPr/>
    </dgm:pt>
    <dgm:pt modelId="{AD365545-2C59-44CD-96D9-39C0112690F7}" type="pres">
      <dgm:prSet presAssocID="{4BF28007-0C03-4372-B21F-372A00ECAD4D}" presName="compNode" presStyleCnt="0"/>
      <dgm:spPr/>
    </dgm:pt>
    <dgm:pt modelId="{467D1CAD-12E2-4E99-A1D5-854D32FEEC42}" type="pres">
      <dgm:prSet presAssocID="{4BF28007-0C03-4372-B21F-372A00ECAD4D}" presName="bgRect" presStyleLbl="bgShp" presStyleIdx="0" presStyleCnt="2"/>
      <dgm:spPr/>
    </dgm:pt>
    <dgm:pt modelId="{DDE5C134-15BE-44AB-A24F-6458B1DA5B27}" type="pres">
      <dgm:prSet presAssocID="{4BF28007-0C03-4372-B21F-372A00ECAD4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03FA46A0-F590-4C97-A0C2-7C08A296A57E}" type="pres">
      <dgm:prSet presAssocID="{4BF28007-0C03-4372-B21F-372A00ECAD4D}" presName="spaceRect" presStyleCnt="0"/>
      <dgm:spPr/>
    </dgm:pt>
    <dgm:pt modelId="{0A67BE49-1703-472D-AEC5-45152D54C822}" type="pres">
      <dgm:prSet presAssocID="{4BF28007-0C03-4372-B21F-372A00ECAD4D}" presName="parTx" presStyleLbl="revTx" presStyleIdx="0" presStyleCnt="2">
        <dgm:presLayoutVars>
          <dgm:chMax val="0"/>
          <dgm:chPref val="0"/>
        </dgm:presLayoutVars>
      </dgm:prSet>
      <dgm:spPr/>
    </dgm:pt>
    <dgm:pt modelId="{2380C417-0782-46B6-BDB3-CA7995BCF4C7}" type="pres">
      <dgm:prSet presAssocID="{BA747D8C-0EAC-4615-A009-9518738524DA}" presName="sibTrans" presStyleCnt="0"/>
      <dgm:spPr/>
    </dgm:pt>
    <dgm:pt modelId="{194414B9-2510-463F-80B9-E886970DBD0A}" type="pres">
      <dgm:prSet presAssocID="{8F67100A-AE03-482A-9546-6BCC163E5E26}" presName="compNode" presStyleCnt="0"/>
      <dgm:spPr/>
    </dgm:pt>
    <dgm:pt modelId="{07900342-657F-4ACE-BF23-36A52D14912F}" type="pres">
      <dgm:prSet presAssocID="{8F67100A-AE03-482A-9546-6BCC163E5E26}" presName="bgRect" presStyleLbl="bgShp" presStyleIdx="1" presStyleCnt="2"/>
      <dgm:spPr/>
    </dgm:pt>
    <dgm:pt modelId="{E663B412-ED01-4666-B3A0-7D0ADC44866B}" type="pres">
      <dgm:prSet presAssocID="{8F67100A-AE03-482A-9546-6BCC163E5E2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llseye"/>
        </a:ext>
      </dgm:extLst>
    </dgm:pt>
    <dgm:pt modelId="{BC3044DA-D6E7-430A-AFFA-4E6CB7547D4F}" type="pres">
      <dgm:prSet presAssocID="{8F67100A-AE03-482A-9546-6BCC163E5E26}" presName="spaceRect" presStyleCnt="0"/>
      <dgm:spPr/>
    </dgm:pt>
    <dgm:pt modelId="{B67107B9-CFEA-4FF7-B9CB-93C6F24D3462}" type="pres">
      <dgm:prSet presAssocID="{8F67100A-AE03-482A-9546-6BCC163E5E26}" presName="parTx" presStyleLbl="revTx" presStyleIdx="1" presStyleCnt="2">
        <dgm:presLayoutVars>
          <dgm:chMax val="0"/>
          <dgm:chPref val="0"/>
        </dgm:presLayoutVars>
      </dgm:prSet>
      <dgm:spPr/>
    </dgm:pt>
  </dgm:ptLst>
  <dgm:cxnLst>
    <dgm:cxn modelId="{94EDFC1C-C26B-47FB-92A0-80A501EB98B1}" srcId="{9B4EDF59-D935-4917-9568-BC951D0DC175}" destId="{4BF28007-0C03-4372-B21F-372A00ECAD4D}" srcOrd="0" destOrd="0" parTransId="{81E805AD-783B-40AF-9AF1-75413458CCEE}" sibTransId="{BA747D8C-0EAC-4615-A009-9518738524DA}"/>
    <dgm:cxn modelId="{BF0CB386-8D4C-4448-AE3E-5192FE57AE82}" type="presOf" srcId="{8F67100A-AE03-482A-9546-6BCC163E5E26}" destId="{B67107B9-CFEA-4FF7-B9CB-93C6F24D3462}" srcOrd="0" destOrd="0" presId="urn:microsoft.com/office/officeart/2018/2/layout/IconVerticalSolidList"/>
    <dgm:cxn modelId="{19313D93-6759-4FC9-A3A1-C68EEA0C57F1}" type="presOf" srcId="{4BF28007-0C03-4372-B21F-372A00ECAD4D}" destId="{0A67BE49-1703-472D-AEC5-45152D54C822}" srcOrd="0" destOrd="0" presId="urn:microsoft.com/office/officeart/2018/2/layout/IconVerticalSolidList"/>
    <dgm:cxn modelId="{CE04C1B4-68D9-47C2-A5D2-463153020EBD}" srcId="{9B4EDF59-D935-4917-9568-BC951D0DC175}" destId="{8F67100A-AE03-482A-9546-6BCC163E5E26}" srcOrd="1" destOrd="0" parTransId="{7A409D25-0BE0-4529-8A74-C3A14E9DD091}" sibTransId="{93693A82-F751-4E49-B45C-35F120BF2F3E}"/>
    <dgm:cxn modelId="{2B377FF9-A81A-40DC-99F6-BE7770720488}" type="presOf" srcId="{9B4EDF59-D935-4917-9568-BC951D0DC175}" destId="{C1A58001-FFC9-4069-A808-53100C045261}" srcOrd="0" destOrd="0" presId="urn:microsoft.com/office/officeart/2018/2/layout/IconVerticalSolidList"/>
    <dgm:cxn modelId="{9C3FE701-BEAD-4D8E-8390-95789ECC06C8}" type="presParOf" srcId="{C1A58001-FFC9-4069-A808-53100C045261}" destId="{AD365545-2C59-44CD-96D9-39C0112690F7}" srcOrd="0" destOrd="0" presId="urn:microsoft.com/office/officeart/2018/2/layout/IconVerticalSolidList"/>
    <dgm:cxn modelId="{F4C6B789-5792-4594-948A-5702C0CE93FF}" type="presParOf" srcId="{AD365545-2C59-44CD-96D9-39C0112690F7}" destId="{467D1CAD-12E2-4E99-A1D5-854D32FEEC42}" srcOrd="0" destOrd="0" presId="urn:microsoft.com/office/officeart/2018/2/layout/IconVerticalSolidList"/>
    <dgm:cxn modelId="{044543FF-5FF0-409E-BC9B-3E991D76C7AA}" type="presParOf" srcId="{AD365545-2C59-44CD-96D9-39C0112690F7}" destId="{DDE5C134-15BE-44AB-A24F-6458B1DA5B27}" srcOrd="1" destOrd="0" presId="urn:microsoft.com/office/officeart/2018/2/layout/IconVerticalSolidList"/>
    <dgm:cxn modelId="{F52F9F7C-1335-4A43-B944-BA0C4A3EAE22}" type="presParOf" srcId="{AD365545-2C59-44CD-96D9-39C0112690F7}" destId="{03FA46A0-F590-4C97-A0C2-7C08A296A57E}" srcOrd="2" destOrd="0" presId="urn:microsoft.com/office/officeart/2018/2/layout/IconVerticalSolidList"/>
    <dgm:cxn modelId="{C1A5CABB-9C31-4C5F-8565-89A906CBC481}" type="presParOf" srcId="{AD365545-2C59-44CD-96D9-39C0112690F7}" destId="{0A67BE49-1703-472D-AEC5-45152D54C822}" srcOrd="3" destOrd="0" presId="urn:microsoft.com/office/officeart/2018/2/layout/IconVerticalSolidList"/>
    <dgm:cxn modelId="{C6C76CA1-0292-4A14-B6BF-77B70A3D09E5}" type="presParOf" srcId="{C1A58001-FFC9-4069-A808-53100C045261}" destId="{2380C417-0782-46B6-BDB3-CA7995BCF4C7}" srcOrd="1" destOrd="0" presId="urn:microsoft.com/office/officeart/2018/2/layout/IconVerticalSolidList"/>
    <dgm:cxn modelId="{B91AB4FC-964F-405B-BC7C-F1C0C1946360}" type="presParOf" srcId="{C1A58001-FFC9-4069-A808-53100C045261}" destId="{194414B9-2510-463F-80B9-E886970DBD0A}" srcOrd="2" destOrd="0" presId="urn:microsoft.com/office/officeart/2018/2/layout/IconVerticalSolidList"/>
    <dgm:cxn modelId="{2B853010-3B93-42B6-974E-BBFED77E37DD}" type="presParOf" srcId="{194414B9-2510-463F-80B9-E886970DBD0A}" destId="{07900342-657F-4ACE-BF23-36A52D14912F}" srcOrd="0" destOrd="0" presId="urn:microsoft.com/office/officeart/2018/2/layout/IconVerticalSolidList"/>
    <dgm:cxn modelId="{28A81087-15E5-4001-AC22-1499A9A79E7E}" type="presParOf" srcId="{194414B9-2510-463F-80B9-E886970DBD0A}" destId="{E663B412-ED01-4666-B3A0-7D0ADC44866B}" srcOrd="1" destOrd="0" presId="urn:microsoft.com/office/officeart/2018/2/layout/IconVerticalSolidList"/>
    <dgm:cxn modelId="{B5C860EF-A378-49F5-BD99-7CC8EBB817BF}" type="presParOf" srcId="{194414B9-2510-463F-80B9-E886970DBD0A}" destId="{BC3044DA-D6E7-430A-AFFA-4E6CB7547D4F}" srcOrd="2" destOrd="0" presId="urn:microsoft.com/office/officeart/2018/2/layout/IconVerticalSolidList"/>
    <dgm:cxn modelId="{745AA244-2106-4A73-8CB8-51423EB5170B}" type="presParOf" srcId="{194414B9-2510-463F-80B9-E886970DBD0A}" destId="{B67107B9-CFEA-4FF7-B9CB-93C6F24D346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7D1CAD-12E2-4E99-A1D5-854D32FEEC42}">
      <dsp:nvSpPr>
        <dsp:cNvPr id="0" name=""/>
        <dsp:cNvSpPr/>
      </dsp:nvSpPr>
      <dsp:spPr>
        <a:xfrm>
          <a:off x="0" y="558555"/>
          <a:ext cx="4586513" cy="11285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E5C134-15BE-44AB-A24F-6458B1DA5B27}">
      <dsp:nvSpPr>
        <dsp:cNvPr id="0" name=""/>
        <dsp:cNvSpPr/>
      </dsp:nvSpPr>
      <dsp:spPr>
        <a:xfrm>
          <a:off x="341374" y="812470"/>
          <a:ext cx="620680" cy="6206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67BE49-1703-472D-AEC5-45152D54C822}">
      <dsp:nvSpPr>
        <dsp:cNvPr id="0" name=""/>
        <dsp:cNvSpPr/>
      </dsp:nvSpPr>
      <dsp:spPr>
        <a:xfrm>
          <a:off x="1303429" y="558555"/>
          <a:ext cx="3283083" cy="11285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434" tIns="119434" rIns="119434" bIns="119434" numCol="1" spcCol="1270" anchor="ctr" anchorCtr="0">
          <a:noAutofit/>
        </a:bodyPr>
        <a:lstStyle/>
        <a:p>
          <a:pPr marL="0" lvl="0" indent="0" algn="l" defTabSz="622300">
            <a:lnSpc>
              <a:spcPct val="100000"/>
            </a:lnSpc>
            <a:spcBef>
              <a:spcPct val="0"/>
            </a:spcBef>
            <a:spcAft>
              <a:spcPct val="35000"/>
            </a:spcAft>
            <a:buNone/>
          </a:pPr>
          <a:r>
            <a:rPr lang="en-US" sz="1400" kern="1200"/>
            <a:t>The table compares NER performance across models using different training strategies, embeddings, and inference layers.</a:t>
          </a:r>
        </a:p>
      </dsp:txBody>
      <dsp:txXfrm>
        <a:off x="1303429" y="558555"/>
        <a:ext cx="3283083" cy="1128510"/>
      </dsp:txXfrm>
    </dsp:sp>
    <dsp:sp modelId="{07900342-657F-4ACE-BF23-36A52D14912F}">
      <dsp:nvSpPr>
        <dsp:cNvPr id="0" name=""/>
        <dsp:cNvSpPr/>
      </dsp:nvSpPr>
      <dsp:spPr>
        <a:xfrm>
          <a:off x="0" y="1960644"/>
          <a:ext cx="4586513" cy="11285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63B412-ED01-4666-B3A0-7D0ADC44866B}">
      <dsp:nvSpPr>
        <dsp:cNvPr id="0" name=""/>
        <dsp:cNvSpPr/>
      </dsp:nvSpPr>
      <dsp:spPr>
        <a:xfrm>
          <a:off x="341374" y="2214558"/>
          <a:ext cx="620680" cy="6206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7107B9-CFEA-4FF7-B9CB-93C6F24D3462}">
      <dsp:nvSpPr>
        <dsp:cNvPr id="0" name=""/>
        <dsp:cNvSpPr/>
      </dsp:nvSpPr>
      <dsp:spPr>
        <a:xfrm>
          <a:off x="1303429" y="1960644"/>
          <a:ext cx="3283083" cy="11285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9434" tIns="119434" rIns="119434" bIns="119434" numCol="1" spcCol="1270" anchor="ctr" anchorCtr="0">
          <a:noAutofit/>
        </a:bodyPr>
        <a:lstStyle/>
        <a:p>
          <a:pPr marL="0" lvl="0" indent="0" algn="l" defTabSz="622300">
            <a:lnSpc>
              <a:spcPct val="100000"/>
            </a:lnSpc>
            <a:spcBef>
              <a:spcPct val="0"/>
            </a:spcBef>
            <a:spcAft>
              <a:spcPct val="35000"/>
            </a:spcAft>
            <a:buNone/>
          </a:pPr>
          <a:r>
            <a:rPr lang="en-US" sz="1400" kern="1200"/>
            <a:t>Three metrics were used: Accuracy, Weighted F1, and Macro F1</a:t>
          </a:r>
        </a:p>
      </dsp:txBody>
      <dsp:txXfrm>
        <a:off x="1303429" y="1960644"/>
        <a:ext cx="3283083" cy="112851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5961A25-5627-2B7E-D2A3-C9ED97BFC2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DAE0232-2D16-21EC-8A23-F15AD81CCD3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3B789EE-B685-499B-9814-92B4A764D79D}" type="datetimeFigureOut">
              <a:rPr lang="en-US" smtClean="0"/>
              <a:t>4/6/2025</a:t>
            </a:fld>
            <a:endParaRPr lang="en-US"/>
          </a:p>
        </p:txBody>
      </p:sp>
      <p:sp>
        <p:nvSpPr>
          <p:cNvPr id="4" name="Footer Placeholder 3">
            <a:extLst>
              <a:ext uri="{FF2B5EF4-FFF2-40B4-BE49-F238E27FC236}">
                <a16:creationId xmlns:a16="http://schemas.microsoft.com/office/drawing/2014/main" id="{436AE53B-2A47-9E08-82FD-E7F70C54C0C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Presented at ICCI 2025, Thailand</a:t>
            </a:r>
          </a:p>
        </p:txBody>
      </p:sp>
      <p:sp>
        <p:nvSpPr>
          <p:cNvPr id="5" name="Slide Number Placeholder 4">
            <a:extLst>
              <a:ext uri="{FF2B5EF4-FFF2-40B4-BE49-F238E27FC236}">
                <a16:creationId xmlns:a16="http://schemas.microsoft.com/office/drawing/2014/main" id="{E39D0431-C44A-6EAA-AFCE-7A564ACF6E4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F73EE33-B325-4565-842A-21E5187669B0}" type="slidenum">
              <a:rPr lang="en-US" smtClean="0"/>
              <a:t>‹#›</a:t>
            </a:fld>
            <a:endParaRPr lang="en-US"/>
          </a:p>
        </p:txBody>
      </p:sp>
    </p:spTree>
    <p:extLst>
      <p:ext uri="{BB962C8B-B14F-4D97-AF65-F5344CB8AC3E}">
        <p14:creationId xmlns:p14="http://schemas.microsoft.com/office/powerpoint/2010/main" val="1724137761"/>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D8B2B1-D3A0-4583-BFD0-0A37201B9ADF}" type="datetimeFigureOut">
              <a:rPr lang="en-US" smtClean="0"/>
              <a:t>4/6/2025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Presented at ICCI 2025, Thailand</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0705D1-8D9D-4641-B3EF-12836A911809}" type="slidenum">
              <a:rPr lang="en-US" smtClean="0"/>
              <a:t>‹#›</a:t>
            </a:fld>
            <a:endParaRPr lang="en-US"/>
          </a:p>
        </p:txBody>
      </p:sp>
    </p:spTree>
    <p:extLst>
      <p:ext uri="{BB962C8B-B14F-4D97-AF65-F5344CB8AC3E}">
        <p14:creationId xmlns:p14="http://schemas.microsoft.com/office/powerpoint/2010/main" val="702726715"/>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a:t>Presented at ICCI 2025, Thailand</a:t>
            </a:r>
          </a:p>
        </p:txBody>
      </p:sp>
    </p:spTree>
    <p:extLst>
      <p:ext uri="{BB962C8B-B14F-4D97-AF65-F5344CB8AC3E}">
        <p14:creationId xmlns:p14="http://schemas.microsoft.com/office/powerpoint/2010/main" val="417322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4FE20B-00B7-EAF0-23FB-87320E4F361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256FBC-00E3-CC2C-C999-ABB385E19B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E1EE191-89BF-9287-7FB4-80398B270CC3}"/>
              </a:ext>
            </a:extLst>
          </p:cNvPr>
          <p:cNvSpPr>
            <a:spLocks noGrp="1"/>
          </p:cNvSpPr>
          <p:nvPr>
            <p:ph type="body" idx="1"/>
          </p:nvPr>
        </p:nvSpPr>
        <p:spPr/>
        <p:txBody>
          <a:bodyPr/>
          <a:lstStyle/>
          <a:p>
            <a:endParaRPr lang="en-US" dirty="0"/>
          </a:p>
        </p:txBody>
      </p:sp>
      <p:sp>
        <p:nvSpPr>
          <p:cNvPr id="4" name="Footer Placeholder 3">
            <a:extLst>
              <a:ext uri="{FF2B5EF4-FFF2-40B4-BE49-F238E27FC236}">
                <a16:creationId xmlns:a16="http://schemas.microsoft.com/office/drawing/2014/main" id="{A131195B-48B5-9830-6C7D-BCBAFA928DF3}"/>
              </a:ext>
            </a:extLst>
          </p:cNvPr>
          <p:cNvSpPr>
            <a:spLocks noGrp="1"/>
          </p:cNvSpPr>
          <p:nvPr>
            <p:ph type="ftr" sz="quarter" idx="4"/>
          </p:nvPr>
        </p:nvSpPr>
        <p:spPr/>
        <p:txBody>
          <a:bodyPr/>
          <a:lstStyle/>
          <a:p>
            <a:r>
              <a:rPr lang="en-US"/>
              <a:t>Presented at ICCI 2025, Thailand</a:t>
            </a:r>
          </a:p>
        </p:txBody>
      </p:sp>
    </p:spTree>
    <p:extLst>
      <p:ext uri="{BB962C8B-B14F-4D97-AF65-F5344CB8AC3E}">
        <p14:creationId xmlns:p14="http://schemas.microsoft.com/office/powerpoint/2010/main" val="3584288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3F248E-F4AE-66E7-4C70-9C52E0E62CA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DB20B78-CD2E-7E07-2460-99D33CD85C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288DAE2-2F93-1695-38C7-A5529D3DDFA0}"/>
              </a:ext>
            </a:extLst>
          </p:cNvPr>
          <p:cNvSpPr>
            <a:spLocks noGrp="1"/>
          </p:cNvSpPr>
          <p:nvPr>
            <p:ph type="body" idx="1"/>
          </p:nvPr>
        </p:nvSpPr>
        <p:spPr/>
        <p:txBody>
          <a:bodyPr/>
          <a:lstStyle/>
          <a:p>
            <a:endParaRPr lang="en-US" dirty="0"/>
          </a:p>
        </p:txBody>
      </p:sp>
      <p:sp>
        <p:nvSpPr>
          <p:cNvPr id="4" name="Footer Placeholder 3">
            <a:extLst>
              <a:ext uri="{FF2B5EF4-FFF2-40B4-BE49-F238E27FC236}">
                <a16:creationId xmlns:a16="http://schemas.microsoft.com/office/drawing/2014/main" id="{B1B1186C-5F8E-4000-F599-3F80215319C4}"/>
              </a:ext>
            </a:extLst>
          </p:cNvPr>
          <p:cNvSpPr>
            <a:spLocks noGrp="1"/>
          </p:cNvSpPr>
          <p:nvPr>
            <p:ph type="ftr" sz="quarter" idx="4"/>
          </p:nvPr>
        </p:nvSpPr>
        <p:spPr/>
        <p:txBody>
          <a:bodyPr/>
          <a:lstStyle/>
          <a:p>
            <a:r>
              <a:rPr lang="en-US"/>
              <a:t>Presented at ICCI 2025, Thailand</a:t>
            </a:r>
          </a:p>
        </p:txBody>
      </p:sp>
    </p:spTree>
    <p:extLst>
      <p:ext uri="{BB962C8B-B14F-4D97-AF65-F5344CB8AC3E}">
        <p14:creationId xmlns:p14="http://schemas.microsoft.com/office/powerpoint/2010/main" val="780755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F6B679-6840-CC3E-22C5-303F340BB9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51FA47-6584-11FF-9825-85812BCBDA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84674F-BE3C-F34D-08D1-85A181C84B2E}"/>
              </a:ext>
            </a:extLst>
          </p:cNvPr>
          <p:cNvSpPr>
            <a:spLocks noGrp="1"/>
          </p:cNvSpPr>
          <p:nvPr>
            <p:ph type="body" idx="1"/>
          </p:nvPr>
        </p:nvSpPr>
        <p:spPr/>
        <p:txBody>
          <a:bodyPr/>
          <a:lstStyle/>
          <a:p>
            <a:endParaRPr lang="en-US" dirty="0"/>
          </a:p>
        </p:txBody>
      </p:sp>
      <p:sp>
        <p:nvSpPr>
          <p:cNvPr id="4" name="Footer Placeholder 3">
            <a:extLst>
              <a:ext uri="{FF2B5EF4-FFF2-40B4-BE49-F238E27FC236}">
                <a16:creationId xmlns:a16="http://schemas.microsoft.com/office/drawing/2014/main" id="{DC6562A5-5882-F377-A5E8-091E89F1DD63}"/>
              </a:ext>
            </a:extLst>
          </p:cNvPr>
          <p:cNvSpPr>
            <a:spLocks noGrp="1"/>
          </p:cNvSpPr>
          <p:nvPr>
            <p:ph type="ftr" sz="quarter" idx="4"/>
          </p:nvPr>
        </p:nvSpPr>
        <p:spPr/>
        <p:txBody>
          <a:bodyPr/>
          <a:lstStyle/>
          <a:p>
            <a:r>
              <a:rPr lang="en-US"/>
              <a:t>Presented at ICCI 2025, Thailand</a:t>
            </a:r>
          </a:p>
        </p:txBody>
      </p:sp>
    </p:spTree>
    <p:extLst>
      <p:ext uri="{BB962C8B-B14F-4D97-AF65-F5344CB8AC3E}">
        <p14:creationId xmlns:p14="http://schemas.microsoft.com/office/powerpoint/2010/main" val="3152077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5852C-A172-69D3-556F-7DE2A8864A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BB67B7-D0A4-D5F6-7079-A64D732F03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A112D5F-7C6E-86AB-3C57-F1B95CBC3AE0}"/>
              </a:ext>
            </a:extLst>
          </p:cNvPr>
          <p:cNvSpPr>
            <a:spLocks noGrp="1"/>
          </p:cNvSpPr>
          <p:nvPr>
            <p:ph type="dt" sz="half" idx="10"/>
          </p:nvPr>
        </p:nvSpPr>
        <p:spPr/>
        <p:txBody>
          <a:bodyPr/>
          <a:lstStyle/>
          <a:p>
            <a:fld id="{383858C7-F7F6-451B-843D-4613F0429504}" type="datetime1">
              <a:rPr lang="en-US" smtClean="0"/>
              <a:t>4/6/2025</a:t>
            </a:fld>
            <a:endParaRPr lang="en-US"/>
          </a:p>
        </p:txBody>
      </p:sp>
      <p:sp>
        <p:nvSpPr>
          <p:cNvPr id="5" name="Footer Placeholder 4">
            <a:extLst>
              <a:ext uri="{FF2B5EF4-FFF2-40B4-BE49-F238E27FC236}">
                <a16:creationId xmlns:a16="http://schemas.microsoft.com/office/drawing/2014/main" id="{3BC64FD9-2B67-2D72-9470-6A228450A6A1}"/>
              </a:ext>
            </a:extLst>
          </p:cNvPr>
          <p:cNvSpPr>
            <a:spLocks noGrp="1"/>
          </p:cNvSpPr>
          <p:nvPr>
            <p:ph type="ftr" sz="quarter" idx="11"/>
          </p:nvPr>
        </p:nvSpPr>
        <p:spPr/>
        <p:txBody>
          <a:bodyPr/>
          <a:lstStyle/>
          <a:p>
            <a:r>
              <a:rPr lang="en-US"/>
              <a:t>Presented at ICCI 2025, Chonburi, Thailand</a:t>
            </a:r>
          </a:p>
        </p:txBody>
      </p:sp>
      <p:sp>
        <p:nvSpPr>
          <p:cNvPr id="6" name="Slide Number Placeholder 5">
            <a:extLst>
              <a:ext uri="{FF2B5EF4-FFF2-40B4-BE49-F238E27FC236}">
                <a16:creationId xmlns:a16="http://schemas.microsoft.com/office/drawing/2014/main" id="{0A9BB96D-FB55-FBDD-2AA1-EA205A35E4BD}"/>
              </a:ext>
            </a:extLst>
          </p:cNvPr>
          <p:cNvSpPr>
            <a:spLocks noGrp="1"/>
          </p:cNvSpPr>
          <p:nvPr>
            <p:ph type="sldNum" sz="quarter" idx="12"/>
          </p:nvPr>
        </p:nvSpPr>
        <p:spPr/>
        <p:txBody>
          <a:bodyPr/>
          <a:lstStyle/>
          <a:p>
            <a:fld id="{5D23C74D-59EA-430E-B3BF-070D2EB3B847}" type="slidenum">
              <a:rPr lang="en-US" smtClean="0"/>
              <a:t>‹#›</a:t>
            </a:fld>
            <a:endParaRPr lang="en-US"/>
          </a:p>
        </p:txBody>
      </p:sp>
    </p:spTree>
    <p:extLst>
      <p:ext uri="{BB962C8B-B14F-4D97-AF65-F5344CB8AC3E}">
        <p14:creationId xmlns:p14="http://schemas.microsoft.com/office/powerpoint/2010/main" val="3922711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96B23-B295-72CB-09C8-8151BAF1D7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EF5AB0-5F3A-A45C-09A6-76F8782F8A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D4C9B5-7D7C-1385-777B-866376416CD3}"/>
              </a:ext>
            </a:extLst>
          </p:cNvPr>
          <p:cNvSpPr>
            <a:spLocks noGrp="1"/>
          </p:cNvSpPr>
          <p:nvPr>
            <p:ph type="dt" sz="half" idx="10"/>
          </p:nvPr>
        </p:nvSpPr>
        <p:spPr/>
        <p:txBody>
          <a:bodyPr/>
          <a:lstStyle/>
          <a:p>
            <a:fld id="{D04DE7B0-0B8F-4510-8C5B-B15D43B99AA0}" type="datetime1">
              <a:rPr lang="en-US" smtClean="0"/>
              <a:t>4/6/2025</a:t>
            </a:fld>
            <a:endParaRPr lang="en-US"/>
          </a:p>
        </p:txBody>
      </p:sp>
      <p:sp>
        <p:nvSpPr>
          <p:cNvPr id="5" name="Footer Placeholder 4">
            <a:extLst>
              <a:ext uri="{FF2B5EF4-FFF2-40B4-BE49-F238E27FC236}">
                <a16:creationId xmlns:a16="http://schemas.microsoft.com/office/drawing/2014/main" id="{F3087EED-F8FA-89FE-0257-73E9F743425F}"/>
              </a:ext>
            </a:extLst>
          </p:cNvPr>
          <p:cNvSpPr>
            <a:spLocks noGrp="1"/>
          </p:cNvSpPr>
          <p:nvPr>
            <p:ph type="ftr" sz="quarter" idx="11"/>
          </p:nvPr>
        </p:nvSpPr>
        <p:spPr/>
        <p:txBody>
          <a:bodyPr/>
          <a:lstStyle/>
          <a:p>
            <a:r>
              <a:rPr lang="en-US"/>
              <a:t>Presented at ICCI 2025, Chonburi, Thailand</a:t>
            </a:r>
          </a:p>
        </p:txBody>
      </p:sp>
      <p:sp>
        <p:nvSpPr>
          <p:cNvPr id="6" name="Slide Number Placeholder 5">
            <a:extLst>
              <a:ext uri="{FF2B5EF4-FFF2-40B4-BE49-F238E27FC236}">
                <a16:creationId xmlns:a16="http://schemas.microsoft.com/office/drawing/2014/main" id="{AB8F3C27-34C7-5092-8EFB-B563F4E2CE5A}"/>
              </a:ext>
            </a:extLst>
          </p:cNvPr>
          <p:cNvSpPr>
            <a:spLocks noGrp="1"/>
          </p:cNvSpPr>
          <p:nvPr>
            <p:ph type="sldNum" sz="quarter" idx="12"/>
          </p:nvPr>
        </p:nvSpPr>
        <p:spPr/>
        <p:txBody>
          <a:bodyPr/>
          <a:lstStyle/>
          <a:p>
            <a:fld id="{5D23C74D-59EA-430E-B3BF-070D2EB3B847}" type="slidenum">
              <a:rPr lang="en-US" smtClean="0"/>
              <a:t>‹#›</a:t>
            </a:fld>
            <a:endParaRPr lang="en-US"/>
          </a:p>
        </p:txBody>
      </p:sp>
    </p:spTree>
    <p:extLst>
      <p:ext uri="{BB962C8B-B14F-4D97-AF65-F5344CB8AC3E}">
        <p14:creationId xmlns:p14="http://schemas.microsoft.com/office/powerpoint/2010/main" val="483765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FCBDCF-C05E-111A-861B-3FC2FCD9FE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67C5AA3-86BE-5F5B-8C1C-19B5BE328F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85E50C-C2F4-14D9-6150-FB70C362C680}"/>
              </a:ext>
            </a:extLst>
          </p:cNvPr>
          <p:cNvSpPr>
            <a:spLocks noGrp="1"/>
          </p:cNvSpPr>
          <p:nvPr>
            <p:ph type="dt" sz="half" idx="10"/>
          </p:nvPr>
        </p:nvSpPr>
        <p:spPr/>
        <p:txBody>
          <a:bodyPr/>
          <a:lstStyle/>
          <a:p>
            <a:fld id="{B52F2365-FED5-413F-BDD9-4A0FDCC0BDFF}" type="datetime1">
              <a:rPr lang="en-US" smtClean="0"/>
              <a:t>4/6/2025</a:t>
            </a:fld>
            <a:endParaRPr lang="en-US"/>
          </a:p>
        </p:txBody>
      </p:sp>
      <p:sp>
        <p:nvSpPr>
          <p:cNvPr id="5" name="Footer Placeholder 4">
            <a:extLst>
              <a:ext uri="{FF2B5EF4-FFF2-40B4-BE49-F238E27FC236}">
                <a16:creationId xmlns:a16="http://schemas.microsoft.com/office/drawing/2014/main" id="{2DCE659C-C6B1-781F-285D-CAB251BC221B}"/>
              </a:ext>
            </a:extLst>
          </p:cNvPr>
          <p:cNvSpPr>
            <a:spLocks noGrp="1"/>
          </p:cNvSpPr>
          <p:nvPr>
            <p:ph type="ftr" sz="quarter" idx="11"/>
          </p:nvPr>
        </p:nvSpPr>
        <p:spPr/>
        <p:txBody>
          <a:bodyPr/>
          <a:lstStyle/>
          <a:p>
            <a:r>
              <a:rPr lang="en-US"/>
              <a:t>Presented at ICCI 2025, Chonburi, Thailand</a:t>
            </a:r>
          </a:p>
        </p:txBody>
      </p:sp>
      <p:sp>
        <p:nvSpPr>
          <p:cNvPr id="6" name="Slide Number Placeholder 5">
            <a:extLst>
              <a:ext uri="{FF2B5EF4-FFF2-40B4-BE49-F238E27FC236}">
                <a16:creationId xmlns:a16="http://schemas.microsoft.com/office/drawing/2014/main" id="{E4B3D857-A464-61E9-DE75-B174C37CB442}"/>
              </a:ext>
            </a:extLst>
          </p:cNvPr>
          <p:cNvSpPr>
            <a:spLocks noGrp="1"/>
          </p:cNvSpPr>
          <p:nvPr>
            <p:ph type="sldNum" sz="quarter" idx="12"/>
          </p:nvPr>
        </p:nvSpPr>
        <p:spPr/>
        <p:txBody>
          <a:bodyPr/>
          <a:lstStyle/>
          <a:p>
            <a:fld id="{5D23C74D-59EA-430E-B3BF-070D2EB3B847}" type="slidenum">
              <a:rPr lang="en-US" smtClean="0"/>
              <a:t>‹#›</a:t>
            </a:fld>
            <a:endParaRPr lang="en-US"/>
          </a:p>
        </p:txBody>
      </p:sp>
    </p:spTree>
    <p:extLst>
      <p:ext uri="{BB962C8B-B14F-4D97-AF65-F5344CB8AC3E}">
        <p14:creationId xmlns:p14="http://schemas.microsoft.com/office/powerpoint/2010/main" val="1551388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68181-B0C2-556B-D40E-A6CD0A8B1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F027B3-4B57-97DC-A5BC-46DC8BAF5F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9C500-FFD2-DFD7-E937-255243B65AF2}"/>
              </a:ext>
            </a:extLst>
          </p:cNvPr>
          <p:cNvSpPr>
            <a:spLocks noGrp="1"/>
          </p:cNvSpPr>
          <p:nvPr>
            <p:ph type="dt" sz="half" idx="10"/>
          </p:nvPr>
        </p:nvSpPr>
        <p:spPr/>
        <p:txBody>
          <a:bodyPr/>
          <a:lstStyle/>
          <a:p>
            <a:fld id="{B16B4A9E-3F46-4380-9089-8A0D140FDA70}" type="datetime1">
              <a:rPr lang="en-US" smtClean="0"/>
              <a:t>4/6/2025</a:t>
            </a:fld>
            <a:endParaRPr lang="en-US"/>
          </a:p>
        </p:txBody>
      </p:sp>
      <p:sp>
        <p:nvSpPr>
          <p:cNvPr id="5" name="Footer Placeholder 4">
            <a:extLst>
              <a:ext uri="{FF2B5EF4-FFF2-40B4-BE49-F238E27FC236}">
                <a16:creationId xmlns:a16="http://schemas.microsoft.com/office/drawing/2014/main" id="{C5002560-D4EF-26D3-5B6F-C7053C6568D4}"/>
              </a:ext>
            </a:extLst>
          </p:cNvPr>
          <p:cNvSpPr>
            <a:spLocks noGrp="1"/>
          </p:cNvSpPr>
          <p:nvPr>
            <p:ph type="ftr" sz="quarter" idx="11"/>
          </p:nvPr>
        </p:nvSpPr>
        <p:spPr/>
        <p:txBody>
          <a:bodyPr/>
          <a:lstStyle/>
          <a:p>
            <a:r>
              <a:rPr lang="en-US"/>
              <a:t>Presented at ICCI 2025, Chonburi, Thailand</a:t>
            </a:r>
          </a:p>
        </p:txBody>
      </p:sp>
      <p:sp>
        <p:nvSpPr>
          <p:cNvPr id="6" name="Slide Number Placeholder 5">
            <a:extLst>
              <a:ext uri="{FF2B5EF4-FFF2-40B4-BE49-F238E27FC236}">
                <a16:creationId xmlns:a16="http://schemas.microsoft.com/office/drawing/2014/main" id="{22AD866E-98F8-095B-F27D-50577284EC04}"/>
              </a:ext>
            </a:extLst>
          </p:cNvPr>
          <p:cNvSpPr>
            <a:spLocks noGrp="1"/>
          </p:cNvSpPr>
          <p:nvPr>
            <p:ph type="sldNum" sz="quarter" idx="12"/>
          </p:nvPr>
        </p:nvSpPr>
        <p:spPr/>
        <p:txBody>
          <a:bodyPr/>
          <a:lstStyle/>
          <a:p>
            <a:fld id="{5D23C74D-59EA-430E-B3BF-070D2EB3B847}" type="slidenum">
              <a:rPr lang="en-US" smtClean="0"/>
              <a:t>‹#›</a:t>
            </a:fld>
            <a:endParaRPr lang="en-US"/>
          </a:p>
        </p:txBody>
      </p:sp>
    </p:spTree>
    <p:extLst>
      <p:ext uri="{BB962C8B-B14F-4D97-AF65-F5344CB8AC3E}">
        <p14:creationId xmlns:p14="http://schemas.microsoft.com/office/powerpoint/2010/main" val="3322384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21A55-4C64-2399-BD1B-6BC18D26E3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94618C-1156-D2CA-EFE6-C61E0B0D59C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936437-F9A4-6B67-F047-8B4631712C93}"/>
              </a:ext>
            </a:extLst>
          </p:cNvPr>
          <p:cNvSpPr>
            <a:spLocks noGrp="1"/>
          </p:cNvSpPr>
          <p:nvPr>
            <p:ph type="dt" sz="half" idx="10"/>
          </p:nvPr>
        </p:nvSpPr>
        <p:spPr/>
        <p:txBody>
          <a:bodyPr/>
          <a:lstStyle/>
          <a:p>
            <a:fld id="{3E3D7EBD-C936-4698-ACFB-3F136EB65647}" type="datetime1">
              <a:rPr lang="en-US" smtClean="0"/>
              <a:t>4/6/2025</a:t>
            </a:fld>
            <a:endParaRPr lang="en-US"/>
          </a:p>
        </p:txBody>
      </p:sp>
      <p:sp>
        <p:nvSpPr>
          <p:cNvPr id="5" name="Footer Placeholder 4">
            <a:extLst>
              <a:ext uri="{FF2B5EF4-FFF2-40B4-BE49-F238E27FC236}">
                <a16:creationId xmlns:a16="http://schemas.microsoft.com/office/drawing/2014/main" id="{313CE3D4-83E9-0F6B-C1B4-611C60D11B75}"/>
              </a:ext>
            </a:extLst>
          </p:cNvPr>
          <p:cNvSpPr>
            <a:spLocks noGrp="1"/>
          </p:cNvSpPr>
          <p:nvPr>
            <p:ph type="ftr" sz="quarter" idx="11"/>
          </p:nvPr>
        </p:nvSpPr>
        <p:spPr/>
        <p:txBody>
          <a:bodyPr/>
          <a:lstStyle/>
          <a:p>
            <a:r>
              <a:rPr lang="en-US"/>
              <a:t>Presented at ICCI 2025, Chonburi, Thailand</a:t>
            </a:r>
          </a:p>
        </p:txBody>
      </p:sp>
      <p:sp>
        <p:nvSpPr>
          <p:cNvPr id="6" name="Slide Number Placeholder 5">
            <a:extLst>
              <a:ext uri="{FF2B5EF4-FFF2-40B4-BE49-F238E27FC236}">
                <a16:creationId xmlns:a16="http://schemas.microsoft.com/office/drawing/2014/main" id="{CB2956DB-9B2E-E715-E013-A9C57A75280C}"/>
              </a:ext>
            </a:extLst>
          </p:cNvPr>
          <p:cNvSpPr>
            <a:spLocks noGrp="1"/>
          </p:cNvSpPr>
          <p:nvPr>
            <p:ph type="sldNum" sz="quarter" idx="12"/>
          </p:nvPr>
        </p:nvSpPr>
        <p:spPr/>
        <p:txBody>
          <a:bodyPr/>
          <a:lstStyle/>
          <a:p>
            <a:fld id="{5D23C74D-59EA-430E-B3BF-070D2EB3B847}" type="slidenum">
              <a:rPr lang="en-US" smtClean="0"/>
              <a:t>‹#›</a:t>
            </a:fld>
            <a:endParaRPr lang="en-US"/>
          </a:p>
        </p:txBody>
      </p:sp>
    </p:spTree>
    <p:extLst>
      <p:ext uri="{BB962C8B-B14F-4D97-AF65-F5344CB8AC3E}">
        <p14:creationId xmlns:p14="http://schemas.microsoft.com/office/powerpoint/2010/main" val="1042076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7E45E-9CE0-EFC3-33BD-9565A2F335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B90CA5-A384-7C87-A6C1-91D2AFE0A6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400DCC6-99D8-9AF2-AC00-A29090DDED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826150-3135-C23F-CCA8-3D7E8B22FB73}"/>
              </a:ext>
            </a:extLst>
          </p:cNvPr>
          <p:cNvSpPr>
            <a:spLocks noGrp="1"/>
          </p:cNvSpPr>
          <p:nvPr>
            <p:ph type="dt" sz="half" idx="10"/>
          </p:nvPr>
        </p:nvSpPr>
        <p:spPr/>
        <p:txBody>
          <a:bodyPr/>
          <a:lstStyle/>
          <a:p>
            <a:fld id="{F48C240F-77DF-45AB-8C7C-35757A35B054}" type="datetime1">
              <a:rPr lang="en-US" smtClean="0"/>
              <a:t>4/6/2025</a:t>
            </a:fld>
            <a:endParaRPr lang="en-US"/>
          </a:p>
        </p:txBody>
      </p:sp>
      <p:sp>
        <p:nvSpPr>
          <p:cNvPr id="6" name="Footer Placeholder 5">
            <a:extLst>
              <a:ext uri="{FF2B5EF4-FFF2-40B4-BE49-F238E27FC236}">
                <a16:creationId xmlns:a16="http://schemas.microsoft.com/office/drawing/2014/main" id="{1E9AFFFA-627A-1DC6-C302-B0BD3CF71A84}"/>
              </a:ext>
            </a:extLst>
          </p:cNvPr>
          <p:cNvSpPr>
            <a:spLocks noGrp="1"/>
          </p:cNvSpPr>
          <p:nvPr>
            <p:ph type="ftr" sz="quarter" idx="11"/>
          </p:nvPr>
        </p:nvSpPr>
        <p:spPr/>
        <p:txBody>
          <a:bodyPr/>
          <a:lstStyle/>
          <a:p>
            <a:r>
              <a:rPr lang="en-US"/>
              <a:t>Presented at ICCI 2025, Chonburi, Thailand</a:t>
            </a:r>
          </a:p>
        </p:txBody>
      </p:sp>
      <p:sp>
        <p:nvSpPr>
          <p:cNvPr id="7" name="Slide Number Placeholder 6">
            <a:extLst>
              <a:ext uri="{FF2B5EF4-FFF2-40B4-BE49-F238E27FC236}">
                <a16:creationId xmlns:a16="http://schemas.microsoft.com/office/drawing/2014/main" id="{D1F38C17-3368-74D8-EE04-F413945E4FD0}"/>
              </a:ext>
            </a:extLst>
          </p:cNvPr>
          <p:cNvSpPr>
            <a:spLocks noGrp="1"/>
          </p:cNvSpPr>
          <p:nvPr>
            <p:ph type="sldNum" sz="quarter" idx="12"/>
          </p:nvPr>
        </p:nvSpPr>
        <p:spPr/>
        <p:txBody>
          <a:bodyPr/>
          <a:lstStyle/>
          <a:p>
            <a:fld id="{5D23C74D-59EA-430E-B3BF-070D2EB3B847}" type="slidenum">
              <a:rPr lang="en-US" smtClean="0"/>
              <a:t>‹#›</a:t>
            </a:fld>
            <a:endParaRPr lang="en-US"/>
          </a:p>
        </p:txBody>
      </p:sp>
    </p:spTree>
    <p:extLst>
      <p:ext uri="{BB962C8B-B14F-4D97-AF65-F5344CB8AC3E}">
        <p14:creationId xmlns:p14="http://schemas.microsoft.com/office/powerpoint/2010/main" val="16118178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4C29C-7CB3-37E4-3F19-FF1B88752C5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0D3E4A1-12E6-349B-6D90-E4D0F754E5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F51B2E-059F-A8E1-730C-DDEC737E63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033C76E-D417-3145-DEE3-606F614EC9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D5447C-4FAC-A385-FA4D-943A0A80E0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0EF4B1E-012F-0A6B-C2F4-591E68BE70D4}"/>
              </a:ext>
            </a:extLst>
          </p:cNvPr>
          <p:cNvSpPr>
            <a:spLocks noGrp="1"/>
          </p:cNvSpPr>
          <p:nvPr>
            <p:ph type="dt" sz="half" idx="10"/>
          </p:nvPr>
        </p:nvSpPr>
        <p:spPr/>
        <p:txBody>
          <a:bodyPr/>
          <a:lstStyle/>
          <a:p>
            <a:fld id="{6FF8D01D-B250-4264-B241-BF29F9D39F92}" type="datetime1">
              <a:rPr lang="en-US" smtClean="0"/>
              <a:t>4/6/2025</a:t>
            </a:fld>
            <a:endParaRPr lang="en-US"/>
          </a:p>
        </p:txBody>
      </p:sp>
      <p:sp>
        <p:nvSpPr>
          <p:cNvPr id="8" name="Footer Placeholder 7">
            <a:extLst>
              <a:ext uri="{FF2B5EF4-FFF2-40B4-BE49-F238E27FC236}">
                <a16:creationId xmlns:a16="http://schemas.microsoft.com/office/drawing/2014/main" id="{D89CA028-2D2C-1133-516D-466A2B3DD1E4}"/>
              </a:ext>
            </a:extLst>
          </p:cNvPr>
          <p:cNvSpPr>
            <a:spLocks noGrp="1"/>
          </p:cNvSpPr>
          <p:nvPr>
            <p:ph type="ftr" sz="quarter" idx="11"/>
          </p:nvPr>
        </p:nvSpPr>
        <p:spPr/>
        <p:txBody>
          <a:bodyPr/>
          <a:lstStyle/>
          <a:p>
            <a:r>
              <a:rPr lang="en-US"/>
              <a:t>Presented at ICCI 2025, Chonburi, Thailand</a:t>
            </a:r>
          </a:p>
        </p:txBody>
      </p:sp>
      <p:sp>
        <p:nvSpPr>
          <p:cNvPr id="9" name="Slide Number Placeholder 8">
            <a:extLst>
              <a:ext uri="{FF2B5EF4-FFF2-40B4-BE49-F238E27FC236}">
                <a16:creationId xmlns:a16="http://schemas.microsoft.com/office/drawing/2014/main" id="{30FCACD6-ADE5-D219-D90D-8FDFB1664496}"/>
              </a:ext>
            </a:extLst>
          </p:cNvPr>
          <p:cNvSpPr>
            <a:spLocks noGrp="1"/>
          </p:cNvSpPr>
          <p:nvPr>
            <p:ph type="sldNum" sz="quarter" idx="12"/>
          </p:nvPr>
        </p:nvSpPr>
        <p:spPr/>
        <p:txBody>
          <a:bodyPr/>
          <a:lstStyle/>
          <a:p>
            <a:fld id="{5D23C74D-59EA-430E-B3BF-070D2EB3B847}" type="slidenum">
              <a:rPr lang="en-US" smtClean="0"/>
              <a:t>‹#›</a:t>
            </a:fld>
            <a:endParaRPr lang="en-US"/>
          </a:p>
        </p:txBody>
      </p:sp>
    </p:spTree>
    <p:extLst>
      <p:ext uri="{BB962C8B-B14F-4D97-AF65-F5344CB8AC3E}">
        <p14:creationId xmlns:p14="http://schemas.microsoft.com/office/powerpoint/2010/main" val="1669177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80E4D-39BB-2A2F-F4F6-A15F82435D3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6462FA-304C-A502-B2BC-BB0E7F1E8342}"/>
              </a:ext>
            </a:extLst>
          </p:cNvPr>
          <p:cNvSpPr>
            <a:spLocks noGrp="1"/>
          </p:cNvSpPr>
          <p:nvPr>
            <p:ph type="dt" sz="half" idx="10"/>
          </p:nvPr>
        </p:nvSpPr>
        <p:spPr/>
        <p:txBody>
          <a:bodyPr/>
          <a:lstStyle/>
          <a:p>
            <a:fld id="{DF37ABEA-5750-4B8E-8144-CB781026523D}" type="datetime1">
              <a:rPr lang="en-US" smtClean="0"/>
              <a:t>4/6/2025</a:t>
            </a:fld>
            <a:endParaRPr lang="en-US"/>
          </a:p>
        </p:txBody>
      </p:sp>
      <p:sp>
        <p:nvSpPr>
          <p:cNvPr id="4" name="Footer Placeholder 3">
            <a:extLst>
              <a:ext uri="{FF2B5EF4-FFF2-40B4-BE49-F238E27FC236}">
                <a16:creationId xmlns:a16="http://schemas.microsoft.com/office/drawing/2014/main" id="{3FF72862-3433-602F-086C-67E464D36C70}"/>
              </a:ext>
            </a:extLst>
          </p:cNvPr>
          <p:cNvSpPr>
            <a:spLocks noGrp="1"/>
          </p:cNvSpPr>
          <p:nvPr>
            <p:ph type="ftr" sz="quarter" idx="11"/>
          </p:nvPr>
        </p:nvSpPr>
        <p:spPr/>
        <p:txBody>
          <a:bodyPr/>
          <a:lstStyle/>
          <a:p>
            <a:r>
              <a:rPr lang="en-US"/>
              <a:t>Presented at ICCI 2025, Chonburi, Thailand</a:t>
            </a:r>
          </a:p>
        </p:txBody>
      </p:sp>
      <p:sp>
        <p:nvSpPr>
          <p:cNvPr id="5" name="Slide Number Placeholder 4">
            <a:extLst>
              <a:ext uri="{FF2B5EF4-FFF2-40B4-BE49-F238E27FC236}">
                <a16:creationId xmlns:a16="http://schemas.microsoft.com/office/drawing/2014/main" id="{AA3BDA83-1215-30BB-979A-3450BDDF7843}"/>
              </a:ext>
            </a:extLst>
          </p:cNvPr>
          <p:cNvSpPr>
            <a:spLocks noGrp="1"/>
          </p:cNvSpPr>
          <p:nvPr>
            <p:ph type="sldNum" sz="quarter" idx="12"/>
          </p:nvPr>
        </p:nvSpPr>
        <p:spPr/>
        <p:txBody>
          <a:bodyPr/>
          <a:lstStyle/>
          <a:p>
            <a:fld id="{5D23C74D-59EA-430E-B3BF-070D2EB3B847}" type="slidenum">
              <a:rPr lang="en-US" smtClean="0"/>
              <a:t>‹#›</a:t>
            </a:fld>
            <a:endParaRPr lang="en-US"/>
          </a:p>
        </p:txBody>
      </p:sp>
    </p:spTree>
    <p:extLst>
      <p:ext uri="{BB962C8B-B14F-4D97-AF65-F5344CB8AC3E}">
        <p14:creationId xmlns:p14="http://schemas.microsoft.com/office/powerpoint/2010/main" val="290671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9387B7-C14A-C0A1-CADF-6C437B62001D}"/>
              </a:ext>
            </a:extLst>
          </p:cNvPr>
          <p:cNvSpPr>
            <a:spLocks noGrp="1"/>
          </p:cNvSpPr>
          <p:nvPr>
            <p:ph type="dt" sz="half" idx="10"/>
          </p:nvPr>
        </p:nvSpPr>
        <p:spPr/>
        <p:txBody>
          <a:bodyPr/>
          <a:lstStyle/>
          <a:p>
            <a:fld id="{5D90634E-8C9C-45CD-AB60-3FD911E1272A}" type="datetime1">
              <a:rPr lang="en-US" smtClean="0"/>
              <a:t>4/6/2025</a:t>
            </a:fld>
            <a:endParaRPr lang="en-US"/>
          </a:p>
        </p:txBody>
      </p:sp>
      <p:sp>
        <p:nvSpPr>
          <p:cNvPr id="3" name="Footer Placeholder 2">
            <a:extLst>
              <a:ext uri="{FF2B5EF4-FFF2-40B4-BE49-F238E27FC236}">
                <a16:creationId xmlns:a16="http://schemas.microsoft.com/office/drawing/2014/main" id="{8F5C17E7-EC50-6E6E-DC29-21F459995257}"/>
              </a:ext>
            </a:extLst>
          </p:cNvPr>
          <p:cNvSpPr>
            <a:spLocks noGrp="1"/>
          </p:cNvSpPr>
          <p:nvPr>
            <p:ph type="ftr" sz="quarter" idx="11"/>
          </p:nvPr>
        </p:nvSpPr>
        <p:spPr/>
        <p:txBody>
          <a:bodyPr/>
          <a:lstStyle/>
          <a:p>
            <a:r>
              <a:rPr lang="en-US"/>
              <a:t>Presented at ICCI 2025, Chonburi, Thailand</a:t>
            </a:r>
          </a:p>
        </p:txBody>
      </p:sp>
      <p:sp>
        <p:nvSpPr>
          <p:cNvPr id="4" name="Slide Number Placeholder 3">
            <a:extLst>
              <a:ext uri="{FF2B5EF4-FFF2-40B4-BE49-F238E27FC236}">
                <a16:creationId xmlns:a16="http://schemas.microsoft.com/office/drawing/2014/main" id="{6AD4DBA1-3B05-E1F4-41F3-DD6B2D1B3B6F}"/>
              </a:ext>
            </a:extLst>
          </p:cNvPr>
          <p:cNvSpPr>
            <a:spLocks noGrp="1"/>
          </p:cNvSpPr>
          <p:nvPr>
            <p:ph type="sldNum" sz="quarter" idx="12"/>
          </p:nvPr>
        </p:nvSpPr>
        <p:spPr/>
        <p:txBody>
          <a:bodyPr/>
          <a:lstStyle/>
          <a:p>
            <a:fld id="{5D23C74D-59EA-430E-B3BF-070D2EB3B847}" type="slidenum">
              <a:rPr lang="en-US" smtClean="0"/>
              <a:t>‹#›</a:t>
            </a:fld>
            <a:endParaRPr lang="en-US"/>
          </a:p>
        </p:txBody>
      </p:sp>
    </p:spTree>
    <p:extLst>
      <p:ext uri="{BB962C8B-B14F-4D97-AF65-F5344CB8AC3E}">
        <p14:creationId xmlns:p14="http://schemas.microsoft.com/office/powerpoint/2010/main" val="2719695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EA774-FB66-7EF9-54F4-874D8FBBD9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52BE1FB-3FE6-3764-54D3-F24AF02DAC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7122439-C7FC-3ACA-1DFD-D4268FF1EB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771995-1F46-75D4-FCB1-9658F1245521}"/>
              </a:ext>
            </a:extLst>
          </p:cNvPr>
          <p:cNvSpPr>
            <a:spLocks noGrp="1"/>
          </p:cNvSpPr>
          <p:nvPr>
            <p:ph type="dt" sz="half" idx="10"/>
          </p:nvPr>
        </p:nvSpPr>
        <p:spPr/>
        <p:txBody>
          <a:bodyPr/>
          <a:lstStyle/>
          <a:p>
            <a:fld id="{AABDD80F-14BD-4BCC-8DE5-B11CBC985C51}" type="datetime1">
              <a:rPr lang="en-US" smtClean="0"/>
              <a:t>4/6/2025</a:t>
            </a:fld>
            <a:endParaRPr lang="en-US"/>
          </a:p>
        </p:txBody>
      </p:sp>
      <p:sp>
        <p:nvSpPr>
          <p:cNvPr id="6" name="Footer Placeholder 5">
            <a:extLst>
              <a:ext uri="{FF2B5EF4-FFF2-40B4-BE49-F238E27FC236}">
                <a16:creationId xmlns:a16="http://schemas.microsoft.com/office/drawing/2014/main" id="{309CD423-3D1F-ACFC-A9E8-7B24FD9127F1}"/>
              </a:ext>
            </a:extLst>
          </p:cNvPr>
          <p:cNvSpPr>
            <a:spLocks noGrp="1"/>
          </p:cNvSpPr>
          <p:nvPr>
            <p:ph type="ftr" sz="quarter" idx="11"/>
          </p:nvPr>
        </p:nvSpPr>
        <p:spPr/>
        <p:txBody>
          <a:bodyPr/>
          <a:lstStyle/>
          <a:p>
            <a:r>
              <a:rPr lang="en-US"/>
              <a:t>Presented at ICCI 2025, Chonburi, Thailand</a:t>
            </a:r>
          </a:p>
        </p:txBody>
      </p:sp>
      <p:sp>
        <p:nvSpPr>
          <p:cNvPr id="7" name="Slide Number Placeholder 6">
            <a:extLst>
              <a:ext uri="{FF2B5EF4-FFF2-40B4-BE49-F238E27FC236}">
                <a16:creationId xmlns:a16="http://schemas.microsoft.com/office/drawing/2014/main" id="{276FBDF8-C870-A73C-CA57-6E167EBB58BC}"/>
              </a:ext>
            </a:extLst>
          </p:cNvPr>
          <p:cNvSpPr>
            <a:spLocks noGrp="1"/>
          </p:cNvSpPr>
          <p:nvPr>
            <p:ph type="sldNum" sz="quarter" idx="12"/>
          </p:nvPr>
        </p:nvSpPr>
        <p:spPr/>
        <p:txBody>
          <a:bodyPr/>
          <a:lstStyle/>
          <a:p>
            <a:fld id="{5D23C74D-59EA-430E-B3BF-070D2EB3B847}" type="slidenum">
              <a:rPr lang="en-US" smtClean="0"/>
              <a:t>‹#›</a:t>
            </a:fld>
            <a:endParaRPr lang="en-US"/>
          </a:p>
        </p:txBody>
      </p:sp>
    </p:spTree>
    <p:extLst>
      <p:ext uri="{BB962C8B-B14F-4D97-AF65-F5344CB8AC3E}">
        <p14:creationId xmlns:p14="http://schemas.microsoft.com/office/powerpoint/2010/main" val="3867328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03E70-2727-114B-550C-8FFD3E3F6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06BF30-7AF1-38C7-613B-FD71DBA69B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C1EEFF-F096-EB27-B641-52FC5C1CBF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40BCA3-451E-83C6-502F-418A51CCB8B8}"/>
              </a:ext>
            </a:extLst>
          </p:cNvPr>
          <p:cNvSpPr>
            <a:spLocks noGrp="1"/>
          </p:cNvSpPr>
          <p:nvPr>
            <p:ph type="dt" sz="half" idx="10"/>
          </p:nvPr>
        </p:nvSpPr>
        <p:spPr/>
        <p:txBody>
          <a:bodyPr/>
          <a:lstStyle/>
          <a:p>
            <a:fld id="{58009D8A-C94F-4447-BAF4-EF70B1280780}" type="datetime1">
              <a:rPr lang="en-US" smtClean="0"/>
              <a:t>4/6/2025</a:t>
            </a:fld>
            <a:endParaRPr lang="en-US"/>
          </a:p>
        </p:txBody>
      </p:sp>
      <p:sp>
        <p:nvSpPr>
          <p:cNvPr id="6" name="Footer Placeholder 5">
            <a:extLst>
              <a:ext uri="{FF2B5EF4-FFF2-40B4-BE49-F238E27FC236}">
                <a16:creationId xmlns:a16="http://schemas.microsoft.com/office/drawing/2014/main" id="{C781BCC1-DCDB-372C-E788-30D859034CB5}"/>
              </a:ext>
            </a:extLst>
          </p:cNvPr>
          <p:cNvSpPr>
            <a:spLocks noGrp="1"/>
          </p:cNvSpPr>
          <p:nvPr>
            <p:ph type="ftr" sz="quarter" idx="11"/>
          </p:nvPr>
        </p:nvSpPr>
        <p:spPr/>
        <p:txBody>
          <a:bodyPr/>
          <a:lstStyle/>
          <a:p>
            <a:r>
              <a:rPr lang="en-US"/>
              <a:t>Presented at ICCI 2025, Chonburi, Thailand</a:t>
            </a:r>
          </a:p>
        </p:txBody>
      </p:sp>
      <p:sp>
        <p:nvSpPr>
          <p:cNvPr id="7" name="Slide Number Placeholder 6">
            <a:extLst>
              <a:ext uri="{FF2B5EF4-FFF2-40B4-BE49-F238E27FC236}">
                <a16:creationId xmlns:a16="http://schemas.microsoft.com/office/drawing/2014/main" id="{E9355DF3-29A4-9EBF-FBC8-435965D59EE9}"/>
              </a:ext>
            </a:extLst>
          </p:cNvPr>
          <p:cNvSpPr>
            <a:spLocks noGrp="1"/>
          </p:cNvSpPr>
          <p:nvPr>
            <p:ph type="sldNum" sz="quarter" idx="12"/>
          </p:nvPr>
        </p:nvSpPr>
        <p:spPr/>
        <p:txBody>
          <a:bodyPr/>
          <a:lstStyle/>
          <a:p>
            <a:fld id="{5D23C74D-59EA-430E-B3BF-070D2EB3B847}" type="slidenum">
              <a:rPr lang="en-US" smtClean="0"/>
              <a:t>‹#›</a:t>
            </a:fld>
            <a:endParaRPr lang="en-US"/>
          </a:p>
        </p:txBody>
      </p:sp>
    </p:spTree>
    <p:extLst>
      <p:ext uri="{BB962C8B-B14F-4D97-AF65-F5344CB8AC3E}">
        <p14:creationId xmlns:p14="http://schemas.microsoft.com/office/powerpoint/2010/main" val="56519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47CE65-A26B-97E7-951A-B408B5EF61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C036846-7273-0734-B41D-A99AB3A144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9642D4-C592-29F9-3737-5EFDB6AA18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35E50EE-621E-4123-9503-8B84C7BBD64B}" type="datetime1">
              <a:rPr lang="en-US" smtClean="0"/>
              <a:t>4/6/2025</a:t>
            </a:fld>
            <a:endParaRPr lang="en-US"/>
          </a:p>
        </p:txBody>
      </p:sp>
      <p:sp>
        <p:nvSpPr>
          <p:cNvPr id="5" name="Footer Placeholder 4">
            <a:extLst>
              <a:ext uri="{FF2B5EF4-FFF2-40B4-BE49-F238E27FC236}">
                <a16:creationId xmlns:a16="http://schemas.microsoft.com/office/drawing/2014/main" id="{AE882752-3937-284E-2026-A327F6835C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US"/>
              <a:t>Presented at ICCI 2025, Chonburi, Thailand</a:t>
            </a:r>
          </a:p>
        </p:txBody>
      </p:sp>
      <p:sp>
        <p:nvSpPr>
          <p:cNvPr id="6" name="Slide Number Placeholder 5">
            <a:extLst>
              <a:ext uri="{FF2B5EF4-FFF2-40B4-BE49-F238E27FC236}">
                <a16:creationId xmlns:a16="http://schemas.microsoft.com/office/drawing/2014/main" id="{906C89CB-60DB-0B6D-F639-C66BBCF93B3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D23C74D-59EA-430E-B3BF-070D2EB3B847}" type="slidenum">
              <a:rPr lang="en-US" smtClean="0"/>
              <a:t>‹#›</a:t>
            </a:fld>
            <a:endParaRPr lang="en-US"/>
          </a:p>
        </p:txBody>
      </p:sp>
    </p:spTree>
    <p:extLst>
      <p:ext uri="{BB962C8B-B14F-4D97-AF65-F5344CB8AC3E}">
        <p14:creationId xmlns:p14="http://schemas.microsoft.com/office/powerpoint/2010/main" val="15684201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mailto:kaunglwinthant@gmail.co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0117A-1BCC-5645-994E-5AC2D7FAC188}"/>
              </a:ext>
            </a:extLst>
          </p:cNvPr>
          <p:cNvSpPr>
            <a:spLocks noGrp="1"/>
          </p:cNvSpPr>
          <p:nvPr>
            <p:ph type="ctrTitle"/>
          </p:nvPr>
        </p:nvSpPr>
        <p:spPr>
          <a:xfrm>
            <a:off x="1523999" y="1326618"/>
            <a:ext cx="9144000" cy="2387600"/>
          </a:xfrm>
        </p:spPr>
        <p:txBody>
          <a:bodyPr>
            <a:normAutofit/>
          </a:bodyPr>
          <a:lstStyle/>
          <a:p>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myNER: Contextualized Burmese Named Entity</a:t>
            </a:r>
            <a:b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Recognition with Bidirectional LSTM and fastText</a:t>
            </a:r>
            <a:b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Embeddings via Joint Training with POS Tagging</a:t>
            </a:r>
          </a:p>
        </p:txBody>
      </p:sp>
      <p:sp>
        <p:nvSpPr>
          <p:cNvPr id="3" name="Subtitle 2">
            <a:extLst>
              <a:ext uri="{FF2B5EF4-FFF2-40B4-BE49-F238E27FC236}">
                <a16:creationId xmlns:a16="http://schemas.microsoft.com/office/drawing/2014/main" id="{CFAA4102-E7D4-6EEE-80B7-97CBF9C13BA0}"/>
              </a:ext>
            </a:extLst>
          </p:cNvPr>
          <p:cNvSpPr>
            <a:spLocks noGrp="1"/>
          </p:cNvSpPr>
          <p:nvPr>
            <p:ph type="subTitle" idx="1"/>
          </p:nvPr>
        </p:nvSpPr>
        <p:spPr>
          <a:xfrm>
            <a:off x="1524000" y="4337582"/>
            <a:ext cx="9144000" cy="1655762"/>
          </a:xfrm>
        </p:spPr>
        <p:txBody>
          <a:bodyPr/>
          <a:lstStyle/>
          <a:p>
            <a:r>
              <a:rPr lang="en-US" i="1" dirty="0">
                <a:latin typeface="Times New Roman" panose="02020603050405020304" pitchFamily="18" charset="0"/>
                <a:cs typeface="Times New Roman" panose="02020603050405020304" pitchFamily="18" charset="0"/>
              </a:rPr>
              <a:t>Kaung Lwin Thant, Kwankamol Nongpong, Ye Kyaw Thu</a:t>
            </a:r>
          </a:p>
          <a:p>
            <a:r>
              <a:rPr lang="en-US" i="1" dirty="0">
                <a:latin typeface="Times New Roman" panose="02020603050405020304" pitchFamily="18" charset="0"/>
                <a:cs typeface="Times New Roman" panose="02020603050405020304" pitchFamily="18" charset="0"/>
              </a:rPr>
              <a:t>Thura Aung, Khaing Hsu Wai, Thazin Myint Oo</a:t>
            </a:r>
          </a:p>
        </p:txBody>
      </p:sp>
      <p:pic>
        <p:nvPicPr>
          <p:cNvPr id="5" name="Picture 4" descr="A logo of a university&#10;&#10;AI-generated content may be incorrect.">
            <a:extLst>
              <a:ext uri="{FF2B5EF4-FFF2-40B4-BE49-F238E27FC236}">
                <a16:creationId xmlns:a16="http://schemas.microsoft.com/office/drawing/2014/main" id="{4E275EEA-96BF-1497-D262-FC8C20964D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9" y="84286"/>
            <a:ext cx="1717457" cy="1560739"/>
          </a:xfrm>
          <a:prstGeom prst="rect">
            <a:avLst/>
          </a:prstGeom>
        </p:spPr>
      </p:pic>
      <p:pic>
        <p:nvPicPr>
          <p:cNvPr id="6" name="Picture 5" descr="A black text with orange and black letters">
            <a:extLst>
              <a:ext uri="{FF2B5EF4-FFF2-40B4-BE49-F238E27FC236}">
                <a16:creationId xmlns:a16="http://schemas.microsoft.com/office/drawing/2014/main" id="{3C3C5038-1056-0D32-1A59-E76ED05C7AE6}"/>
              </a:ext>
            </a:extLst>
          </p:cNvPr>
          <p:cNvPicPr>
            <a:picLocks noChangeAspect="1"/>
          </p:cNvPicPr>
          <p:nvPr/>
        </p:nvPicPr>
        <p:blipFill>
          <a:blip r:embed="rId3"/>
          <a:stretch>
            <a:fillRect/>
          </a:stretch>
        </p:blipFill>
        <p:spPr>
          <a:xfrm>
            <a:off x="8184275" y="516192"/>
            <a:ext cx="2355869" cy="832834"/>
          </a:xfrm>
          <a:prstGeom prst="rect">
            <a:avLst/>
          </a:prstGeom>
        </p:spPr>
      </p:pic>
      <p:sp>
        <p:nvSpPr>
          <p:cNvPr id="8" name="Footer Placeholder 7">
            <a:extLst>
              <a:ext uri="{FF2B5EF4-FFF2-40B4-BE49-F238E27FC236}">
                <a16:creationId xmlns:a16="http://schemas.microsoft.com/office/drawing/2014/main" id="{25CC226D-94B9-CB3D-767E-58E45C806813}"/>
              </a:ext>
            </a:extLst>
          </p:cNvPr>
          <p:cNvSpPr>
            <a:spLocks noGrp="1"/>
          </p:cNvSpPr>
          <p:nvPr>
            <p:ph type="ftr" sz="quarter" idx="11"/>
          </p:nvPr>
        </p:nvSpPr>
        <p:spPr/>
        <p:txBody>
          <a:bodyPr/>
          <a:lstStyle/>
          <a:p>
            <a:r>
              <a:rPr lang="en-US"/>
              <a:t>Presented at ICCI 2025, Chonburi, Thailand</a:t>
            </a:r>
          </a:p>
        </p:txBody>
      </p:sp>
      <p:pic>
        <p:nvPicPr>
          <p:cNvPr id="7" name="Picture 6" descr="A circular orange and white logo&#10;&#10;AI-generated content may be incorrect.">
            <a:extLst>
              <a:ext uri="{FF2B5EF4-FFF2-40B4-BE49-F238E27FC236}">
                <a16:creationId xmlns:a16="http://schemas.microsoft.com/office/drawing/2014/main" id="{CCE163CE-CABD-50D8-4E2F-424B5DA0E5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17566" y="177421"/>
            <a:ext cx="1374468" cy="1374468"/>
          </a:xfrm>
          <a:prstGeom prst="rect">
            <a:avLst/>
          </a:prstGeom>
        </p:spPr>
      </p:pic>
      <p:pic>
        <p:nvPicPr>
          <p:cNvPr id="10" name="Picture 9" descr="A logo of a book&#10;&#10;AI-generated content may be incorrect.">
            <a:extLst>
              <a:ext uri="{FF2B5EF4-FFF2-40B4-BE49-F238E27FC236}">
                <a16:creationId xmlns:a16="http://schemas.microsoft.com/office/drawing/2014/main" id="{C7D17C39-894C-00B4-659A-3C16027C0B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68144" y="152240"/>
            <a:ext cx="1540021" cy="1560739"/>
          </a:xfrm>
          <a:prstGeom prst="rect">
            <a:avLst/>
          </a:prstGeom>
        </p:spPr>
      </p:pic>
    </p:spTree>
    <p:extLst>
      <p:ext uri="{BB962C8B-B14F-4D97-AF65-F5344CB8AC3E}">
        <p14:creationId xmlns:p14="http://schemas.microsoft.com/office/powerpoint/2010/main" val="443252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6437E8D-E669-D959-2D09-F5A253EE129C}"/>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7977D5D0-256B-FA38-E692-ADE2A8E18D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C0AD9C-781A-73D9-71DB-406007B63C14}"/>
              </a:ext>
            </a:extLst>
          </p:cNvPr>
          <p:cNvSpPr>
            <a:spLocks noGrp="1"/>
          </p:cNvSpPr>
          <p:nvPr>
            <p:ph type="title"/>
          </p:nvPr>
        </p:nvSpPr>
        <p:spPr>
          <a:xfrm>
            <a:off x="1156851" y="637762"/>
            <a:ext cx="9888496" cy="900131"/>
          </a:xfrm>
        </p:spPr>
        <p:txBody>
          <a:bodyPr anchor="t">
            <a:normAutofit/>
          </a:bodyPr>
          <a:lstStyle/>
          <a:p>
            <a:r>
              <a:rPr lang="en-US" sz="4000" dirty="0" err="1">
                <a:solidFill>
                  <a:schemeClr val="bg1"/>
                </a:solidFill>
                <a:latin typeface="Times New Roman" panose="02020603050405020304" pitchFamily="18" charset="0"/>
                <a:cs typeface="Times New Roman" panose="02020603050405020304" pitchFamily="18" charset="0"/>
              </a:rPr>
              <a:t>fastText</a:t>
            </a:r>
            <a:r>
              <a:rPr lang="en-US" sz="4000" dirty="0">
                <a:solidFill>
                  <a:schemeClr val="bg1"/>
                </a:solidFill>
                <a:latin typeface="Times New Roman" panose="02020603050405020304" pitchFamily="18" charset="0"/>
                <a:cs typeface="Times New Roman" panose="02020603050405020304" pitchFamily="18" charset="0"/>
              </a:rPr>
              <a:t> Embeddings</a:t>
            </a:r>
          </a:p>
        </p:txBody>
      </p:sp>
      <p:sp>
        <p:nvSpPr>
          <p:cNvPr id="14" name="Rectangle 13">
            <a:extLst>
              <a:ext uri="{FF2B5EF4-FFF2-40B4-BE49-F238E27FC236}">
                <a16:creationId xmlns:a16="http://schemas.microsoft.com/office/drawing/2014/main" id="{95D6C17B-A31D-D2A5-AF94-DA1E76A4C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87221D3-BFAF-8223-5A75-7F1582C6B9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12716805-0B36-CCE1-58EA-A7AF7E85E31F}"/>
              </a:ext>
            </a:extLst>
          </p:cNvPr>
          <p:cNvSpPr>
            <a:spLocks noGrp="1"/>
          </p:cNvSpPr>
          <p:nvPr>
            <p:ph type="sldNum" sz="quarter" idx="12"/>
          </p:nvPr>
        </p:nvSpPr>
        <p:spPr>
          <a:xfrm>
            <a:off x="160867" y="3246439"/>
            <a:ext cx="672957" cy="343768"/>
          </a:xfrm>
        </p:spPr>
        <p:txBody>
          <a:bodyPr anchor="ctr">
            <a:normAutofit/>
          </a:bodyPr>
          <a:lstStyle/>
          <a:p>
            <a:pPr algn="ctr">
              <a:spcAft>
                <a:spcPts val="600"/>
              </a:spcAft>
            </a:pPr>
            <a:fld id="{5D23C74D-59EA-430E-B3BF-070D2EB3B847}" type="slidenum">
              <a:rPr lang="en-US" sz="1400">
                <a:solidFill>
                  <a:schemeClr val="tx1"/>
                </a:solidFill>
              </a:rPr>
              <a:pPr algn="ctr">
                <a:spcAft>
                  <a:spcPts val="600"/>
                </a:spcAft>
              </a:pPr>
              <a:t>10</a:t>
            </a:fld>
            <a:endParaRPr lang="en-US" sz="1400" dirty="0">
              <a:solidFill>
                <a:schemeClr val="tx1"/>
              </a:solidFill>
            </a:endParaRPr>
          </a:p>
        </p:txBody>
      </p:sp>
      <p:sp>
        <p:nvSpPr>
          <p:cNvPr id="5" name="Footer Placeholder 4">
            <a:extLst>
              <a:ext uri="{FF2B5EF4-FFF2-40B4-BE49-F238E27FC236}">
                <a16:creationId xmlns:a16="http://schemas.microsoft.com/office/drawing/2014/main" id="{0E9CAED6-1DA2-200E-4337-7327A5398E09}"/>
              </a:ext>
            </a:extLst>
          </p:cNvPr>
          <p:cNvSpPr>
            <a:spLocks noGrp="1"/>
          </p:cNvSpPr>
          <p:nvPr>
            <p:ph type="ftr" sz="quarter" idx="11"/>
          </p:nvPr>
        </p:nvSpPr>
        <p:spPr>
          <a:xfrm rot="5400000">
            <a:off x="-349845" y="5226028"/>
            <a:ext cx="1663495" cy="313512"/>
          </a:xfrm>
        </p:spPr>
        <p:txBody>
          <a:bodyPr anchor="ctr">
            <a:normAutofit/>
          </a:bodyPr>
          <a:lstStyle/>
          <a:p>
            <a:pPr algn="r">
              <a:lnSpc>
                <a:spcPct val="90000"/>
              </a:lnSpc>
              <a:spcAft>
                <a:spcPts val="600"/>
              </a:spcAft>
            </a:pPr>
            <a:r>
              <a:rPr lang="en-US" sz="800" dirty="0">
                <a:solidFill>
                  <a:schemeClr val="tx1"/>
                </a:solidFill>
              </a:rPr>
              <a:t>Presented at ICCI 2025, Chonburi, Thailand</a:t>
            </a:r>
          </a:p>
        </p:txBody>
      </p:sp>
      <p:sp>
        <p:nvSpPr>
          <p:cNvPr id="7" name="Content Placeholder 6">
            <a:extLst>
              <a:ext uri="{FF2B5EF4-FFF2-40B4-BE49-F238E27FC236}">
                <a16:creationId xmlns:a16="http://schemas.microsoft.com/office/drawing/2014/main" id="{133F2020-D4D6-C2EF-64D4-7D4CB7D99543}"/>
              </a:ext>
            </a:extLst>
          </p:cNvPr>
          <p:cNvSpPr>
            <a:spLocks noGrp="1"/>
          </p:cNvSpPr>
          <p:nvPr>
            <p:ph idx="1"/>
          </p:nvPr>
        </p:nvSpPr>
        <p:spPr>
          <a:xfrm>
            <a:off x="1155548" y="2217343"/>
            <a:ext cx="9880893" cy="3959619"/>
          </a:xfrm>
        </p:spPr>
        <p:txBody>
          <a:bodyPr>
            <a:normAutofit/>
          </a:bodyPr>
          <a:lstStyle/>
          <a:p>
            <a:pPr>
              <a:lnSpc>
                <a:spcPct val="150000"/>
              </a:lnSpc>
            </a:pPr>
            <a:r>
              <a:rPr lang="en-US" sz="1800" dirty="0" err="1">
                <a:latin typeface="Times New Roman" panose="02020603050405020304" pitchFamily="18" charset="0"/>
                <a:cs typeface="Times New Roman" panose="02020603050405020304" pitchFamily="18" charset="0"/>
              </a:rPr>
              <a:t>Subword</a:t>
            </a:r>
            <a:r>
              <a:rPr lang="en-US" sz="1800" dirty="0">
                <a:latin typeface="Times New Roman" panose="02020603050405020304" pitchFamily="18" charset="0"/>
                <a:cs typeface="Times New Roman" panose="02020603050405020304" pitchFamily="18" charset="0"/>
              </a:rPr>
              <a:t>-aware (handles OOV/rare words)</a:t>
            </a:r>
          </a:p>
          <a:p>
            <a:pPr>
              <a:lnSpc>
                <a:spcPct val="150000"/>
              </a:lnSpc>
            </a:pPr>
            <a:r>
              <a:rPr lang="en-US" sz="1800" dirty="0">
                <a:latin typeface="Times New Roman" panose="02020603050405020304" pitchFamily="18" charset="0"/>
                <a:cs typeface="Times New Roman" panose="02020603050405020304" pitchFamily="18" charset="0"/>
              </a:rPr>
              <a:t>Morphology semantics in one model</a:t>
            </a:r>
          </a:p>
          <a:p>
            <a:pPr>
              <a:lnSpc>
                <a:spcPct val="150000"/>
              </a:lnSpc>
            </a:pPr>
            <a:r>
              <a:rPr lang="en-US" sz="1800" dirty="0">
                <a:latin typeface="Times New Roman" panose="02020603050405020304" pitchFamily="18" charset="0"/>
                <a:cs typeface="Times New Roman" panose="02020603050405020304" pitchFamily="18" charset="0"/>
              </a:rPr>
              <a:t>300-dim vectors (Burmese Wikipedia)</a:t>
            </a:r>
          </a:p>
          <a:p>
            <a:pPr>
              <a:lnSpc>
                <a:spcPct val="150000"/>
              </a:lnSpc>
            </a:pPr>
            <a:r>
              <a:rPr lang="en-US" sz="1800" dirty="0">
                <a:latin typeface="Times New Roman" panose="02020603050405020304" pitchFamily="18" charset="0"/>
                <a:cs typeface="Times New Roman" panose="02020603050405020304" pitchFamily="18" charset="0"/>
              </a:rPr>
              <a:t>Works in fixed or fine-tuned mode</a:t>
            </a:r>
          </a:p>
          <a:p>
            <a:pPr>
              <a:lnSpc>
                <a:spcPct val="150000"/>
              </a:lnSpc>
            </a:pPr>
            <a:r>
              <a:rPr lang="en-US" sz="1800" dirty="0">
                <a:latin typeface="Times New Roman" panose="02020603050405020304" pitchFamily="18" charset="0"/>
                <a:cs typeface="Times New Roman" panose="02020603050405020304" pitchFamily="18" charset="0"/>
              </a:rPr>
              <a:t>Fine-tuning boosts task accuracy</a:t>
            </a:r>
          </a:p>
          <a:p>
            <a:pPr>
              <a:lnSpc>
                <a:spcPct val="150000"/>
              </a:lnSpc>
            </a:pPr>
            <a:r>
              <a:rPr lang="en-US" sz="1800" dirty="0">
                <a:latin typeface="Times New Roman" panose="02020603050405020304" pitchFamily="18" charset="0"/>
                <a:cs typeface="Times New Roman" panose="02020603050405020304" pitchFamily="18" charset="0"/>
              </a:rPr>
              <a:t>Good fit for Burmese morphology</a:t>
            </a:r>
          </a:p>
          <a:p>
            <a:pPr>
              <a:lnSpc>
                <a:spcPct val="150000"/>
              </a:lnSpc>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905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F73820-50E7-87B1-180A-9804BE3B4B83}"/>
              </a:ext>
            </a:extLst>
          </p:cNvPr>
          <p:cNvSpPr>
            <a:spLocks noGrp="1"/>
          </p:cNvSpPr>
          <p:nvPr>
            <p:ph type="title"/>
          </p:nvPr>
        </p:nvSpPr>
        <p:spPr>
          <a:xfrm>
            <a:off x="1156851" y="637762"/>
            <a:ext cx="9888496" cy="900131"/>
          </a:xfrm>
        </p:spPr>
        <p:txBody>
          <a:bodyPr anchor="t">
            <a:normAutofit/>
          </a:bodyPr>
          <a:lstStyle/>
          <a:p>
            <a:r>
              <a:rPr lang="en-US" sz="3600" dirty="0">
                <a:solidFill>
                  <a:schemeClr val="bg1"/>
                </a:solidFill>
                <a:latin typeface="Times New Roman" panose="02020603050405020304" pitchFamily="18" charset="0"/>
                <a:cs typeface="Times New Roman" panose="02020603050405020304" pitchFamily="18" charset="0"/>
              </a:rPr>
              <a:t>Traditional CRF Model with Feature Engineering</a:t>
            </a:r>
          </a:p>
        </p:txBody>
      </p:sp>
      <p:sp>
        <p:nvSpPr>
          <p:cNvPr id="50" name="Rectangle 4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ABA0916F-3C80-FE97-7D9D-4ACB69F83D4D}"/>
              </a:ext>
            </a:extLst>
          </p:cNvPr>
          <p:cNvSpPr>
            <a:spLocks noGrp="1"/>
          </p:cNvSpPr>
          <p:nvPr>
            <p:ph type="sldNum" sz="quarter" idx="12"/>
          </p:nvPr>
        </p:nvSpPr>
        <p:spPr>
          <a:xfrm>
            <a:off x="160867" y="3246439"/>
            <a:ext cx="672957" cy="343768"/>
          </a:xfrm>
        </p:spPr>
        <p:txBody>
          <a:bodyPr anchor="ctr">
            <a:normAutofit/>
          </a:bodyPr>
          <a:lstStyle/>
          <a:p>
            <a:pPr algn="ctr">
              <a:spcAft>
                <a:spcPts val="600"/>
              </a:spcAft>
            </a:pPr>
            <a:fld id="{5D23C74D-59EA-430E-B3BF-070D2EB3B847}" type="slidenum">
              <a:rPr lang="en-US" sz="1400">
                <a:solidFill>
                  <a:schemeClr val="tx1"/>
                </a:solidFill>
              </a:rPr>
              <a:pPr algn="ctr">
                <a:spcAft>
                  <a:spcPts val="600"/>
                </a:spcAft>
              </a:pPr>
              <a:t>11</a:t>
            </a:fld>
            <a:endParaRPr lang="en-US" sz="1400">
              <a:solidFill>
                <a:schemeClr val="tx1"/>
              </a:solidFill>
            </a:endParaRPr>
          </a:p>
        </p:txBody>
      </p:sp>
      <p:sp>
        <p:nvSpPr>
          <p:cNvPr id="4" name="Footer Placeholder 3">
            <a:extLst>
              <a:ext uri="{FF2B5EF4-FFF2-40B4-BE49-F238E27FC236}">
                <a16:creationId xmlns:a16="http://schemas.microsoft.com/office/drawing/2014/main" id="{908DEA2C-54DB-9B76-1D70-41C0B2C0B73E}"/>
              </a:ext>
            </a:extLst>
          </p:cNvPr>
          <p:cNvSpPr>
            <a:spLocks noGrp="1"/>
          </p:cNvSpPr>
          <p:nvPr>
            <p:ph type="ftr" sz="quarter" idx="11"/>
          </p:nvPr>
        </p:nvSpPr>
        <p:spPr>
          <a:xfrm rot="5400000">
            <a:off x="-349845" y="5226028"/>
            <a:ext cx="1663495" cy="313512"/>
          </a:xfrm>
        </p:spPr>
        <p:txBody>
          <a:bodyPr anchor="ctr">
            <a:normAutofit/>
          </a:bodyPr>
          <a:lstStyle/>
          <a:p>
            <a:pPr algn="r">
              <a:lnSpc>
                <a:spcPct val="90000"/>
              </a:lnSpc>
              <a:spcAft>
                <a:spcPts val="600"/>
              </a:spcAft>
            </a:pPr>
            <a:r>
              <a:rPr lang="en-US" sz="800">
                <a:solidFill>
                  <a:schemeClr val="tx1"/>
                </a:solidFill>
              </a:rPr>
              <a:t>Presented at ICCI 2025, Chonburi, Thailand</a:t>
            </a:r>
          </a:p>
        </p:txBody>
      </p:sp>
      <p:sp>
        <p:nvSpPr>
          <p:cNvPr id="3" name="Content Placeholder 2">
            <a:extLst>
              <a:ext uri="{FF2B5EF4-FFF2-40B4-BE49-F238E27FC236}">
                <a16:creationId xmlns:a16="http://schemas.microsoft.com/office/drawing/2014/main" id="{51FA16E2-44EF-BAEC-499B-26FFAA26C88F}"/>
              </a:ext>
            </a:extLst>
          </p:cNvPr>
          <p:cNvSpPr>
            <a:spLocks noGrp="1"/>
          </p:cNvSpPr>
          <p:nvPr>
            <p:ph idx="1"/>
          </p:nvPr>
        </p:nvSpPr>
        <p:spPr>
          <a:xfrm>
            <a:off x="1155548" y="2217343"/>
            <a:ext cx="9880893" cy="3959619"/>
          </a:xfrm>
        </p:spPr>
        <p:txBody>
          <a:bodyPr>
            <a:normAutofit lnSpcReduction="10000"/>
          </a:bodyPr>
          <a:lstStyle/>
          <a:p>
            <a:pPr>
              <a:lnSpc>
                <a:spcPct val="100000"/>
              </a:lnSpc>
            </a:pPr>
            <a:r>
              <a:rPr lang="en-US" sz="1800" dirty="0">
                <a:latin typeface="Times New Roman" panose="02020603050405020304" pitchFamily="18" charset="0"/>
                <a:cs typeface="Times New Roman" panose="02020603050405020304" pitchFamily="18" charset="0"/>
              </a:rPr>
              <a:t>CRFs are probabilistic models used for structured prediction, well-suited for sequence labeling tasks like POS and NER.</a:t>
            </a:r>
          </a:p>
          <a:p>
            <a:pPr>
              <a:lnSpc>
                <a:spcPct val="100000"/>
              </a:lnSpc>
            </a:pPr>
            <a:r>
              <a:rPr lang="en-US" sz="1800" b="1" dirty="0">
                <a:latin typeface="Times New Roman" panose="02020603050405020304" pitchFamily="18" charset="0"/>
                <a:cs typeface="Times New Roman" panose="02020603050405020304" pitchFamily="18" charset="0"/>
              </a:rPr>
              <a:t>Feature Engineering</a:t>
            </a:r>
          </a:p>
          <a:p>
            <a:pPr lvl="1">
              <a:lnSpc>
                <a:spcPct val="100000"/>
              </a:lnSpc>
            </a:pPr>
            <a:r>
              <a:rPr lang="en-US" sz="1800" dirty="0">
                <a:latin typeface="Times New Roman" panose="02020603050405020304" pitchFamily="18" charset="0"/>
                <a:cs typeface="Times New Roman" panose="02020603050405020304" pitchFamily="18" charset="0"/>
              </a:rPr>
              <a:t>Lexical Features: </a:t>
            </a:r>
          </a:p>
          <a:p>
            <a:pPr lvl="2">
              <a:lnSpc>
                <a:spcPct val="100000"/>
              </a:lnSpc>
            </a:pPr>
            <a:r>
              <a:rPr lang="en-US" sz="1800" dirty="0">
                <a:latin typeface="Times New Roman" panose="02020603050405020304" pitchFamily="18" charset="0"/>
                <a:cs typeface="Times New Roman" panose="02020603050405020304" pitchFamily="18" charset="0"/>
              </a:rPr>
              <a:t>Current, previous, and next words</a:t>
            </a:r>
          </a:p>
          <a:p>
            <a:pPr lvl="2">
              <a:lnSpc>
                <a:spcPct val="100000"/>
              </a:lnSpc>
            </a:pPr>
            <a:r>
              <a:rPr lang="en-US" sz="1800" dirty="0">
                <a:latin typeface="Times New Roman" panose="02020603050405020304" pitchFamily="18" charset="0"/>
                <a:cs typeface="Times New Roman" panose="02020603050405020304" pitchFamily="18" charset="0"/>
              </a:rPr>
              <a:t>First/last word indicators</a:t>
            </a:r>
          </a:p>
          <a:p>
            <a:pPr lvl="1">
              <a:lnSpc>
                <a:spcPct val="100000"/>
              </a:lnSpc>
            </a:pPr>
            <a:r>
              <a:rPr lang="en-US" sz="1800" dirty="0">
                <a:latin typeface="Times New Roman" panose="02020603050405020304" pitchFamily="18" charset="0"/>
                <a:cs typeface="Times New Roman" panose="02020603050405020304" pitchFamily="18" charset="0"/>
              </a:rPr>
              <a:t>Morphological Features:</a:t>
            </a:r>
          </a:p>
          <a:p>
            <a:pPr lvl="2">
              <a:lnSpc>
                <a:spcPct val="100000"/>
              </a:lnSpc>
            </a:pPr>
            <a:r>
              <a:rPr lang="en-US" sz="1800" dirty="0">
                <a:latin typeface="Times New Roman" panose="02020603050405020304" pitchFamily="18" charset="0"/>
                <a:cs typeface="Times New Roman" panose="02020603050405020304" pitchFamily="18" charset="0"/>
              </a:rPr>
              <a:t>Prefixes &amp; suffixes (1–3 chars)</a:t>
            </a:r>
          </a:p>
          <a:p>
            <a:pPr lvl="2">
              <a:lnSpc>
                <a:spcPct val="100000"/>
              </a:lnSpc>
            </a:pPr>
            <a:r>
              <a:rPr lang="en-US" sz="1800" dirty="0">
                <a:latin typeface="Times New Roman" panose="02020603050405020304" pitchFamily="18" charset="0"/>
                <a:cs typeface="Times New Roman" panose="02020603050405020304" pitchFamily="18" charset="0"/>
              </a:rPr>
              <a:t>Hyphenation, numeric detection (supports DATE/NUM recognition)</a:t>
            </a:r>
          </a:p>
          <a:p>
            <a:pPr lvl="1">
              <a:lnSpc>
                <a:spcPct val="100000"/>
              </a:lnSpc>
            </a:pPr>
            <a:r>
              <a:rPr lang="en-US" sz="1800" dirty="0" err="1">
                <a:latin typeface="Times New Roman" panose="02020603050405020304" pitchFamily="18" charset="0"/>
                <a:cs typeface="Times New Roman" panose="02020603050405020304" pitchFamily="18" charset="0"/>
              </a:rPr>
              <a:t>fastText</a:t>
            </a:r>
            <a:r>
              <a:rPr lang="en-US" sz="1800" dirty="0">
                <a:latin typeface="Times New Roman" panose="02020603050405020304" pitchFamily="18" charset="0"/>
                <a:cs typeface="Times New Roman" panose="02020603050405020304" pitchFamily="18" charset="0"/>
              </a:rPr>
              <a:t>-enhanced:</a:t>
            </a:r>
          </a:p>
          <a:p>
            <a:pPr lvl="2">
              <a:lnSpc>
                <a:spcPct val="100000"/>
              </a:lnSpc>
            </a:pPr>
            <a:r>
              <a:rPr lang="en-US" sz="1800" dirty="0">
                <a:latin typeface="Times New Roman" panose="02020603050405020304" pitchFamily="18" charset="0"/>
                <a:cs typeface="Times New Roman" panose="02020603050405020304" pitchFamily="18" charset="0"/>
              </a:rPr>
              <a:t>Embedding vector average included as a dense feature</a:t>
            </a:r>
          </a:p>
          <a:p>
            <a:pPr lvl="2">
              <a:lnSpc>
                <a:spcPct val="100000"/>
              </a:lnSpc>
            </a:pPr>
            <a:r>
              <a:rPr lang="en-US" sz="1800" dirty="0">
                <a:latin typeface="Times New Roman" panose="02020603050405020304" pitchFamily="18" charset="0"/>
                <a:cs typeface="Times New Roman" panose="02020603050405020304" pitchFamily="18" charset="0"/>
              </a:rPr>
              <a:t>Adds semantic generalization to statistical structure</a:t>
            </a:r>
          </a:p>
        </p:txBody>
      </p:sp>
    </p:spTree>
    <p:extLst>
      <p:ext uri="{BB962C8B-B14F-4D97-AF65-F5344CB8AC3E}">
        <p14:creationId xmlns:p14="http://schemas.microsoft.com/office/powerpoint/2010/main" val="132997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435B3E-A37F-60D4-1B04-AC27FECA7C17}"/>
              </a:ext>
            </a:extLst>
          </p:cNvPr>
          <p:cNvSpPr>
            <a:spLocks noGrp="1"/>
          </p:cNvSpPr>
          <p:nvPr>
            <p:ph type="title"/>
          </p:nvPr>
        </p:nvSpPr>
        <p:spPr>
          <a:xfrm>
            <a:off x="1156851" y="637762"/>
            <a:ext cx="9888496" cy="900131"/>
          </a:xfrm>
        </p:spPr>
        <p:txBody>
          <a:bodyPr anchor="t">
            <a:normAutofit/>
          </a:bodyPr>
          <a:lstStyle/>
          <a:p>
            <a:r>
              <a:rPr lang="en-US" sz="4000" dirty="0" err="1">
                <a:solidFill>
                  <a:schemeClr val="bg1"/>
                </a:solidFill>
                <a:latin typeface="Times New Roman" panose="02020603050405020304" pitchFamily="18" charset="0"/>
                <a:cs typeface="Times New Roman" panose="02020603050405020304" pitchFamily="18" charset="0"/>
              </a:rPr>
              <a:t>BiLSTM</a:t>
            </a:r>
            <a:r>
              <a:rPr lang="en-US" sz="4000" dirty="0">
                <a:solidFill>
                  <a:schemeClr val="bg1"/>
                </a:solidFill>
                <a:latin typeface="Times New Roman" panose="02020603050405020304" pitchFamily="18" charset="0"/>
                <a:cs typeface="Times New Roman" panose="02020603050405020304" pitchFamily="18" charset="0"/>
              </a:rPr>
              <a:t> + CRF Architecture</a:t>
            </a:r>
          </a:p>
        </p:txBody>
      </p:sp>
      <p:sp>
        <p:nvSpPr>
          <p:cNvPr id="45" name="Rectangle 44">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2BC7FD0E-F5C2-F267-E794-B2778F065C42}"/>
              </a:ext>
            </a:extLst>
          </p:cNvPr>
          <p:cNvSpPr>
            <a:spLocks noGrp="1"/>
          </p:cNvSpPr>
          <p:nvPr>
            <p:ph type="sldNum" sz="quarter" idx="12"/>
          </p:nvPr>
        </p:nvSpPr>
        <p:spPr>
          <a:xfrm>
            <a:off x="160867" y="3246439"/>
            <a:ext cx="672957" cy="343768"/>
          </a:xfrm>
        </p:spPr>
        <p:txBody>
          <a:bodyPr anchor="ctr">
            <a:normAutofit/>
          </a:bodyPr>
          <a:lstStyle/>
          <a:p>
            <a:pPr algn="ctr">
              <a:spcAft>
                <a:spcPts val="600"/>
              </a:spcAft>
            </a:pPr>
            <a:fld id="{5D23C74D-59EA-430E-B3BF-070D2EB3B847}" type="slidenum">
              <a:rPr lang="en-US" sz="1400">
                <a:solidFill>
                  <a:schemeClr val="tx1"/>
                </a:solidFill>
              </a:rPr>
              <a:pPr algn="ctr">
                <a:spcAft>
                  <a:spcPts val="600"/>
                </a:spcAft>
              </a:pPr>
              <a:t>12</a:t>
            </a:fld>
            <a:endParaRPr lang="en-US" sz="1400">
              <a:solidFill>
                <a:schemeClr val="tx1"/>
              </a:solidFill>
            </a:endParaRPr>
          </a:p>
        </p:txBody>
      </p:sp>
      <p:sp>
        <p:nvSpPr>
          <p:cNvPr id="4" name="Footer Placeholder 3">
            <a:extLst>
              <a:ext uri="{FF2B5EF4-FFF2-40B4-BE49-F238E27FC236}">
                <a16:creationId xmlns:a16="http://schemas.microsoft.com/office/drawing/2014/main" id="{3364870F-806C-49AA-78EB-802453EAD184}"/>
              </a:ext>
            </a:extLst>
          </p:cNvPr>
          <p:cNvSpPr>
            <a:spLocks noGrp="1"/>
          </p:cNvSpPr>
          <p:nvPr>
            <p:ph type="ftr" sz="quarter" idx="11"/>
          </p:nvPr>
        </p:nvSpPr>
        <p:spPr>
          <a:xfrm rot="5400000">
            <a:off x="-349845" y="5226028"/>
            <a:ext cx="1663495" cy="313512"/>
          </a:xfrm>
        </p:spPr>
        <p:txBody>
          <a:bodyPr anchor="ctr">
            <a:normAutofit/>
          </a:bodyPr>
          <a:lstStyle/>
          <a:p>
            <a:pPr algn="r">
              <a:lnSpc>
                <a:spcPct val="90000"/>
              </a:lnSpc>
              <a:spcAft>
                <a:spcPts val="600"/>
              </a:spcAft>
            </a:pPr>
            <a:r>
              <a:rPr lang="en-US" sz="800">
                <a:solidFill>
                  <a:schemeClr val="tx1"/>
                </a:solidFill>
              </a:rPr>
              <a:t>Presented at ICCI 2025, Chonburi, Thailand</a:t>
            </a:r>
          </a:p>
        </p:txBody>
      </p:sp>
      <p:sp>
        <p:nvSpPr>
          <p:cNvPr id="3" name="Content Placeholder 2">
            <a:extLst>
              <a:ext uri="{FF2B5EF4-FFF2-40B4-BE49-F238E27FC236}">
                <a16:creationId xmlns:a16="http://schemas.microsoft.com/office/drawing/2014/main" id="{0B150B4F-12C8-895A-4318-60F0E085D418}"/>
              </a:ext>
            </a:extLst>
          </p:cNvPr>
          <p:cNvSpPr>
            <a:spLocks noGrp="1"/>
          </p:cNvSpPr>
          <p:nvPr>
            <p:ph idx="1"/>
          </p:nvPr>
        </p:nvSpPr>
        <p:spPr>
          <a:xfrm>
            <a:off x="1155548" y="2217343"/>
            <a:ext cx="9880893" cy="3959619"/>
          </a:xfrm>
        </p:spPr>
        <p:txBody>
          <a:bodyPr>
            <a:normAutofit/>
          </a:bodyPr>
          <a:lstStyle/>
          <a:p>
            <a:pPr>
              <a:lnSpc>
                <a:spcPct val="150000"/>
              </a:lnSpc>
            </a:pPr>
            <a:r>
              <a:rPr lang="en-US" sz="1800" b="1" dirty="0" err="1">
                <a:latin typeface="Times New Roman" panose="02020603050405020304" pitchFamily="18" charset="0"/>
                <a:cs typeface="Times New Roman" panose="02020603050405020304" pitchFamily="18" charset="0"/>
              </a:rPr>
              <a:t>BiLSTM</a:t>
            </a:r>
            <a:r>
              <a:rPr lang="en-US" sz="1800" b="1" dirty="0">
                <a:latin typeface="Times New Roman" panose="02020603050405020304" pitchFamily="18" charset="0"/>
                <a:cs typeface="Times New Roman" panose="02020603050405020304" pitchFamily="18" charset="0"/>
              </a:rPr>
              <a:t>-CRF</a:t>
            </a:r>
            <a:r>
              <a:rPr lang="en-US" sz="1800" dirty="0">
                <a:latin typeface="Times New Roman" panose="02020603050405020304" pitchFamily="18" charset="0"/>
                <a:cs typeface="Times New Roman" panose="02020603050405020304" pitchFamily="18" charset="0"/>
              </a:rPr>
              <a:t> architecture integrates contextual encoding with structured output prediction.</a:t>
            </a:r>
          </a:p>
          <a:p>
            <a:pPr lvl="1">
              <a:lnSpc>
                <a:spcPct val="150000"/>
              </a:lnSpc>
            </a:pPr>
            <a:r>
              <a:rPr lang="en-US" sz="1800" b="1" dirty="0" err="1">
                <a:latin typeface="Times New Roman" panose="02020603050405020304" pitchFamily="18" charset="0"/>
                <a:cs typeface="Times New Roman" panose="02020603050405020304" pitchFamily="18" charset="0"/>
              </a:rPr>
              <a:t>BiLSTM</a:t>
            </a:r>
            <a:r>
              <a:rPr lang="en-US" sz="1800" b="1" dirty="0">
                <a:latin typeface="Times New Roman" panose="02020603050405020304" pitchFamily="18" charset="0"/>
                <a:cs typeface="Times New Roman" panose="02020603050405020304" pitchFamily="18" charset="0"/>
              </a:rPr>
              <a:t> Encoder</a:t>
            </a:r>
            <a:r>
              <a:rPr lang="en-US" sz="1800" dirty="0">
                <a:latin typeface="Times New Roman" panose="02020603050405020304" pitchFamily="18" charset="0"/>
                <a:cs typeface="Times New Roman" panose="02020603050405020304" pitchFamily="18" charset="0"/>
              </a:rPr>
              <a:t>: Encodes contextual representations for each token.</a:t>
            </a:r>
          </a:p>
          <a:p>
            <a:pPr lvl="1">
              <a:lnSpc>
                <a:spcPct val="150000"/>
              </a:lnSpc>
            </a:pPr>
            <a:r>
              <a:rPr lang="en-US" sz="1800" b="1" dirty="0">
                <a:latin typeface="Times New Roman" panose="02020603050405020304" pitchFamily="18" charset="0"/>
                <a:cs typeface="Times New Roman" panose="02020603050405020304" pitchFamily="18" charset="0"/>
              </a:rPr>
              <a:t>CRF Layer</a:t>
            </a:r>
            <a:r>
              <a:rPr lang="en-US" sz="1800" dirty="0">
                <a:latin typeface="Times New Roman" panose="02020603050405020304" pitchFamily="18" charset="0"/>
                <a:cs typeface="Times New Roman" panose="02020603050405020304" pitchFamily="18" charset="0"/>
              </a:rPr>
              <a:t>: Models label transitions to ensure coherent tag sequences (avoids invalid transitions like I-LOC following B-PER).</a:t>
            </a:r>
          </a:p>
          <a:p>
            <a:pPr lvl="1">
              <a:lnSpc>
                <a:spcPct val="150000"/>
              </a:lnSpc>
            </a:pPr>
            <a:r>
              <a:rPr lang="en-US" sz="1800" dirty="0">
                <a:latin typeface="Times New Roman" panose="02020603050405020304" pitchFamily="18" charset="0"/>
                <a:cs typeface="Times New Roman" panose="02020603050405020304" pitchFamily="18" charset="0"/>
              </a:rPr>
              <a:t>Combines deep contextual understanding (</a:t>
            </a:r>
            <a:r>
              <a:rPr lang="en-US" sz="1800" dirty="0" err="1">
                <a:latin typeface="Times New Roman" panose="02020603050405020304" pitchFamily="18" charset="0"/>
                <a:cs typeface="Times New Roman" panose="02020603050405020304" pitchFamily="18" charset="0"/>
              </a:rPr>
              <a:t>BiLSTM</a:t>
            </a:r>
            <a:r>
              <a:rPr lang="en-US" sz="1800" dirty="0">
                <a:latin typeface="Times New Roman" panose="02020603050405020304" pitchFamily="18" charset="0"/>
                <a:cs typeface="Times New Roman" panose="02020603050405020304" pitchFamily="18" charset="0"/>
              </a:rPr>
              <a:t>) with global sequence optimization (CRF).</a:t>
            </a:r>
          </a:p>
          <a:p>
            <a:pPr lvl="1">
              <a:lnSpc>
                <a:spcPct val="150000"/>
              </a:lnSpc>
            </a:pPr>
            <a:r>
              <a:rPr lang="en-US" sz="1800" dirty="0">
                <a:latin typeface="Times New Roman" panose="02020603050405020304" pitchFamily="18" charset="0"/>
                <a:cs typeface="Times New Roman" panose="02020603050405020304" pitchFamily="18" charset="0"/>
              </a:rPr>
              <a:t>Significantly improves accuracy in tasks where label dependencies matter.</a:t>
            </a:r>
          </a:p>
        </p:txBody>
      </p:sp>
    </p:spTree>
    <p:extLst>
      <p:ext uri="{BB962C8B-B14F-4D97-AF65-F5344CB8AC3E}">
        <p14:creationId xmlns:p14="http://schemas.microsoft.com/office/powerpoint/2010/main" val="1210076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128E1A-F9DD-FF9D-E23F-CC5628118079}"/>
              </a:ext>
            </a:extLst>
          </p:cNvPr>
          <p:cNvSpPr>
            <a:spLocks noGrp="1"/>
          </p:cNvSpPr>
          <p:nvPr>
            <p:ph type="title"/>
          </p:nvPr>
        </p:nvSpPr>
        <p:spPr>
          <a:xfrm>
            <a:off x="1156851" y="637762"/>
            <a:ext cx="9888496" cy="900131"/>
          </a:xfrm>
        </p:spPr>
        <p:txBody>
          <a:bodyPr anchor="t">
            <a:normAutofit/>
          </a:bodyPr>
          <a:lstStyle/>
          <a:p>
            <a:r>
              <a:rPr lang="en-US" sz="4000" dirty="0">
                <a:solidFill>
                  <a:schemeClr val="bg1"/>
                </a:solidFill>
                <a:latin typeface="Times New Roman" panose="02020603050405020304" pitchFamily="18" charset="0"/>
                <a:cs typeface="Times New Roman" panose="02020603050405020304" pitchFamily="18" charset="0"/>
              </a:rPr>
              <a:t>Experiment Setting</a:t>
            </a:r>
            <a:endParaRPr lang="en-US" sz="4000" dirty="0">
              <a:solidFill>
                <a:schemeClr val="bg1"/>
              </a:solidFill>
            </a:endParaRPr>
          </a:p>
        </p:txBody>
      </p:sp>
      <p:sp>
        <p:nvSpPr>
          <p:cNvPr id="23" name="Rectangle 22">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BA07DC95-DBAB-9339-6B17-BA729369CA52}"/>
              </a:ext>
            </a:extLst>
          </p:cNvPr>
          <p:cNvSpPr>
            <a:spLocks noGrp="1"/>
          </p:cNvSpPr>
          <p:nvPr>
            <p:ph type="sldNum" sz="quarter" idx="12"/>
          </p:nvPr>
        </p:nvSpPr>
        <p:spPr>
          <a:xfrm>
            <a:off x="160867" y="3246439"/>
            <a:ext cx="672957" cy="343768"/>
          </a:xfrm>
        </p:spPr>
        <p:txBody>
          <a:bodyPr anchor="ctr">
            <a:normAutofit/>
          </a:bodyPr>
          <a:lstStyle/>
          <a:p>
            <a:pPr algn="ctr">
              <a:spcAft>
                <a:spcPts val="600"/>
              </a:spcAft>
            </a:pPr>
            <a:fld id="{5D23C74D-59EA-430E-B3BF-070D2EB3B847}" type="slidenum">
              <a:rPr lang="en-US" sz="1400">
                <a:solidFill>
                  <a:schemeClr val="tx1"/>
                </a:solidFill>
              </a:rPr>
              <a:pPr algn="ctr">
                <a:spcAft>
                  <a:spcPts val="600"/>
                </a:spcAft>
              </a:pPr>
              <a:t>13</a:t>
            </a:fld>
            <a:endParaRPr lang="en-US" sz="1400">
              <a:solidFill>
                <a:schemeClr val="tx1"/>
              </a:solidFill>
            </a:endParaRPr>
          </a:p>
        </p:txBody>
      </p:sp>
      <p:sp>
        <p:nvSpPr>
          <p:cNvPr id="4" name="Footer Placeholder 3">
            <a:extLst>
              <a:ext uri="{FF2B5EF4-FFF2-40B4-BE49-F238E27FC236}">
                <a16:creationId xmlns:a16="http://schemas.microsoft.com/office/drawing/2014/main" id="{F12AB995-C79B-B350-D795-0FB582B8F090}"/>
              </a:ext>
            </a:extLst>
          </p:cNvPr>
          <p:cNvSpPr>
            <a:spLocks noGrp="1"/>
          </p:cNvSpPr>
          <p:nvPr>
            <p:ph type="ftr" sz="quarter" idx="11"/>
          </p:nvPr>
        </p:nvSpPr>
        <p:spPr>
          <a:xfrm rot="5400000">
            <a:off x="-349845" y="5226028"/>
            <a:ext cx="1663495" cy="313512"/>
          </a:xfrm>
        </p:spPr>
        <p:txBody>
          <a:bodyPr anchor="ctr">
            <a:normAutofit/>
          </a:bodyPr>
          <a:lstStyle/>
          <a:p>
            <a:pPr algn="r">
              <a:lnSpc>
                <a:spcPct val="90000"/>
              </a:lnSpc>
              <a:spcAft>
                <a:spcPts val="600"/>
              </a:spcAft>
            </a:pPr>
            <a:r>
              <a:rPr lang="en-US" sz="800">
                <a:solidFill>
                  <a:schemeClr val="tx1"/>
                </a:solidFill>
              </a:rPr>
              <a:t>Presented at ICCI 2025, Chonburi, Thailand</a:t>
            </a:r>
          </a:p>
        </p:txBody>
      </p:sp>
      <p:sp>
        <p:nvSpPr>
          <p:cNvPr id="3" name="Content Placeholder 2">
            <a:extLst>
              <a:ext uri="{FF2B5EF4-FFF2-40B4-BE49-F238E27FC236}">
                <a16:creationId xmlns:a16="http://schemas.microsoft.com/office/drawing/2014/main" id="{70D77C63-C319-D494-CD85-FF4A6E4D14B1}"/>
              </a:ext>
            </a:extLst>
          </p:cNvPr>
          <p:cNvSpPr>
            <a:spLocks noGrp="1"/>
          </p:cNvSpPr>
          <p:nvPr>
            <p:ph idx="1"/>
          </p:nvPr>
        </p:nvSpPr>
        <p:spPr>
          <a:xfrm>
            <a:off x="1155548" y="2217343"/>
            <a:ext cx="9880893" cy="3959619"/>
          </a:xfrm>
        </p:spPr>
        <p:txBody>
          <a:bodyPr>
            <a:normAutofit/>
          </a:bodyPr>
          <a:lstStyle/>
          <a:p>
            <a:pPr>
              <a:lnSpc>
                <a:spcPct val="150000"/>
              </a:lnSpc>
            </a:pPr>
            <a:r>
              <a:rPr lang="en-US" sz="1800" b="1" dirty="0">
                <a:latin typeface="Times New Roman" panose="02020603050405020304" pitchFamily="18" charset="0"/>
                <a:cs typeface="Times New Roman" panose="02020603050405020304" pitchFamily="18" charset="0"/>
              </a:rPr>
              <a:t>Training Environment</a:t>
            </a:r>
          </a:p>
          <a:p>
            <a:pPr lvl="1">
              <a:lnSpc>
                <a:spcPct val="150000"/>
              </a:lnSpc>
            </a:pPr>
            <a:r>
              <a:rPr lang="en-US" sz="1800" dirty="0">
                <a:latin typeface="Times New Roman" panose="02020603050405020304" pitchFamily="18" charset="0"/>
                <a:cs typeface="Times New Roman" panose="02020603050405020304" pitchFamily="18" charset="0"/>
              </a:rPr>
              <a:t>Platform: Kaggle</a:t>
            </a:r>
          </a:p>
          <a:p>
            <a:pPr lvl="1">
              <a:lnSpc>
                <a:spcPct val="150000"/>
              </a:lnSpc>
            </a:pPr>
            <a:r>
              <a:rPr lang="en-US" sz="1800" dirty="0">
                <a:latin typeface="Times New Roman" panose="02020603050405020304" pitchFamily="18" charset="0"/>
                <a:cs typeface="Times New Roman" panose="02020603050405020304" pitchFamily="18" charset="0"/>
              </a:rPr>
              <a:t>GPU: NVIDIA Tesla P100 (16 GB</a:t>
            </a:r>
          </a:p>
          <a:p>
            <a:pPr>
              <a:lnSpc>
                <a:spcPct val="150000"/>
              </a:lnSpc>
            </a:pPr>
            <a:r>
              <a:rPr lang="en-US" sz="1800" b="1" dirty="0">
                <a:latin typeface="Times New Roman" panose="02020603050405020304" pitchFamily="18" charset="0"/>
                <a:cs typeface="Times New Roman" panose="02020603050405020304" pitchFamily="18" charset="0"/>
              </a:rPr>
              <a:t>Task Configurations</a:t>
            </a:r>
          </a:p>
          <a:p>
            <a:pPr lvl="1">
              <a:lnSpc>
                <a:spcPct val="150000"/>
              </a:lnSpc>
            </a:pPr>
            <a:r>
              <a:rPr lang="en-US" sz="1800" dirty="0">
                <a:latin typeface="Times New Roman" panose="02020603050405020304" pitchFamily="18" charset="0"/>
                <a:cs typeface="Times New Roman" panose="02020603050405020304" pitchFamily="18" charset="0"/>
              </a:rPr>
              <a:t>Single-task (NER)</a:t>
            </a:r>
          </a:p>
          <a:p>
            <a:pPr lvl="1">
              <a:lnSpc>
                <a:spcPct val="150000"/>
              </a:lnSpc>
            </a:pPr>
            <a:r>
              <a:rPr lang="en-US" sz="1800" dirty="0">
                <a:latin typeface="Times New Roman" panose="02020603050405020304" pitchFamily="18" charset="0"/>
                <a:cs typeface="Times New Roman" panose="02020603050405020304" pitchFamily="18" charset="0"/>
              </a:rPr>
              <a:t>Joint-task (NER + POS tagging)</a:t>
            </a:r>
          </a:p>
          <a:p>
            <a:pPr>
              <a:lnSpc>
                <a:spcPct val="150000"/>
              </a:lnSpc>
            </a:pPr>
            <a:r>
              <a:rPr lang="en-US" sz="1800" b="1" dirty="0">
                <a:latin typeface="Times New Roman" panose="02020603050405020304" pitchFamily="18" charset="0"/>
                <a:cs typeface="Times New Roman" panose="02020603050405020304" pitchFamily="18" charset="0"/>
              </a:rPr>
              <a:t>Dataset Split </a:t>
            </a:r>
          </a:p>
          <a:p>
            <a:pPr lvl="1">
              <a:lnSpc>
                <a:spcPct val="150000"/>
              </a:lnSpc>
            </a:pPr>
            <a:r>
              <a:rPr lang="en-US" sz="1800" dirty="0">
                <a:latin typeface="Times New Roman" panose="02020603050405020304" pitchFamily="18" charset="0"/>
                <a:cs typeface="Times New Roman" panose="02020603050405020304" pitchFamily="18" charset="0"/>
              </a:rPr>
              <a:t>Split: 80% Train – 10% Validation – 10% Test</a:t>
            </a:r>
          </a:p>
          <a:p>
            <a:pPr>
              <a:lnSpc>
                <a:spcPct val="150000"/>
              </a:lnSpc>
            </a:pPr>
            <a:endParaRPr lang="en-US" sz="1800" dirty="0"/>
          </a:p>
        </p:txBody>
      </p:sp>
    </p:spTree>
    <p:extLst>
      <p:ext uri="{BB962C8B-B14F-4D97-AF65-F5344CB8AC3E}">
        <p14:creationId xmlns:p14="http://schemas.microsoft.com/office/powerpoint/2010/main" val="2174395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B8CF7E-B170-241F-62CE-D77E95F3F1A1}"/>
              </a:ext>
            </a:extLst>
          </p:cNvPr>
          <p:cNvSpPr>
            <a:spLocks noGrp="1"/>
          </p:cNvSpPr>
          <p:nvPr>
            <p:ph type="title"/>
          </p:nvPr>
        </p:nvSpPr>
        <p:spPr>
          <a:xfrm>
            <a:off x="1156851" y="637762"/>
            <a:ext cx="9888496" cy="900131"/>
          </a:xfrm>
        </p:spPr>
        <p:txBody>
          <a:bodyPr anchor="t">
            <a:normAutofit/>
          </a:bodyPr>
          <a:lstStyle/>
          <a:p>
            <a:r>
              <a:rPr lang="en-US" sz="4000" dirty="0">
                <a:solidFill>
                  <a:schemeClr val="bg1"/>
                </a:solidFill>
                <a:latin typeface="Times New Roman" panose="02020603050405020304" pitchFamily="18" charset="0"/>
                <a:cs typeface="Times New Roman" panose="02020603050405020304" pitchFamily="18" charset="0"/>
              </a:rPr>
              <a:t>Experiment setting(Hyperparameters)</a:t>
            </a:r>
          </a:p>
        </p:txBody>
      </p:sp>
      <p:sp>
        <p:nvSpPr>
          <p:cNvPr id="28" name="Rectangle 27">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5530C5EB-44A9-EFC2-57DC-A818B14C03BC}"/>
              </a:ext>
            </a:extLst>
          </p:cNvPr>
          <p:cNvSpPr>
            <a:spLocks noGrp="1"/>
          </p:cNvSpPr>
          <p:nvPr>
            <p:ph type="sldNum" sz="quarter" idx="12"/>
          </p:nvPr>
        </p:nvSpPr>
        <p:spPr>
          <a:xfrm>
            <a:off x="160867" y="3246439"/>
            <a:ext cx="672957" cy="343768"/>
          </a:xfrm>
        </p:spPr>
        <p:txBody>
          <a:bodyPr anchor="ctr">
            <a:normAutofit/>
          </a:bodyPr>
          <a:lstStyle/>
          <a:p>
            <a:pPr algn="ctr">
              <a:spcAft>
                <a:spcPts val="600"/>
              </a:spcAft>
            </a:pPr>
            <a:fld id="{5D23C74D-59EA-430E-B3BF-070D2EB3B847}" type="slidenum">
              <a:rPr lang="en-US" sz="1400">
                <a:solidFill>
                  <a:schemeClr val="tx1"/>
                </a:solidFill>
              </a:rPr>
              <a:pPr algn="ctr">
                <a:spcAft>
                  <a:spcPts val="600"/>
                </a:spcAft>
              </a:pPr>
              <a:t>14</a:t>
            </a:fld>
            <a:endParaRPr lang="en-US" sz="1400">
              <a:solidFill>
                <a:schemeClr val="tx1"/>
              </a:solidFill>
            </a:endParaRPr>
          </a:p>
        </p:txBody>
      </p:sp>
      <p:sp>
        <p:nvSpPr>
          <p:cNvPr id="4" name="Footer Placeholder 3">
            <a:extLst>
              <a:ext uri="{FF2B5EF4-FFF2-40B4-BE49-F238E27FC236}">
                <a16:creationId xmlns:a16="http://schemas.microsoft.com/office/drawing/2014/main" id="{7BD554DB-71DF-1457-6F75-A0FAB8B9BE43}"/>
              </a:ext>
            </a:extLst>
          </p:cNvPr>
          <p:cNvSpPr>
            <a:spLocks noGrp="1"/>
          </p:cNvSpPr>
          <p:nvPr>
            <p:ph type="ftr" sz="quarter" idx="11"/>
          </p:nvPr>
        </p:nvSpPr>
        <p:spPr>
          <a:xfrm rot="5400000">
            <a:off x="-349845" y="5226028"/>
            <a:ext cx="1663495" cy="313512"/>
          </a:xfrm>
        </p:spPr>
        <p:txBody>
          <a:bodyPr anchor="ctr">
            <a:normAutofit/>
          </a:bodyPr>
          <a:lstStyle/>
          <a:p>
            <a:pPr algn="r">
              <a:lnSpc>
                <a:spcPct val="90000"/>
              </a:lnSpc>
              <a:spcAft>
                <a:spcPts val="600"/>
              </a:spcAft>
            </a:pPr>
            <a:r>
              <a:rPr lang="en-US" sz="800">
                <a:solidFill>
                  <a:schemeClr val="tx1"/>
                </a:solidFill>
              </a:rPr>
              <a:t>Presented at ICCI 2025, Chonburi, Thailand</a:t>
            </a:r>
          </a:p>
        </p:txBody>
      </p:sp>
      <p:sp>
        <p:nvSpPr>
          <p:cNvPr id="3" name="Content Placeholder 2">
            <a:extLst>
              <a:ext uri="{FF2B5EF4-FFF2-40B4-BE49-F238E27FC236}">
                <a16:creationId xmlns:a16="http://schemas.microsoft.com/office/drawing/2014/main" id="{5DF874C1-E4F7-3FA6-0217-63A073BA1928}"/>
              </a:ext>
            </a:extLst>
          </p:cNvPr>
          <p:cNvSpPr>
            <a:spLocks noGrp="1"/>
          </p:cNvSpPr>
          <p:nvPr>
            <p:ph idx="1"/>
          </p:nvPr>
        </p:nvSpPr>
        <p:spPr>
          <a:xfrm>
            <a:off x="1155548" y="2217343"/>
            <a:ext cx="9880893" cy="3959619"/>
          </a:xfrm>
        </p:spPr>
        <p:txBody>
          <a:bodyPr>
            <a:normAutofit lnSpcReduction="10000"/>
          </a:bodyPr>
          <a:lstStyle/>
          <a:p>
            <a:pPr marL="0" indent="0">
              <a:lnSpc>
                <a:spcPct val="150000"/>
              </a:lnSpc>
              <a:buNone/>
            </a:pPr>
            <a:r>
              <a:rPr lang="en-US" sz="1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CRF (Traditional ML)</a:t>
            </a:r>
          </a:p>
          <a:p>
            <a:pPr>
              <a:lnSpc>
                <a:spcPct val="150000"/>
              </a:lnSpc>
            </a:pPr>
            <a:r>
              <a:rPr lang="en-US" sz="1800" dirty="0">
                <a:latin typeface="Times New Roman" panose="02020603050405020304" pitchFamily="18" charset="0"/>
                <a:cs typeface="Times New Roman" panose="02020603050405020304" pitchFamily="18" charset="0"/>
              </a:rPr>
              <a:t>Library: </a:t>
            </a:r>
            <a:r>
              <a:rPr lang="en-US" sz="1800" dirty="0" err="1">
                <a:latin typeface="Times New Roman" panose="02020603050405020304" pitchFamily="18" charset="0"/>
                <a:cs typeface="Times New Roman" panose="02020603050405020304" pitchFamily="18" charset="0"/>
              </a:rPr>
              <a:t>CRFsuite</a:t>
            </a:r>
            <a:endParaRPr lang="en-US" sz="1800" dirty="0">
              <a:latin typeface="Times New Roman" panose="02020603050405020304" pitchFamily="18" charset="0"/>
              <a:cs typeface="Times New Roman" panose="02020603050405020304" pitchFamily="18" charset="0"/>
            </a:endParaRPr>
          </a:p>
          <a:p>
            <a:pPr>
              <a:lnSpc>
                <a:spcPct val="150000"/>
              </a:lnSpc>
            </a:pPr>
            <a:r>
              <a:rPr lang="en-US" sz="1800" dirty="0">
                <a:latin typeface="Times New Roman" panose="02020603050405020304" pitchFamily="18" charset="0"/>
                <a:cs typeface="Times New Roman" panose="02020603050405020304" pitchFamily="18" charset="0"/>
              </a:rPr>
              <a:t>Embedding: Pretrained </a:t>
            </a:r>
            <a:r>
              <a:rPr lang="en-US" sz="1800" dirty="0" err="1">
                <a:latin typeface="Times New Roman" panose="02020603050405020304" pitchFamily="18" charset="0"/>
                <a:cs typeface="Times New Roman" panose="02020603050405020304" pitchFamily="18" charset="0"/>
              </a:rPr>
              <a:t>fastText</a:t>
            </a:r>
            <a:r>
              <a:rPr lang="en-US" sz="1800" dirty="0">
                <a:latin typeface="Times New Roman" panose="02020603050405020304" pitchFamily="18" charset="0"/>
                <a:cs typeface="Times New Roman" panose="02020603050405020304" pitchFamily="18" charset="0"/>
              </a:rPr>
              <a:t> (300-dim)</a:t>
            </a:r>
          </a:p>
          <a:p>
            <a:pPr>
              <a:lnSpc>
                <a:spcPct val="150000"/>
              </a:lnSpc>
            </a:pPr>
            <a:r>
              <a:rPr lang="en-US" sz="1800" dirty="0">
                <a:latin typeface="Times New Roman" panose="02020603050405020304" pitchFamily="18" charset="0"/>
                <a:cs typeface="Times New Roman" panose="02020603050405020304" pitchFamily="18" charset="0"/>
              </a:rPr>
              <a:t>Feature set:</a:t>
            </a:r>
          </a:p>
          <a:p>
            <a:pPr lvl="1">
              <a:lnSpc>
                <a:spcPct val="150000"/>
              </a:lnSpc>
            </a:pPr>
            <a:r>
              <a:rPr lang="en-US" sz="1800" dirty="0">
                <a:latin typeface="Times New Roman" panose="02020603050405020304" pitchFamily="18" charset="0"/>
                <a:cs typeface="Times New Roman" panose="02020603050405020304" pitchFamily="18" charset="0"/>
              </a:rPr>
              <a:t>Prefixes/Suffixes (1–3 chars)</a:t>
            </a:r>
          </a:p>
          <a:p>
            <a:pPr lvl="1">
              <a:lnSpc>
                <a:spcPct val="150000"/>
              </a:lnSpc>
            </a:pPr>
            <a:r>
              <a:rPr lang="en-US" sz="1800" dirty="0">
                <a:latin typeface="Times New Roman" panose="02020603050405020304" pitchFamily="18" charset="0"/>
                <a:cs typeface="Times New Roman" panose="02020603050405020304" pitchFamily="18" charset="0"/>
              </a:rPr>
              <a:t>Word shape, numeric/hyphen flags</a:t>
            </a:r>
          </a:p>
          <a:p>
            <a:pPr lvl="1">
              <a:lnSpc>
                <a:spcPct val="150000"/>
              </a:lnSpc>
            </a:pPr>
            <a:r>
              <a:rPr lang="en-US" sz="1800" dirty="0">
                <a:latin typeface="Times New Roman" panose="02020603050405020304" pitchFamily="18" charset="0"/>
                <a:cs typeface="Times New Roman" panose="02020603050405020304" pitchFamily="18" charset="0"/>
              </a:rPr>
              <a:t>Position in sentence (first/last)</a:t>
            </a:r>
          </a:p>
          <a:p>
            <a:pPr lvl="1">
              <a:lnSpc>
                <a:spcPct val="150000"/>
              </a:lnSpc>
            </a:pPr>
            <a:r>
              <a:rPr lang="en-US" sz="1800" dirty="0">
                <a:latin typeface="Times New Roman" panose="02020603050405020304" pitchFamily="18" charset="0"/>
                <a:cs typeface="Times New Roman" panose="02020603050405020304" pitchFamily="18" charset="0"/>
              </a:rPr>
              <a:t>Context window (previous &amp; next word)</a:t>
            </a:r>
          </a:p>
        </p:txBody>
      </p:sp>
    </p:spTree>
    <p:extLst>
      <p:ext uri="{BB962C8B-B14F-4D97-AF65-F5344CB8AC3E}">
        <p14:creationId xmlns:p14="http://schemas.microsoft.com/office/powerpoint/2010/main" val="3761885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9BCA8F1-B9FC-E21F-B006-865F09A02EF4}"/>
            </a:ext>
          </a:extLst>
        </p:cNvPr>
        <p:cNvGrpSpPr/>
        <p:nvPr/>
      </p:nvGrpSpPr>
      <p:grpSpPr>
        <a:xfrm>
          <a:off x="0" y="0"/>
          <a:ext cx="0" cy="0"/>
          <a:chOff x="0" y="0"/>
          <a:chExt cx="0" cy="0"/>
        </a:xfrm>
      </p:grpSpPr>
      <p:sp>
        <p:nvSpPr>
          <p:cNvPr id="23" name="Rectangle 22">
            <a:extLst>
              <a:ext uri="{FF2B5EF4-FFF2-40B4-BE49-F238E27FC236}">
                <a16:creationId xmlns:a16="http://schemas.microsoft.com/office/drawing/2014/main" id="{AE25C0F4-A361-AB27-3944-1D8CB4BE93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EF4793E-42E7-FF0F-0F26-10DEE9A75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E441DE76-97D0-AC64-67CF-C706A74DC3E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8" name="Oval 27">
              <a:extLst>
                <a:ext uri="{FF2B5EF4-FFF2-40B4-BE49-F238E27FC236}">
                  <a16:creationId xmlns:a16="http://schemas.microsoft.com/office/drawing/2014/main" id="{0CBE04A7-ECA2-C6E9-D55E-E85D3DDB3C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AFB6DB3C-0848-14BB-595C-900E2D666F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A9556398-0E6A-A935-2C39-1E169E156D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C3FDF438-31A9-6EFC-E385-36C151EF3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D4B30447-ABE3-7532-287D-DEEC12DB34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7AD32CB1-FE2C-9F2F-EBF2-C09C3CFE5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34">
            <a:extLst>
              <a:ext uri="{FF2B5EF4-FFF2-40B4-BE49-F238E27FC236}">
                <a16:creationId xmlns:a16="http://schemas.microsoft.com/office/drawing/2014/main" id="{A647BDCD-B464-547D-6549-F431A91A6D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CBFB00ED-95C8-C7F0-4655-698062492B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8" name="Straight Connector 37">
              <a:extLst>
                <a:ext uri="{FF2B5EF4-FFF2-40B4-BE49-F238E27FC236}">
                  <a16:creationId xmlns:a16="http://schemas.microsoft.com/office/drawing/2014/main" id="{DC2A2A9D-0C69-0BC4-4EE6-54B175439F0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4336340-6FA0-F032-BA27-6F86AFECFB7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1B18964-3EA7-2E26-63FF-5D9D2698E01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B7D59B7-F814-C9F7-5D82-9AFB8C86680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43" name="Rectangle 42">
            <a:extLst>
              <a:ext uri="{FF2B5EF4-FFF2-40B4-BE49-F238E27FC236}">
                <a16:creationId xmlns:a16="http://schemas.microsoft.com/office/drawing/2014/main" id="{753A52C3-472C-B193-8D34-F300ADAF23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24D6D7C4-D84C-3725-4E66-C06D85867A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6" name="Straight Connector 45">
              <a:extLst>
                <a:ext uri="{FF2B5EF4-FFF2-40B4-BE49-F238E27FC236}">
                  <a16:creationId xmlns:a16="http://schemas.microsoft.com/office/drawing/2014/main" id="{7A94DA64-6B46-D7AC-9395-B4233EE29D3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4CB65E1E-A6D2-7796-1176-7BDAEF9C64B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CD5CED1E-2C9B-F204-BD94-594D9F5086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5F812F8-F48A-1042-E1B2-C00EEAE6459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FF24BF5-2025-16DB-1471-8E8CDCB06834}"/>
              </a:ext>
            </a:extLst>
          </p:cNvPr>
          <p:cNvSpPr>
            <a:spLocks noGrp="1"/>
          </p:cNvSpPr>
          <p:nvPr>
            <p:ph type="title"/>
          </p:nvPr>
        </p:nvSpPr>
        <p:spPr>
          <a:xfrm>
            <a:off x="626591" y="4365745"/>
            <a:ext cx="5071221" cy="2129586"/>
          </a:xfrm>
          <a:noFill/>
        </p:spPr>
        <p:txBody>
          <a:bodyPr anchor="t">
            <a:normAutofit/>
          </a:bodyPr>
          <a:lstStyle/>
          <a:p>
            <a:r>
              <a:rPr lang="en-US" sz="4000" dirty="0" err="1">
                <a:solidFill>
                  <a:schemeClr val="bg1"/>
                </a:solidFill>
                <a:latin typeface="Times New Roman" panose="02020603050405020304" pitchFamily="18" charset="0"/>
                <a:cs typeface="Times New Roman" panose="02020603050405020304" pitchFamily="18" charset="0"/>
              </a:rPr>
              <a:t>BiLSTM</a:t>
            </a:r>
            <a:r>
              <a:rPr lang="en-US" sz="4000" dirty="0">
                <a:solidFill>
                  <a:schemeClr val="bg1"/>
                </a:solidFill>
                <a:latin typeface="Times New Roman" panose="02020603050405020304" pitchFamily="18" charset="0"/>
                <a:cs typeface="Times New Roman" panose="02020603050405020304" pitchFamily="18" charset="0"/>
              </a:rPr>
              <a:t>-Based Model Hyperparameters</a:t>
            </a:r>
          </a:p>
        </p:txBody>
      </p:sp>
      <p:grpSp>
        <p:nvGrpSpPr>
          <p:cNvPr id="51" name="Group 50">
            <a:extLst>
              <a:ext uri="{FF2B5EF4-FFF2-40B4-BE49-F238E27FC236}">
                <a16:creationId xmlns:a16="http://schemas.microsoft.com/office/drawing/2014/main" id="{DDC6BD03-4BD2-20ED-7970-818869F0D2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776904"/>
            <a:ext cx="304800" cy="429768"/>
            <a:chOff x="215328" y="-46937"/>
            <a:chExt cx="304800" cy="2773841"/>
          </a:xfrm>
        </p:grpSpPr>
        <p:cxnSp>
          <p:nvCxnSpPr>
            <p:cNvPr id="52" name="Straight Connector 51">
              <a:extLst>
                <a:ext uri="{FF2B5EF4-FFF2-40B4-BE49-F238E27FC236}">
                  <a16:creationId xmlns:a16="http://schemas.microsoft.com/office/drawing/2014/main" id="{25340394-4371-71CF-BACD-FF1D2E88DB4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A8EA24F-6F5A-ABC5-AC04-E0F1225C7A3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D87238C-8158-660A-2CD6-D0D30A2CCA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7220F93-31BB-C290-B155-586D6CFA897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Footer Placeholder 4">
            <a:extLst>
              <a:ext uri="{FF2B5EF4-FFF2-40B4-BE49-F238E27FC236}">
                <a16:creationId xmlns:a16="http://schemas.microsoft.com/office/drawing/2014/main" id="{96938605-2BE1-ECD8-6DF2-04A6392A5604}"/>
              </a:ext>
            </a:extLst>
          </p:cNvPr>
          <p:cNvSpPr>
            <a:spLocks noGrp="1"/>
          </p:cNvSpPr>
          <p:nvPr>
            <p:ph type="ftr" sz="quarter" idx="11"/>
          </p:nvPr>
        </p:nvSpPr>
        <p:spPr>
          <a:xfrm>
            <a:off x="630936" y="6308832"/>
            <a:ext cx="8320722" cy="548640"/>
          </a:xfrm>
        </p:spPr>
        <p:txBody>
          <a:bodyPr anchor="ctr">
            <a:normAutofit/>
          </a:bodyPr>
          <a:lstStyle/>
          <a:p>
            <a:pPr algn="just">
              <a:spcAft>
                <a:spcPts val="600"/>
              </a:spcAft>
            </a:pPr>
            <a:r>
              <a:rPr lang="en-US" sz="1050" dirty="0">
                <a:solidFill>
                  <a:schemeClr val="bg1"/>
                </a:solidFill>
              </a:rPr>
              <a:t>Presented at ICCI 2025, Chonburi, Thailand</a:t>
            </a:r>
          </a:p>
        </p:txBody>
      </p:sp>
      <p:sp>
        <p:nvSpPr>
          <p:cNvPr id="6" name="Slide Number Placeholder 5">
            <a:extLst>
              <a:ext uri="{FF2B5EF4-FFF2-40B4-BE49-F238E27FC236}">
                <a16:creationId xmlns:a16="http://schemas.microsoft.com/office/drawing/2014/main" id="{6FD822CD-8863-6D8B-0D22-6EA17E748661}"/>
              </a:ext>
            </a:extLst>
          </p:cNvPr>
          <p:cNvSpPr>
            <a:spLocks noGrp="1"/>
          </p:cNvSpPr>
          <p:nvPr>
            <p:ph type="sldNum" sz="quarter" idx="12"/>
          </p:nvPr>
        </p:nvSpPr>
        <p:spPr>
          <a:xfrm>
            <a:off x="0" y="6309360"/>
            <a:ext cx="640080" cy="548640"/>
          </a:xfrm>
        </p:spPr>
        <p:txBody>
          <a:bodyPr>
            <a:normAutofit/>
          </a:bodyPr>
          <a:lstStyle/>
          <a:p>
            <a:pPr algn="ctr">
              <a:spcAft>
                <a:spcPts val="600"/>
              </a:spcAft>
            </a:pPr>
            <a:fld id="{5D23C74D-59EA-430E-B3BF-070D2EB3B847}" type="slidenum">
              <a:rPr lang="en-US">
                <a:solidFill>
                  <a:schemeClr val="bg1"/>
                </a:solidFill>
              </a:rPr>
              <a:pPr algn="ctr">
                <a:spcAft>
                  <a:spcPts val="600"/>
                </a:spcAft>
              </a:pPr>
              <a:t>15</a:t>
            </a:fld>
            <a:endParaRPr lang="en-US">
              <a:solidFill>
                <a:schemeClr val="bg1"/>
              </a:solidFill>
            </a:endParaRPr>
          </a:p>
        </p:txBody>
      </p:sp>
      <p:sp>
        <p:nvSpPr>
          <p:cNvPr id="57" name="Oval 56">
            <a:extLst>
              <a:ext uri="{FF2B5EF4-FFF2-40B4-BE49-F238E27FC236}">
                <a16:creationId xmlns:a16="http://schemas.microsoft.com/office/drawing/2014/main" id="{F982F367-FE71-7B2F-5CA9-5C8F6434B5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60000"/>
                  <a:lumOff val="4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ontent Placeholder 19">
            <a:extLst>
              <a:ext uri="{FF2B5EF4-FFF2-40B4-BE49-F238E27FC236}">
                <a16:creationId xmlns:a16="http://schemas.microsoft.com/office/drawing/2014/main" id="{184BAE57-DC02-A420-0585-E669E91AF000}"/>
              </a:ext>
            </a:extLst>
          </p:cNvPr>
          <p:cNvSpPr>
            <a:spLocks noGrp="1"/>
          </p:cNvSpPr>
          <p:nvPr>
            <p:ph idx="1"/>
          </p:nvPr>
        </p:nvSpPr>
        <p:spPr>
          <a:xfrm>
            <a:off x="5955574" y="4220976"/>
            <a:ext cx="5549111" cy="2129599"/>
          </a:xfrm>
          <a:noFill/>
        </p:spPr>
        <p:txBody>
          <a:bodyPr anchor="t">
            <a:normAutofit/>
          </a:bodyPr>
          <a:lstStyle/>
          <a:p>
            <a:r>
              <a:rPr lang="en-US" sz="1800" dirty="0">
                <a:solidFill>
                  <a:schemeClr val="bg1"/>
                </a:solidFill>
                <a:latin typeface="Times New Roman" panose="02020603050405020304" pitchFamily="18" charset="0"/>
                <a:cs typeface="Times New Roman" panose="02020603050405020304" pitchFamily="18" charset="0"/>
              </a:rPr>
              <a:t>All models were implemented using the </a:t>
            </a:r>
            <a:r>
              <a:rPr lang="en-US" sz="1800" dirty="0" err="1">
                <a:solidFill>
                  <a:schemeClr val="bg1"/>
                </a:solidFill>
                <a:latin typeface="Times New Roman" panose="02020603050405020304" pitchFamily="18" charset="0"/>
                <a:cs typeface="Times New Roman" panose="02020603050405020304" pitchFamily="18" charset="0"/>
              </a:rPr>
              <a:t>PyTorch</a:t>
            </a:r>
            <a:r>
              <a:rPr lang="en-US" sz="1800" dirty="0">
                <a:solidFill>
                  <a:schemeClr val="bg1"/>
                </a:solidFill>
                <a:latin typeface="Times New Roman" panose="02020603050405020304" pitchFamily="18" charset="0"/>
                <a:cs typeface="Times New Roman" panose="02020603050405020304" pitchFamily="18" charset="0"/>
              </a:rPr>
              <a:t> deep learning framework.</a:t>
            </a:r>
          </a:p>
          <a:p>
            <a:r>
              <a:rPr lang="en-US" sz="1800" dirty="0">
                <a:solidFill>
                  <a:schemeClr val="bg1"/>
                </a:solidFill>
                <a:latin typeface="Times New Roman" panose="02020603050405020304" pitchFamily="18" charset="0"/>
                <a:cs typeface="Times New Roman" panose="02020603050405020304" pitchFamily="18" charset="0"/>
              </a:rPr>
              <a:t>Tuned hyperparameters for best model performance</a:t>
            </a:r>
          </a:p>
          <a:p>
            <a:r>
              <a:rPr lang="en-US" sz="1800" dirty="0">
                <a:solidFill>
                  <a:schemeClr val="bg1"/>
                </a:solidFill>
                <a:latin typeface="Times New Roman" panose="02020603050405020304" pitchFamily="18" charset="0"/>
                <a:cs typeface="Times New Roman" panose="02020603050405020304" pitchFamily="18" charset="0"/>
              </a:rPr>
              <a:t>Tested multiple embedding, hidden, batch, dropout configs</a:t>
            </a:r>
          </a:p>
        </p:txBody>
      </p:sp>
      <p:sp>
        <p:nvSpPr>
          <p:cNvPr id="4" name="TextBox 3">
            <a:extLst>
              <a:ext uri="{FF2B5EF4-FFF2-40B4-BE49-F238E27FC236}">
                <a16:creationId xmlns:a16="http://schemas.microsoft.com/office/drawing/2014/main" id="{11776775-C364-1940-E358-460A5206E4D4}"/>
              </a:ext>
            </a:extLst>
          </p:cNvPr>
          <p:cNvSpPr txBox="1"/>
          <p:nvPr/>
        </p:nvSpPr>
        <p:spPr>
          <a:xfrm>
            <a:off x="2981371" y="3742351"/>
            <a:ext cx="6048579" cy="584775"/>
          </a:xfrm>
          <a:prstGeom prst="rect">
            <a:avLst/>
          </a:prstGeom>
          <a:noFill/>
        </p:spPr>
        <p:txBody>
          <a:bodyPr wrap="none" rtlCol="0">
            <a:spAutoFit/>
          </a:bodyPr>
          <a:lstStyle/>
          <a:p>
            <a:r>
              <a:rPr lang="en-US" sz="1600" dirty="0">
                <a:solidFill>
                  <a:schemeClr val="bg1"/>
                </a:solidFill>
                <a:latin typeface="Times New Roman" panose="02020603050405020304" pitchFamily="18" charset="0"/>
                <a:cs typeface="Times New Roman" panose="02020603050405020304" pitchFamily="18" charset="0"/>
              </a:rPr>
              <a:t>Table 3: Hyperparameters of best-performing </a:t>
            </a:r>
            <a:r>
              <a:rPr lang="en-US" sz="1600" dirty="0" err="1">
                <a:solidFill>
                  <a:schemeClr val="bg1"/>
                </a:solidFill>
                <a:latin typeface="Times New Roman" panose="02020603050405020304" pitchFamily="18" charset="0"/>
                <a:cs typeface="Times New Roman" panose="02020603050405020304" pitchFamily="18" charset="0"/>
              </a:rPr>
              <a:t>BiLSTM</a:t>
            </a:r>
            <a:r>
              <a:rPr lang="en-US" sz="1600" dirty="0">
                <a:solidFill>
                  <a:schemeClr val="bg1"/>
                </a:solidFill>
                <a:latin typeface="Times New Roman" panose="02020603050405020304" pitchFamily="18" charset="0"/>
                <a:cs typeface="Times New Roman" panose="02020603050405020304" pitchFamily="18" charset="0"/>
              </a:rPr>
              <a:t>-based models   </a:t>
            </a:r>
          </a:p>
          <a:p>
            <a:endParaRPr lang="en-US" sz="1600" dirty="0">
              <a:solidFill>
                <a:schemeClr val="bg1"/>
              </a:solidFill>
              <a:latin typeface="Times New Roman" panose="02020603050405020304" pitchFamily="18" charset="0"/>
              <a:cs typeface="Times New Roman" panose="02020603050405020304" pitchFamily="18" charset="0"/>
            </a:endParaRPr>
          </a:p>
        </p:txBody>
      </p:sp>
      <p:pic>
        <p:nvPicPr>
          <p:cNvPr id="7" name="Content Placeholder 6" descr="A screenshot of a computer&#10;&#10;AI-generated content may be incorrect.">
            <a:extLst>
              <a:ext uri="{FF2B5EF4-FFF2-40B4-BE49-F238E27FC236}">
                <a16:creationId xmlns:a16="http://schemas.microsoft.com/office/drawing/2014/main" id="{EF3BF65D-16FF-B7B1-B709-FD971EB6DB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2152" y="277034"/>
            <a:ext cx="9115954" cy="3304533"/>
          </a:xfrm>
          <a:prstGeom prst="rect">
            <a:avLst/>
          </a:prstGeom>
        </p:spPr>
      </p:pic>
    </p:spTree>
    <p:extLst>
      <p:ext uri="{BB962C8B-B14F-4D97-AF65-F5344CB8AC3E}">
        <p14:creationId xmlns:p14="http://schemas.microsoft.com/office/powerpoint/2010/main" val="3810083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130C0DC3-2964-A378-239E-3E412E54A83F}"/>
              </a:ext>
            </a:extLst>
          </p:cNvPr>
          <p:cNvSpPr>
            <a:spLocks noGrp="1"/>
          </p:cNvSpPr>
          <p:nvPr>
            <p:ph type="title"/>
          </p:nvPr>
        </p:nvSpPr>
        <p:spPr>
          <a:xfrm>
            <a:off x="838200" y="448721"/>
            <a:ext cx="4707671" cy="1225650"/>
          </a:xfrm>
        </p:spPr>
        <p:txBody>
          <a:bodyPr anchor="b">
            <a:normAutofit/>
          </a:bodyPr>
          <a:lstStyle/>
          <a:p>
            <a:r>
              <a:rPr lang="en-US" sz="4000" dirty="0">
                <a:solidFill>
                  <a:schemeClr val="bg1"/>
                </a:solidFill>
                <a:latin typeface="Times New Roman" panose="02020603050405020304" pitchFamily="18" charset="0"/>
                <a:cs typeface="Times New Roman" panose="02020603050405020304" pitchFamily="18" charset="0"/>
              </a:rPr>
              <a:t>Results</a:t>
            </a:r>
            <a:endParaRPr lang="en-US" sz="3800" dirty="0">
              <a:solidFill>
                <a:schemeClr val="bg1"/>
              </a:solidFill>
            </a:endParaRPr>
          </a:p>
        </p:txBody>
      </p:sp>
      <p:cxnSp>
        <p:nvCxnSpPr>
          <p:cNvPr id="15" name="Straight Connector 14">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aphicFrame>
        <p:nvGraphicFramePr>
          <p:cNvPr id="20" name="Content Placeholder 9">
            <a:extLst>
              <a:ext uri="{FF2B5EF4-FFF2-40B4-BE49-F238E27FC236}">
                <a16:creationId xmlns:a16="http://schemas.microsoft.com/office/drawing/2014/main" id="{13262DA2-CBF0-CE07-7866-68EAEA9DF68D}"/>
              </a:ext>
            </a:extLst>
          </p:cNvPr>
          <p:cNvGraphicFramePr>
            <a:graphicFrameLocks noGrp="1"/>
          </p:cNvGraphicFramePr>
          <p:nvPr>
            <p:ph idx="1"/>
          </p:nvPr>
        </p:nvGraphicFramePr>
        <p:xfrm>
          <a:off x="897769" y="1909192"/>
          <a:ext cx="4586513" cy="36477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17" name="Straight Connector 16">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DA6CC054-7F16-DB07-F7AA-CB4B3A45435D}"/>
              </a:ext>
            </a:extLst>
          </p:cNvPr>
          <p:cNvSpPr>
            <a:spLocks noGrp="1"/>
          </p:cNvSpPr>
          <p:nvPr>
            <p:ph type="ftr" sz="quarter" idx="11"/>
          </p:nvPr>
        </p:nvSpPr>
        <p:spPr>
          <a:xfrm>
            <a:off x="2374670" y="6356350"/>
            <a:ext cx="3945835" cy="365125"/>
          </a:xfrm>
        </p:spPr>
        <p:txBody>
          <a:bodyPr>
            <a:normAutofit/>
          </a:bodyPr>
          <a:lstStyle/>
          <a:p>
            <a:pPr>
              <a:spcAft>
                <a:spcPts val="600"/>
              </a:spcAft>
            </a:pPr>
            <a:r>
              <a:rPr lang="en-US">
                <a:solidFill>
                  <a:schemeClr val="bg1">
                    <a:lumMod val="50000"/>
                  </a:schemeClr>
                </a:solidFill>
              </a:rPr>
              <a:t>Presented at ICCI 2025, Chonburi, Thailand</a:t>
            </a:r>
          </a:p>
        </p:txBody>
      </p:sp>
      <p:pic>
        <p:nvPicPr>
          <p:cNvPr id="6" name="Content Placeholder 6" descr="A screenshot of a computer&#10;&#10;AI-generated content may be incorrect.">
            <a:extLst>
              <a:ext uri="{FF2B5EF4-FFF2-40B4-BE49-F238E27FC236}">
                <a16:creationId xmlns:a16="http://schemas.microsoft.com/office/drawing/2014/main" id="{4A1EECDF-DC9B-3666-73BE-FC207529539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04867" y="1151207"/>
            <a:ext cx="5666547" cy="4264077"/>
          </a:xfrm>
          <a:prstGeom prst="rect">
            <a:avLst/>
          </a:prstGeom>
        </p:spPr>
      </p:pic>
      <p:sp>
        <p:nvSpPr>
          <p:cNvPr id="5" name="Slide Number Placeholder 4">
            <a:extLst>
              <a:ext uri="{FF2B5EF4-FFF2-40B4-BE49-F238E27FC236}">
                <a16:creationId xmlns:a16="http://schemas.microsoft.com/office/drawing/2014/main" id="{F079E23C-0619-9CF0-FC6B-6B26E38538E8}"/>
              </a:ext>
            </a:extLst>
          </p:cNvPr>
          <p:cNvSpPr>
            <a:spLocks noGrp="1"/>
          </p:cNvSpPr>
          <p:nvPr>
            <p:ph type="sldNum" sz="quarter" idx="12"/>
          </p:nvPr>
        </p:nvSpPr>
        <p:spPr>
          <a:xfrm>
            <a:off x="9303026" y="6356350"/>
            <a:ext cx="2050774" cy="365125"/>
          </a:xfrm>
        </p:spPr>
        <p:txBody>
          <a:bodyPr>
            <a:normAutofit/>
          </a:bodyPr>
          <a:lstStyle/>
          <a:p>
            <a:pPr>
              <a:spcAft>
                <a:spcPts val="600"/>
              </a:spcAft>
            </a:pPr>
            <a:fld id="{5D23C74D-59EA-430E-B3BF-070D2EB3B847}" type="slidenum">
              <a:rPr lang="en-US" smtClean="0">
                <a:solidFill>
                  <a:srgbClr val="FFFFFF"/>
                </a:solidFill>
              </a:rPr>
              <a:pPr>
                <a:spcAft>
                  <a:spcPts val="600"/>
                </a:spcAft>
              </a:pPr>
              <a:t>16</a:t>
            </a:fld>
            <a:endParaRPr lang="en-US">
              <a:solidFill>
                <a:srgbClr val="FFFFFF"/>
              </a:solidFill>
            </a:endParaRPr>
          </a:p>
        </p:txBody>
      </p:sp>
      <p:sp>
        <p:nvSpPr>
          <p:cNvPr id="7" name="TextBox 6">
            <a:extLst>
              <a:ext uri="{FF2B5EF4-FFF2-40B4-BE49-F238E27FC236}">
                <a16:creationId xmlns:a16="http://schemas.microsoft.com/office/drawing/2014/main" id="{070BBDE1-AFDD-DDF3-40FD-0598A119EEB6}"/>
              </a:ext>
            </a:extLst>
          </p:cNvPr>
          <p:cNvSpPr txBox="1"/>
          <p:nvPr/>
        </p:nvSpPr>
        <p:spPr>
          <a:xfrm>
            <a:off x="6690708" y="5415284"/>
            <a:ext cx="4320542" cy="584775"/>
          </a:xfrm>
          <a:prstGeom prst="rect">
            <a:avLst/>
          </a:prstGeom>
          <a:noFill/>
        </p:spPr>
        <p:txBody>
          <a:bodyPr wrap="none" rtlCol="0">
            <a:spAutoFit/>
          </a:bodyPr>
          <a:lstStyle/>
          <a:p>
            <a:pPr algn="ctr"/>
            <a:r>
              <a:rPr lang="en-US" sz="1600" dirty="0">
                <a:solidFill>
                  <a:schemeClr val="bg1"/>
                </a:solidFill>
                <a:latin typeface="Times New Roman" panose="02020603050405020304" pitchFamily="18" charset="0"/>
                <a:cs typeface="Times New Roman" panose="02020603050405020304" pitchFamily="18" charset="0"/>
              </a:rPr>
              <a:t>Table 4: Performance Comparison of Single NER </a:t>
            </a:r>
          </a:p>
          <a:p>
            <a:pPr algn="ctr"/>
            <a:r>
              <a:rPr lang="en-US" sz="1600" dirty="0">
                <a:solidFill>
                  <a:schemeClr val="bg1"/>
                </a:solidFill>
                <a:latin typeface="Times New Roman" panose="02020603050405020304" pitchFamily="18" charset="0"/>
                <a:cs typeface="Times New Roman" panose="02020603050405020304" pitchFamily="18" charset="0"/>
              </a:rPr>
              <a:t>and Joint POS+NER Models</a:t>
            </a:r>
          </a:p>
        </p:txBody>
      </p:sp>
    </p:spTree>
    <p:extLst>
      <p:ext uri="{BB962C8B-B14F-4D97-AF65-F5344CB8AC3E}">
        <p14:creationId xmlns:p14="http://schemas.microsoft.com/office/powerpoint/2010/main" val="1774433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E7984E8-DD94-EA23-4FF6-BC5342F25C25}"/>
            </a:ext>
          </a:extLst>
        </p:cNvPr>
        <p:cNvGrpSpPr/>
        <p:nvPr/>
      </p:nvGrpSpPr>
      <p:grpSpPr>
        <a:xfrm>
          <a:off x="0" y="0"/>
          <a:ext cx="0" cy="0"/>
          <a:chOff x="0" y="0"/>
          <a:chExt cx="0" cy="0"/>
        </a:xfrm>
      </p:grpSpPr>
      <p:sp>
        <p:nvSpPr>
          <p:cNvPr id="23" name="Rectangle 22">
            <a:extLst>
              <a:ext uri="{FF2B5EF4-FFF2-40B4-BE49-F238E27FC236}">
                <a16:creationId xmlns:a16="http://schemas.microsoft.com/office/drawing/2014/main" id="{B49876B8-B7C6-41DE-F865-88FD4E006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A60B69B-7251-0BB1-47D9-62BE611F7A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A05C95A5-E147-0AFE-1D06-908C11CEED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8" name="Oval 27">
              <a:extLst>
                <a:ext uri="{FF2B5EF4-FFF2-40B4-BE49-F238E27FC236}">
                  <a16:creationId xmlns:a16="http://schemas.microsoft.com/office/drawing/2014/main" id="{BDD44854-6A9A-730A-50CF-14C972A577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CF661A8E-940A-B47F-D646-2BAB7A7A8F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1E2CCDC9-0709-5B55-E31B-865AA64B3B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FC24180A-A516-5498-0145-1F0656E32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E2EB69A6-780E-648F-B050-1DC60A74AC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090D21C2-15D9-A259-F2D0-92AA91CED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34">
            <a:extLst>
              <a:ext uri="{FF2B5EF4-FFF2-40B4-BE49-F238E27FC236}">
                <a16:creationId xmlns:a16="http://schemas.microsoft.com/office/drawing/2014/main" id="{82241C6B-909C-FC7B-8882-971AEE8D0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A2BA7C34-8CF7-1560-B679-CC0F5A0D82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8" name="Straight Connector 37">
              <a:extLst>
                <a:ext uri="{FF2B5EF4-FFF2-40B4-BE49-F238E27FC236}">
                  <a16:creationId xmlns:a16="http://schemas.microsoft.com/office/drawing/2014/main" id="{5A271A15-F1A2-C9AA-8E4D-79E5DD5291A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10C80B9-8518-F671-7237-B06A92DC90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BF54EB7-D448-3B2F-ABD0-99C277C8F0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1899699-90B5-A75F-4CF7-F9DE38656E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43" name="Rectangle 42">
            <a:extLst>
              <a:ext uri="{FF2B5EF4-FFF2-40B4-BE49-F238E27FC236}">
                <a16:creationId xmlns:a16="http://schemas.microsoft.com/office/drawing/2014/main" id="{9EE822E9-1555-71C1-9349-9CC26FA5B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134B51B7-669A-5196-A321-DD5150ECFC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6" name="Straight Connector 45">
              <a:extLst>
                <a:ext uri="{FF2B5EF4-FFF2-40B4-BE49-F238E27FC236}">
                  <a16:creationId xmlns:a16="http://schemas.microsoft.com/office/drawing/2014/main" id="{D6CBB110-7126-BFCD-B029-2BC99581FE3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2B2B604-2DAF-F214-44A9-3BCF06879A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68365F78-3FFA-EC4C-67D5-D8B1B963B4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561DA8E-A062-7ECD-9EBE-467741575E3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124F51A-57A3-F454-7092-4F23B70C3614}"/>
              </a:ext>
            </a:extLst>
          </p:cNvPr>
          <p:cNvSpPr>
            <a:spLocks noGrp="1"/>
          </p:cNvSpPr>
          <p:nvPr>
            <p:ph type="title"/>
          </p:nvPr>
        </p:nvSpPr>
        <p:spPr>
          <a:xfrm>
            <a:off x="626591" y="4788417"/>
            <a:ext cx="5071221" cy="1706914"/>
          </a:xfrm>
          <a:noFill/>
        </p:spPr>
        <p:txBody>
          <a:bodyPr anchor="t">
            <a:normAutofit/>
          </a:bodyPr>
          <a:lstStyle/>
          <a:p>
            <a:r>
              <a:rPr lang="en-US" sz="4000" dirty="0">
                <a:solidFill>
                  <a:schemeClr val="bg1"/>
                </a:solidFill>
                <a:latin typeface="Times New Roman" panose="02020603050405020304" pitchFamily="18" charset="0"/>
                <a:cs typeface="Times New Roman" panose="02020603050405020304" pitchFamily="18" charset="0"/>
              </a:rPr>
              <a:t>Tag-wise Evaluation Results</a:t>
            </a:r>
          </a:p>
        </p:txBody>
      </p:sp>
      <p:grpSp>
        <p:nvGrpSpPr>
          <p:cNvPr id="51" name="Group 50">
            <a:extLst>
              <a:ext uri="{FF2B5EF4-FFF2-40B4-BE49-F238E27FC236}">
                <a16:creationId xmlns:a16="http://schemas.microsoft.com/office/drawing/2014/main" id="{483F0525-DD53-9593-86E4-DCA11B23ED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776904"/>
            <a:ext cx="304800" cy="429768"/>
            <a:chOff x="215328" y="-46937"/>
            <a:chExt cx="304800" cy="2773841"/>
          </a:xfrm>
        </p:grpSpPr>
        <p:cxnSp>
          <p:nvCxnSpPr>
            <p:cNvPr id="52" name="Straight Connector 51">
              <a:extLst>
                <a:ext uri="{FF2B5EF4-FFF2-40B4-BE49-F238E27FC236}">
                  <a16:creationId xmlns:a16="http://schemas.microsoft.com/office/drawing/2014/main" id="{01F58B93-855F-8447-6251-C9F93CA0AD6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A80898F-0FFF-1CDE-A4F9-2A0C7D03B52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BE4D42A-77CB-D0A6-D446-38A5835F910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32391263-7F8D-3C0B-6F55-030F43379F8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Footer Placeholder 4">
            <a:extLst>
              <a:ext uri="{FF2B5EF4-FFF2-40B4-BE49-F238E27FC236}">
                <a16:creationId xmlns:a16="http://schemas.microsoft.com/office/drawing/2014/main" id="{F04DDBA3-901B-B6B9-EE44-262E7E151861}"/>
              </a:ext>
            </a:extLst>
          </p:cNvPr>
          <p:cNvSpPr>
            <a:spLocks noGrp="1"/>
          </p:cNvSpPr>
          <p:nvPr>
            <p:ph type="ftr" sz="quarter" idx="11"/>
          </p:nvPr>
        </p:nvSpPr>
        <p:spPr>
          <a:xfrm>
            <a:off x="630936" y="6308832"/>
            <a:ext cx="8320722" cy="548640"/>
          </a:xfrm>
        </p:spPr>
        <p:txBody>
          <a:bodyPr anchor="ctr">
            <a:normAutofit/>
          </a:bodyPr>
          <a:lstStyle/>
          <a:p>
            <a:pPr algn="just">
              <a:spcAft>
                <a:spcPts val="600"/>
              </a:spcAft>
            </a:pPr>
            <a:r>
              <a:rPr lang="en-US" sz="1050" dirty="0">
                <a:solidFill>
                  <a:schemeClr val="bg1"/>
                </a:solidFill>
              </a:rPr>
              <a:t>Presented at ICCI 2025, Chonburi, Thailand</a:t>
            </a:r>
          </a:p>
        </p:txBody>
      </p:sp>
      <p:sp>
        <p:nvSpPr>
          <p:cNvPr id="6" name="Slide Number Placeholder 5">
            <a:extLst>
              <a:ext uri="{FF2B5EF4-FFF2-40B4-BE49-F238E27FC236}">
                <a16:creationId xmlns:a16="http://schemas.microsoft.com/office/drawing/2014/main" id="{180AAFCD-BA45-641F-120C-3D2D72E8F29B}"/>
              </a:ext>
            </a:extLst>
          </p:cNvPr>
          <p:cNvSpPr>
            <a:spLocks noGrp="1"/>
          </p:cNvSpPr>
          <p:nvPr>
            <p:ph type="sldNum" sz="quarter" idx="12"/>
          </p:nvPr>
        </p:nvSpPr>
        <p:spPr>
          <a:xfrm>
            <a:off x="0" y="6309360"/>
            <a:ext cx="640080" cy="548640"/>
          </a:xfrm>
        </p:spPr>
        <p:txBody>
          <a:bodyPr>
            <a:normAutofit/>
          </a:bodyPr>
          <a:lstStyle/>
          <a:p>
            <a:pPr algn="ctr">
              <a:spcAft>
                <a:spcPts val="600"/>
              </a:spcAft>
            </a:pPr>
            <a:fld id="{5D23C74D-59EA-430E-B3BF-070D2EB3B847}" type="slidenum">
              <a:rPr lang="en-US">
                <a:solidFill>
                  <a:schemeClr val="bg1"/>
                </a:solidFill>
              </a:rPr>
              <a:pPr algn="ctr">
                <a:spcAft>
                  <a:spcPts val="600"/>
                </a:spcAft>
              </a:pPr>
              <a:t>17</a:t>
            </a:fld>
            <a:endParaRPr lang="en-US">
              <a:solidFill>
                <a:schemeClr val="bg1"/>
              </a:solidFill>
            </a:endParaRPr>
          </a:p>
        </p:txBody>
      </p:sp>
      <p:sp>
        <p:nvSpPr>
          <p:cNvPr id="57" name="Oval 56">
            <a:extLst>
              <a:ext uri="{FF2B5EF4-FFF2-40B4-BE49-F238E27FC236}">
                <a16:creationId xmlns:a16="http://schemas.microsoft.com/office/drawing/2014/main" id="{DFFF555B-0F6F-F9DB-08DC-74F66DB691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60000"/>
                  <a:lumOff val="4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ontent Placeholder 19">
            <a:extLst>
              <a:ext uri="{FF2B5EF4-FFF2-40B4-BE49-F238E27FC236}">
                <a16:creationId xmlns:a16="http://schemas.microsoft.com/office/drawing/2014/main" id="{CB4C45AB-80C8-C557-6ABA-4111A76F1594}"/>
              </a:ext>
            </a:extLst>
          </p:cNvPr>
          <p:cNvSpPr>
            <a:spLocks noGrp="1"/>
          </p:cNvSpPr>
          <p:nvPr>
            <p:ph idx="1"/>
          </p:nvPr>
        </p:nvSpPr>
        <p:spPr>
          <a:xfrm>
            <a:off x="5955574" y="4788417"/>
            <a:ext cx="5549111" cy="1562158"/>
          </a:xfrm>
          <a:noFill/>
        </p:spPr>
        <p:txBody>
          <a:bodyPr anchor="t">
            <a:normAutofit/>
          </a:bodyPr>
          <a:lstStyle/>
          <a:p>
            <a:r>
              <a:rPr lang="en-US" sz="1800" dirty="0">
                <a:solidFill>
                  <a:schemeClr val="bg1"/>
                </a:solidFill>
                <a:latin typeface="Times New Roman" panose="02020603050405020304" pitchFamily="18" charset="0"/>
                <a:cs typeface="Times New Roman" panose="02020603050405020304" pitchFamily="18" charset="0"/>
              </a:rPr>
              <a:t>Model captures LOC and DATE well with high F1. </a:t>
            </a:r>
          </a:p>
          <a:p>
            <a:r>
              <a:rPr lang="en-US" sz="1800" dirty="0">
                <a:solidFill>
                  <a:schemeClr val="bg1"/>
                </a:solidFill>
                <a:latin typeface="Times New Roman" panose="02020603050405020304" pitchFamily="18" charset="0"/>
                <a:cs typeface="Times New Roman" panose="02020603050405020304" pitchFamily="18" charset="0"/>
              </a:rPr>
              <a:t>Still promising performance on sparse tags like NUM and ORG despite imbalance.</a:t>
            </a:r>
          </a:p>
        </p:txBody>
      </p:sp>
      <p:sp>
        <p:nvSpPr>
          <p:cNvPr id="4" name="TextBox 3">
            <a:extLst>
              <a:ext uri="{FF2B5EF4-FFF2-40B4-BE49-F238E27FC236}">
                <a16:creationId xmlns:a16="http://schemas.microsoft.com/office/drawing/2014/main" id="{91D77F8E-B07F-FF53-015C-2E121E63FEAB}"/>
              </a:ext>
            </a:extLst>
          </p:cNvPr>
          <p:cNvSpPr txBox="1"/>
          <p:nvPr/>
        </p:nvSpPr>
        <p:spPr>
          <a:xfrm>
            <a:off x="1893565" y="4277204"/>
            <a:ext cx="8325869" cy="338554"/>
          </a:xfrm>
          <a:prstGeom prst="rect">
            <a:avLst/>
          </a:prstGeom>
          <a:noFill/>
        </p:spPr>
        <p:txBody>
          <a:bodyPr wrap="none" rtlCol="0">
            <a:spAutoFit/>
          </a:bodyPr>
          <a:lstStyle/>
          <a:p>
            <a:r>
              <a:rPr lang="en-US" sz="1600" dirty="0">
                <a:solidFill>
                  <a:schemeClr val="bg1"/>
                </a:solidFill>
                <a:latin typeface="Times New Roman" panose="02020603050405020304" pitchFamily="18" charset="0"/>
                <a:cs typeface="Times New Roman" panose="02020603050405020304" pitchFamily="18" charset="0"/>
              </a:rPr>
              <a:t>Table 5:Tag-wise F1-Scores for Joint </a:t>
            </a:r>
            <a:r>
              <a:rPr lang="en-US" sz="1600" dirty="0" err="1">
                <a:solidFill>
                  <a:schemeClr val="bg1"/>
                </a:solidFill>
                <a:latin typeface="Times New Roman" panose="02020603050405020304" pitchFamily="18" charset="0"/>
                <a:cs typeface="Times New Roman" panose="02020603050405020304" pitchFamily="18" charset="0"/>
              </a:rPr>
              <a:t>BiLSTM</a:t>
            </a:r>
            <a:r>
              <a:rPr lang="en-US" sz="1600" dirty="0">
                <a:solidFill>
                  <a:schemeClr val="bg1"/>
                </a:solidFill>
                <a:latin typeface="Times New Roman" panose="02020603050405020304" pitchFamily="18" charset="0"/>
                <a:cs typeface="Times New Roman" panose="02020603050405020304" pitchFamily="18" charset="0"/>
              </a:rPr>
              <a:t>-CRF Model with Fine-Tuned </a:t>
            </a:r>
            <a:r>
              <a:rPr lang="en-US" sz="1600" dirty="0" err="1">
                <a:solidFill>
                  <a:schemeClr val="bg1"/>
                </a:solidFill>
                <a:latin typeface="Times New Roman" panose="02020603050405020304" pitchFamily="18" charset="0"/>
                <a:cs typeface="Times New Roman" panose="02020603050405020304" pitchFamily="18" charset="0"/>
              </a:rPr>
              <a:t>fastText</a:t>
            </a:r>
            <a:r>
              <a:rPr lang="en-US" sz="1600" dirty="0">
                <a:solidFill>
                  <a:schemeClr val="bg1"/>
                </a:solidFill>
                <a:latin typeface="Times New Roman" panose="02020603050405020304" pitchFamily="18" charset="0"/>
                <a:cs typeface="Times New Roman" panose="02020603050405020304" pitchFamily="18" charset="0"/>
              </a:rPr>
              <a:t> Embeddings </a:t>
            </a:r>
          </a:p>
        </p:txBody>
      </p:sp>
      <p:pic>
        <p:nvPicPr>
          <p:cNvPr id="3" name="Content Placeholder 6" descr="A screenshot of a spreadsheet&#10;&#10;AI-generated content may be incorrect.">
            <a:extLst>
              <a:ext uri="{FF2B5EF4-FFF2-40B4-BE49-F238E27FC236}">
                <a16:creationId xmlns:a16="http://schemas.microsoft.com/office/drawing/2014/main" id="{B8594C0E-5544-21B1-21F9-CF7FCA9BA7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3325" y="926907"/>
            <a:ext cx="8634149" cy="3129880"/>
          </a:xfrm>
          <a:prstGeom prst="rect">
            <a:avLst/>
          </a:prstGeom>
        </p:spPr>
      </p:pic>
    </p:spTree>
    <p:extLst>
      <p:ext uri="{BB962C8B-B14F-4D97-AF65-F5344CB8AC3E}">
        <p14:creationId xmlns:p14="http://schemas.microsoft.com/office/powerpoint/2010/main" val="3900524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405588B-817A-4D4D-EAE8-AC81AB253E73}"/>
            </a:ext>
          </a:extLst>
        </p:cNvPr>
        <p:cNvGrpSpPr/>
        <p:nvPr/>
      </p:nvGrpSpPr>
      <p:grpSpPr>
        <a:xfrm>
          <a:off x="0" y="0"/>
          <a:ext cx="0" cy="0"/>
          <a:chOff x="0" y="0"/>
          <a:chExt cx="0" cy="0"/>
        </a:xfrm>
      </p:grpSpPr>
      <p:sp>
        <p:nvSpPr>
          <p:cNvPr id="21" name="Rectangle 20">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53840B-6C4D-436D-E63B-208F504A9B66}"/>
              </a:ext>
            </a:extLst>
          </p:cNvPr>
          <p:cNvSpPr>
            <a:spLocks noGrp="1"/>
          </p:cNvSpPr>
          <p:nvPr>
            <p:ph type="title"/>
          </p:nvPr>
        </p:nvSpPr>
        <p:spPr>
          <a:xfrm>
            <a:off x="1156851" y="637762"/>
            <a:ext cx="9888496" cy="900131"/>
          </a:xfrm>
        </p:spPr>
        <p:txBody>
          <a:bodyPr anchor="t">
            <a:normAutofit/>
          </a:bodyPr>
          <a:lstStyle/>
          <a:p>
            <a:r>
              <a:rPr lang="en-US" sz="4000" dirty="0">
                <a:solidFill>
                  <a:schemeClr val="bg1"/>
                </a:solidFill>
                <a:latin typeface="Times New Roman" panose="02020603050405020304" pitchFamily="18" charset="0"/>
                <a:cs typeface="Times New Roman" panose="02020603050405020304" pitchFamily="18" charset="0"/>
              </a:rPr>
              <a:t>Result Discussion</a:t>
            </a:r>
          </a:p>
        </p:txBody>
      </p:sp>
      <p:sp>
        <p:nvSpPr>
          <p:cNvPr id="23" name="Rectangle 22">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AD063206-FC92-7C90-33E5-B43EAC94271F}"/>
              </a:ext>
            </a:extLst>
          </p:cNvPr>
          <p:cNvSpPr>
            <a:spLocks noGrp="1"/>
          </p:cNvSpPr>
          <p:nvPr>
            <p:ph type="sldNum" sz="quarter" idx="12"/>
          </p:nvPr>
        </p:nvSpPr>
        <p:spPr>
          <a:xfrm>
            <a:off x="160867" y="3246439"/>
            <a:ext cx="672957" cy="343768"/>
          </a:xfrm>
        </p:spPr>
        <p:txBody>
          <a:bodyPr anchor="ctr">
            <a:normAutofit/>
          </a:bodyPr>
          <a:lstStyle/>
          <a:p>
            <a:pPr algn="ctr">
              <a:spcAft>
                <a:spcPts val="600"/>
              </a:spcAft>
            </a:pPr>
            <a:fld id="{5D23C74D-59EA-430E-B3BF-070D2EB3B847}" type="slidenum">
              <a:rPr lang="en-US" sz="1400">
                <a:solidFill>
                  <a:schemeClr val="tx1"/>
                </a:solidFill>
              </a:rPr>
              <a:pPr algn="ctr">
                <a:spcAft>
                  <a:spcPts val="600"/>
                </a:spcAft>
              </a:pPr>
              <a:t>18</a:t>
            </a:fld>
            <a:endParaRPr lang="en-US" sz="1400">
              <a:solidFill>
                <a:schemeClr val="tx1"/>
              </a:solidFill>
            </a:endParaRPr>
          </a:p>
        </p:txBody>
      </p:sp>
      <p:sp>
        <p:nvSpPr>
          <p:cNvPr id="4" name="Footer Placeholder 3">
            <a:extLst>
              <a:ext uri="{FF2B5EF4-FFF2-40B4-BE49-F238E27FC236}">
                <a16:creationId xmlns:a16="http://schemas.microsoft.com/office/drawing/2014/main" id="{CBBCE09D-22D5-F23F-EA82-550F407E4BAA}"/>
              </a:ext>
            </a:extLst>
          </p:cNvPr>
          <p:cNvSpPr>
            <a:spLocks noGrp="1"/>
          </p:cNvSpPr>
          <p:nvPr>
            <p:ph type="ftr" sz="quarter" idx="11"/>
          </p:nvPr>
        </p:nvSpPr>
        <p:spPr>
          <a:xfrm rot="5400000">
            <a:off x="-349845" y="5226028"/>
            <a:ext cx="1663495" cy="313512"/>
          </a:xfrm>
        </p:spPr>
        <p:txBody>
          <a:bodyPr anchor="ctr">
            <a:normAutofit/>
          </a:bodyPr>
          <a:lstStyle/>
          <a:p>
            <a:pPr algn="r">
              <a:lnSpc>
                <a:spcPct val="90000"/>
              </a:lnSpc>
              <a:spcAft>
                <a:spcPts val="600"/>
              </a:spcAft>
            </a:pPr>
            <a:r>
              <a:rPr lang="en-US" sz="800">
                <a:solidFill>
                  <a:schemeClr val="tx1"/>
                </a:solidFill>
              </a:rPr>
              <a:t>Presented at ICCI 2025, Chonburi, Thailand</a:t>
            </a:r>
          </a:p>
        </p:txBody>
      </p:sp>
      <p:sp>
        <p:nvSpPr>
          <p:cNvPr id="3" name="Content Placeholder 2">
            <a:extLst>
              <a:ext uri="{FF2B5EF4-FFF2-40B4-BE49-F238E27FC236}">
                <a16:creationId xmlns:a16="http://schemas.microsoft.com/office/drawing/2014/main" id="{C1AD1B37-5944-3D5C-FD2F-74CDF6D9D13F}"/>
              </a:ext>
            </a:extLst>
          </p:cNvPr>
          <p:cNvSpPr>
            <a:spLocks noGrp="1"/>
          </p:cNvSpPr>
          <p:nvPr>
            <p:ph idx="1"/>
          </p:nvPr>
        </p:nvSpPr>
        <p:spPr>
          <a:xfrm>
            <a:off x="1155548" y="2217343"/>
            <a:ext cx="9880893" cy="3959619"/>
          </a:xfrm>
        </p:spPr>
        <p:txBody>
          <a:bodyPr>
            <a:normAutofit/>
          </a:bodyPr>
          <a:lstStyle/>
          <a:p>
            <a:pPr>
              <a:lnSpc>
                <a:spcPct val="150000"/>
              </a:lnSpc>
            </a:pPr>
            <a:r>
              <a:rPr lang="en-US" sz="1800" dirty="0">
                <a:latin typeface="Times New Roman" panose="02020603050405020304" pitchFamily="18" charset="0"/>
                <a:cs typeface="Times New Roman" panose="02020603050405020304" pitchFamily="18" charset="0"/>
              </a:rPr>
              <a:t>Best Macro F1: 0.7429 (CRF + </a:t>
            </a:r>
            <a:r>
              <a:rPr lang="en-US" sz="1800" dirty="0" err="1">
                <a:latin typeface="Times New Roman" panose="02020603050405020304" pitchFamily="18" charset="0"/>
                <a:cs typeface="Times New Roman" panose="02020603050405020304" pitchFamily="18" charset="0"/>
              </a:rPr>
              <a:t>fastText</a:t>
            </a:r>
            <a:r>
              <a:rPr lang="en-US" sz="1800" dirty="0">
                <a:latin typeface="Times New Roman" panose="02020603050405020304" pitchFamily="18" charset="0"/>
                <a:cs typeface="Times New Roman" panose="02020603050405020304" pitchFamily="18" charset="0"/>
              </a:rPr>
              <a:t>, single-task)</a:t>
            </a:r>
          </a:p>
          <a:p>
            <a:pPr>
              <a:lnSpc>
                <a:spcPct val="150000"/>
              </a:lnSpc>
            </a:pPr>
            <a:r>
              <a:rPr lang="en-US" sz="1800" dirty="0">
                <a:latin typeface="Times New Roman" panose="02020603050405020304" pitchFamily="18" charset="0"/>
                <a:cs typeface="Times New Roman" panose="02020603050405020304" pitchFamily="18" charset="0"/>
              </a:rPr>
              <a:t>Best Weighted F1: 0.9811 — state-of-the-art result</a:t>
            </a:r>
          </a:p>
          <a:p>
            <a:pPr>
              <a:lnSpc>
                <a:spcPct val="150000"/>
              </a:lnSpc>
            </a:pPr>
            <a:r>
              <a:rPr lang="en-US" sz="1800" dirty="0">
                <a:latin typeface="Times New Roman" panose="02020603050405020304" pitchFamily="18" charset="0"/>
                <a:cs typeface="Times New Roman" panose="02020603050405020304" pitchFamily="18" charset="0"/>
              </a:rPr>
              <a:t>Best Joint Model: </a:t>
            </a:r>
            <a:r>
              <a:rPr lang="en-US" sz="1800" dirty="0" err="1">
                <a:latin typeface="Times New Roman" panose="02020603050405020304" pitchFamily="18" charset="0"/>
                <a:cs typeface="Times New Roman" panose="02020603050405020304" pitchFamily="18" charset="0"/>
              </a:rPr>
              <a:t>BiLSTM</a:t>
            </a:r>
            <a:r>
              <a:rPr lang="en-US" sz="1800" dirty="0">
                <a:latin typeface="Times New Roman" panose="02020603050405020304" pitchFamily="18" charset="0"/>
                <a:cs typeface="Times New Roman" panose="02020603050405020304" pitchFamily="18" charset="0"/>
              </a:rPr>
              <a:t>-CRF + fine-tuned </a:t>
            </a:r>
            <a:r>
              <a:rPr lang="en-US" sz="1800" dirty="0" err="1">
                <a:latin typeface="Times New Roman" panose="02020603050405020304" pitchFamily="18" charset="0"/>
                <a:cs typeface="Times New Roman" panose="02020603050405020304" pitchFamily="18" charset="0"/>
              </a:rPr>
              <a:t>fastText</a:t>
            </a:r>
            <a:endParaRPr lang="en-US" sz="1800" dirty="0">
              <a:latin typeface="Times New Roman" panose="02020603050405020304" pitchFamily="18" charset="0"/>
              <a:cs typeface="Times New Roman" panose="02020603050405020304" pitchFamily="18" charset="0"/>
            </a:endParaRPr>
          </a:p>
          <a:p>
            <a:pPr>
              <a:lnSpc>
                <a:spcPct val="150000"/>
              </a:lnSpc>
            </a:pPr>
            <a:r>
              <a:rPr lang="en-US" sz="1800" dirty="0">
                <a:latin typeface="Times New Roman" panose="02020603050405020304" pitchFamily="18" charset="0"/>
                <a:cs typeface="Times New Roman" panose="02020603050405020304" pitchFamily="18" charset="0"/>
              </a:rPr>
              <a:t>Macro F1 (joint model): 0.7395 — class-balanced performance</a:t>
            </a:r>
          </a:p>
          <a:p>
            <a:pPr>
              <a:lnSpc>
                <a:spcPct val="150000"/>
              </a:lnSpc>
            </a:pPr>
            <a:r>
              <a:rPr lang="en-US" sz="1800" dirty="0">
                <a:latin typeface="Times New Roman" panose="02020603050405020304" pitchFamily="18" charset="0"/>
                <a:cs typeface="Times New Roman" panose="02020603050405020304" pitchFamily="18" charset="0"/>
              </a:rPr>
              <a:t>High-performing tags: LOC, DATE — due to higher frequency</a:t>
            </a:r>
          </a:p>
          <a:p>
            <a:pPr>
              <a:lnSpc>
                <a:spcPct val="150000"/>
              </a:lnSpc>
            </a:pPr>
            <a:r>
              <a:rPr lang="en-US" sz="1800" dirty="0">
                <a:latin typeface="Times New Roman" panose="02020603050405020304" pitchFamily="18" charset="0"/>
                <a:cs typeface="Times New Roman" panose="02020603050405020304" pitchFamily="18" charset="0"/>
              </a:rPr>
              <a:t>Moderately performing tags: ORG, NUM — impacted by data sparsity</a:t>
            </a:r>
          </a:p>
          <a:p>
            <a:pPr>
              <a:lnSpc>
                <a:spcPct val="150000"/>
              </a:lnSpc>
            </a:pPr>
            <a:r>
              <a:rPr lang="en-US" sz="1800" dirty="0">
                <a:latin typeface="Times New Roman" panose="02020603050405020304" pitchFamily="18" charset="0"/>
                <a:cs typeface="Times New Roman" panose="02020603050405020304" pitchFamily="18" charset="0"/>
              </a:rPr>
              <a:t>Joint training improves generalization with POS sharing</a:t>
            </a:r>
          </a:p>
          <a:p>
            <a:pPr marL="0" indent="0">
              <a:lnSpc>
                <a:spcPct val="150000"/>
              </a:lnSpc>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4909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CBB8D0F-B7A9-B0AB-E430-F707962FCBF8}"/>
            </a:ext>
          </a:extLst>
        </p:cNvPr>
        <p:cNvGrpSpPr/>
        <p:nvPr/>
      </p:nvGrpSpPr>
      <p:grpSpPr>
        <a:xfrm>
          <a:off x="0" y="0"/>
          <a:ext cx="0" cy="0"/>
          <a:chOff x="0" y="0"/>
          <a:chExt cx="0" cy="0"/>
        </a:xfrm>
      </p:grpSpPr>
      <p:sp>
        <p:nvSpPr>
          <p:cNvPr id="21" name="Rectangle 20">
            <a:extLst>
              <a:ext uri="{FF2B5EF4-FFF2-40B4-BE49-F238E27FC236}">
                <a16:creationId xmlns:a16="http://schemas.microsoft.com/office/drawing/2014/main" id="{36634EB6-4DBE-FB4B-0A6E-B87D0384F4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D273FF-401C-64E8-8B59-EDE1007FF78C}"/>
              </a:ext>
            </a:extLst>
          </p:cNvPr>
          <p:cNvSpPr>
            <a:spLocks noGrp="1"/>
          </p:cNvSpPr>
          <p:nvPr>
            <p:ph type="title"/>
          </p:nvPr>
        </p:nvSpPr>
        <p:spPr>
          <a:xfrm>
            <a:off x="1156851" y="637762"/>
            <a:ext cx="9888496" cy="900131"/>
          </a:xfrm>
        </p:spPr>
        <p:txBody>
          <a:bodyPr anchor="t">
            <a:normAutofit/>
          </a:bodyPr>
          <a:lstStyle/>
          <a:p>
            <a:r>
              <a:rPr lang="en-US" sz="4000" dirty="0">
                <a:solidFill>
                  <a:schemeClr val="bg1"/>
                </a:solidFill>
                <a:latin typeface="Times New Roman" panose="02020603050405020304" pitchFamily="18" charset="0"/>
                <a:cs typeface="Times New Roman" panose="02020603050405020304" pitchFamily="18" charset="0"/>
              </a:rPr>
              <a:t>Limitations</a:t>
            </a:r>
          </a:p>
        </p:txBody>
      </p:sp>
      <p:sp>
        <p:nvSpPr>
          <p:cNvPr id="23" name="Rectangle 22">
            <a:extLst>
              <a:ext uri="{FF2B5EF4-FFF2-40B4-BE49-F238E27FC236}">
                <a16:creationId xmlns:a16="http://schemas.microsoft.com/office/drawing/2014/main" id="{02C078B0-60CD-A413-1BBC-FE899CC466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5ED7442-3DA7-D815-E0B5-C568EA335F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7A6E52C8-D9EA-24B1-C5FC-147FF413505D}"/>
              </a:ext>
            </a:extLst>
          </p:cNvPr>
          <p:cNvSpPr>
            <a:spLocks noGrp="1"/>
          </p:cNvSpPr>
          <p:nvPr>
            <p:ph type="sldNum" sz="quarter" idx="12"/>
          </p:nvPr>
        </p:nvSpPr>
        <p:spPr>
          <a:xfrm>
            <a:off x="160867" y="3246439"/>
            <a:ext cx="672957" cy="343768"/>
          </a:xfrm>
        </p:spPr>
        <p:txBody>
          <a:bodyPr anchor="ctr">
            <a:normAutofit/>
          </a:bodyPr>
          <a:lstStyle/>
          <a:p>
            <a:pPr algn="ctr">
              <a:spcAft>
                <a:spcPts val="600"/>
              </a:spcAft>
            </a:pPr>
            <a:fld id="{5D23C74D-59EA-430E-B3BF-070D2EB3B847}" type="slidenum">
              <a:rPr lang="en-US" sz="1400">
                <a:solidFill>
                  <a:schemeClr val="tx1"/>
                </a:solidFill>
              </a:rPr>
              <a:pPr algn="ctr">
                <a:spcAft>
                  <a:spcPts val="600"/>
                </a:spcAft>
              </a:pPr>
              <a:t>19</a:t>
            </a:fld>
            <a:endParaRPr lang="en-US" sz="1400">
              <a:solidFill>
                <a:schemeClr val="tx1"/>
              </a:solidFill>
            </a:endParaRPr>
          </a:p>
        </p:txBody>
      </p:sp>
      <p:sp>
        <p:nvSpPr>
          <p:cNvPr id="4" name="Footer Placeholder 3">
            <a:extLst>
              <a:ext uri="{FF2B5EF4-FFF2-40B4-BE49-F238E27FC236}">
                <a16:creationId xmlns:a16="http://schemas.microsoft.com/office/drawing/2014/main" id="{8A1F9633-0F12-97BC-8DDD-205BB606F62E}"/>
              </a:ext>
            </a:extLst>
          </p:cNvPr>
          <p:cNvSpPr>
            <a:spLocks noGrp="1"/>
          </p:cNvSpPr>
          <p:nvPr>
            <p:ph type="ftr" sz="quarter" idx="11"/>
          </p:nvPr>
        </p:nvSpPr>
        <p:spPr>
          <a:xfrm rot="5400000">
            <a:off x="-349845" y="5226028"/>
            <a:ext cx="1663495" cy="313512"/>
          </a:xfrm>
        </p:spPr>
        <p:txBody>
          <a:bodyPr anchor="ctr">
            <a:normAutofit/>
          </a:bodyPr>
          <a:lstStyle/>
          <a:p>
            <a:pPr algn="r">
              <a:lnSpc>
                <a:spcPct val="90000"/>
              </a:lnSpc>
              <a:spcAft>
                <a:spcPts val="600"/>
              </a:spcAft>
            </a:pPr>
            <a:r>
              <a:rPr lang="en-US" sz="800">
                <a:solidFill>
                  <a:schemeClr val="tx1"/>
                </a:solidFill>
              </a:rPr>
              <a:t>Presented at ICCI 2025, Chonburi, Thailand</a:t>
            </a:r>
          </a:p>
        </p:txBody>
      </p:sp>
      <p:sp>
        <p:nvSpPr>
          <p:cNvPr id="3" name="Content Placeholder 2">
            <a:extLst>
              <a:ext uri="{FF2B5EF4-FFF2-40B4-BE49-F238E27FC236}">
                <a16:creationId xmlns:a16="http://schemas.microsoft.com/office/drawing/2014/main" id="{41939BF5-08EB-4E63-7B32-E0CA2ECE63BE}"/>
              </a:ext>
            </a:extLst>
          </p:cNvPr>
          <p:cNvSpPr>
            <a:spLocks noGrp="1"/>
          </p:cNvSpPr>
          <p:nvPr>
            <p:ph idx="1"/>
          </p:nvPr>
        </p:nvSpPr>
        <p:spPr>
          <a:xfrm>
            <a:off x="1155548" y="2217343"/>
            <a:ext cx="9880893" cy="3959619"/>
          </a:xfrm>
        </p:spPr>
        <p:txBody>
          <a:bodyPr>
            <a:normAutofit fontScale="85000" lnSpcReduction="10000"/>
          </a:bodyPr>
          <a:lstStyle/>
          <a:p>
            <a:pPr>
              <a:lnSpc>
                <a:spcPct val="150000"/>
              </a:lnSpc>
            </a:pPr>
            <a:r>
              <a:rPr lang="en-US" sz="1800" b="1" dirty="0">
                <a:latin typeface="Times New Roman" panose="02020603050405020304" pitchFamily="18" charset="0"/>
                <a:cs typeface="Times New Roman" panose="02020603050405020304" pitchFamily="18" charset="0"/>
              </a:rPr>
              <a:t>Dataset Size:  </a:t>
            </a:r>
            <a:r>
              <a:rPr lang="en-US" sz="1800" dirty="0">
                <a:latin typeface="Times New Roman" panose="02020603050405020304" pitchFamily="18" charset="0"/>
                <a:cs typeface="Times New Roman" panose="02020603050405020304" pitchFamily="18" charset="0"/>
              </a:rPr>
              <a:t>The dataset used was relatively limited in scale, which may restrict generalization across diverse linguistic patterns in Burmese.</a:t>
            </a:r>
          </a:p>
          <a:p>
            <a:pPr>
              <a:lnSpc>
                <a:spcPct val="150000"/>
              </a:lnSpc>
            </a:pPr>
            <a:r>
              <a:rPr lang="en-US" sz="1800" b="1" dirty="0">
                <a:latin typeface="Times New Roman" panose="02020603050405020304" pitchFamily="18" charset="0"/>
                <a:cs typeface="Times New Roman" panose="02020603050405020304" pitchFamily="18" charset="0"/>
              </a:rPr>
              <a:t>Class Imbalance: </a:t>
            </a:r>
            <a:r>
              <a:rPr lang="en-US" sz="1800" dirty="0">
                <a:latin typeface="Times New Roman" panose="02020603050405020304" pitchFamily="18" charset="0"/>
                <a:cs typeface="Times New Roman" panose="02020603050405020304" pitchFamily="18" charset="0"/>
              </a:rPr>
              <a:t>A high dominance of the "O" tag and sparse samples for entities like TIME, ORG, and NUM affected macro-level performance.</a:t>
            </a:r>
          </a:p>
          <a:p>
            <a:pPr>
              <a:lnSpc>
                <a:spcPct val="150000"/>
              </a:lnSpc>
            </a:pPr>
            <a:r>
              <a:rPr lang="en-US" sz="1800" b="1" dirty="0">
                <a:latin typeface="Times New Roman" panose="02020603050405020304" pitchFamily="18" charset="0"/>
                <a:cs typeface="Times New Roman" panose="02020603050405020304" pitchFamily="18" charset="0"/>
              </a:rPr>
              <a:t>Low-Frequency Tags: </a:t>
            </a:r>
            <a:r>
              <a:rPr lang="en-US" sz="1800" dirty="0">
                <a:latin typeface="Times New Roman" panose="02020603050405020304" pitchFamily="18" charset="0"/>
                <a:cs typeface="Times New Roman" panose="02020603050405020304" pitchFamily="18" charset="0"/>
              </a:rPr>
              <a:t>Tags with fewer training examples, such as NUM and TIME, led to noticeably lower macro F1 scores due to insufficient learning.</a:t>
            </a:r>
          </a:p>
          <a:p>
            <a:pPr>
              <a:lnSpc>
                <a:spcPct val="150000"/>
              </a:lnSpc>
            </a:pPr>
            <a:r>
              <a:rPr lang="en-US" sz="1800" b="1" dirty="0">
                <a:latin typeface="Times New Roman" panose="02020603050405020304" pitchFamily="18" charset="0"/>
                <a:cs typeface="Times New Roman" panose="02020603050405020304" pitchFamily="18" charset="0"/>
              </a:rPr>
              <a:t>Handling OOV &amp; Domain-Specific Terms: </a:t>
            </a:r>
            <a:r>
              <a:rPr lang="en-US" sz="1800" dirty="0">
                <a:latin typeface="Times New Roman" panose="02020603050405020304" pitchFamily="18" charset="0"/>
                <a:cs typeface="Times New Roman" panose="02020603050405020304" pitchFamily="18" charset="0"/>
              </a:rPr>
              <a:t>Despite </a:t>
            </a:r>
            <a:r>
              <a:rPr lang="en-US" sz="1800" dirty="0" err="1">
                <a:latin typeface="Times New Roman" panose="02020603050405020304" pitchFamily="18" charset="0"/>
                <a:cs typeface="Times New Roman" panose="02020603050405020304" pitchFamily="18" charset="0"/>
              </a:rPr>
              <a:t>fastText’s</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subword</a:t>
            </a:r>
            <a:r>
              <a:rPr lang="en-US" sz="1800" dirty="0">
                <a:latin typeface="Times New Roman" panose="02020603050405020304" pitchFamily="18" charset="0"/>
                <a:cs typeface="Times New Roman" panose="02020603050405020304" pitchFamily="18" charset="0"/>
              </a:rPr>
              <a:t> capability, the models still struggle with rare or domain-specific out-of-vocabulary words.</a:t>
            </a:r>
          </a:p>
          <a:p>
            <a:pPr>
              <a:lnSpc>
                <a:spcPct val="150000"/>
              </a:lnSpc>
            </a:pPr>
            <a:r>
              <a:rPr lang="en-US" sz="1800" b="1" dirty="0">
                <a:latin typeface="Times New Roman" panose="02020603050405020304" pitchFamily="18" charset="0"/>
                <a:cs typeface="Times New Roman" panose="02020603050405020304" pitchFamily="18" charset="0"/>
              </a:rPr>
              <a:t>Training Efficiency of CRF: </a:t>
            </a:r>
            <a:r>
              <a:rPr lang="en-US" sz="1800" dirty="0">
                <a:latin typeface="Times New Roman" panose="02020603050405020304" pitchFamily="18" charset="0"/>
                <a:cs typeface="Times New Roman" panose="02020603050405020304" pitchFamily="18" charset="0"/>
              </a:rPr>
              <a:t>CRF-based models, though more accurate, require significantly higher training time (e.g., 257s vs. 34s for </a:t>
            </a:r>
            <a:r>
              <a:rPr lang="en-US" sz="1800" dirty="0" err="1">
                <a:latin typeface="Times New Roman" panose="02020603050405020304" pitchFamily="18" charset="0"/>
                <a:cs typeface="Times New Roman" panose="02020603050405020304" pitchFamily="18" charset="0"/>
              </a:rPr>
              <a:t>Softmax</a:t>
            </a:r>
            <a:r>
              <a:rPr lang="en-US" sz="1800" dirty="0">
                <a:latin typeface="Times New Roman" panose="02020603050405020304" pitchFamily="18" charset="0"/>
                <a:cs typeface="Times New Roman" panose="02020603050405020304" pitchFamily="18" charset="0"/>
              </a:rPr>
              <a:t> in joint setting), which limits scalability.</a:t>
            </a:r>
          </a:p>
          <a:p>
            <a:pPr marL="0" indent="0">
              <a:lnSpc>
                <a:spcPct val="150000"/>
              </a:lnSpc>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1814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5F74DE-787B-1E10-F8F1-EA995AEEEDEE}"/>
            </a:ext>
          </a:extLst>
        </p:cNvPr>
        <p:cNvGrpSpPr/>
        <p:nvPr/>
      </p:nvGrpSpPr>
      <p:grpSpPr>
        <a:xfrm>
          <a:off x="0" y="0"/>
          <a:ext cx="0" cy="0"/>
          <a:chOff x="0" y="0"/>
          <a:chExt cx="0" cy="0"/>
        </a:xfrm>
      </p:grpSpPr>
      <p:sp>
        <p:nvSpPr>
          <p:cNvPr id="75" name="Rectangle 74">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29D9A3-C01B-244E-8E60-3104C001DC5E}"/>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latin typeface="Times New Roman" panose="02020603050405020304" pitchFamily="18" charset="0"/>
                <a:cs typeface="Times New Roman" panose="02020603050405020304" pitchFamily="18" charset="0"/>
              </a:rPr>
              <a:t>Outline of Presentation</a:t>
            </a:r>
          </a:p>
        </p:txBody>
      </p:sp>
      <p:sp>
        <p:nvSpPr>
          <p:cNvPr id="77" name="Rectangle 76">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770F907E-15C8-58F0-522E-B486EC898D8C}"/>
              </a:ext>
            </a:extLst>
          </p:cNvPr>
          <p:cNvSpPr>
            <a:spLocks noGrp="1"/>
          </p:cNvSpPr>
          <p:nvPr>
            <p:ph type="sldNum" sz="quarter" idx="12"/>
          </p:nvPr>
        </p:nvSpPr>
        <p:spPr>
          <a:xfrm>
            <a:off x="160867" y="3246439"/>
            <a:ext cx="672957" cy="343768"/>
          </a:xfrm>
        </p:spPr>
        <p:txBody>
          <a:bodyPr anchor="ctr">
            <a:normAutofit/>
          </a:bodyPr>
          <a:lstStyle/>
          <a:p>
            <a:pPr algn="ctr">
              <a:spcAft>
                <a:spcPts val="600"/>
              </a:spcAft>
            </a:pPr>
            <a:fld id="{5D23C74D-59EA-430E-B3BF-070D2EB3B847}" type="slidenum">
              <a:rPr lang="en-US" sz="1400">
                <a:solidFill>
                  <a:schemeClr val="tx1"/>
                </a:solidFill>
              </a:rPr>
              <a:pPr algn="ctr">
                <a:spcAft>
                  <a:spcPts val="600"/>
                </a:spcAft>
              </a:pPr>
              <a:t>2</a:t>
            </a:fld>
            <a:endParaRPr lang="en-US" sz="1400">
              <a:solidFill>
                <a:schemeClr val="tx1"/>
              </a:solidFill>
            </a:endParaRPr>
          </a:p>
        </p:txBody>
      </p:sp>
      <p:sp>
        <p:nvSpPr>
          <p:cNvPr id="5" name="Footer Placeholder 4">
            <a:extLst>
              <a:ext uri="{FF2B5EF4-FFF2-40B4-BE49-F238E27FC236}">
                <a16:creationId xmlns:a16="http://schemas.microsoft.com/office/drawing/2014/main" id="{0E79CFCD-F166-73BC-19BF-287D73FF5A8A}"/>
              </a:ext>
            </a:extLst>
          </p:cNvPr>
          <p:cNvSpPr>
            <a:spLocks noGrp="1"/>
          </p:cNvSpPr>
          <p:nvPr>
            <p:ph type="ftr" sz="quarter" idx="11"/>
          </p:nvPr>
        </p:nvSpPr>
        <p:spPr>
          <a:xfrm rot="5400000">
            <a:off x="-349845" y="5226028"/>
            <a:ext cx="1663495" cy="313512"/>
          </a:xfrm>
        </p:spPr>
        <p:txBody>
          <a:bodyPr anchor="ctr">
            <a:normAutofit/>
          </a:bodyPr>
          <a:lstStyle/>
          <a:p>
            <a:pPr algn="r">
              <a:lnSpc>
                <a:spcPct val="90000"/>
              </a:lnSpc>
              <a:spcAft>
                <a:spcPts val="600"/>
              </a:spcAft>
            </a:pPr>
            <a:r>
              <a:rPr lang="en-US" sz="800">
                <a:solidFill>
                  <a:schemeClr val="tx1"/>
                </a:solidFill>
              </a:rPr>
              <a:t>Presented at ICCI 2025, Chonburi, Thailand</a:t>
            </a:r>
          </a:p>
        </p:txBody>
      </p:sp>
      <p:sp>
        <p:nvSpPr>
          <p:cNvPr id="3" name="Content Placeholder 2">
            <a:extLst>
              <a:ext uri="{FF2B5EF4-FFF2-40B4-BE49-F238E27FC236}">
                <a16:creationId xmlns:a16="http://schemas.microsoft.com/office/drawing/2014/main" id="{1A933FBF-BEDD-2D6D-73FF-D5A50A8DAF19}"/>
              </a:ext>
            </a:extLst>
          </p:cNvPr>
          <p:cNvSpPr>
            <a:spLocks noGrp="1"/>
          </p:cNvSpPr>
          <p:nvPr>
            <p:ph idx="1"/>
          </p:nvPr>
        </p:nvSpPr>
        <p:spPr>
          <a:xfrm>
            <a:off x="1155548" y="2217343"/>
            <a:ext cx="9880893" cy="3959619"/>
          </a:xfrm>
        </p:spPr>
        <p:txBody>
          <a:bodyPr>
            <a:normAutofit/>
          </a:bodyPr>
          <a:lstStyle/>
          <a:p>
            <a:r>
              <a:rPr lang="en-US" sz="2400" dirty="0">
                <a:latin typeface="Times New Roman" panose="02020603050405020304" pitchFamily="18" charset="0"/>
                <a:cs typeface="Times New Roman" panose="02020603050405020304" pitchFamily="18" charset="0"/>
              </a:rPr>
              <a:t>Introduction</a:t>
            </a:r>
          </a:p>
          <a:p>
            <a:r>
              <a:rPr lang="en-US" sz="2400" dirty="0">
                <a:latin typeface="Times New Roman" panose="02020603050405020304" pitchFamily="18" charset="0"/>
                <a:cs typeface="Times New Roman" panose="02020603050405020304" pitchFamily="18" charset="0"/>
              </a:rPr>
              <a:t>Corpus Development</a:t>
            </a:r>
          </a:p>
          <a:p>
            <a:r>
              <a:rPr lang="en-US" sz="2400" dirty="0">
                <a:latin typeface="Times New Roman" panose="02020603050405020304" pitchFamily="18" charset="0"/>
                <a:cs typeface="Times New Roman" panose="02020603050405020304" pitchFamily="18" charset="0"/>
              </a:rPr>
              <a:t>Methodology Overview</a:t>
            </a:r>
          </a:p>
          <a:p>
            <a:r>
              <a:rPr lang="en-US" sz="2400" dirty="0">
                <a:latin typeface="Times New Roman" panose="02020603050405020304" pitchFamily="18" charset="0"/>
                <a:cs typeface="Times New Roman" panose="02020603050405020304" pitchFamily="18" charset="0"/>
              </a:rPr>
              <a:t>Experiment Setting</a:t>
            </a:r>
          </a:p>
          <a:p>
            <a:r>
              <a:rPr lang="en-US" sz="2400" dirty="0">
                <a:latin typeface="Times New Roman" panose="02020603050405020304" pitchFamily="18" charset="0"/>
                <a:cs typeface="Times New Roman" panose="02020603050405020304" pitchFamily="18" charset="0"/>
              </a:rPr>
              <a:t>Results</a:t>
            </a:r>
          </a:p>
          <a:p>
            <a:r>
              <a:rPr lang="en-US" sz="2400" dirty="0">
                <a:latin typeface="Times New Roman" panose="02020603050405020304" pitchFamily="18" charset="0"/>
                <a:cs typeface="Times New Roman" panose="02020603050405020304" pitchFamily="18" charset="0"/>
              </a:rPr>
              <a:t>Limitations</a:t>
            </a:r>
          </a:p>
          <a:p>
            <a:r>
              <a:rPr lang="en-US" sz="2400" dirty="0">
                <a:latin typeface="Times New Roman" panose="02020603050405020304" pitchFamily="18" charset="0"/>
                <a:cs typeface="Times New Roman" panose="02020603050405020304" pitchFamily="18" charset="0"/>
              </a:rPr>
              <a:t>Future Works</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51561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61D8892-8FF3-C7F1-0B4D-F5B5350AA786}"/>
            </a:ext>
          </a:extLst>
        </p:cNvPr>
        <p:cNvGrpSpPr/>
        <p:nvPr/>
      </p:nvGrpSpPr>
      <p:grpSpPr>
        <a:xfrm>
          <a:off x="0" y="0"/>
          <a:ext cx="0" cy="0"/>
          <a:chOff x="0" y="0"/>
          <a:chExt cx="0" cy="0"/>
        </a:xfrm>
      </p:grpSpPr>
      <p:sp>
        <p:nvSpPr>
          <p:cNvPr id="27" name="Rectangle 26">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2DD32E-AC8C-B102-CA71-08906B0F3EF9}"/>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latin typeface="Times New Roman" panose="02020603050405020304" pitchFamily="18" charset="0"/>
                <a:cs typeface="Times New Roman" panose="02020603050405020304" pitchFamily="18" charset="0"/>
              </a:rPr>
              <a:t>Future Works</a:t>
            </a:r>
          </a:p>
        </p:txBody>
      </p:sp>
      <p:sp>
        <p:nvSpPr>
          <p:cNvPr id="29" name="Rectangle 28">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F3D2E23D-057C-C671-26FF-EA6C5D3846EF}"/>
              </a:ext>
            </a:extLst>
          </p:cNvPr>
          <p:cNvSpPr>
            <a:spLocks noGrp="1"/>
          </p:cNvSpPr>
          <p:nvPr>
            <p:ph type="sldNum" sz="quarter" idx="12"/>
          </p:nvPr>
        </p:nvSpPr>
        <p:spPr>
          <a:xfrm>
            <a:off x="160867" y="3246439"/>
            <a:ext cx="672957" cy="343768"/>
          </a:xfrm>
        </p:spPr>
        <p:txBody>
          <a:bodyPr anchor="ctr">
            <a:normAutofit/>
          </a:bodyPr>
          <a:lstStyle/>
          <a:p>
            <a:pPr algn="ctr">
              <a:spcAft>
                <a:spcPts val="600"/>
              </a:spcAft>
            </a:pPr>
            <a:fld id="{5D23C74D-59EA-430E-B3BF-070D2EB3B847}" type="slidenum">
              <a:rPr lang="en-US" sz="1400">
                <a:solidFill>
                  <a:schemeClr val="tx1"/>
                </a:solidFill>
              </a:rPr>
              <a:pPr algn="ctr">
                <a:spcAft>
                  <a:spcPts val="600"/>
                </a:spcAft>
              </a:pPr>
              <a:t>20</a:t>
            </a:fld>
            <a:endParaRPr lang="en-US" sz="1400">
              <a:solidFill>
                <a:schemeClr val="tx1"/>
              </a:solidFill>
            </a:endParaRPr>
          </a:p>
        </p:txBody>
      </p:sp>
      <p:sp>
        <p:nvSpPr>
          <p:cNvPr id="4" name="Footer Placeholder 3">
            <a:extLst>
              <a:ext uri="{FF2B5EF4-FFF2-40B4-BE49-F238E27FC236}">
                <a16:creationId xmlns:a16="http://schemas.microsoft.com/office/drawing/2014/main" id="{E3B9AB52-3F19-A397-5867-76A763E895D0}"/>
              </a:ext>
            </a:extLst>
          </p:cNvPr>
          <p:cNvSpPr>
            <a:spLocks noGrp="1"/>
          </p:cNvSpPr>
          <p:nvPr>
            <p:ph type="ftr" sz="quarter" idx="11"/>
          </p:nvPr>
        </p:nvSpPr>
        <p:spPr>
          <a:xfrm rot="5400000">
            <a:off x="-349845" y="5226028"/>
            <a:ext cx="1663495" cy="313512"/>
          </a:xfrm>
        </p:spPr>
        <p:txBody>
          <a:bodyPr anchor="ctr">
            <a:normAutofit/>
          </a:bodyPr>
          <a:lstStyle/>
          <a:p>
            <a:pPr algn="r">
              <a:lnSpc>
                <a:spcPct val="90000"/>
              </a:lnSpc>
              <a:spcAft>
                <a:spcPts val="600"/>
              </a:spcAft>
            </a:pPr>
            <a:r>
              <a:rPr lang="en-US" sz="800">
                <a:solidFill>
                  <a:schemeClr val="tx1"/>
                </a:solidFill>
              </a:rPr>
              <a:t>Presented at ICCI 2025, Chonburi, Thailand</a:t>
            </a:r>
          </a:p>
        </p:txBody>
      </p:sp>
      <p:sp>
        <p:nvSpPr>
          <p:cNvPr id="3" name="Content Placeholder 2">
            <a:extLst>
              <a:ext uri="{FF2B5EF4-FFF2-40B4-BE49-F238E27FC236}">
                <a16:creationId xmlns:a16="http://schemas.microsoft.com/office/drawing/2014/main" id="{D39BF1C5-2436-61DD-93D2-259AF9B9FBB2}"/>
              </a:ext>
            </a:extLst>
          </p:cNvPr>
          <p:cNvSpPr>
            <a:spLocks noGrp="1"/>
          </p:cNvSpPr>
          <p:nvPr>
            <p:ph idx="1"/>
          </p:nvPr>
        </p:nvSpPr>
        <p:spPr>
          <a:xfrm>
            <a:off x="1155548" y="2217343"/>
            <a:ext cx="9880893" cy="3959619"/>
          </a:xfrm>
        </p:spPr>
        <p:txBody>
          <a:bodyPr>
            <a:normAutofit fontScale="92500"/>
          </a:bodyPr>
          <a:lstStyle/>
          <a:p>
            <a:pPr>
              <a:lnSpc>
                <a:spcPct val="150000"/>
              </a:lnSpc>
            </a:pPr>
            <a:r>
              <a:rPr lang="en-US" sz="1800" b="1" dirty="0">
                <a:latin typeface="Times New Roman" panose="02020603050405020304" pitchFamily="18" charset="0"/>
                <a:cs typeface="Times New Roman" panose="02020603050405020304" pitchFamily="18" charset="0"/>
              </a:rPr>
              <a:t>Enhance Dataset Quality &amp; Balance: </a:t>
            </a:r>
            <a:r>
              <a:rPr lang="en-US" sz="1800" dirty="0">
                <a:latin typeface="Times New Roman" panose="02020603050405020304" pitchFamily="18" charset="0"/>
                <a:cs typeface="Times New Roman" panose="02020603050405020304" pitchFamily="18" charset="0"/>
              </a:rPr>
              <a:t>Expand the corpus with more annotated data across diverse domains and apply class balancing techniques to improve performance on low-frequency tags (e.g., NUM, TIME, ORG).</a:t>
            </a:r>
          </a:p>
          <a:p>
            <a:pPr>
              <a:lnSpc>
                <a:spcPct val="150000"/>
              </a:lnSpc>
            </a:pPr>
            <a:r>
              <a:rPr lang="en-US" sz="1800" b="1" dirty="0">
                <a:latin typeface="Times New Roman" panose="02020603050405020304" pitchFamily="18" charset="0"/>
                <a:cs typeface="Times New Roman" panose="02020603050405020304" pitchFamily="18" charset="0"/>
              </a:rPr>
              <a:t>Leverage Pretrained Language Models: </a:t>
            </a:r>
            <a:r>
              <a:rPr lang="en-US" sz="1800" dirty="0">
                <a:latin typeface="Times New Roman" panose="02020603050405020304" pitchFamily="18" charset="0"/>
                <a:cs typeface="Times New Roman" panose="02020603050405020304" pitchFamily="18" charset="0"/>
              </a:rPr>
              <a:t>Fine-tune large multilingual or Burmese-specific LLMs (e.g., </a:t>
            </a:r>
            <a:r>
              <a:rPr lang="en-US" sz="1800" dirty="0" err="1">
                <a:latin typeface="Times New Roman" panose="02020603050405020304" pitchFamily="18" charset="0"/>
                <a:cs typeface="Times New Roman" panose="02020603050405020304" pitchFamily="18" charset="0"/>
              </a:rPr>
              <a:t>mBERT</a:t>
            </a:r>
            <a:r>
              <a:rPr lang="en-US" sz="1800" dirty="0">
                <a:latin typeface="Times New Roman" panose="02020603050405020304" pitchFamily="18" charset="0"/>
                <a:cs typeface="Times New Roman" panose="02020603050405020304" pitchFamily="18" charset="0"/>
              </a:rPr>
              <a:t>, XLM-R) and explore transformer-based architectures for richer contextual understanding.</a:t>
            </a:r>
          </a:p>
          <a:p>
            <a:pPr>
              <a:lnSpc>
                <a:spcPct val="150000"/>
              </a:lnSpc>
            </a:pPr>
            <a:r>
              <a:rPr lang="en-US" sz="1800" b="1" dirty="0">
                <a:latin typeface="Times New Roman" panose="02020603050405020304" pitchFamily="18" charset="0"/>
                <a:cs typeface="Times New Roman" panose="02020603050405020304" pitchFamily="18" charset="0"/>
              </a:rPr>
              <a:t>Integrate Linguistic Knowledge</a:t>
            </a:r>
            <a:r>
              <a:rPr lang="en-US" sz="1800" dirty="0">
                <a:latin typeface="Times New Roman" panose="02020603050405020304" pitchFamily="18" charset="0"/>
                <a:cs typeface="Times New Roman" panose="02020603050405020304" pitchFamily="18" charset="0"/>
              </a:rPr>
              <a:t>: Incorporate additional linguistic features such as syntactic dependencies, morphological patterns, or chunking to support learning.</a:t>
            </a:r>
          </a:p>
          <a:p>
            <a:pPr>
              <a:lnSpc>
                <a:spcPct val="150000"/>
              </a:lnSpc>
            </a:pPr>
            <a:r>
              <a:rPr lang="en-US" sz="1800" b="1" dirty="0">
                <a:latin typeface="Times New Roman" panose="02020603050405020304" pitchFamily="18" charset="0"/>
                <a:cs typeface="Times New Roman" panose="02020603050405020304" pitchFamily="18" charset="0"/>
              </a:rPr>
              <a:t>Improve Model Efficiency: </a:t>
            </a:r>
            <a:r>
              <a:rPr lang="en-US" sz="1800" dirty="0">
                <a:latin typeface="Times New Roman" panose="02020603050405020304" pitchFamily="18" charset="0"/>
                <a:cs typeface="Times New Roman" panose="02020603050405020304" pitchFamily="18" charset="0"/>
              </a:rPr>
              <a:t>Explore lighter or quantized models for faster inference and real-world deployment in low-resource environments.</a:t>
            </a:r>
          </a:p>
        </p:txBody>
      </p:sp>
    </p:spTree>
    <p:extLst>
      <p:ext uri="{BB962C8B-B14F-4D97-AF65-F5344CB8AC3E}">
        <p14:creationId xmlns:p14="http://schemas.microsoft.com/office/powerpoint/2010/main" val="9066878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84E982-1F9D-0CCB-A813-36CDD5E06D44}"/>
              </a:ext>
            </a:extLst>
          </p:cNvPr>
          <p:cNvSpPr>
            <a:spLocks noGrp="1"/>
          </p:cNvSpPr>
          <p:nvPr>
            <p:ph type="title"/>
          </p:nvPr>
        </p:nvSpPr>
        <p:spPr>
          <a:xfrm>
            <a:off x="1156851" y="637762"/>
            <a:ext cx="9888496" cy="900131"/>
          </a:xfrm>
        </p:spPr>
        <p:txBody>
          <a:bodyPr anchor="t">
            <a:normAutofit/>
          </a:bodyPr>
          <a:lstStyle/>
          <a:p>
            <a:r>
              <a:rPr lang="en-US" sz="4000" dirty="0">
                <a:solidFill>
                  <a:schemeClr val="bg1"/>
                </a:solidFill>
                <a:latin typeface="Times New Roman" panose="02020603050405020304" pitchFamily="18" charset="0"/>
                <a:cs typeface="Times New Roman" panose="02020603050405020304" pitchFamily="18" charset="0"/>
              </a:rPr>
              <a:t>Thank You &amp; Questions</a:t>
            </a:r>
          </a:p>
        </p:txBody>
      </p:sp>
      <p:sp>
        <p:nvSpPr>
          <p:cNvPr id="32" name="Rectangle 31">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941E1E8E-695D-2C08-6154-AC845E279744}"/>
              </a:ext>
            </a:extLst>
          </p:cNvPr>
          <p:cNvSpPr>
            <a:spLocks noGrp="1"/>
          </p:cNvSpPr>
          <p:nvPr>
            <p:ph type="sldNum" sz="quarter" idx="12"/>
          </p:nvPr>
        </p:nvSpPr>
        <p:spPr>
          <a:xfrm>
            <a:off x="160867" y="3246439"/>
            <a:ext cx="672957" cy="343768"/>
          </a:xfrm>
        </p:spPr>
        <p:txBody>
          <a:bodyPr anchor="ctr">
            <a:normAutofit/>
          </a:bodyPr>
          <a:lstStyle/>
          <a:p>
            <a:pPr algn="ctr">
              <a:spcAft>
                <a:spcPts val="600"/>
              </a:spcAft>
            </a:pPr>
            <a:fld id="{5D23C74D-59EA-430E-B3BF-070D2EB3B847}" type="slidenum">
              <a:rPr lang="en-US" sz="1400" smtClean="0">
                <a:solidFill>
                  <a:schemeClr val="tx1"/>
                </a:solidFill>
              </a:rPr>
              <a:pPr algn="ctr">
                <a:spcAft>
                  <a:spcPts val="600"/>
                </a:spcAft>
              </a:pPr>
              <a:t>21</a:t>
            </a:fld>
            <a:endParaRPr lang="en-US" sz="1400">
              <a:solidFill>
                <a:schemeClr val="tx1"/>
              </a:solidFill>
            </a:endParaRPr>
          </a:p>
        </p:txBody>
      </p:sp>
      <p:sp>
        <p:nvSpPr>
          <p:cNvPr id="4" name="Footer Placeholder 3">
            <a:extLst>
              <a:ext uri="{FF2B5EF4-FFF2-40B4-BE49-F238E27FC236}">
                <a16:creationId xmlns:a16="http://schemas.microsoft.com/office/drawing/2014/main" id="{9748611F-2A09-D01A-81E4-5E1B062BC430}"/>
              </a:ext>
            </a:extLst>
          </p:cNvPr>
          <p:cNvSpPr>
            <a:spLocks noGrp="1"/>
          </p:cNvSpPr>
          <p:nvPr>
            <p:ph type="ftr" sz="quarter" idx="11"/>
          </p:nvPr>
        </p:nvSpPr>
        <p:spPr>
          <a:xfrm rot="5400000">
            <a:off x="-349845" y="5226028"/>
            <a:ext cx="1663495" cy="313512"/>
          </a:xfrm>
        </p:spPr>
        <p:txBody>
          <a:bodyPr anchor="ctr">
            <a:normAutofit/>
          </a:bodyPr>
          <a:lstStyle/>
          <a:p>
            <a:pPr algn="r">
              <a:lnSpc>
                <a:spcPct val="90000"/>
              </a:lnSpc>
              <a:spcAft>
                <a:spcPts val="600"/>
              </a:spcAft>
            </a:pPr>
            <a:r>
              <a:rPr lang="en-US" sz="800">
                <a:solidFill>
                  <a:schemeClr val="tx1"/>
                </a:solidFill>
              </a:rPr>
              <a:t>Presented at ICCI 2025, Chonburi, Thailand</a:t>
            </a:r>
          </a:p>
        </p:txBody>
      </p:sp>
      <p:sp>
        <p:nvSpPr>
          <p:cNvPr id="3" name="Content Placeholder 2">
            <a:extLst>
              <a:ext uri="{FF2B5EF4-FFF2-40B4-BE49-F238E27FC236}">
                <a16:creationId xmlns:a16="http://schemas.microsoft.com/office/drawing/2014/main" id="{480C7765-D157-F4EC-9DA2-36A42996D2AF}"/>
              </a:ext>
            </a:extLst>
          </p:cNvPr>
          <p:cNvSpPr>
            <a:spLocks noGrp="1"/>
          </p:cNvSpPr>
          <p:nvPr>
            <p:ph idx="1"/>
          </p:nvPr>
        </p:nvSpPr>
        <p:spPr>
          <a:xfrm>
            <a:off x="1155548" y="2217343"/>
            <a:ext cx="9880893" cy="3959619"/>
          </a:xfrm>
        </p:spPr>
        <p:txBody>
          <a:bodyPr>
            <a:normAutofit/>
          </a:bodyPr>
          <a:lstStyle/>
          <a:p>
            <a:pPr>
              <a:lnSpc>
                <a:spcPct val="150000"/>
              </a:lnSpc>
            </a:pPr>
            <a:r>
              <a:rPr lang="en-US" sz="1800" dirty="0">
                <a:latin typeface="Times New Roman" panose="02020603050405020304" pitchFamily="18" charset="0"/>
                <a:cs typeface="Times New Roman" panose="02020603050405020304" pitchFamily="18" charset="0"/>
              </a:rPr>
              <a:t>I deeply appreciate your time and attention.</a:t>
            </a:r>
          </a:p>
          <a:p>
            <a:pPr marL="0" indent="0">
              <a:lnSpc>
                <a:spcPct val="150000"/>
              </a:lnSpc>
              <a:buNone/>
            </a:pPr>
            <a:r>
              <a:rPr lang="en-US" sz="1800" b="1" dirty="0">
                <a:latin typeface="Times New Roman" panose="02020603050405020304" pitchFamily="18" charset="0"/>
                <a:cs typeface="Times New Roman" panose="02020603050405020304" pitchFamily="18" charset="0"/>
              </a:rPr>
              <a:t>Contact Info:</a:t>
            </a:r>
          </a:p>
          <a:p>
            <a:pPr>
              <a:lnSpc>
                <a:spcPct val="150000"/>
              </a:lnSpc>
            </a:pPr>
            <a:r>
              <a:rPr lang="en-US" sz="1800" dirty="0">
                <a:latin typeface="Times New Roman" panose="02020603050405020304" pitchFamily="18" charset="0"/>
                <a:cs typeface="Times New Roman" panose="02020603050405020304" pitchFamily="18" charset="0"/>
              </a:rPr>
              <a:t>Name: Kaung Lwin Thant (Matt)</a:t>
            </a:r>
          </a:p>
          <a:p>
            <a:pPr>
              <a:lnSpc>
                <a:spcPct val="150000"/>
              </a:lnSpc>
            </a:pPr>
            <a:r>
              <a:rPr lang="en-US" sz="1800" dirty="0">
                <a:latin typeface="Times New Roman" panose="02020603050405020304" pitchFamily="18" charset="0"/>
                <a:cs typeface="Times New Roman" panose="02020603050405020304" pitchFamily="18" charset="0"/>
              </a:rPr>
              <a:t>Personal Email: </a:t>
            </a:r>
            <a:r>
              <a:rPr lang="en-US" sz="1800" dirty="0">
                <a:latin typeface="Times New Roman" panose="02020603050405020304" pitchFamily="18" charset="0"/>
                <a:cs typeface="Times New Roman" panose="02020603050405020304" pitchFamily="18" charset="0"/>
                <a:hlinkClick r:id="rId2"/>
              </a:rPr>
              <a:t>kaunglwinthant@gmail</a:t>
            </a:r>
            <a:r>
              <a:rPr lang="en-US" sz="1800">
                <a:latin typeface="Times New Roman" panose="02020603050405020304" pitchFamily="18" charset="0"/>
                <a:cs typeface="Times New Roman" panose="02020603050405020304" pitchFamily="18" charset="0"/>
                <a:hlinkClick r:id="rId2"/>
              </a:rPr>
              <a:t>.com</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11302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232D80-C8D5-C3E2-C947-54CD7EA96AD3}"/>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latin typeface="Times New Roman" panose="02020603050405020304" pitchFamily="18" charset="0"/>
                <a:cs typeface="Times New Roman" panose="02020603050405020304" pitchFamily="18" charset="0"/>
              </a:rPr>
              <a:t>Reference</a:t>
            </a:r>
          </a:p>
        </p:txBody>
      </p:sp>
      <p:sp>
        <p:nvSpPr>
          <p:cNvPr id="23" name="Rectangle 22">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74A7DC54-C9B6-8AC6-9092-B62FC1CCC82E}"/>
              </a:ext>
            </a:extLst>
          </p:cNvPr>
          <p:cNvSpPr>
            <a:spLocks noGrp="1"/>
          </p:cNvSpPr>
          <p:nvPr>
            <p:ph type="sldNum" sz="quarter" idx="12"/>
          </p:nvPr>
        </p:nvSpPr>
        <p:spPr>
          <a:xfrm>
            <a:off x="160867" y="3246439"/>
            <a:ext cx="672957" cy="343768"/>
          </a:xfrm>
        </p:spPr>
        <p:txBody>
          <a:bodyPr anchor="ctr">
            <a:normAutofit/>
          </a:bodyPr>
          <a:lstStyle/>
          <a:p>
            <a:pPr algn="ctr">
              <a:spcAft>
                <a:spcPts val="600"/>
              </a:spcAft>
            </a:pPr>
            <a:fld id="{5D23C74D-59EA-430E-B3BF-070D2EB3B847}" type="slidenum">
              <a:rPr lang="en-US" sz="1400">
                <a:solidFill>
                  <a:schemeClr val="tx1"/>
                </a:solidFill>
              </a:rPr>
              <a:pPr algn="ctr">
                <a:spcAft>
                  <a:spcPts val="600"/>
                </a:spcAft>
              </a:pPr>
              <a:t>22</a:t>
            </a:fld>
            <a:endParaRPr lang="en-US" sz="1400">
              <a:solidFill>
                <a:schemeClr val="tx1"/>
              </a:solidFill>
            </a:endParaRPr>
          </a:p>
        </p:txBody>
      </p:sp>
      <p:sp>
        <p:nvSpPr>
          <p:cNvPr id="4" name="Footer Placeholder 3">
            <a:extLst>
              <a:ext uri="{FF2B5EF4-FFF2-40B4-BE49-F238E27FC236}">
                <a16:creationId xmlns:a16="http://schemas.microsoft.com/office/drawing/2014/main" id="{6E596DE1-882E-4DFD-1C3A-40A21B4A6E2F}"/>
              </a:ext>
            </a:extLst>
          </p:cNvPr>
          <p:cNvSpPr>
            <a:spLocks noGrp="1"/>
          </p:cNvSpPr>
          <p:nvPr>
            <p:ph type="ftr" sz="quarter" idx="11"/>
          </p:nvPr>
        </p:nvSpPr>
        <p:spPr>
          <a:xfrm rot="5400000">
            <a:off x="-349845" y="5226028"/>
            <a:ext cx="1663495" cy="313512"/>
          </a:xfrm>
        </p:spPr>
        <p:txBody>
          <a:bodyPr anchor="ctr">
            <a:normAutofit/>
          </a:bodyPr>
          <a:lstStyle/>
          <a:p>
            <a:pPr algn="r">
              <a:lnSpc>
                <a:spcPct val="90000"/>
              </a:lnSpc>
              <a:spcAft>
                <a:spcPts val="600"/>
              </a:spcAft>
            </a:pPr>
            <a:r>
              <a:rPr lang="en-US" sz="800">
                <a:solidFill>
                  <a:schemeClr val="tx1"/>
                </a:solidFill>
              </a:rPr>
              <a:t>Presented at ICCI 2025, Chonburi, Thailand</a:t>
            </a:r>
          </a:p>
        </p:txBody>
      </p:sp>
      <p:sp>
        <p:nvSpPr>
          <p:cNvPr id="3" name="Content Placeholder 2">
            <a:extLst>
              <a:ext uri="{FF2B5EF4-FFF2-40B4-BE49-F238E27FC236}">
                <a16:creationId xmlns:a16="http://schemas.microsoft.com/office/drawing/2014/main" id="{4E66A973-343C-846F-77FD-FDF857B357F2}"/>
              </a:ext>
            </a:extLst>
          </p:cNvPr>
          <p:cNvSpPr>
            <a:spLocks noGrp="1"/>
          </p:cNvSpPr>
          <p:nvPr>
            <p:ph idx="1"/>
          </p:nvPr>
        </p:nvSpPr>
        <p:spPr>
          <a:xfrm>
            <a:off x="1155548" y="2217343"/>
            <a:ext cx="9880893" cy="3959619"/>
          </a:xfrm>
        </p:spPr>
        <p:txBody>
          <a:bodyPr>
            <a:normAutofit/>
          </a:bodyPr>
          <a:lstStyle/>
          <a:p>
            <a:r>
              <a:rPr lang="en-US" sz="1300">
                <a:latin typeface="Times New Roman" panose="02020603050405020304" pitchFamily="18" charset="0"/>
                <a:cs typeface="Times New Roman" panose="02020603050405020304" pitchFamily="18" charset="0"/>
              </a:rPr>
              <a:t>Hsu Myat Mo and Khin Mar Soe, "Named Entity Recognition for Myanmar Language," in Proceedings of the 2022 International Conference on Communication and Computer Research (ICCR 2022), Sookmyung Women's University, Seoul, Korea, 2022.</a:t>
            </a:r>
          </a:p>
          <a:p>
            <a:r>
              <a:rPr lang="en-US" sz="1300">
                <a:latin typeface="Times New Roman" panose="02020603050405020304" pitchFamily="18" charset="0"/>
                <a:cs typeface="Times New Roman" panose="02020603050405020304" pitchFamily="18" charset="0"/>
              </a:rPr>
              <a:t>Rrubaa Panchendrarajan and Aravindh Amaresan, "Bidirectional LSTM-CRF for Named Entity Recognition," in Proceedings of the 32nd Pacific Asia Conference on Language, Information and Computation, Hong Kong, Dec. 2018. Available online</a:t>
            </a:r>
          </a:p>
          <a:p>
            <a:r>
              <a:rPr lang="en-US" sz="1300">
                <a:latin typeface="Times New Roman" panose="02020603050405020304" pitchFamily="18" charset="0"/>
                <a:cs typeface="Times New Roman" panose="02020603050405020304" pitchFamily="18" charset="0"/>
              </a:rPr>
              <a:t>Zar Zar Hlaing, Ye Kyaw Thu, Thepchai Supnithi, and Ponrudee Netisopakul, "Improving neural machine translation with POS-tag features for low-resource language pairs," Heliyon, vol. 8, no. 8, p. e10375, 2022. DOI</a:t>
            </a:r>
          </a:p>
          <a:p>
            <a:r>
              <a:rPr lang="en-US" sz="1300">
                <a:latin typeface="Times New Roman" panose="02020603050405020304" pitchFamily="18" charset="0"/>
                <a:cs typeface="Times New Roman" panose="02020603050405020304" pitchFamily="18" charset="0"/>
              </a:rPr>
              <a:t>Ye Kyaw Thu, Thura Aung, Thepchai Supnithi, "Neural Sequence Labeling Based Sentence Segmentation for Myanmar Language," in The 12th Conference on Information Technology and Its Applications (CITA 2023), Lecture Notes in Networks and Systems, vol. 734, Springer. DOIP.</a:t>
            </a:r>
          </a:p>
          <a:p>
            <a:r>
              <a:rPr lang="en-US" sz="1300">
                <a:latin typeface="Times New Roman" panose="02020603050405020304" pitchFamily="18" charset="0"/>
                <a:cs typeface="Times New Roman" panose="02020603050405020304" pitchFamily="18" charset="0"/>
              </a:rPr>
              <a:t> Bojanowski, E. Grave, A. Joulin, and T. Mikolov, "Enriching word vectors with subword information," arXiv preprint arXiv:1607.04606, 2016. arXiv link</a:t>
            </a:r>
          </a:p>
          <a:p>
            <a:r>
              <a:rPr lang="en-US" sz="1300">
                <a:latin typeface="Times New Roman" panose="02020603050405020304" pitchFamily="18" charset="0"/>
                <a:cs typeface="Times New Roman" panose="02020603050405020304" pitchFamily="18" charset="0"/>
              </a:rPr>
              <a:t>Hsu Myat Mo, Khin Thandar Nwet, and Khin Mar Soe, "CRF-Based Named Entity Recognition for Myanmar Language," in Genetic and Evolutionary Computing (ICGEC 2016), Advances in Intelligent Systems and Computing, vol. 536, Springer, 2017.</a:t>
            </a:r>
          </a:p>
          <a:p>
            <a:r>
              <a:rPr lang="en-US" sz="1300">
                <a:latin typeface="Times New Roman" panose="02020603050405020304" pitchFamily="18" charset="0"/>
                <a:cs typeface="Times New Roman" panose="02020603050405020304" pitchFamily="18" charset="0"/>
              </a:rPr>
              <a:t>J. Lafferty, A. McCallum, and F. Pereira, "Conditional random fields: Probabilistic models for segmenting and labeling sequence data," in Proceedings of the 18th International Conference on Machine Learning, 2001.</a:t>
            </a:r>
          </a:p>
          <a:p>
            <a:r>
              <a:rPr lang="en-US" sz="1300">
                <a:latin typeface="Times New Roman" panose="02020603050405020304" pitchFamily="18" charset="0"/>
                <a:cs typeface="Times New Roman" panose="02020603050405020304" pitchFamily="18" charset="0"/>
              </a:rPr>
              <a:t>J. Yang, S. Liang, and Y. Zhang, "Design challenges and misconceptions in neural sequence labeling," 2018.</a:t>
            </a:r>
          </a:p>
        </p:txBody>
      </p:sp>
    </p:spTree>
    <p:extLst>
      <p:ext uri="{BB962C8B-B14F-4D97-AF65-F5344CB8AC3E}">
        <p14:creationId xmlns:p14="http://schemas.microsoft.com/office/powerpoint/2010/main" val="2717542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a:extLst>
            <a:ext uri="{FF2B5EF4-FFF2-40B4-BE49-F238E27FC236}">
              <a16:creationId xmlns:a16="http://schemas.microsoft.com/office/drawing/2014/main" id="{C8ED08F9-2E70-CBAF-61DB-D0AD2B1EFF81}"/>
            </a:ext>
          </a:extLst>
        </p:cNvPr>
        <p:cNvGrpSpPr/>
        <p:nvPr/>
      </p:nvGrpSpPr>
      <p:grpSpPr>
        <a:xfrm>
          <a:off x="0" y="0"/>
          <a:ext cx="0" cy="0"/>
          <a:chOff x="0" y="0"/>
          <a:chExt cx="0" cy="0"/>
        </a:xfrm>
      </p:grpSpPr>
      <p:sp>
        <p:nvSpPr>
          <p:cNvPr id="37" name="Rectangle 36">
            <a:extLst>
              <a:ext uri="{FF2B5EF4-FFF2-40B4-BE49-F238E27FC236}">
                <a16:creationId xmlns:a16="http://schemas.microsoft.com/office/drawing/2014/main" id="{FEF085B8-A2C0-4A6F-B663-CCC56F3CD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13">
            <a:extLst>
              <a:ext uri="{FF2B5EF4-FFF2-40B4-BE49-F238E27FC236}">
                <a16:creationId xmlns:a16="http://schemas.microsoft.com/office/drawing/2014/main" id="{2658F6D6-96E0-421A-96D6-3DF4040085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11">
            <a:extLst>
              <a:ext uri="{FF2B5EF4-FFF2-40B4-BE49-F238E27FC236}">
                <a16:creationId xmlns:a16="http://schemas.microsoft.com/office/drawing/2014/main" id="{3CF62545-93A0-4FD5-9B48-48DCA794C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BADDBD3-B79D-96CB-8F37-E2F461EADA21}"/>
              </a:ext>
            </a:extLst>
          </p:cNvPr>
          <p:cNvSpPr>
            <a:spLocks noGrp="1"/>
          </p:cNvSpPr>
          <p:nvPr>
            <p:ph type="title"/>
          </p:nvPr>
        </p:nvSpPr>
        <p:spPr>
          <a:xfrm>
            <a:off x="838200" y="365125"/>
            <a:ext cx="10515600" cy="1325563"/>
          </a:xfrm>
        </p:spPr>
        <p:txBody>
          <a:bodyPr>
            <a:normAutofit/>
          </a:bodyPr>
          <a:lstStyle/>
          <a:p>
            <a:r>
              <a:rPr lang="en-US" dirty="0">
                <a:latin typeface="Times New Roman" panose="02020603050405020304" pitchFamily="18" charset="0"/>
                <a:cs typeface="Times New Roman" panose="02020603050405020304" pitchFamily="18" charset="0"/>
              </a:rPr>
              <a:t>Introduction</a:t>
            </a:r>
          </a:p>
        </p:txBody>
      </p:sp>
      <p:sp>
        <p:nvSpPr>
          <p:cNvPr id="12" name="Content Placeholder 11">
            <a:extLst>
              <a:ext uri="{FF2B5EF4-FFF2-40B4-BE49-F238E27FC236}">
                <a16:creationId xmlns:a16="http://schemas.microsoft.com/office/drawing/2014/main" id="{70EE2D70-6AD1-CDFF-DB70-0BF24C7306E3}"/>
              </a:ext>
            </a:extLst>
          </p:cNvPr>
          <p:cNvSpPr>
            <a:spLocks noGrp="1"/>
          </p:cNvSpPr>
          <p:nvPr>
            <p:ph sz="half" idx="1"/>
          </p:nvPr>
        </p:nvSpPr>
        <p:spPr>
          <a:xfrm>
            <a:off x="838200" y="2010833"/>
            <a:ext cx="5096934" cy="4166130"/>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What is NER?</a:t>
            </a:r>
          </a:p>
          <a:p>
            <a:r>
              <a:rPr lang="en-US" sz="2000" dirty="0">
                <a:latin typeface="Times New Roman" panose="02020603050405020304" pitchFamily="18" charset="0"/>
                <a:cs typeface="Times New Roman" panose="02020603050405020304" pitchFamily="18" charset="0"/>
              </a:rPr>
              <a:t>Identifies names, dates, orgs, locations</a:t>
            </a:r>
          </a:p>
          <a:p>
            <a:r>
              <a:rPr lang="en-US" sz="2000" dirty="0">
                <a:latin typeface="Times New Roman" panose="02020603050405020304" pitchFamily="18" charset="0"/>
                <a:cs typeface="Times New Roman" panose="02020603050405020304" pitchFamily="18" charset="0"/>
              </a:rPr>
              <a:t>Extracts structure from unstructured text</a:t>
            </a:r>
          </a:p>
          <a:p>
            <a:r>
              <a:rPr lang="en-US" sz="2000" dirty="0">
                <a:latin typeface="Times New Roman" panose="02020603050405020304" pitchFamily="18" charset="0"/>
                <a:cs typeface="Times New Roman" panose="02020603050405020304" pitchFamily="18" charset="0"/>
              </a:rPr>
              <a:t>Key NLP task for information extraction</a:t>
            </a:r>
          </a:p>
          <a:p>
            <a:r>
              <a:rPr lang="en-US" sz="2000" dirty="0">
                <a:latin typeface="Times New Roman" panose="02020603050405020304" pitchFamily="18" charset="0"/>
                <a:cs typeface="Times New Roman" panose="02020603050405020304" pitchFamily="18" charset="0"/>
              </a:rPr>
              <a:t>Supports MT, QA, search, chatbots</a:t>
            </a:r>
          </a:p>
          <a:p>
            <a:r>
              <a:rPr lang="en-US" sz="2000" dirty="0">
                <a:latin typeface="Times New Roman" panose="02020603050405020304" pitchFamily="18" charset="0"/>
                <a:cs typeface="Times New Roman" panose="02020603050405020304" pitchFamily="18" charset="0"/>
              </a:rPr>
              <a:t>Requires accurate, context-aware tagging</a:t>
            </a:r>
          </a:p>
          <a:p>
            <a:r>
              <a:rPr lang="en-US" sz="2000" dirty="0">
                <a:latin typeface="Times New Roman" panose="02020603050405020304" pitchFamily="18" charset="0"/>
                <a:cs typeface="Times New Roman" panose="02020603050405020304" pitchFamily="18" charset="0"/>
              </a:rPr>
              <a:t>Modeled as token-level classification</a:t>
            </a:r>
          </a:p>
          <a:p>
            <a:r>
              <a:rPr lang="en-US" sz="2000" dirty="0">
                <a:latin typeface="Times New Roman" panose="02020603050405020304" pitchFamily="18" charset="0"/>
                <a:cs typeface="Times New Roman" panose="02020603050405020304" pitchFamily="18" charset="0"/>
              </a:rPr>
              <a:t>Needs annotated corpora for training</a:t>
            </a:r>
          </a:p>
        </p:txBody>
      </p:sp>
      <p:sp>
        <p:nvSpPr>
          <p:cNvPr id="13" name="Content Placeholder 12">
            <a:extLst>
              <a:ext uri="{FF2B5EF4-FFF2-40B4-BE49-F238E27FC236}">
                <a16:creationId xmlns:a16="http://schemas.microsoft.com/office/drawing/2014/main" id="{B80FE467-46DC-08B1-897A-FE094F495D7A}"/>
              </a:ext>
            </a:extLst>
          </p:cNvPr>
          <p:cNvSpPr>
            <a:spLocks noGrp="1"/>
          </p:cNvSpPr>
          <p:nvPr>
            <p:ph sz="half" idx="2"/>
          </p:nvPr>
        </p:nvSpPr>
        <p:spPr>
          <a:xfrm>
            <a:off x="6256866" y="2010833"/>
            <a:ext cx="5096933" cy="4166130"/>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Challenges in Burmese NER</a:t>
            </a:r>
          </a:p>
          <a:p>
            <a:r>
              <a:rPr lang="en-US" sz="2000" dirty="0">
                <a:latin typeface="Times New Roman" panose="02020603050405020304" pitchFamily="18" charset="0"/>
                <a:cs typeface="Times New Roman" panose="02020603050405020304" pitchFamily="18" charset="0"/>
              </a:rPr>
              <a:t>Burmese is low-resource and underrepresented</a:t>
            </a:r>
          </a:p>
          <a:p>
            <a:r>
              <a:rPr lang="en-US" sz="2000" dirty="0">
                <a:latin typeface="Times New Roman" panose="02020603050405020304" pitchFamily="18" charset="0"/>
                <a:cs typeface="Times New Roman" panose="02020603050405020304" pitchFamily="18" charset="0"/>
              </a:rPr>
              <a:t>Public annotated corpora are very limited</a:t>
            </a:r>
          </a:p>
          <a:p>
            <a:r>
              <a:rPr lang="en-US" sz="2000" dirty="0">
                <a:latin typeface="Times New Roman" panose="02020603050405020304" pitchFamily="18" charset="0"/>
                <a:cs typeface="Times New Roman" panose="02020603050405020304" pitchFamily="18" charset="0"/>
              </a:rPr>
              <a:t>Complex script and rich morphology</a:t>
            </a:r>
          </a:p>
          <a:p>
            <a:r>
              <a:rPr lang="en-US" sz="2000" dirty="0">
                <a:latin typeface="Times New Roman" panose="02020603050405020304" pitchFamily="18" charset="0"/>
                <a:cs typeface="Times New Roman" panose="02020603050405020304" pitchFamily="18" charset="0"/>
              </a:rPr>
              <a:t>No word boundaries (no whitespace)</a:t>
            </a:r>
          </a:p>
          <a:p>
            <a:r>
              <a:rPr lang="en-US" sz="2000" dirty="0">
                <a:latin typeface="Times New Roman" panose="02020603050405020304" pitchFamily="18" charset="0"/>
                <a:cs typeface="Times New Roman" panose="02020603050405020304" pitchFamily="18" charset="0"/>
              </a:rPr>
              <a:t>Non-Latin script complicates preprocessing</a:t>
            </a:r>
          </a:p>
          <a:p>
            <a:r>
              <a:rPr lang="en-US" sz="2000" dirty="0">
                <a:latin typeface="Times New Roman" panose="02020603050405020304" pitchFamily="18" charset="0"/>
                <a:cs typeface="Times New Roman" panose="02020603050405020304" pitchFamily="18" charset="0"/>
              </a:rPr>
              <a:t>Domain shifts affect entity tag consistency</a:t>
            </a:r>
          </a:p>
          <a:p>
            <a:r>
              <a:rPr lang="en-US" sz="2000" dirty="0">
                <a:latin typeface="Times New Roman" panose="02020603050405020304" pitchFamily="18" charset="0"/>
                <a:cs typeface="Times New Roman" panose="02020603050405020304" pitchFamily="18" charset="0"/>
              </a:rPr>
              <a:t>Manual annotation is labor-intensive</a:t>
            </a:r>
          </a:p>
        </p:txBody>
      </p:sp>
      <p:sp>
        <p:nvSpPr>
          <p:cNvPr id="5" name="Footer Placeholder 4">
            <a:extLst>
              <a:ext uri="{FF2B5EF4-FFF2-40B4-BE49-F238E27FC236}">
                <a16:creationId xmlns:a16="http://schemas.microsoft.com/office/drawing/2014/main" id="{1E268AA1-66B8-4033-FD71-251350C30233}"/>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a:solidFill>
                  <a:schemeClr val="tx1">
                    <a:alpha val="80000"/>
                  </a:schemeClr>
                </a:solidFill>
              </a:rPr>
              <a:t>Presented at ICCI 2025, Chonburi, Thailand</a:t>
            </a:r>
          </a:p>
        </p:txBody>
      </p:sp>
      <p:sp>
        <p:nvSpPr>
          <p:cNvPr id="4" name="Slide Number Placeholder 3">
            <a:extLst>
              <a:ext uri="{FF2B5EF4-FFF2-40B4-BE49-F238E27FC236}">
                <a16:creationId xmlns:a16="http://schemas.microsoft.com/office/drawing/2014/main" id="{5DE24F50-C074-BD23-ED7A-D73992D85A9B}"/>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5D23C74D-59EA-430E-B3BF-070D2EB3B847}" type="slidenum">
              <a:rPr lang="en-US">
                <a:solidFill>
                  <a:schemeClr val="tx1">
                    <a:alpha val="80000"/>
                  </a:schemeClr>
                </a:solidFill>
              </a:rPr>
              <a:pPr>
                <a:spcAft>
                  <a:spcPts val="600"/>
                </a:spcAft>
              </a:pPr>
              <a:t>3</a:t>
            </a:fld>
            <a:endParaRPr lang="en-US">
              <a:solidFill>
                <a:schemeClr val="tx1">
                  <a:alpha val="80000"/>
                </a:schemeClr>
              </a:solidFill>
            </a:endParaRPr>
          </a:p>
        </p:txBody>
      </p:sp>
    </p:spTree>
    <p:extLst>
      <p:ext uri="{BB962C8B-B14F-4D97-AF65-F5344CB8AC3E}">
        <p14:creationId xmlns:p14="http://schemas.microsoft.com/office/powerpoint/2010/main" val="340417119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DA7499-ED12-6383-FE63-D40A5C019244}"/>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latin typeface="Times New Roman" panose="02020603050405020304" pitchFamily="18" charset="0"/>
                <a:cs typeface="Times New Roman" panose="02020603050405020304" pitchFamily="18" charset="0"/>
              </a:rPr>
              <a:t>Our Contributions</a:t>
            </a:r>
          </a:p>
        </p:txBody>
      </p:sp>
      <p:sp>
        <p:nvSpPr>
          <p:cNvPr id="14" name="Rectangle 13">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6DA38B5D-9DD4-37C3-62E9-7286495EB0DC}"/>
              </a:ext>
            </a:extLst>
          </p:cNvPr>
          <p:cNvSpPr>
            <a:spLocks noGrp="1"/>
          </p:cNvSpPr>
          <p:nvPr>
            <p:ph type="sldNum" sz="quarter" idx="12"/>
          </p:nvPr>
        </p:nvSpPr>
        <p:spPr>
          <a:xfrm>
            <a:off x="160867" y="3246439"/>
            <a:ext cx="672957" cy="343768"/>
          </a:xfrm>
        </p:spPr>
        <p:txBody>
          <a:bodyPr anchor="ctr">
            <a:normAutofit/>
          </a:bodyPr>
          <a:lstStyle/>
          <a:p>
            <a:pPr algn="ctr">
              <a:spcAft>
                <a:spcPts val="600"/>
              </a:spcAft>
            </a:pPr>
            <a:fld id="{5D23C74D-59EA-430E-B3BF-070D2EB3B847}" type="slidenum">
              <a:rPr lang="en-US" sz="1400">
                <a:solidFill>
                  <a:schemeClr val="tx1"/>
                </a:solidFill>
              </a:rPr>
              <a:pPr algn="ctr">
                <a:spcAft>
                  <a:spcPts val="600"/>
                </a:spcAft>
              </a:pPr>
              <a:t>4</a:t>
            </a:fld>
            <a:endParaRPr lang="en-US" sz="1400" dirty="0">
              <a:solidFill>
                <a:schemeClr val="tx1"/>
              </a:solidFill>
            </a:endParaRPr>
          </a:p>
        </p:txBody>
      </p:sp>
      <p:sp>
        <p:nvSpPr>
          <p:cNvPr id="5" name="Footer Placeholder 4">
            <a:extLst>
              <a:ext uri="{FF2B5EF4-FFF2-40B4-BE49-F238E27FC236}">
                <a16:creationId xmlns:a16="http://schemas.microsoft.com/office/drawing/2014/main" id="{E1277603-DF67-E65D-51CD-7C011B8A5E80}"/>
              </a:ext>
            </a:extLst>
          </p:cNvPr>
          <p:cNvSpPr>
            <a:spLocks noGrp="1"/>
          </p:cNvSpPr>
          <p:nvPr>
            <p:ph type="ftr" sz="quarter" idx="11"/>
          </p:nvPr>
        </p:nvSpPr>
        <p:spPr>
          <a:xfrm rot="5400000">
            <a:off x="-349845" y="5226028"/>
            <a:ext cx="1663495" cy="313512"/>
          </a:xfrm>
        </p:spPr>
        <p:txBody>
          <a:bodyPr anchor="ctr">
            <a:normAutofit/>
          </a:bodyPr>
          <a:lstStyle/>
          <a:p>
            <a:pPr algn="r">
              <a:lnSpc>
                <a:spcPct val="90000"/>
              </a:lnSpc>
              <a:spcAft>
                <a:spcPts val="600"/>
              </a:spcAft>
            </a:pPr>
            <a:r>
              <a:rPr lang="en-US" sz="800" dirty="0">
                <a:solidFill>
                  <a:schemeClr val="tx1"/>
                </a:solidFill>
              </a:rPr>
              <a:t>Presented at ICCI 2025, Chonburi, Thailand</a:t>
            </a:r>
          </a:p>
        </p:txBody>
      </p:sp>
      <p:sp>
        <p:nvSpPr>
          <p:cNvPr id="7" name="Content Placeholder 6">
            <a:extLst>
              <a:ext uri="{FF2B5EF4-FFF2-40B4-BE49-F238E27FC236}">
                <a16:creationId xmlns:a16="http://schemas.microsoft.com/office/drawing/2014/main" id="{7BF87176-AF84-D176-5969-AF84B508BA06}"/>
              </a:ext>
            </a:extLst>
          </p:cNvPr>
          <p:cNvSpPr>
            <a:spLocks noGrp="1"/>
          </p:cNvSpPr>
          <p:nvPr>
            <p:ph idx="1"/>
          </p:nvPr>
        </p:nvSpPr>
        <p:spPr>
          <a:xfrm>
            <a:off x="1155548" y="2217343"/>
            <a:ext cx="9880893" cy="3959619"/>
          </a:xfrm>
        </p:spPr>
        <p:txBody>
          <a:bodyPr>
            <a:normAutofit/>
          </a:bodyPr>
          <a:lstStyle/>
          <a:p>
            <a:pPr>
              <a:lnSpc>
                <a:spcPct val="150000"/>
              </a:lnSpc>
            </a:pPr>
            <a:r>
              <a:rPr lang="en-US" sz="1800" dirty="0">
                <a:latin typeface="Times New Roman" panose="02020603050405020304" pitchFamily="18" charset="0"/>
                <a:cs typeface="Times New Roman" panose="02020603050405020304" pitchFamily="18" charset="0"/>
              </a:rPr>
              <a:t>Word-level NER corpus named myNER_7tags</a:t>
            </a:r>
          </a:p>
          <a:p>
            <a:pPr>
              <a:lnSpc>
                <a:spcPct val="150000"/>
              </a:lnSpc>
            </a:pPr>
            <a:r>
              <a:rPr lang="en-US" sz="1800" dirty="0">
                <a:latin typeface="Times New Roman" panose="02020603050405020304" pitchFamily="18" charset="0"/>
                <a:cs typeface="Times New Roman" panose="02020603050405020304" pitchFamily="18" charset="0"/>
              </a:rPr>
              <a:t>BIOES scheme + 7 NER tag categories</a:t>
            </a:r>
          </a:p>
          <a:p>
            <a:pPr>
              <a:lnSpc>
                <a:spcPct val="150000"/>
              </a:lnSpc>
            </a:pPr>
            <a:r>
              <a:rPr lang="en-US" sz="1800" dirty="0">
                <a:latin typeface="Times New Roman" panose="02020603050405020304" pitchFamily="18" charset="0"/>
                <a:cs typeface="Times New Roman" panose="02020603050405020304" pitchFamily="18" charset="0"/>
              </a:rPr>
              <a:t>POS tags added for richer syntax signals</a:t>
            </a:r>
          </a:p>
          <a:p>
            <a:pPr>
              <a:lnSpc>
                <a:spcPct val="150000"/>
              </a:lnSpc>
            </a:pPr>
            <a:r>
              <a:rPr lang="en-US" sz="1800" dirty="0">
                <a:latin typeface="Times New Roman" panose="02020603050405020304" pitchFamily="18" charset="0"/>
                <a:cs typeface="Times New Roman" panose="02020603050405020304" pitchFamily="18" charset="0"/>
              </a:rPr>
              <a:t>Corpus has 16,605 manually tagged sentences</a:t>
            </a:r>
          </a:p>
          <a:p>
            <a:pPr>
              <a:lnSpc>
                <a:spcPct val="150000"/>
              </a:lnSpc>
            </a:pPr>
            <a:r>
              <a:rPr lang="en-US" sz="1800" dirty="0">
                <a:latin typeface="Times New Roman" panose="02020603050405020304" pitchFamily="18" charset="0"/>
                <a:cs typeface="Times New Roman" panose="02020603050405020304" pitchFamily="18" charset="0"/>
              </a:rPr>
              <a:t>Traditional CRF and NN-based </a:t>
            </a:r>
            <a:r>
              <a:rPr lang="en-US" sz="1800" dirty="0" err="1">
                <a:latin typeface="Times New Roman" panose="02020603050405020304" pitchFamily="18" charset="0"/>
                <a:cs typeface="Times New Roman" panose="02020603050405020304" pitchFamily="18" charset="0"/>
              </a:rPr>
              <a:t>BiLSTM</a:t>
            </a:r>
            <a:r>
              <a:rPr lang="en-US" sz="1800" dirty="0">
                <a:latin typeface="Times New Roman" panose="02020603050405020304" pitchFamily="18" charset="0"/>
                <a:cs typeface="Times New Roman" panose="02020603050405020304" pitchFamily="18" charset="0"/>
              </a:rPr>
              <a:t>-CRF models evaluated</a:t>
            </a:r>
          </a:p>
          <a:p>
            <a:pPr>
              <a:lnSpc>
                <a:spcPct val="150000"/>
              </a:lnSpc>
            </a:pPr>
            <a:r>
              <a:rPr lang="en-US" sz="1800" dirty="0">
                <a:latin typeface="Times New Roman" panose="02020603050405020304" pitchFamily="18" charset="0"/>
                <a:cs typeface="Times New Roman" panose="02020603050405020304" pitchFamily="18" charset="0"/>
              </a:rPr>
              <a:t>Achieved up to 98% overall accuracy, SOTA results</a:t>
            </a:r>
          </a:p>
        </p:txBody>
      </p:sp>
    </p:spTree>
    <p:extLst>
      <p:ext uri="{BB962C8B-B14F-4D97-AF65-F5344CB8AC3E}">
        <p14:creationId xmlns:p14="http://schemas.microsoft.com/office/powerpoint/2010/main" val="1103268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8892A08-77AA-90BF-BD10-37A3F14FC211}"/>
            </a:ext>
          </a:extLst>
        </p:cNvPr>
        <p:cNvGrpSpPr/>
        <p:nvPr/>
      </p:nvGrpSpPr>
      <p:grpSpPr>
        <a:xfrm>
          <a:off x="0" y="0"/>
          <a:ext cx="0" cy="0"/>
          <a:chOff x="0" y="0"/>
          <a:chExt cx="0" cy="0"/>
        </a:xfrm>
      </p:grpSpPr>
      <p:sp>
        <p:nvSpPr>
          <p:cNvPr id="23" name="Rectangle 22">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913B067F-3154-4968-A886-DF93A787EC4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8" name="Oval 27">
              <a:extLst>
                <a:ext uri="{FF2B5EF4-FFF2-40B4-BE49-F238E27FC236}">
                  <a16:creationId xmlns:a16="http://schemas.microsoft.com/office/drawing/2014/main" id="{97583D6C-C05B-47AB-8540-B2700B82A4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6501AD91-D973-4968-95E4-4C26CFDF8F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5C165989-F5FE-4BB6-9817-E7828CB1D6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6B0649CC-B912-4E82-BEA0-DA75ECB19A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6BA08C17-C9A5-4FA8-ABC4-44FB3B869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70DEAC6C-553C-437E-BC17-D44952337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Rectangle 34">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8" name="Straight Connector 37">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43" name="Rectangle 42">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roup 44">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6" name="Straight Connector 45">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1D87CB9-E763-852E-71E4-AFBAE7C5B56E}"/>
              </a:ext>
            </a:extLst>
          </p:cNvPr>
          <p:cNvSpPr>
            <a:spLocks noGrp="1"/>
          </p:cNvSpPr>
          <p:nvPr>
            <p:ph type="title"/>
          </p:nvPr>
        </p:nvSpPr>
        <p:spPr>
          <a:xfrm>
            <a:off x="630935" y="4018137"/>
            <a:ext cx="5071221" cy="2129586"/>
          </a:xfrm>
          <a:noFill/>
        </p:spPr>
        <p:txBody>
          <a:bodyPr anchor="t">
            <a:normAutofit/>
          </a:bodyPr>
          <a:lstStyle/>
          <a:p>
            <a:r>
              <a:rPr lang="en-US" sz="4000" dirty="0">
                <a:solidFill>
                  <a:schemeClr val="bg1"/>
                </a:solidFill>
                <a:latin typeface="Times New Roman" panose="02020603050405020304" pitchFamily="18" charset="0"/>
                <a:cs typeface="Times New Roman" panose="02020603050405020304" pitchFamily="18" charset="0"/>
              </a:rPr>
              <a:t>Corpus Development</a:t>
            </a:r>
          </a:p>
        </p:txBody>
      </p:sp>
      <p:pic>
        <p:nvPicPr>
          <p:cNvPr id="3" name="Content Placeholder 2" descr="A close-up of a text&#10;&#10;AI-generated content may be incorrect.">
            <a:extLst>
              <a:ext uri="{FF2B5EF4-FFF2-40B4-BE49-F238E27FC236}">
                <a16:creationId xmlns:a16="http://schemas.microsoft.com/office/drawing/2014/main" id="{FAA42EB8-B5E2-E717-5971-7FF6434AEE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591" y="913287"/>
            <a:ext cx="10843065" cy="2277042"/>
          </a:xfrm>
          <a:prstGeom prst="rect">
            <a:avLst/>
          </a:prstGeom>
        </p:spPr>
      </p:pic>
      <p:grpSp>
        <p:nvGrpSpPr>
          <p:cNvPr id="51" name="Group 50">
            <a:extLst>
              <a:ext uri="{FF2B5EF4-FFF2-40B4-BE49-F238E27FC236}">
                <a16:creationId xmlns:a16="http://schemas.microsoft.com/office/drawing/2014/main" id="{1F4E1649-4D1F-4A91-AF97-A254BFDD52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776904"/>
            <a:ext cx="304800" cy="429768"/>
            <a:chOff x="215328" y="-46937"/>
            <a:chExt cx="304800" cy="2773841"/>
          </a:xfrm>
        </p:grpSpPr>
        <p:cxnSp>
          <p:nvCxnSpPr>
            <p:cNvPr id="52" name="Straight Connector 51">
              <a:extLst>
                <a:ext uri="{FF2B5EF4-FFF2-40B4-BE49-F238E27FC236}">
                  <a16:creationId xmlns:a16="http://schemas.microsoft.com/office/drawing/2014/main" id="{FE483602-62F9-474D-9C9B-5EE4CD7671C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DD7D1AC0-A6C7-40E3-9841-F34AC831A48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F951C4DD-7427-497D-9DE3-9D731D3F456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EE18298-0BF5-4D7A-921A-2F4186E8D96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5" name="Footer Placeholder 4">
            <a:extLst>
              <a:ext uri="{FF2B5EF4-FFF2-40B4-BE49-F238E27FC236}">
                <a16:creationId xmlns:a16="http://schemas.microsoft.com/office/drawing/2014/main" id="{5A55410F-8A09-0353-DC35-972408A0F51B}"/>
              </a:ext>
            </a:extLst>
          </p:cNvPr>
          <p:cNvSpPr>
            <a:spLocks noGrp="1"/>
          </p:cNvSpPr>
          <p:nvPr>
            <p:ph type="ftr" sz="quarter" idx="11"/>
          </p:nvPr>
        </p:nvSpPr>
        <p:spPr>
          <a:xfrm>
            <a:off x="630936" y="6308832"/>
            <a:ext cx="8320722" cy="548640"/>
          </a:xfrm>
        </p:spPr>
        <p:txBody>
          <a:bodyPr anchor="ctr">
            <a:normAutofit/>
          </a:bodyPr>
          <a:lstStyle/>
          <a:p>
            <a:pPr algn="just">
              <a:spcAft>
                <a:spcPts val="600"/>
              </a:spcAft>
            </a:pPr>
            <a:r>
              <a:rPr lang="en-US" sz="1050">
                <a:solidFill>
                  <a:schemeClr val="bg1"/>
                </a:solidFill>
              </a:rPr>
              <a:t>Presented at ICCI 2025, Chonburi, Thailand</a:t>
            </a:r>
          </a:p>
        </p:txBody>
      </p:sp>
      <p:sp>
        <p:nvSpPr>
          <p:cNvPr id="6" name="Slide Number Placeholder 5">
            <a:extLst>
              <a:ext uri="{FF2B5EF4-FFF2-40B4-BE49-F238E27FC236}">
                <a16:creationId xmlns:a16="http://schemas.microsoft.com/office/drawing/2014/main" id="{72813094-1C10-C62C-1E05-850FA50D47CC}"/>
              </a:ext>
            </a:extLst>
          </p:cNvPr>
          <p:cNvSpPr>
            <a:spLocks noGrp="1"/>
          </p:cNvSpPr>
          <p:nvPr>
            <p:ph type="sldNum" sz="quarter" idx="12"/>
          </p:nvPr>
        </p:nvSpPr>
        <p:spPr>
          <a:xfrm>
            <a:off x="0" y="6309360"/>
            <a:ext cx="640080" cy="548640"/>
          </a:xfrm>
        </p:spPr>
        <p:txBody>
          <a:bodyPr>
            <a:normAutofit/>
          </a:bodyPr>
          <a:lstStyle/>
          <a:p>
            <a:pPr algn="ctr">
              <a:spcAft>
                <a:spcPts val="600"/>
              </a:spcAft>
            </a:pPr>
            <a:fld id="{5D23C74D-59EA-430E-B3BF-070D2EB3B847}" type="slidenum">
              <a:rPr lang="en-US">
                <a:solidFill>
                  <a:schemeClr val="bg1"/>
                </a:solidFill>
              </a:rPr>
              <a:pPr algn="ctr">
                <a:spcAft>
                  <a:spcPts val="600"/>
                </a:spcAft>
              </a:pPr>
              <a:t>5</a:t>
            </a:fld>
            <a:endParaRPr lang="en-US">
              <a:solidFill>
                <a:schemeClr val="bg1"/>
              </a:solidFill>
            </a:endParaRPr>
          </a:p>
        </p:txBody>
      </p:sp>
      <p:sp>
        <p:nvSpPr>
          <p:cNvPr id="57" name="Oval 56">
            <a:extLst>
              <a:ext uri="{FF2B5EF4-FFF2-40B4-BE49-F238E27FC236}">
                <a16:creationId xmlns:a16="http://schemas.microsoft.com/office/drawing/2014/main" id="{773AEA78-C03B-40B7-9D11-DC022119D5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60000"/>
                  <a:lumOff val="4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ontent Placeholder 19">
            <a:extLst>
              <a:ext uri="{FF2B5EF4-FFF2-40B4-BE49-F238E27FC236}">
                <a16:creationId xmlns:a16="http://schemas.microsoft.com/office/drawing/2014/main" id="{63230078-5EDE-7CE3-8B00-3FFBD941E481}"/>
              </a:ext>
            </a:extLst>
          </p:cNvPr>
          <p:cNvSpPr>
            <a:spLocks noGrp="1"/>
          </p:cNvSpPr>
          <p:nvPr>
            <p:ph idx="1"/>
          </p:nvPr>
        </p:nvSpPr>
        <p:spPr>
          <a:xfrm>
            <a:off x="5925304" y="4018143"/>
            <a:ext cx="5549111" cy="2129599"/>
          </a:xfrm>
          <a:noFill/>
        </p:spPr>
        <p:txBody>
          <a:bodyPr anchor="t">
            <a:normAutofit fontScale="92500"/>
          </a:bodyPr>
          <a:lstStyle/>
          <a:p>
            <a:pPr>
              <a:lnSpc>
                <a:spcPct val="150000"/>
              </a:lnSpc>
            </a:pPr>
            <a:r>
              <a:rPr lang="en-US" sz="1800" dirty="0">
                <a:solidFill>
                  <a:schemeClr val="bg1"/>
                </a:solidFill>
                <a:latin typeface="Times New Roman" panose="02020603050405020304" pitchFamily="18" charset="0"/>
                <a:cs typeface="Times New Roman" panose="02020603050405020304" pitchFamily="18" charset="0"/>
              </a:rPr>
              <a:t>Built mostly upon the </a:t>
            </a:r>
            <a:r>
              <a:rPr lang="en-US" sz="1800" dirty="0" err="1">
                <a:solidFill>
                  <a:schemeClr val="bg1"/>
                </a:solidFill>
                <a:latin typeface="Times New Roman" panose="02020603050405020304" pitchFamily="18" charset="0"/>
                <a:cs typeface="Times New Roman" panose="02020603050405020304" pitchFamily="18" charset="0"/>
              </a:rPr>
              <a:t>myPOS</a:t>
            </a:r>
            <a:r>
              <a:rPr lang="en-US" sz="1800" dirty="0">
                <a:solidFill>
                  <a:schemeClr val="bg1"/>
                </a:solidFill>
                <a:latin typeface="Times New Roman" panose="02020603050405020304" pitchFamily="18" charset="0"/>
                <a:cs typeface="Times New Roman" panose="02020603050405020304" pitchFamily="18" charset="0"/>
              </a:rPr>
              <a:t> Corpus (version 3):Linguistically diverse and representative Burmese text.</a:t>
            </a:r>
          </a:p>
          <a:p>
            <a:pPr>
              <a:lnSpc>
                <a:spcPct val="150000"/>
              </a:lnSpc>
            </a:pPr>
            <a:r>
              <a:rPr lang="en-US" sz="1800" dirty="0">
                <a:solidFill>
                  <a:schemeClr val="bg1"/>
                </a:solidFill>
                <a:latin typeface="Times New Roman" panose="02020603050405020304" pitchFamily="18" charset="0"/>
                <a:cs typeface="Times New Roman" panose="02020603050405020304" pitchFamily="18" charset="0"/>
              </a:rPr>
              <a:t>Contains 16,605 manually annotated sentences, suitable for academic NLP experiments.</a:t>
            </a:r>
          </a:p>
          <a:p>
            <a:endParaRPr lang="en-US" sz="1800" dirty="0">
              <a:solidFill>
                <a:schemeClr val="bg1"/>
              </a:solidFill>
            </a:endParaRPr>
          </a:p>
        </p:txBody>
      </p:sp>
      <p:sp>
        <p:nvSpPr>
          <p:cNvPr id="4" name="TextBox 3">
            <a:extLst>
              <a:ext uri="{FF2B5EF4-FFF2-40B4-BE49-F238E27FC236}">
                <a16:creationId xmlns:a16="http://schemas.microsoft.com/office/drawing/2014/main" id="{6E1389E8-BEFB-4A1D-CCA6-11AF5B719AFA}"/>
              </a:ext>
            </a:extLst>
          </p:cNvPr>
          <p:cNvSpPr txBox="1"/>
          <p:nvPr/>
        </p:nvSpPr>
        <p:spPr>
          <a:xfrm>
            <a:off x="3008621" y="3291780"/>
            <a:ext cx="5691238" cy="338554"/>
          </a:xfrm>
          <a:prstGeom prst="rect">
            <a:avLst/>
          </a:prstGeom>
          <a:noFill/>
        </p:spPr>
        <p:txBody>
          <a:bodyPr wrap="none" rtlCol="0">
            <a:spAutoFit/>
          </a:bodyPr>
          <a:lstStyle/>
          <a:p>
            <a:r>
              <a:rPr lang="en-US" sz="1600" dirty="0">
                <a:solidFill>
                  <a:schemeClr val="bg1"/>
                </a:solidFill>
                <a:latin typeface="Times New Roman" panose="02020603050405020304" pitchFamily="18" charset="0"/>
                <a:cs typeface="Times New Roman" panose="02020603050405020304" pitchFamily="18" charset="0"/>
              </a:rPr>
              <a:t>Table 1: Tag Names, Description, and Examples of myNER Corpus</a:t>
            </a:r>
          </a:p>
        </p:txBody>
      </p:sp>
    </p:spTree>
    <p:extLst>
      <p:ext uri="{BB962C8B-B14F-4D97-AF65-F5344CB8AC3E}">
        <p14:creationId xmlns:p14="http://schemas.microsoft.com/office/powerpoint/2010/main" val="1804820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89518337-09B7-7172-4A28-0D9834507AEF}"/>
              </a:ext>
            </a:extLst>
          </p:cNvPr>
          <p:cNvSpPr>
            <a:spLocks noGrp="1"/>
          </p:cNvSpPr>
          <p:nvPr>
            <p:ph type="title"/>
          </p:nvPr>
        </p:nvSpPr>
        <p:spPr>
          <a:xfrm>
            <a:off x="838200" y="448721"/>
            <a:ext cx="4707671" cy="1225650"/>
          </a:xfrm>
        </p:spPr>
        <p:txBody>
          <a:bodyPr vert="horz" lIns="91440" tIns="45720" rIns="91440" bIns="45720" rtlCol="0" anchor="b">
            <a:normAutofit/>
          </a:bodyPr>
          <a:lstStyle/>
          <a:p>
            <a:r>
              <a:rPr lang="en-US" sz="4000" kern="1200" dirty="0">
                <a:solidFill>
                  <a:schemeClr val="bg1"/>
                </a:solidFill>
                <a:latin typeface="Times New Roman" panose="02020603050405020304" pitchFamily="18" charset="0"/>
                <a:cs typeface="Times New Roman" panose="02020603050405020304" pitchFamily="18" charset="0"/>
              </a:rPr>
              <a:t>Corpus Development (Cont'd)</a:t>
            </a:r>
          </a:p>
        </p:txBody>
      </p:sp>
      <p:cxnSp>
        <p:nvCxnSpPr>
          <p:cNvPr id="27" name="Straight Connector 26">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Content Placeholder 10">
            <a:extLst>
              <a:ext uri="{FF2B5EF4-FFF2-40B4-BE49-F238E27FC236}">
                <a16:creationId xmlns:a16="http://schemas.microsoft.com/office/drawing/2014/main" id="{A5EC7565-C72F-A93F-268A-3A1DE329C601}"/>
              </a:ext>
            </a:extLst>
          </p:cNvPr>
          <p:cNvSpPr>
            <a:spLocks noGrp="1"/>
          </p:cNvSpPr>
          <p:nvPr>
            <p:ph sz="half" idx="2"/>
          </p:nvPr>
        </p:nvSpPr>
        <p:spPr>
          <a:xfrm>
            <a:off x="897769" y="1909192"/>
            <a:ext cx="4586513" cy="3647710"/>
          </a:xfrm>
        </p:spPr>
        <p:txBody>
          <a:bodyPr vert="horz" lIns="91440" tIns="45720" rIns="91440" bIns="45720" rtlCol="0">
            <a:normAutofit/>
          </a:bodyPr>
          <a:lstStyle/>
          <a:p>
            <a:pPr>
              <a:lnSpc>
                <a:spcPct val="150000"/>
              </a:lnSpc>
            </a:pPr>
            <a:r>
              <a:rPr lang="en-US" sz="1800" dirty="0">
                <a:solidFill>
                  <a:schemeClr val="bg1"/>
                </a:solidFill>
                <a:latin typeface="Times New Roman" panose="02020603050405020304" pitchFamily="18" charset="0"/>
                <a:cs typeface="Times New Roman" panose="02020603050405020304" pitchFamily="18" charset="0"/>
              </a:rPr>
              <a:t>Token distribution shown in Fig. 1</a:t>
            </a:r>
          </a:p>
          <a:p>
            <a:pPr>
              <a:lnSpc>
                <a:spcPct val="150000"/>
              </a:lnSpc>
            </a:pPr>
            <a:r>
              <a:rPr lang="en-US" sz="1800" dirty="0">
                <a:solidFill>
                  <a:schemeClr val="bg1"/>
                </a:solidFill>
                <a:latin typeface="Times New Roman" panose="02020603050405020304" pitchFamily="18" charset="0"/>
                <a:cs typeface="Times New Roman" panose="02020603050405020304" pitchFamily="18" charset="0"/>
              </a:rPr>
              <a:t>13,000+ location names</a:t>
            </a:r>
          </a:p>
          <a:p>
            <a:pPr>
              <a:lnSpc>
                <a:spcPct val="150000"/>
              </a:lnSpc>
            </a:pPr>
            <a:r>
              <a:rPr lang="en-US" sz="1800" dirty="0">
                <a:solidFill>
                  <a:schemeClr val="bg1"/>
                </a:solidFill>
                <a:latin typeface="Times New Roman" panose="02020603050405020304" pitchFamily="18" charset="0"/>
                <a:cs typeface="Times New Roman" panose="02020603050405020304" pitchFamily="18" charset="0"/>
              </a:rPr>
              <a:t>5,000+ numbers (NUM)</a:t>
            </a:r>
          </a:p>
          <a:p>
            <a:pPr>
              <a:lnSpc>
                <a:spcPct val="150000"/>
              </a:lnSpc>
            </a:pPr>
            <a:r>
              <a:rPr lang="en-US" sz="1800" dirty="0">
                <a:solidFill>
                  <a:schemeClr val="bg1"/>
                </a:solidFill>
                <a:latin typeface="Times New Roman" panose="02020603050405020304" pitchFamily="18" charset="0"/>
                <a:cs typeface="Times New Roman" panose="02020603050405020304" pitchFamily="18" charset="0"/>
              </a:rPr>
              <a:t>3,000+ personal names (PER)</a:t>
            </a:r>
          </a:p>
          <a:p>
            <a:pPr>
              <a:lnSpc>
                <a:spcPct val="150000"/>
              </a:lnSpc>
            </a:pPr>
            <a:r>
              <a:rPr lang="en-US" sz="1800" dirty="0">
                <a:solidFill>
                  <a:schemeClr val="bg1"/>
                </a:solidFill>
                <a:latin typeface="Times New Roman" panose="02020603050405020304" pitchFamily="18" charset="0"/>
                <a:cs typeface="Times New Roman" panose="02020603050405020304" pitchFamily="18" charset="0"/>
              </a:rPr>
              <a:t>600+ organizations (ORG)</a:t>
            </a:r>
          </a:p>
          <a:p>
            <a:pPr>
              <a:lnSpc>
                <a:spcPct val="150000"/>
              </a:lnSpc>
            </a:pPr>
            <a:r>
              <a:rPr lang="en-US" sz="1800" dirty="0">
                <a:solidFill>
                  <a:schemeClr val="bg1"/>
                </a:solidFill>
                <a:latin typeface="Times New Roman" panose="02020603050405020304" pitchFamily="18" charset="0"/>
                <a:cs typeface="Times New Roman" panose="02020603050405020304" pitchFamily="18" charset="0"/>
              </a:rPr>
              <a:t>Tag imbalances are still challenging factor</a:t>
            </a:r>
          </a:p>
        </p:txBody>
      </p:sp>
      <p:cxnSp>
        <p:nvCxnSpPr>
          <p:cNvPr id="29" name="Straight Connector 28">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D3D966AC-A2C3-843A-D26B-6281C9B52AD6}"/>
              </a:ext>
            </a:extLst>
          </p:cNvPr>
          <p:cNvSpPr>
            <a:spLocks noGrp="1"/>
          </p:cNvSpPr>
          <p:nvPr>
            <p:ph type="ftr" sz="quarter" idx="11"/>
          </p:nvPr>
        </p:nvSpPr>
        <p:spPr>
          <a:xfrm>
            <a:off x="2374670" y="6356350"/>
            <a:ext cx="3945835" cy="365125"/>
          </a:xfrm>
        </p:spPr>
        <p:txBody>
          <a:bodyPr vert="horz" lIns="91440" tIns="45720" rIns="91440" bIns="45720" rtlCol="0" anchor="ctr">
            <a:normAutofit/>
          </a:bodyPr>
          <a:lstStyle/>
          <a:p>
            <a:pPr>
              <a:spcAft>
                <a:spcPts val="600"/>
              </a:spcAft>
            </a:pPr>
            <a:r>
              <a:rPr lang="en-US" kern="1200">
                <a:solidFill>
                  <a:schemeClr val="bg1">
                    <a:lumMod val="50000"/>
                  </a:schemeClr>
                </a:solidFill>
                <a:latin typeface="+mn-lt"/>
                <a:ea typeface="+mn-ea"/>
                <a:cs typeface="+mn-cs"/>
              </a:rPr>
              <a:t>Presented at ICCI 2025, Chonburi, Thailand</a:t>
            </a:r>
          </a:p>
        </p:txBody>
      </p:sp>
      <p:pic>
        <p:nvPicPr>
          <p:cNvPr id="13" name="Content Placeholder 12" descr="A bar graph with different colored squares&#10;&#10;AI-generated content may be incorrect.">
            <a:extLst>
              <a:ext uri="{FF2B5EF4-FFF2-40B4-BE49-F238E27FC236}">
                <a16:creationId xmlns:a16="http://schemas.microsoft.com/office/drawing/2014/main" id="{19292972-0F54-515B-0E2B-C678E654174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525453" y="1452792"/>
            <a:ext cx="5666547" cy="3952416"/>
          </a:xfrm>
          <a:prstGeom prst="rect">
            <a:avLst/>
          </a:prstGeom>
        </p:spPr>
      </p:pic>
      <p:sp>
        <p:nvSpPr>
          <p:cNvPr id="5" name="Slide Number Placeholder 4">
            <a:extLst>
              <a:ext uri="{FF2B5EF4-FFF2-40B4-BE49-F238E27FC236}">
                <a16:creationId xmlns:a16="http://schemas.microsoft.com/office/drawing/2014/main" id="{469D9F3E-1836-B6D9-69AF-23F2AEEF1C11}"/>
              </a:ext>
            </a:extLst>
          </p:cNvPr>
          <p:cNvSpPr>
            <a:spLocks noGrp="1"/>
          </p:cNvSpPr>
          <p:nvPr>
            <p:ph type="sldNum" sz="quarter" idx="12"/>
          </p:nvPr>
        </p:nvSpPr>
        <p:spPr>
          <a:xfrm>
            <a:off x="9303026" y="6356350"/>
            <a:ext cx="2050774" cy="365125"/>
          </a:xfrm>
        </p:spPr>
        <p:txBody>
          <a:bodyPr vert="horz" lIns="91440" tIns="45720" rIns="91440" bIns="45720" rtlCol="0" anchor="ctr">
            <a:normAutofit/>
          </a:bodyPr>
          <a:lstStyle/>
          <a:p>
            <a:pPr>
              <a:spcAft>
                <a:spcPts val="600"/>
              </a:spcAft>
            </a:pPr>
            <a:fld id="{5D23C74D-59EA-430E-B3BF-070D2EB3B847}" type="slidenum">
              <a:rPr lang="en-US">
                <a:solidFill>
                  <a:srgbClr val="FFFFFF"/>
                </a:solidFill>
              </a:rPr>
              <a:pPr>
                <a:spcAft>
                  <a:spcPts val="600"/>
                </a:spcAft>
              </a:pPr>
              <a:t>6</a:t>
            </a:fld>
            <a:endParaRPr lang="en-US">
              <a:solidFill>
                <a:srgbClr val="FFFFFF"/>
              </a:solidFill>
            </a:endParaRPr>
          </a:p>
        </p:txBody>
      </p:sp>
    </p:spTree>
    <p:extLst>
      <p:ext uri="{BB962C8B-B14F-4D97-AF65-F5344CB8AC3E}">
        <p14:creationId xmlns:p14="http://schemas.microsoft.com/office/powerpoint/2010/main" val="271032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a:extLst>
            <a:ext uri="{FF2B5EF4-FFF2-40B4-BE49-F238E27FC236}">
              <a16:creationId xmlns:a16="http://schemas.microsoft.com/office/drawing/2014/main" id="{22B72FCC-859C-2E2E-0CCA-57E723C48F74}"/>
            </a:ext>
          </a:extLst>
        </p:cNvPr>
        <p:cNvGrpSpPr/>
        <p:nvPr/>
      </p:nvGrpSpPr>
      <p:grpSpPr>
        <a:xfrm>
          <a:off x="0" y="0"/>
          <a:ext cx="0" cy="0"/>
          <a:chOff x="0" y="0"/>
          <a:chExt cx="0" cy="0"/>
        </a:xfrm>
      </p:grpSpPr>
      <p:sp>
        <p:nvSpPr>
          <p:cNvPr id="37" name="Rectangle 36">
            <a:extLst>
              <a:ext uri="{FF2B5EF4-FFF2-40B4-BE49-F238E27FC236}">
                <a16:creationId xmlns:a16="http://schemas.microsoft.com/office/drawing/2014/main" id="{65F7D4EF-B22D-70D6-47AC-A4C0F4B1F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13">
            <a:extLst>
              <a:ext uri="{FF2B5EF4-FFF2-40B4-BE49-F238E27FC236}">
                <a16:creationId xmlns:a16="http://schemas.microsoft.com/office/drawing/2014/main" id="{983CA3C2-A304-2981-7565-672D9F2A8D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11">
            <a:extLst>
              <a:ext uri="{FF2B5EF4-FFF2-40B4-BE49-F238E27FC236}">
                <a16:creationId xmlns:a16="http://schemas.microsoft.com/office/drawing/2014/main" id="{53A6827C-F0C1-80A7-DE48-AF2DBA07B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30737E1-428A-332A-E085-A7EE53785A6F}"/>
              </a:ext>
            </a:extLst>
          </p:cNvPr>
          <p:cNvSpPr>
            <a:spLocks noGrp="1"/>
          </p:cNvSpPr>
          <p:nvPr>
            <p:ph type="title"/>
          </p:nvPr>
        </p:nvSpPr>
        <p:spPr>
          <a:xfrm>
            <a:off x="838200" y="365125"/>
            <a:ext cx="10515600" cy="1325563"/>
          </a:xfrm>
        </p:spPr>
        <p:txBody>
          <a:bodyPr>
            <a:normAutofit/>
          </a:bodyPr>
          <a:lstStyle/>
          <a:p>
            <a:r>
              <a:rPr lang="en-US" sz="4000" dirty="0">
                <a:latin typeface="Times New Roman" panose="02020603050405020304" pitchFamily="18" charset="0"/>
                <a:cs typeface="Times New Roman" panose="02020603050405020304" pitchFamily="18" charset="0"/>
              </a:rPr>
              <a:t>Corpus Development (Cont'd)</a:t>
            </a:r>
          </a:p>
        </p:txBody>
      </p:sp>
      <p:sp>
        <p:nvSpPr>
          <p:cNvPr id="12" name="Content Placeholder 11">
            <a:extLst>
              <a:ext uri="{FF2B5EF4-FFF2-40B4-BE49-F238E27FC236}">
                <a16:creationId xmlns:a16="http://schemas.microsoft.com/office/drawing/2014/main" id="{5AFA332C-9562-217D-866D-C618670BF544}"/>
              </a:ext>
            </a:extLst>
          </p:cNvPr>
          <p:cNvSpPr>
            <a:spLocks noGrp="1"/>
          </p:cNvSpPr>
          <p:nvPr>
            <p:ph sz="half" idx="1"/>
          </p:nvPr>
        </p:nvSpPr>
        <p:spPr>
          <a:xfrm>
            <a:off x="838200" y="2010833"/>
            <a:ext cx="5096934" cy="4166130"/>
          </a:xfrm>
        </p:spPr>
        <p:txBody>
          <a:bodyPr>
            <a:normAutofit/>
          </a:bodyPr>
          <a:lstStyle/>
          <a:p>
            <a:pPr>
              <a:lnSpc>
                <a:spcPct val="150000"/>
              </a:lnSpc>
            </a:pPr>
            <a:r>
              <a:rPr lang="en-US" sz="1800" dirty="0">
                <a:latin typeface="Times New Roman" panose="02020603050405020304" pitchFamily="18" charset="0"/>
                <a:cs typeface="Times New Roman" panose="02020603050405020304" pitchFamily="18" charset="0"/>
              </a:rPr>
              <a:t>BIOES scheme marks entity boundaries</a:t>
            </a:r>
          </a:p>
          <a:p>
            <a:pPr>
              <a:lnSpc>
                <a:spcPct val="150000"/>
              </a:lnSpc>
            </a:pPr>
            <a:r>
              <a:rPr lang="en-US" sz="1800" dirty="0">
                <a:latin typeface="Times New Roman" panose="02020603050405020304" pitchFamily="18" charset="0"/>
                <a:cs typeface="Times New Roman" panose="02020603050405020304" pitchFamily="18" charset="0"/>
              </a:rPr>
              <a:t>S-LOC = Single-token location</a:t>
            </a:r>
          </a:p>
          <a:p>
            <a:pPr>
              <a:lnSpc>
                <a:spcPct val="150000"/>
              </a:lnSpc>
            </a:pPr>
            <a:r>
              <a:rPr lang="en-US" sz="1800" dirty="0">
                <a:latin typeface="Times New Roman" panose="02020603050405020304" pitchFamily="18" charset="0"/>
                <a:cs typeface="Times New Roman" panose="02020603050405020304" pitchFamily="18" charset="0"/>
              </a:rPr>
              <a:t>B-ORG/E-ORG = Multi-token organization</a:t>
            </a:r>
          </a:p>
          <a:p>
            <a:pPr>
              <a:lnSpc>
                <a:spcPct val="150000"/>
              </a:lnSpc>
            </a:pPr>
            <a:r>
              <a:rPr lang="en-US" sz="1800" dirty="0">
                <a:latin typeface="Times New Roman" panose="02020603050405020304" pitchFamily="18" charset="0"/>
                <a:cs typeface="Times New Roman" panose="02020603050405020304" pitchFamily="18" charset="0"/>
              </a:rPr>
              <a:t>POS tags provide syntactic context</a:t>
            </a:r>
          </a:p>
          <a:p>
            <a:pPr>
              <a:lnSpc>
                <a:spcPct val="150000"/>
              </a:lnSpc>
            </a:pPr>
            <a:r>
              <a:rPr lang="en-US" sz="1800" dirty="0">
                <a:latin typeface="Times New Roman" panose="02020603050405020304" pitchFamily="18" charset="0"/>
                <a:cs typeface="Times New Roman" panose="02020603050405020304" pitchFamily="18" charset="0"/>
              </a:rPr>
              <a:t>O = Non-entity tokens</a:t>
            </a: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088441B4-C6D5-EA76-AC2E-BC5AA53D81F2}"/>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a:solidFill>
                  <a:schemeClr val="tx1">
                    <a:alpha val="80000"/>
                  </a:schemeClr>
                </a:solidFill>
              </a:rPr>
              <a:t>Presented at ICCI 2025, Chonburi, Thailand</a:t>
            </a:r>
          </a:p>
        </p:txBody>
      </p:sp>
      <p:sp>
        <p:nvSpPr>
          <p:cNvPr id="4" name="Slide Number Placeholder 3">
            <a:extLst>
              <a:ext uri="{FF2B5EF4-FFF2-40B4-BE49-F238E27FC236}">
                <a16:creationId xmlns:a16="http://schemas.microsoft.com/office/drawing/2014/main" id="{D6669D6F-279A-9BB7-BE9E-8066D8CA78D3}"/>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5D23C74D-59EA-430E-B3BF-070D2EB3B847}" type="slidenum">
              <a:rPr lang="en-US">
                <a:solidFill>
                  <a:schemeClr val="tx1">
                    <a:alpha val="80000"/>
                  </a:schemeClr>
                </a:solidFill>
              </a:rPr>
              <a:pPr>
                <a:spcAft>
                  <a:spcPts val="600"/>
                </a:spcAft>
              </a:pPr>
              <a:t>7</a:t>
            </a:fld>
            <a:endParaRPr lang="en-US">
              <a:solidFill>
                <a:schemeClr val="tx1">
                  <a:alpha val="80000"/>
                </a:schemeClr>
              </a:solidFill>
            </a:endParaRPr>
          </a:p>
        </p:txBody>
      </p:sp>
      <p:pic>
        <p:nvPicPr>
          <p:cNvPr id="3" name="Content Placeholder 7" descr="A table with words and symbols&#10;&#10;AI-generated content may be incorrect.">
            <a:extLst>
              <a:ext uri="{FF2B5EF4-FFF2-40B4-BE49-F238E27FC236}">
                <a16:creationId xmlns:a16="http://schemas.microsoft.com/office/drawing/2014/main" id="{0FC7C6F2-EE77-699F-C255-E190DA708A3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365177" y="1680085"/>
            <a:ext cx="4991533" cy="3406435"/>
          </a:xfrm>
        </p:spPr>
      </p:pic>
      <p:sp>
        <p:nvSpPr>
          <p:cNvPr id="6" name="TextBox 5">
            <a:extLst>
              <a:ext uri="{FF2B5EF4-FFF2-40B4-BE49-F238E27FC236}">
                <a16:creationId xmlns:a16="http://schemas.microsoft.com/office/drawing/2014/main" id="{8175C0A9-4ED9-DA2E-CD62-AC12770A212C}"/>
              </a:ext>
            </a:extLst>
          </p:cNvPr>
          <p:cNvSpPr txBox="1"/>
          <p:nvPr/>
        </p:nvSpPr>
        <p:spPr>
          <a:xfrm>
            <a:off x="6600485" y="5265907"/>
            <a:ext cx="4520918"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TABLE 2: </a:t>
            </a:r>
            <a:r>
              <a:rPr lang="en-US" sz="1600" dirty="0" err="1">
                <a:latin typeface="Times New Roman" panose="02020603050405020304" pitchFamily="18" charset="0"/>
                <a:cs typeface="Times New Roman" panose="02020603050405020304" pitchFamily="18" charset="0"/>
              </a:rPr>
              <a:t>myNER</a:t>
            </a:r>
            <a:r>
              <a:rPr lang="en-US" sz="1600" dirty="0">
                <a:latin typeface="Times New Roman" panose="02020603050405020304" pitchFamily="18" charset="0"/>
                <a:cs typeface="Times New Roman" panose="02020603050405020304" pitchFamily="18" charset="0"/>
              </a:rPr>
              <a:t> sample data with </a:t>
            </a:r>
            <a:r>
              <a:rPr lang="en-US" sz="1600" dirty="0" err="1">
                <a:latin typeface="Times New Roman" panose="02020603050405020304" pitchFamily="18" charset="0"/>
                <a:cs typeface="Times New Roman" panose="02020603050405020304" pitchFamily="18" charset="0"/>
              </a:rPr>
              <a:t>CoNLL</a:t>
            </a:r>
            <a:r>
              <a:rPr lang="en-US" sz="1600" dirty="0">
                <a:latin typeface="Times New Roman" panose="02020603050405020304" pitchFamily="18" charset="0"/>
                <a:cs typeface="Times New Roman" panose="02020603050405020304" pitchFamily="18" charset="0"/>
              </a:rPr>
              <a:t> format</a:t>
            </a:r>
          </a:p>
        </p:txBody>
      </p:sp>
    </p:spTree>
    <p:extLst>
      <p:ext uri="{BB962C8B-B14F-4D97-AF65-F5344CB8AC3E}">
        <p14:creationId xmlns:p14="http://schemas.microsoft.com/office/powerpoint/2010/main" val="385919019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a:extLst>
            <a:ext uri="{FF2B5EF4-FFF2-40B4-BE49-F238E27FC236}">
              <a16:creationId xmlns:a16="http://schemas.microsoft.com/office/drawing/2014/main" id="{DFDF5534-23B7-697D-38D4-DA6AF877B969}"/>
            </a:ext>
          </a:extLst>
        </p:cNvPr>
        <p:cNvGrpSpPr/>
        <p:nvPr/>
      </p:nvGrpSpPr>
      <p:grpSpPr>
        <a:xfrm>
          <a:off x="0" y="0"/>
          <a:ext cx="0" cy="0"/>
          <a:chOff x="0" y="0"/>
          <a:chExt cx="0" cy="0"/>
        </a:xfrm>
      </p:grpSpPr>
      <p:sp>
        <p:nvSpPr>
          <p:cNvPr id="37" name="Rectangle 36">
            <a:extLst>
              <a:ext uri="{FF2B5EF4-FFF2-40B4-BE49-F238E27FC236}">
                <a16:creationId xmlns:a16="http://schemas.microsoft.com/office/drawing/2014/main" id="{D756AD0B-7723-DCB2-5E1B-8ED5117EA8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13">
            <a:extLst>
              <a:ext uri="{FF2B5EF4-FFF2-40B4-BE49-F238E27FC236}">
                <a16:creationId xmlns:a16="http://schemas.microsoft.com/office/drawing/2014/main" id="{5947A08F-DD1C-4DDD-D8A9-3C2087A64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786754"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11">
            <a:extLst>
              <a:ext uri="{FF2B5EF4-FFF2-40B4-BE49-F238E27FC236}">
                <a16:creationId xmlns:a16="http://schemas.microsoft.com/office/drawing/2014/main" id="{79B281AE-28ED-3E40-B8BA-96AC4756B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8140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2DD368B-0B88-11B0-B66E-FCE8C5E64A86}"/>
              </a:ext>
            </a:extLst>
          </p:cNvPr>
          <p:cNvSpPr>
            <a:spLocks noGrp="1"/>
          </p:cNvSpPr>
          <p:nvPr>
            <p:ph type="title"/>
          </p:nvPr>
        </p:nvSpPr>
        <p:spPr>
          <a:xfrm>
            <a:off x="838200" y="365125"/>
            <a:ext cx="10515600" cy="1325563"/>
          </a:xfrm>
        </p:spPr>
        <p:txBody>
          <a:bodyPr>
            <a:normAutofit/>
          </a:bodyPr>
          <a:lstStyle/>
          <a:p>
            <a:r>
              <a:rPr lang="en-US" sz="4000" dirty="0">
                <a:latin typeface="Times New Roman" panose="02020603050405020304" pitchFamily="18" charset="0"/>
                <a:cs typeface="Times New Roman" panose="02020603050405020304" pitchFamily="18" charset="0"/>
              </a:rPr>
              <a:t>Methodology Overview</a:t>
            </a:r>
          </a:p>
        </p:txBody>
      </p:sp>
      <p:sp>
        <p:nvSpPr>
          <p:cNvPr id="12" name="Content Placeholder 11">
            <a:extLst>
              <a:ext uri="{FF2B5EF4-FFF2-40B4-BE49-F238E27FC236}">
                <a16:creationId xmlns:a16="http://schemas.microsoft.com/office/drawing/2014/main" id="{BD0D57BC-E4D4-358E-76DB-E253E612C169}"/>
              </a:ext>
            </a:extLst>
          </p:cNvPr>
          <p:cNvSpPr>
            <a:spLocks noGrp="1"/>
          </p:cNvSpPr>
          <p:nvPr>
            <p:ph sz="half" idx="1"/>
          </p:nvPr>
        </p:nvSpPr>
        <p:spPr>
          <a:xfrm>
            <a:off x="838200" y="2010833"/>
            <a:ext cx="5096934" cy="4166130"/>
          </a:xfrm>
        </p:spPr>
        <p:txBody>
          <a:bodyPr>
            <a:normAutofit/>
          </a:bodyPr>
          <a:lstStyle/>
          <a:p>
            <a:pPr>
              <a:lnSpc>
                <a:spcPct val="150000"/>
              </a:lnSpc>
            </a:pPr>
            <a:r>
              <a:rPr lang="en-US" sz="1800" dirty="0">
                <a:latin typeface="Times New Roman" panose="02020603050405020304" pitchFamily="18" charset="0"/>
                <a:cs typeface="Times New Roman" panose="02020603050405020304" pitchFamily="18" charset="0"/>
              </a:rPr>
              <a:t>Input: Pretrained </a:t>
            </a:r>
            <a:r>
              <a:rPr lang="en-US" sz="1800" dirty="0" err="1">
                <a:latin typeface="Times New Roman" panose="02020603050405020304" pitchFamily="18" charset="0"/>
                <a:cs typeface="Times New Roman" panose="02020603050405020304" pitchFamily="18" charset="0"/>
              </a:rPr>
              <a:t>fastText</a:t>
            </a:r>
            <a:r>
              <a:rPr lang="en-US" sz="1800" dirty="0">
                <a:latin typeface="Times New Roman" panose="02020603050405020304" pitchFamily="18" charset="0"/>
                <a:cs typeface="Times New Roman" panose="02020603050405020304" pitchFamily="18" charset="0"/>
              </a:rPr>
              <a:t> embeddings</a:t>
            </a:r>
          </a:p>
          <a:p>
            <a:pPr>
              <a:lnSpc>
                <a:spcPct val="150000"/>
              </a:lnSpc>
            </a:pPr>
            <a:r>
              <a:rPr lang="en-US" sz="1800" dirty="0">
                <a:latin typeface="Times New Roman" panose="02020603050405020304" pitchFamily="18" charset="0"/>
                <a:cs typeface="Times New Roman" panose="02020603050405020304" pitchFamily="18" charset="0"/>
              </a:rPr>
              <a:t>Context: </a:t>
            </a:r>
            <a:r>
              <a:rPr lang="en-US" sz="1800" dirty="0" err="1">
                <a:latin typeface="Times New Roman" panose="02020603050405020304" pitchFamily="18" charset="0"/>
                <a:cs typeface="Times New Roman" panose="02020603050405020304" pitchFamily="18" charset="0"/>
              </a:rPr>
              <a:t>BiLSTM</a:t>
            </a:r>
            <a:r>
              <a:rPr lang="en-US" sz="1800" dirty="0">
                <a:latin typeface="Times New Roman" panose="02020603050405020304" pitchFamily="18" charset="0"/>
                <a:cs typeface="Times New Roman" panose="02020603050405020304" pitchFamily="18" charset="0"/>
              </a:rPr>
              <a:t> (forward + backward)</a:t>
            </a:r>
          </a:p>
          <a:p>
            <a:pPr>
              <a:lnSpc>
                <a:spcPct val="150000"/>
              </a:lnSpc>
            </a:pPr>
            <a:r>
              <a:rPr lang="en-US" sz="1800" dirty="0">
                <a:latin typeface="Times New Roman" panose="02020603050405020304" pitchFamily="18" charset="0"/>
                <a:cs typeface="Times New Roman" panose="02020603050405020304" pitchFamily="18" charset="0"/>
              </a:rPr>
              <a:t>Output: CRF/</a:t>
            </a:r>
            <a:r>
              <a:rPr lang="en-US" sz="1800" dirty="0" err="1">
                <a:latin typeface="Times New Roman" panose="02020603050405020304" pitchFamily="18" charset="0"/>
                <a:cs typeface="Times New Roman" panose="02020603050405020304" pitchFamily="18" charset="0"/>
              </a:rPr>
              <a:t>Softmax</a:t>
            </a:r>
            <a:r>
              <a:rPr lang="en-US" sz="1800" dirty="0">
                <a:latin typeface="Times New Roman" panose="02020603050405020304" pitchFamily="18" charset="0"/>
                <a:cs typeface="Times New Roman" panose="02020603050405020304" pitchFamily="18" charset="0"/>
              </a:rPr>
              <a:t> inference</a:t>
            </a:r>
          </a:p>
          <a:p>
            <a:pPr>
              <a:lnSpc>
                <a:spcPct val="150000"/>
              </a:lnSpc>
            </a:pPr>
            <a:r>
              <a:rPr lang="en-US" sz="1800" dirty="0">
                <a:latin typeface="Times New Roman" panose="02020603050405020304" pitchFamily="18" charset="0"/>
                <a:cs typeface="Times New Roman" panose="02020603050405020304" pitchFamily="18" charset="0"/>
              </a:rPr>
              <a:t>Key: Joint POS+NER training</a:t>
            </a:r>
          </a:p>
        </p:txBody>
      </p:sp>
      <p:sp>
        <p:nvSpPr>
          <p:cNvPr id="5" name="Footer Placeholder 4">
            <a:extLst>
              <a:ext uri="{FF2B5EF4-FFF2-40B4-BE49-F238E27FC236}">
                <a16:creationId xmlns:a16="http://schemas.microsoft.com/office/drawing/2014/main" id="{1CE286EF-DB79-3830-18FB-884A21A2387E}"/>
              </a:ext>
            </a:extLst>
          </p:cNvPr>
          <p:cNvSpPr>
            <a:spLocks noGrp="1"/>
          </p:cNvSpPr>
          <p:nvPr>
            <p:ph type="ftr" sz="quarter" idx="11"/>
          </p:nvPr>
        </p:nvSpPr>
        <p:spPr>
          <a:xfrm>
            <a:off x="4038600" y="6356350"/>
            <a:ext cx="4114800" cy="365125"/>
          </a:xfrm>
        </p:spPr>
        <p:txBody>
          <a:bodyPr anchor="ctr">
            <a:normAutofit/>
          </a:bodyPr>
          <a:lstStyle/>
          <a:p>
            <a:pPr>
              <a:spcAft>
                <a:spcPts val="600"/>
              </a:spcAft>
            </a:pPr>
            <a:r>
              <a:rPr lang="en-US">
                <a:solidFill>
                  <a:schemeClr val="tx1">
                    <a:alpha val="80000"/>
                  </a:schemeClr>
                </a:solidFill>
              </a:rPr>
              <a:t>Presented at ICCI 2025, Chonburi, Thailand</a:t>
            </a:r>
          </a:p>
        </p:txBody>
      </p:sp>
      <p:sp>
        <p:nvSpPr>
          <p:cNvPr id="4" name="Slide Number Placeholder 3">
            <a:extLst>
              <a:ext uri="{FF2B5EF4-FFF2-40B4-BE49-F238E27FC236}">
                <a16:creationId xmlns:a16="http://schemas.microsoft.com/office/drawing/2014/main" id="{83E964FF-6662-5F3A-8F85-497CA987FF6E}"/>
              </a:ext>
            </a:extLst>
          </p:cNvPr>
          <p:cNvSpPr>
            <a:spLocks noGrp="1"/>
          </p:cNvSpPr>
          <p:nvPr>
            <p:ph type="sldNum" sz="quarter" idx="12"/>
          </p:nvPr>
        </p:nvSpPr>
        <p:spPr>
          <a:xfrm>
            <a:off x="8610600" y="6356350"/>
            <a:ext cx="2743200" cy="365125"/>
          </a:xfrm>
        </p:spPr>
        <p:txBody>
          <a:bodyPr anchor="ctr">
            <a:normAutofit/>
          </a:bodyPr>
          <a:lstStyle/>
          <a:p>
            <a:pPr>
              <a:spcAft>
                <a:spcPts val="600"/>
              </a:spcAft>
            </a:pPr>
            <a:fld id="{5D23C74D-59EA-430E-B3BF-070D2EB3B847}" type="slidenum">
              <a:rPr lang="en-US" smtClean="0">
                <a:solidFill>
                  <a:schemeClr val="tx1">
                    <a:alpha val="80000"/>
                  </a:schemeClr>
                </a:solidFill>
              </a:rPr>
              <a:pPr>
                <a:spcAft>
                  <a:spcPts val="600"/>
                </a:spcAft>
              </a:pPr>
              <a:t>8</a:t>
            </a:fld>
            <a:endParaRPr lang="en-US">
              <a:solidFill>
                <a:schemeClr val="tx1">
                  <a:alpha val="80000"/>
                </a:schemeClr>
              </a:solidFill>
            </a:endParaRPr>
          </a:p>
        </p:txBody>
      </p:sp>
      <p:pic>
        <p:nvPicPr>
          <p:cNvPr id="10" name="Content Placeholder 9" descr="A diagram of a word embedding&#10;&#10;AI-generated content may be incorrect.">
            <a:extLst>
              <a:ext uri="{FF2B5EF4-FFF2-40B4-BE49-F238E27FC236}">
                <a16:creationId xmlns:a16="http://schemas.microsoft.com/office/drawing/2014/main" id="{ACA962E5-EFC9-7EFF-E17B-F164BBAA0AE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642164" y="1451959"/>
            <a:ext cx="4437560" cy="4351338"/>
          </a:xfrm>
          <a:effectLst/>
        </p:spPr>
      </p:pic>
    </p:spTree>
    <p:extLst>
      <p:ext uri="{BB962C8B-B14F-4D97-AF65-F5344CB8AC3E}">
        <p14:creationId xmlns:p14="http://schemas.microsoft.com/office/powerpoint/2010/main" val="132717534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DEE9CE-95A6-149A-E5EF-C6DD304587C0}"/>
              </a:ext>
            </a:extLst>
          </p:cNvPr>
          <p:cNvSpPr>
            <a:spLocks noGrp="1"/>
          </p:cNvSpPr>
          <p:nvPr>
            <p:ph type="title"/>
          </p:nvPr>
        </p:nvSpPr>
        <p:spPr>
          <a:xfrm>
            <a:off x="1156851" y="637762"/>
            <a:ext cx="9888496" cy="900131"/>
          </a:xfrm>
        </p:spPr>
        <p:txBody>
          <a:bodyPr anchor="t">
            <a:normAutofit/>
          </a:bodyPr>
          <a:lstStyle/>
          <a:p>
            <a:r>
              <a:rPr lang="en-US" sz="4000" dirty="0">
                <a:solidFill>
                  <a:schemeClr val="bg1"/>
                </a:solidFill>
                <a:latin typeface="Times New Roman" panose="02020603050405020304" pitchFamily="18" charset="0"/>
                <a:cs typeface="Times New Roman" panose="02020603050405020304" pitchFamily="18" charset="0"/>
              </a:rPr>
              <a:t>Joint Modeling for POS and NER Approach</a:t>
            </a:r>
          </a:p>
        </p:txBody>
      </p:sp>
      <p:sp>
        <p:nvSpPr>
          <p:cNvPr id="23" name="Rectangle 22">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97F9C9BE-BC7C-C781-1157-AD1685E9D1C3}"/>
              </a:ext>
            </a:extLst>
          </p:cNvPr>
          <p:cNvSpPr>
            <a:spLocks noGrp="1"/>
          </p:cNvSpPr>
          <p:nvPr>
            <p:ph type="sldNum" sz="quarter" idx="12"/>
          </p:nvPr>
        </p:nvSpPr>
        <p:spPr>
          <a:xfrm>
            <a:off x="160867" y="3246439"/>
            <a:ext cx="672957" cy="343768"/>
          </a:xfrm>
        </p:spPr>
        <p:txBody>
          <a:bodyPr anchor="ctr">
            <a:normAutofit/>
          </a:bodyPr>
          <a:lstStyle/>
          <a:p>
            <a:pPr algn="ctr">
              <a:spcAft>
                <a:spcPts val="600"/>
              </a:spcAft>
            </a:pPr>
            <a:fld id="{5D23C74D-59EA-430E-B3BF-070D2EB3B847}" type="slidenum">
              <a:rPr lang="en-US" sz="1400">
                <a:solidFill>
                  <a:schemeClr val="tx1"/>
                </a:solidFill>
              </a:rPr>
              <a:pPr algn="ctr">
                <a:spcAft>
                  <a:spcPts val="600"/>
                </a:spcAft>
              </a:pPr>
              <a:t>9</a:t>
            </a:fld>
            <a:endParaRPr lang="en-US" sz="1400">
              <a:solidFill>
                <a:schemeClr val="tx1"/>
              </a:solidFill>
            </a:endParaRPr>
          </a:p>
        </p:txBody>
      </p:sp>
      <p:sp>
        <p:nvSpPr>
          <p:cNvPr id="4" name="Footer Placeholder 3">
            <a:extLst>
              <a:ext uri="{FF2B5EF4-FFF2-40B4-BE49-F238E27FC236}">
                <a16:creationId xmlns:a16="http://schemas.microsoft.com/office/drawing/2014/main" id="{F3EE57C0-FB87-864B-331D-6186A235DCD5}"/>
              </a:ext>
            </a:extLst>
          </p:cNvPr>
          <p:cNvSpPr>
            <a:spLocks noGrp="1"/>
          </p:cNvSpPr>
          <p:nvPr>
            <p:ph type="ftr" sz="quarter" idx="11"/>
          </p:nvPr>
        </p:nvSpPr>
        <p:spPr>
          <a:xfrm rot="5400000">
            <a:off x="-349845" y="5226028"/>
            <a:ext cx="1663495" cy="313512"/>
          </a:xfrm>
        </p:spPr>
        <p:txBody>
          <a:bodyPr anchor="ctr">
            <a:normAutofit/>
          </a:bodyPr>
          <a:lstStyle/>
          <a:p>
            <a:pPr algn="r">
              <a:lnSpc>
                <a:spcPct val="90000"/>
              </a:lnSpc>
              <a:spcAft>
                <a:spcPts val="600"/>
              </a:spcAft>
            </a:pPr>
            <a:r>
              <a:rPr lang="en-US" sz="800">
                <a:solidFill>
                  <a:schemeClr val="tx1"/>
                </a:solidFill>
              </a:rPr>
              <a:t>Presented at ICCI 2025, Chonburi, Thailand</a:t>
            </a:r>
          </a:p>
        </p:txBody>
      </p:sp>
      <p:sp>
        <p:nvSpPr>
          <p:cNvPr id="3" name="Content Placeholder 2">
            <a:extLst>
              <a:ext uri="{FF2B5EF4-FFF2-40B4-BE49-F238E27FC236}">
                <a16:creationId xmlns:a16="http://schemas.microsoft.com/office/drawing/2014/main" id="{D851B4F8-0678-1607-FC59-9FE130E0A5CE}"/>
              </a:ext>
            </a:extLst>
          </p:cNvPr>
          <p:cNvSpPr>
            <a:spLocks noGrp="1"/>
          </p:cNvSpPr>
          <p:nvPr>
            <p:ph idx="1"/>
          </p:nvPr>
        </p:nvSpPr>
        <p:spPr>
          <a:xfrm>
            <a:off x="1155548" y="2217343"/>
            <a:ext cx="9880893" cy="3959619"/>
          </a:xfrm>
        </p:spPr>
        <p:txBody>
          <a:bodyPr>
            <a:normAutofit/>
          </a:bodyPr>
          <a:lstStyle/>
          <a:p>
            <a:pPr>
              <a:lnSpc>
                <a:spcPct val="150000"/>
              </a:lnSpc>
            </a:pPr>
            <a:r>
              <a:rPr lang="en-US" sz="1800" dirty="0">
                <a:latin typeface="Times New Roman" panose="02020603050405020304" pitchFamily="18" charset="0"/>
                <a:cs typeface="Times New Roman" panose="02020603050405020304" pitchFamily="18" charset="0"/>
              </a:rPr>
              <a:t>Embedding Layer: </a:t>
            </a:r>
            <a:r>
              <a:rPr lang="en-US" sz="1800" dirty="0" err="1">
                <a:latin typeface="Times New Roman" panose="02020603050405020304" pitchFamily="18" charset="0"/>
                <a:cs typeface="Times New Roman" panose="02020603050405020304" pitchFamily="18" charset="0"/>
              </a:rPr>
              <a:t>fastText</a:t>
            </a:r>
            <a:r>
              <a:rPr lang="en-US" sz="1800" dirty="0">
                <a:latin typeface="Times New Roman" panose="02020603050405020304" pitchFamily="18" charset="0"/>
                <a:cs typeface="Times New Roman" panose="02020603050405020304" pitchFamily="18" charset="0"/>
              </a:rPr>
              <a:t> word vectors/random embedding</a:t>
            </a:r>
          </a:p>
          <a:p>
            <a:pPr>
              <a:lnSpc>
                <a:spcPct val="150000"/>
              </a:lnSpc>
            </a:pPr>
            <a:r>
              <a:rPr lang="en-US" sz="1800" dirty="0" err="1">
                <a:latin typeface="Times New Roman" panose="02020603050405020304" pitchFamily="18" charset="0"/>
                <a:cs typeface="Times New Roman" panose="02020603050405020304" pitchFamily="18" charset="0"/>
              </a:rPr>
              <a:t>BiLSTM</a:t>
            </a:r>
            <a:r>
              <a:rPr lang="en-US" sz="1800" dirty="0">
                <a:latin typeface="Times New Roman" panose="02020603050405020304" pitchFamily="18" charset="0"/>
                <a:cs typeface="Times New Roman" panose="02020603050405020304" pitchFamily="18" charset="0"/>
              </a:rPr>
              <a:t> Layer captures sentence context</a:t>
            </a:r>
          </a:p>
          <a:p>
            <a:pPr>
              <a:lnSpc>
                <a:spcPct val="150000"/>
              </a:lnSpc>
            </a:pPr>
            <a:r>
              <a:rPr lang="en-US" sz="1800" dirty="0">
                <a:latin typeface="Times New Roman" panose="02020603050405020304" pitchFamily="18" charset="0"/>
                <a:cs typeface="Times New Roman" panose="02020603050405020304" pitchFamily="18" charset="0"/>
              </a:rPr>
              <a:t>Shared Layer: used by both POS and NER</a:t>
            </a:r>
          </a:p>
          <a:p>
            <a:pPr>
              <a:lnSpc>
                <a:spcPct val="150000"/>
              </a:lnSpc>
            </a:pPr>
            <a:r>
              <a:rPr lang="en-US" sz="1800" dirty="0">
                <a:latin typeface="Times New Roman" panose="02020603050405020304" pitchFamily="18" charset="0"/>
                <a:cs typeface="Times New Roman" panose="02020603050405020304" pitchFamily="18" charset="0"/>
              </a:rPr>
              <a:t>Trained together with shared </a:t>
            </a:r>
            <a:r>
              <a:rPr lang="en-US" sz="1800" dirty="0" err="1">
                <a:latin typeface="Times New Roman" panose="02020603050405020304" pitchFamily="18" charset="0"/>
                <a:cs typeface="Times New Roman" panose="02020603050405020304" pitchFamily="18" charset="0"/>
              </a:rPr>
              <a:t>BiLSTM</a:t>
            </a:r>
            <a:r>
              <a:rPr lang="en-US" sz="1800" dirty="0">
                <a:latin typeface="Times New Roman" panose="02020603050405020304" pitchFamily="18" charset="0"/>
                <a:cs typeface="Times New Roman" panose="02020603050405020304" pitchFamily="18" charset="0"/>
              </a:rPr>
              <a:t> encoder</a:t>
            </a:r>
          </a:p>
          <a:p>
            <a:pPr>
              <a:lnSpc>
                <a:spcPct val="150000"/>
              </a:lnSpc>
            </a:pPr>
            <a:r>
              <a:rPr lang="en-US" sz="1800" dirty="0">
                <a:latin typeface="Times New Roman" panose="02020603050405020304" pitchFamily="18" charset="0"/>
                <a:cs typeface="Times New Roman" panose="02020603050405020304" pitchFamily="18" charset="0"/>
              </a:rPr>
              <a:t>Output Layer: two CRFs (one per task)</a:t>
            </a:r>
          </a:p>
          <a:p>
            <a:pPr>
              <a:lnSpc>
                <a:spcPct val="150000"/>
              </a:lnSpc>
            </a:pPr>
            <a:r>
              <a:rPr lang="en-US" sz="1800" dirty="0">
                <a:latin typeface="Times New Roman" panose="02020603050405020304" pitchFamily="18" charset="0"/>
                <a:cs typeface="Times New Roman" panose="02020603050405020304" pitchFamily="18" charset="0"/>
              </a:rPr>
              <a:t>POS predicts grammar tags (noun, verb, etc.)</a:t>
            </a:r>
          </a:p>
          <a:p>
            <a:pPr>
              <a:lnSpc>
                <a:spcPct val="150000"/>
              </a:lnSpc>
            </a:pPr>
            <a:r>
              <a:rPr lang="en-US" sz="1800" dirty="0">
                <a:latin typeface="Times New Roman" panose="02020603050405020304" pitchFamily="18" charset="0"/>
                <a:cs typeface="Times New Roman" panose="02020603050405020304" pitchFamily="18" charset="0"/>
              </a:rPr>
              <a:t>NER predicts entity types (PER, LOC, ORG)</a:t>
            </a:r>
          </a:p>
        </p:txBody>
      </p:sp>
    </p:spTree>
    <p:extLst>
      <p:ext uri="{BB962C8B-B14F-4D97-AF65-F5344CB8AC3E}">
        <p14:creationId xmlns:p14="http://schemas.microsoft.com/office/powerpoint/2010/main" val="89135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600</TotalTime>
  <Words>1701</Words>
  <Application>Microsoft Office PowerPoint</Application>
  <PresentationFormat>Widescreen</PresentationFormat>
  <Paragraphs>203</Paragraphs>
  <Slides>22</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Aptos</vt:lpstr>
      <vt:lpstr>Aptos Display</vt:lpstr>
      <vt:lpstr>Arial</vt:lpstr>
      <vt:lpstr>Times New Roman</vt:lpstr>
      <vt:lpstr>Office Theme</vt:lpstr>
      <vt:lpstr>myNER: Contextualized Burmese Named Entity  Recognition with Bidirectional LSTM and fastText  Embeddings via Joint Training with POS Tagging</vt:lpstr>
      <vt:lpstr>Outline of Presentation</vt:lpstr>
      <vt:lpstr>Introduction</vt:lpstr>
      <vt:lpstr>Our Contributions</vt:lpstr>
      <vt:lpstr>Corpus Development</vt:lpstr>
      <vt:lpstr>Corpus Development (Cont'd)</vt:lpstr>
      <vt:lpstr>Corpus Development (Cont'd)</vt:lpstr>
      <vt:lpstr>Methodology Overview</vt:lpstr>
      <vt:lpstr>Joint Modeling for POS and NER Approach</vt:lpstr>
      <vt:lpstr>fastText Embeddings</vt:lpstr>
      <vt:lpstr>Traditional CRF Model with Feature Engineering</vt:lpstr>
      <vt:lpstr>BiLSTM + CRF Architecture</vt:lpstr>
      <vt:lpstr>Experiment Setting</vt:lpstr>
      <vt:lpstr>Experiment setting(Hyperparameters)</vt:lpstr>
      <vt:lpstr>BiLSTM-Based Model Hyperparameters</vt:lpstr>
      <vt:lpstr>Results</vt:lpstr>
      <vt:lpstr>Tag-wise Evaluation Results</vt:lpstr>
      <vt:lpstr>Result Discussion</vt:lpstr>
      <vt:lpstr>Limitations</vt:lpstr>
      <vt:lpstr>Future Works</vt:lpstr>
      <vt:lpstr>Thank You &amp; Questions</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Matt Kaung</dc:creator>
  <cp:lastModifiedBy>Matt Kaung</cp:lastModifiedBy>
  <cp:revision>22</cp:revision>
  <dcterms:created xsi:type="dcterms:W3CDTF">2025-03-26T06:12:48Z</dcterms:created>
  <dcterms:modified xsi:type="dcterms:W3CDTF">2025-04-06T04:28:47Z</dcterms:modified>
</cp:coreProperties>
</file>