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7f804df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67f804df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3b115b4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73b115b4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3b115b49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73b115b49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3b115b49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73b115b49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3b115b49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73b115b49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3b115b49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73b115b49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3b115b49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73b115b49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3b115b49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73b115b49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3b115b49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73b115b49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3b115b49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73b115b49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 Case: Debugging or teaching segmentation ambiguity.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3b115b49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73b115b49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7f804df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367f804df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3b115b49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73b115b49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3b38542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73b3854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3b38542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73b38542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3b38542b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73b38542b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3b38542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73b38542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3b38542b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73b38542b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3b38542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373b38542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3b38542b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73b38542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3b38542b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73b38542b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3b38542b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73b38542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3b115b4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73b115b4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73b38542b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73b38542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3b38542b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73b38542b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3b38542b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73b38542b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3b38542b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373b38542b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3b38542b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73b38542b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3b38542b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373b38542b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73b38542b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73b38542b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73b38542b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73b38542b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3b38542b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373b38542b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3b38542b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73b38542b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b115b49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73b115b49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73b38542b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373b38542b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3b38542b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373b38542b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73b38542b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373b38542b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3b38542b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373b38542b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759fb726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3759fb726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3b115b4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73b115b4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3b115b4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73b115b4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3b115b49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73b115b49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7f804df9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67f804df9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3b115b49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73b115b49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en.wikipedia.org/wiki/Directed_acyclic_graph" TargetMode="External"/><Relationship Id="rId4" Type="http://schemas.openxmlformats.org/officeDocument/2006/relationships/hyperlink" Target="https://en.wikipedia.org/wiki/Viterbi_algorithm" TargetMode="External"/><Relationship Id="rId5" Type="http://schemas.openxmlformats.org/officeDocument/2006/relationships/hyperlink" Target="https://en.wikipedia.org/wiki/N-gram" TargetMode="External"/><Relationship Id="rId6" Type="http://schemas.openxmlformats.org/officeDocument/2006/relationships/hyperlink" Target="https://en.wikipedia.org/wiki/Word_n-gram_language_model" TargetMode="External"/><Relationship Id="rId7" Type="http://schemas.openxmlformats.org/officeDocument/2006/relationships/hyperlink" Target="https://github.com/kpu/kenlm" TargetMode="External"/><Relationship Id="rId8" Type="http://schemas.openxmlformats.org/officeDocument/2006/relationships/hyperlink" Target="https://kheafield.com/code/kenlm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ye-kyaw-thu/sylbreak" TargetMode="External"/><Relationship Id="rId4" Type="http://schemas.openxmlformats.org/officeDocument/2006/relationships/hyperlink" Target="https://github.com/ye-kyaw-thu/oppaWord" TargetMode="External"/><Relationship Id="rId5" Type="http://schemas.openxmlformats.org/officeDocument/2006/relationships/hyperlink" Target="https://en.wikipedia.org/wiki/Dynamic_programming" TargetMode="External"/><Relationship Id="rId6" Type="http://schemas.openxmlformats.org/officeDocument/2006/relationships/hyperlink" Target="https://github.com/ye-kyaw-thu/myWord" TargetMode="External"/><Relationship Id="rId7" Type="http://schemas.openxmlformats.org/officeDocument/2006/relationships/hyperlink" Target="http://www.speech.sri.com/projects/srilm/manpages/ngram-format.5.html" TargetMode="External"/><Relationship Id="rId8" Type="http://schemas.openxmlformats.org/officeDocument/2006/relationships/hyperlink" Target="https://cmusphinx.github.io/wiki/arpaforma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ylbreak.py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82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" sz="4380"/>
              <a:t>oppaWord: DAG-BiMM-LM based Myanmar Word Segmenter</a:t>
            </a:r>
            <a:endParaRPr sz="349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41625"/>
            <a:ext cx="8520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rgbClr val="0000FF"/>
                </a:solidFill>
              </a:rPr>
              <a:t>(8th Seminar for Intern-3)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Ye Kyaw Thu</a:t>
            </a:r>
            <a:br>
              <a:rPr lang="en"/>
            </a:br>
            <a:r>
              <a:rPr lang="en"/>
              <a:t>Lab Leader, LU Lab., Myanmar</a:t>
            </a:r>
            <a:endParaRPr/>
          </a:p>
        </p:txBody>
      </p:sp>
      <p:pic>
        <p:nvPicPr>
          <p:cNvPr id="56" name="Google Shape;56;p13" title="LU-lab-log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9200" y="191300"/>
            <a:ext cx="2020002" cy="715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57" name="Google Shape;57;p13"/>
          <p:cNvSpPr txBox="1"/>
          <p:nvPr/>
        </p:nvSpPr>
        <p:spPr>
          <a:xfrm>
            <a:off x="259025" y="4525350"/>
            <a:ext cx="25137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27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Ju</a:t>
            </a:r>
            <a:r>
              <a:rPr lang="en" sz="1800">
                <a:solidFill>
                  <a:schemeClr val="dk2"/>
                </a:solidFill>
              </a:rPr>
              <a:t>ly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2025 (S</a:t>
            </a:r>
            <a:r>
              <a:rPr lang="en" sz="1800">
                <a:solidFill>
                  <a:schemeClr val="dk2"/>
                </a:solidFill>
              </a:rPr>
              <a:t>UN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DAG Consturction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36360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mathematics, particularly graph theory, and computer science, a directed acyclic graph (DAG) is a directed graph with no directed cycles.</a:t>
            </a:r>
            <a:endParaRPr sz="20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500" y="331925"/>
            <a:ext cx="4262444" cy="397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376350" y="4463650"/>
            <a:ext cx="4262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Fig. Transitive reduction (from wiki)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DAG </a:t>
            </a:r>
            <a:r>
              <a:rPr lang="en"/>
              <a:t>Construction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5518100" y="865325"/>
            <a:ext cx="31842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Adding the red edges to the blue directed acyclic graph produces another DAG, the transitive closure of the blue graph. For each red or blue edge u → v, v is reachable from u: there exists a blue path starting at u and ending at v.</a:t>
            </a:r>
            <a:endParaRPr sz="2000"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3860450"/>
            <a:ext cx="4932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Fig.  (from wiki)</a:t>
            </a:r>
            <a:endParaRPr sz="200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5044401" cy="2564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DAG Construction (Why DAGs for Word Segmentation?)</a:t>
            </a:r>
            <a:endParaRPr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998925"/>
            <a:ext cx="8520600" cy="3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Problem</a:t>
            </a:r>
            <a:r>
              <a:rPr b="1" lang="en" sz="2000"/>
              <a:t>: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Myanmar text has no explicit word boundaries (e.g., "ကျေးဇူးပြု၍" → "ကျေးဇူး" + "ပြု" + "၍").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Exponentially many possible segmentations.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Solution</a:t>
            </a:r>
            <a:r>
              <a:rPr b="1" lang="en" sz="2000"/>
              <a:t>: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DAG compactly encodes all valid segmentations in a single structure.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Enables efficient search for the best path (e.g., using Viterbi).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DAG Construction (Step by Step)</a:t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998925"/>
            <a:ext cx="85206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Input:</a:t>
            </a:r>
            <a:r>
              <a:rPr lang="en" sz="2000"/>
              <a:t> Syllable list (e.g., ["ကျွန်တော်", "မ", "သိ", "ပါ"]).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Sliding Window:</a:t>
            </a:r>
            <a:r>
              <a:rPr lang="en" sz="2000"/>
              <a:t> For each syllable position i, check substrings of length 1 to max_word_len (e.g., 6).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Validation:</a:t>
            </a:r>
            <a:r>
              <a:rPr lang="en" sz="2000"/>
              <a:t> Keep substrings that exist in the dictionary or are single syllables.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863725"/>
            <a:ext cx="8280804" cy="134229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DAG Construction (Example)</a:t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883675"/>
            <a:ext cx="85206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Input Sentence:</a:t>
            </a:r>
            <a:r>
              <a:rPr lang="en" sz="2000"/>
              <a:t> "ကျေးဇူးပြု၍" (syllables: ["ကျေးဇူး", "ပြု", "၍"]).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DAG Edges: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0 → 1: </a:t>
            </a:r>
            <a:r>
              <a:rPr lang="en" sz="2000"/>
              <a:t>ကျေးဇူး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0 → 2:</a:t>
            </a:r>
            <a:r>
              <a:rPr lang="en" sz="2000"/>
              <a:t> ကျေးဇူးပြု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1 → 2:</a:t>
            </a:r>
            <a:r>
              <a:rPr lang="en" sz="2000"/>
              <a:t> ပြု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2 → 3:</a:t>
            </a:r>
            <a:r>
              <a:rPr lang="en" sz="2000"/>
              <a:t> ၍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3343075"/>
            <a:ext cx="6924675" cy="104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DAG Construction (vs Other Approaches)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22525"/>
            <a:ext cx="8020050" cy="285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DAG Construction (Scoring in oppaWord)</a:t>
            </a:r>
            <a:endParaRPr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998925"/>
            <a:ext cx="8520600" cy="3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Edge Weights: </a:t>
            </a:r>
            <a:r>
              <a:rPr lang="en" sz="2000"/>
              <a:t>Combine: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Dictionary membership (dict_weight).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Syllable frequency (log probability).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Language model score (n-gram probability).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Example</a:t>
            </a:r>
            <a:r>
              <a:rPr b="1" lang="en" sz="2000"/>
              <a:t>: 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Edge 0 → 1 ("ကျေးဇူး"):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score = 10.0 (dict) + -1.2 (freq) + -0.5 (LM) = 8.3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DAG Construction (</a:t>
            </a:r>
            <a:r>
              <a:rPr lang="en"/>
              <a:t>Path Finding with Viterbi</a:t>
            </a:r>
            <a:r>
              <a:rPr lang="en"/>
              <a:t>)</a:t>
            </a:r>
            <a:endParaRPr/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883675"/>
            <a:ext cx="85206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Input Sentence:</a:t>
            </a:r>
            <a:r>
              <a:rPr lang="en" sz="2000"/>
              <a:t> </a:t>
            </a:r>
            <a:r>
              <a:rPr lang="en" sz="2000"/>
              <a:t>Find the highest-scoring path from start (node 0) to end (node N).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Dynamic Programming</a:t>
            </a:r>
            <a:r>
              <a:rPr b="1" lang="en" sz="2000"/>
              <a:t>: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scores[j] = max(scores[i] + edge_score) for all edges i → j.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Implementation:</a:t>
            </a:r>
            <a:endParaRPr b="1" sz="200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016075"/>
            <a:ext cx="8232800" cy="1019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DAG </a:t>
            </a:r>
            <a:r>
              <a:rPr lang="en"/>
              <a:t>Construction (Visualization)</a:t>
            </a:r>
            <a:endParaRPr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605125" y="1152475"/>
            <a:ext cx="45672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Tool: Graphviz (dot).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Example: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digraph DAG {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0 -&gt; 1 [label="ကျေးဇူး (8.3)"];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0 -&gt; 2 [label="ကျေးဇူးပြု (5.1)"];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1 -&gt; 2 [label="ပြု (7.0)"];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2 -&gt; 3 [label="၍ (1.0)"];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4376350" y="4463650"/>
            <a:ext cx="4262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Fig. Visualization</a:t>
            </a:r>
            <a:endParaRPr sz="2000"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700" y="614075"/>
            <a:ext cx="2724475" cy="377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DAG Construction (Limitation)</a:t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998925"/>
            <a:ext cx="8520600" cy="3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Memory:</a:t>
            </a:r>
            <a:r>
              <a:rPr lang="en" sz="2000"/>
              <a:t> Can grow large for long sentences (O(N × max_word_len) edges).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Ambiguity:</a:t>
            </a:r>
            <a:r>
              <a:rPr lang="en" sz="2000"/>
              <a:t> Multiple valid paths may exist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Mitigation: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Limit max_word_len (default: 6).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Fall back to Bi-MM for low-confidence paths.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07350"/>
            <a:ext cx="85206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675" y="1152475"/>
            <a:ext cx="83136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00"/>
              <a:t>Myanmar Word Segmentation</a:t>
            </a:r>
            <a:endParaRPr sz="3000"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00"/>
              <a:t>Core Algorithms</a:t>
            </a:r>
            <a:endParaRPr sz="3000"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00"/>
              <a:t>Overview of oppWord</a:t>
            </a:r>
            <a:endParaRPr sz="3000"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00"/>
              <a:t>Smart Space Remover</a:t>
            </a:r>
            <a:endParaRPr sz="3000"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00"/>
              <a:t>Syllable Breaking</a:t>
            </a:r>
            <a:endParaRPr sz="3000"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00"/>
              <a:t>DAG Construction</a:t>
            </a:r>
            <a:endParaRPr sz="3000"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00"/>
              <a:t>Bi-MM</a:t>
            </a:r>
            <a:endParaRPr sz="3000"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00"/>
              <a:t>N-gram LM</a:t>
            </a:r>
            <a:endParaRPr sz="3000"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000"/>
              <a:t>Viterbi Algorithm</a:t>
            </a:r>
            <a:endParaRPr sz="30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Bi-MM (</a:t>
            </a:r>
            <a:r>
              <a:rPr lang="en"/>
              <a:t>Bidirectional Maximum Matching</a:t>
            </a:r>
            <a:r>
              <a:rPr lang="en"/>
              <a:t>)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912475"/>
            <a:ext cx="8520600" cy="3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MM Definition</a:t>
            </a:r>
            <a:r>
              <a:rPr b="1" lang="en" sz="2000"/>
              <a:t>:</a:t>
            </a:r>
            <a:r>
              <a:rPr lang="en" sz="2000"/>
              <a:t> </a:t>
            </a:r>
            <a:r>
              <a:rPr lang="en" sz="2000"/>
              <a:t>A greedy algorithm that segments text by matching the longest possible word from a dictionary.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Directions</a:t>
            </a:r>
            <a:r>
              <a:rPr b="1" lang="en" sz="2000"/>
              <a:t>:</a:t>
            </a:r>
            <a:r>
              <a:rPr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Forward Maximum Matching (FMM):</a:t>
            </a:r>
            <a:r>
              <a:rPr lang="en" sz="2000"/>
              <a:t> Left-to-right.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Backward Maximum Matching (BMM):</a:t>
            </a:r>
            <a:r>
              <a:rPr lang="en" sz="2000"/>
              <a:t> Right-to-left.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Why Bidirectional?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Unidirectional MM can be direction-sensitive.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Example: "အပြင်သွား" → FMM: "အပြင်" + "သွား",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BMM: "အ" + "ပြင်" + "သွား".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Bi-MM (Bidirectional Maximum Matching)</a:t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912475"/>
            <a:ext cx="8520600" cy="3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Solution</a:t>
            </a:r>
            <a:r>
              <a:rPr b="1" lang="en" sz="2000"/>
              <a:t>: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Run both FMM and BMM, then pick the better result (fewer segments or higher score).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Advantage:</a:t>
            </a:r>
            <a:r>
              <a:rPr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More robust to dictionary gaps and ambiguities.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Bi-MM (Algorithm Steps)</a:t>
            </a:r>
            <a:endParaRPr/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912475"/>
            <a:ext cx="8520600" cy="3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Forward Pass (FMM)</a:t>
            </a:r>
            <a:r>
              <a:rPr b="1" lang="en" sz="2000"/>
              <a:t>: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Start at the first syllable.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Match longest valid word from the dictionary.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Move to the next unmatched syllable.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Backward Pass (BMM):</a:t>
            </a:r>
            <a:r>
              <a:rPr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Start at the last syllable.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Match longest valid word backwards.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Conflict Resolution: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Choose the segmentation with fewer words (or apply scoring).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Bi-MM (Implementation)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017725"/>
            <a:ext cx="7887025" cy="3302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Bi-MM (</a:t>
            </a:r>
            <a:r>
              <a:rPr lang="en"/>
              <a:t>Integration with DAG in oppaWord</a:t>
            </a:r>
            <a:r>
              <a:rPr lang="en"/>
              <a:t>)</a:t>
            </a:r>
            <a:endParaRPr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912475"/>
            <a:ext cx="85206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Role of Bi-MM: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Fallback Path:</a:t>
            </a:r>
            <a:r>
              <a:rPr lang="en" sz="2000"/>
              <a:t> When DAG edges are missing (low-confidence/no dictionary match).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Score Boosting:</a:t>
            </a:r>
            <a:r>
              <a:rPr lang="en" sz="2000"/>
              <a:t> Bi-MM paths get a bonus (bimm_boost parameter).</a:t>
            </a:r>
            <a:endParaRPr sz="2000"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082075"/>
            <a:ext cx="8175176" cy="1144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Bi-MM (</a:t>
            </a:r>
            <a:r>
              <a:rPr lang="en"/>
              <a:t>vs. DAG Scoring</a:t>
            </a:r>
            <a:r>
              <a:rPr lang="en"/>
              <a:t>)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017725"/>
            <a:ext cx="8197300" cy="3183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Bi-MM (</a:t>
            </a:r>
            <a:r>
              <a:rPr lang="en"/>
              <a:t>Configuration in oppaWord</a:t>
            </a:r>
            <a:r>
              <a:rPr lang="en"/>
              <a:t>)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912475"/>
            <a:ext cx="8520600" cy="3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Parameters: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--use-bimm-fallback:</a:t>
            </a:r>
            <a:r>
              <a:rPr lang="en" sz="2000"/>
              <a:t> Enable/disable Bi-MM.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--bimm-boost 0.5:</a:t>
            </a:r>
            <a:r>
              <a:rPr lang="en" sz="2000"/>
              <a:t> Boost Bi-MM path scores (default: 0.0).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Trade-offs:</a:t>
            </a:r>
            <a:r>
              <a:rPr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Higher boost → Prefer Bi-MM over DAG paths (useful for noisy text).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Bi-MM (Limitations)</a:t>
            </a:r>
            <a:endParaRPr/>
          </a:p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9"/>
          <p:cNvSpPr txBox="1"/>
          <p:nvPr>
            <p:ph idx="1" type="body"/>
          </p:nvPr>
        </p:nvSpPr>
        <p:spPr>
          <a:xfrm>
            <a:off x="311700" y="912475"/>
            <a:ext cx="85206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Dictionary Bias: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Fails if dictionary is incomplete (e.g., missing compound words).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Directional Bias:</a:t>
            </a:r>
            <a:r>
              <a:rPr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BMM and FMM may disagree (requires heuristic resolution).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No Context Awareness: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Ignores LM/frequency scores (fixed in DAG).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Bi-MM (</a:t>
            </a:r>
            <a:r>
              <a:rPr lang="en"/>
              <a:t>Practical Tips</a:t>
            </a:r>
            <a:r>
              <a:rPr lang="en"/>
              <a:t>)</a:t>
            </a:r>
            <a:endParaRPr/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11700" y="912475"/>
            <a:ext cx="85206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Dictionary Quality: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Ensure coverage of common words and compounds.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Tuning bimm_boost:</a:t>
            </a:r>
            <a:r>
              <a:rPr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Increase if DAG often produces unnatural splits.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Decrease to rely more on LM.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Visualization: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 </a:t>
            </a:r>
            <a:r>
              <a:rPr b="1" lang="en" sz="2000"/>
              <a:t>--visualize-dag</a:t>
            </a:r>
            <a:r>
              <a:rPr lang="en" sz="2000"/>
              <a:t> to see Bi-MM fallback edges (marked with *).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N-gram LM</a:t>
            </a:r>
            <a:endParaRPr/>
          </a:p>
        </p:txBody>
      </p:sp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311700" y="912475"/>
            <a:ext cx="85206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Definition:</a:t>
            </a:r>
            <a:r>
              <a:rPr lang="en" sz="2000"/>
              <a:t>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Predicts the probability of a word given its preceding </a:t>
            </a:r>
            <a:r>
              <a:rPr b="1" lang="en" sz="2000"/>
              <a:t>n-1</a:t>
            </a:r>
            <a:r>
              <a:rPr lang="en" sz="2000"/>
              <a:t> words.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Example (Trigram: n=3):</a:t>
            </a:r>
            <a:r>
              <a:rPr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P("သွား" | "ကျောင်း" + "ကို") = probability of "သွား" after "ကျောင်းကို".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Types: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Unigram:</a:t>
            </a:r>
            <a:r>
              <a:rPr lang="en" sz="2000"/>
              <a:t> Single word frequency (P("ကျေးဇူး")).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Bigram:</a:t>
            </a:r>
            <a:r>
              <a:rPr lang="en" sz="2000"/>
              <a:t> Conditional probability (P("ပြု" | "ကျေးဇူး")).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Higher-order:</a:t>
            </a:r>
            <a:r>
              <a:rPr lang="en" sz="2000"/>
              <a:t> Trigram, 4-gram, etc.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Myanmar Word Segmentation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Challenge: No explicit word boundaries in Myanmar script (e.g., "ကျောင်းသား" = "ကျောင်း" + "သား").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Agglutinative morphology: Words formed by combining syllables.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Applications: NLP tasks like machine translation (MT), search engines, text-to-speech (TTS), automatic speech recognition (ASR), and Summarization.</a:t>
            </a:r>
            <a:endParaRPr sz="20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N-gram LM (for Segmentation?)</a:t>
            </a:r>
            <a:endParaRPr/>
          </a:p>
        </p:txBody>
      </p:sp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912475"/>
            <a:ext cx="85206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Problem: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Dictionary-based methods (e.g., Bi-MM) lack context awareness.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Example: "ဘုန်းကြီးကျောင်းသား" vs. "ဘုန်းကြီး" + "ကျောင်းသား"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LM picks the more probable sequence.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Solution:</a:t>
            </a:r>
            <a:r>
              <a:rPr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LMs score candidate segmentations using real-world word co-occurrence statistics.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N-gram LM (Implementation in oppaWord)</a:t>
            </a:r>
            <a:endParaRPr/>
          </a:p>
        </p:txBody>
      </p:sp>
      <p:sp>
        <p:nvSpPr>
          <p:cNvPr id="277" name="Google Shape;27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11700" y="912475"/>
            <a:ext cx="85206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Supported Formats: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ARPA:</a:t>
            </a:r>
            <a:r>
              <a:rPr lang="en" sz="2000"/>
              <a:t> Human-readable n-gram counts and probabilities.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KenLM Binary:</a:t>
            </a:r>
            <a:r>
              <a:rPr lang="en" sz="2000"/>
              <a:t> Efficient memory-mapped format.</a:t>
            </a:r>
            <a:endParaRPr sz="2000"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314075"/>
            <a:ext cx="8320051" cy="15980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N-gram LM (Scoring)</a:t>
            </a:r>
            <a:endParaRPr/>
          </a:p>
        </p:txBody>
      </p:sp>
      <p:sp>
        <p:nvSpPr>
          <p:cNvPr id="285" name="Google Shape;28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912475"/>
            <a:ext cx="85206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Input Syllables: </a:t>
            </a:r>
            <a:r>
              <a:rPr lang="en" sz="2000"/>
              <a:t>["နေ", "ကောင်း", "လား"]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Candidate Paths:</a:t>
            </a:r>
            <a:r>
              <a:rPr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["နေ", "ကောင်း"] + ["လား"]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Bigram score: P("ကောင်း" | "နေ") + P("လား" | "ကောင်း")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/>
              <a:t>["နေကောင်း"] + ["လား"]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Unigram score: P("နေကောင်း") + P("လား")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Result: Higher-probability path wins.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N-gram LM (Integration with DAG)</a:t>
            </a:r>
            <a:endParaRPr/>
          </a:p>
        </p:txBody>
      </p:sp>
      <p:sp>
        <p:nvSpPr>
          <p:cNvPr id="292" name="Google Shape;29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912475"/>
            <a:ext cx="85206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Step-by-Step:</a:t>
            </a:r>
            <a:r>
              <a:rPr b="1"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DAG Construction: </a:t>
            </a:r>
            <a:r>
              <a:rPr lang="en" sz="2000"/>
              <a:t>All possible segmentations (edges).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Viterbi Decoding:</a:t>
            </a:r>
            <a:r>
              <a:rPr lang="en" sz="2000"/>
              <a:t> Scores paths using: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191525"/>
            <a:ext cx="8520600" cy="4236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311700" y="2817475"/>
            <a:ext cx="85206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Visualization:</a:t>
            </a:r>
            <a:r>
              <a:rPr b="1" lang="en" sz="2000"/>
              <a:t>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DAG edges show LM scores (e.g., "နေကောင်း (LM:-1.2)").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N-gram LM (</a:t>
            </a:r>
            <a:r>
              <a:rPr lang="en"/>
              <a:t>Configuring LM in oppaWord</a:t>
            </a:r>
            <a:r>
              <a:rPr lang="en"/>
              <a:t>)</a:t>
            </a:r>
            <a:endParaRPr/>
          </a:p>
        </p:txBody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912475"/>
            <a:ext cx="8520600" cy="29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Parameters</a:t>
            </a:r>
            <a:r>
              <a:rPr b="1" lang="en" sz="2000"/>
              <a:t>: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Candidate Paths:</a:t>
            </a:r>
            <a:r>
              <a:rPr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--arpa lm.arpa:</a:t>
            </a:r>
            <a:r>
              <a:rPr lang="en" sz="2000"/>
              <a:t> Path to ARPA/KenLM file.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--max-order 5:</a:t>
            </a:r>
            <a:r>
              <a:rPr lang="en" sz="2000"/>
              <a:t> Max n-gram order (default: 5).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Trade-offs:</a:t>
            </a:r>
            <a:r>
              <a:rPr lang="en" sz="2000"/>
              <a:t> \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Higher max-order → More context but slower.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N-gram LM (Limitations &amp; Mitigations)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311700" y="912475"/>
            <a:ext cx="8520600" cy="29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Sparsity: </a:t>
            </a:r>
            <a:r>
              <a:rPr lang="en" sz="2000"/>
              <a:t>Rare n-grams → fallback to lower-order models.</a:t>
            </a:r>
            <a:r>
              <a:rPr b="1"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oppaWord's Solution: </a:t>
            </a:r>
            <a:r>
              <a:rPr lang="en" sz="2000"/>
              <a:t>Uses unk_logprob for unknown words.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Memory: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Large LMs need KenLM binaries.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Summary: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n-gram LMs</a:t>
            </a:r>
            <a:r>
              <a:rPr lang="en" sz="2000"/>
              <a:t> add context awareness to segmentation.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oppaWord Hybrid:</a:t>
            </a:r>
            <a:r>
              <a:rPr lang="en" sz="2000"/>
              <a:t> Combines DAG, Bi-MM, and LM for optimal accuracy.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Viterbi Algorithm </a:t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311700" y="912475"/>
            <a:ext cx="8520600" cy="29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Definition:</a:t>
            </a:r>
            <a:r>
              <a:rPr b="1"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 dynamic programming algorithm to find the most likely sequence of states (here, word segments) in a probabilistic model (DAG + LM).</a:t>
            </a:r>
            <a:r>
              <a:rPr b="1"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Key Properties:</a:t>
            </a:r>
            <a:r>
              <a:rPr b="1" lang="en" sz="2000"/>
              <a:t>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Optimal</a:t>
            </a:r>
            <a:r>
              <a:rPr b="1" lang="en" sz="2000"/>
              <a:t>: </a:t>
            </a:r>
            <a:r>
              <a:rPr lang="en" sz="2000"/>
              <a:t>Guarantees the highest-scoring path.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Efficient: </a:t>
            </a:r>
            <a:r>
              <a:rPr lang="en" sz="2000"/>
              <a:t>O(N×M) time (N = syllables, M = max word length).</a:t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Viterbi Algorithm (for Word Segmentation?!) </a:t>
            </a:r>
            <a:endParaRPr/>
          </a:p>
        </p:txBody>
      </p:sp>
      <p:sp>
        <p:nvSpPr>
          <p:cNvPr id="322" name="Google Shape;32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311700" y="912475"/>
            <a:ext cx="85206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Challenge</a:t>
            </a:r>
            <a:r>
              <a:rPr b="1" lang="en" sz="2000"/>
              <a:t>: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Exponentially many possible segmentations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Solution:</a:t>
            </a:r>
            <a:r>
              <a:rPr b="1" lang="en" sz="2000"/>
              <a:t>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Viterbi efficiently explores all paths in the DAG using memoization.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Viterbi Algorithm (Core Component in oppaWord) 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311700" y="912475"/>
            <a:ext cx="85206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DAG Representation:</a:t>
            </a:r>
            <a:r>
              <a:rPr b="1"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Nodes = syllable positions.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Edges = candidate words (e.g., 0 → 2: "ကျေးဇူး").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Scoring: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Each edge has a score:</a:t>
            </a:r>
            <a:endParaRPr sz="2000"/>
          </a:p>
        </p:txBody>
      </p:sp>
      <p:pic>
        <p:nvPicPr>
          <p:cNvPr id="331" name="Google Shape;3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07675"/>
            <a:ext cx="8189574" cy="333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Viterbi Algorithm (Step by Step) </a:t>
            </a:r>
            <a:endParaRPr/>
          </a:p>
        </p:txBody>
      </p:sp>
      <p:sp>
        <p:nvSpPr>
          <p:cNvPr id="337" name="Google Shape;33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51"/>
          <p:cNvSpPr txBox="1"/>
          <p:nvPr>
            <p:ph idx="1" type="body"/>
          </p:nvPr>
        </p:nvSpPr>
        <p:spPr>
          <a:xfrm>
            <a:off x="311700" y="912475"/>
            <a:ext cx="85206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Initialization:</a:t>
            </a:r>
            <a:r>
              <a:rPr b="1"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scores[0] = 0</a:t>
            </a:r>
            <a:r>
              <a:rPr lang="en" sz="2000"/>
              <a:t> (start node), others = -∞.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paths[j]</a:t>
            </a:r>
            <a:r>
              <a:rPr lang="en" sz="2000"/>
              <a:t> stores the best path to node </a:t>
            </a:r>
            <a:r>
              <a:rPr b="1" lang="en" sz="2000"/>
              <a:t>j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Recursion: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For each node </a:t>
            </a:r>
            <a:r>
              <a:rPr b="1" lang="en" sz="2000"/>
              <a:t>i</a:t>
            </a:r>
            <a:r>
              <a:rPr lang="en" sz="2000"/>
              <a:t>, update all outgoing edges </a:t>
            </a:r>
            <a:r>
              <a:rPr i="1" lang="en" sz="2000"/>
              <a:t>i → j</a:t>
            </a:r>
            <a:r>
              <a:rPr lang="en" sz="2000"/>
              <a:t>:</a:t>
            </a:r>
            <a:endParaRPr sz="2000"/>
          </a:p>
        </p:txBody>
      </p:sp>
      <p:pic>
        <p:nvPicPr>
          <p:cNvPr id="339" name="Google Shape;3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779075"/>
            <a:ext cx="8520600" cy="11655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40" name="Google Shape;340;p51"/>
          <p:cNvSpPr txBox="1"/>
          <p:nvPr>
            <p:ph idx="1" type="body"/>
          </p:nvPr>
        </p:nvSpPr>
        <p:spPr>
          <a:xfrm>
            <a:off x="311700" y="4036675"/>
            <a:ext cx="85206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Termination:</a:t>
            </a:r>
            <a:r>
              <a:rPr b="1" lang="en" sz="2000"/>
              <a:t> 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Backtrack from the end node (e.g., node N) using paths.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Core Algorithms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Hybrid Approach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DAG Construction: Represent all possible segmentations.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Bi-MM Fallback: Bidirectional Maximum Matching for robustness.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N-gramLanguage Model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Syllable-level processing.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Multi-feature scoring (dictionary, frequency, LM).</a:t>
            </a:r>
            <a:endParaRPr sz="20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Viterbi Algorithm (Example Walkthrough) </a:t>
            </a:r>
            <a:endParaRPr/>
          </a:p>
        </p:txBody>
      </p:sp>
      <p:sp>
        <p:nvSpPr>
          <p:cNvPr id="346" name="Google Shape;34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311700" y="912475"/>
            <a:ext cx="852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Input Syllables:</a:t>
            </a:r>
            <a:r>
              <a:rPr lang="en" sz="2000"/>
              <a:t> ["နေ", "ကောင်း", "လား"]</a:t>
            </a:r>
            <a:r>
              <a:rPr b="1" lang="en" sz="2000"/>
              <a:t> 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DAG Edges: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0 → 1: "နေ" (score=8), 0 → 2: "နေကောင်း" (score=12)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 → 2: "ကောင်း" (score=7), 2 → 3: "လား" (score=5)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Viterbi Steps:</a:t>
            </a:r>
            <a:endParaRPr b="1"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Scores: [0, 8, 12, -∞]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Update node 2: max(8+7=15, 12+5=17) → scores=[0,8,17]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Best path: 0 → 2 → 3 → "နေကောင်း လား"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Viterbi Algorithm (Implementation) </a:t>
            </a:r>
            <a:endParaRPr/>
          </a:p>
        </p:txBody>
      </p:sp>
      <p:sp>
        <p:nvSpPr>
          <p:cNvPr id="353" name="Google Shape;35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865325"/>
            <a:ext cx="5720830" cy="4049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Viterbi Algorithm (Summary) </a:t>
            </a:r>
            <a:endParaRPr/>
          </a:p>
        </p:txBody>
      </p:sp>
      <p:sp>
        <p:nvSpPr>
          <p:cNvPr id="360" name="Google Shape;36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311700" y="1039688"/>
            <a:ext cx="85206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Viterbi</a:t>
            </a:r>
            <a:r>
              <a:rPr lang="en" sz="2000"/>
              <a:t> finds the globally optimal segmentation in O(N×M) time.</a:t>
            </a:r>
            <a:endParaRPr sz="2000"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oppaWord Hybrid:</a:t>
            </a:r>
            <a:r>
              <a:rPr lang="en" sz="2000"/>
              <a:t> Combines DAG, LM scores, and Viterbi for accuracy.</a:t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67" name="Google Shape;367;p55"/>
          <p:cNvSpPr txBox="1"/>
          <p:nvPr>
            <p:ph idx="1" type="body"/>
          </p:nvPr>
        </p:nvSpPr>
        <p:spPr>
          <a:xfrm>
            <a:off x="311700" y="771475"/>
            <a:ext cx="85206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DAG: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https://en.wikipedia.org/wiki/Directed_acyclic_graph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Viterbi Algorithm: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https://en.wikipedia.org/wiki/Viterbi_algorithm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Viterbi AJ (April 1967). "Error bounds for convolutional codes and an asymptotically optimum decoding algorithm". IEEE Transactions on Information Theory. 13 (2): 260–269.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Gai, R. L., Gao, F., Duan, L. M., Sun, X. H., &amp; Li, H. Z. (2014). Bidirectional Maximal Matching Word Segmentation Algorithm with Rules. Advanced Materials Research, 926–930, 3368–3372.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N-gram: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https://en.wikipedia.org/wiki/N-gram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Word n-gram Language Model: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https://en.wikipedia.org/wiki/Word_n-gram_language_model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KenLM: </a:t>
            </a:r>
            <a:r>
              <a:rPr lang="en" sz="2000" u="sng">
                <a:solidFill>
                  <a:schemeClr val="hlink"/>
                </a:solidFill>
                <a:hlinkClick r:id="rId7"/>
              </a:rPr>
              <a:t>https://github.com/kpu/kenlm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KenLM website: </a:t>
            </a:r>
            <a:r>
              <a:rPr lang="en" sz="2000" u="sng">
                <a:solidFill>
                  <a:schemeClr val="hlink"/>
                </a:solidFill>
                <a:hlinkClick r:id="rId8"/>
              </a:rPr>
              <a:t>https://kheafield.com/code/kenlm/</a:t>
            </a:r>
            <a:r>
              <a:rPr lang="en" sz="2000"/>
              <a:t> </a:t>
            </a:r>
            <a:endParaRPr sz="2000"/>
          </a:p>
        </p:txBody>
      </p:sp>
      <p:sp>
        <p:nvSpPr>
          <p:cNvPr id="368" name="Google Shape;36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74" name="Google Shape;374;p56"/>
          <p:cNvSpPr txBox="1"/>
          <p:nvPr>
            <p:ph idx="1" type="body"/>
          </p:nvPr>
        </p:nvSpPr>
        <p:spPr>
          <a:xfrm>
            <a:off x="311700" y="771475"/>
            <a:ext cx="85206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9"/>
            </a:pPr>
            <a:r>
              <a:rPr lang="en" sz="2000"/>
              <a:t>Sylbreak: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https://github.com/ye-kyaw-thu/sylbreak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9"/>
            </a:pPr>
            <a:r>
              <a:rPr lang="en" sz="2000"/>
              <a:t>oppaWord: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https://github.com/ye-kyaw-thu/oppaWord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9"/>
            </a:pPr>
            <a:r>
              <a:rPr lang="en" sz="2000"/>
              <a:t>Dynaic Programming: </a:t>
            </a:r>
            <a:r>
              <a:rPr lang="en" sz="2000" u="sng">
                <a:solidFill>
                  <a:schemeClr val="hlink"/>
                </a:solidFill>
                <a:hlinkClick r:id="rId5"/>
              </a:rPr>
              <a:t>https://en.wikipedia.org/wiki/Dynamic_programming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9"/>
            </a:pPr>
            <a:r>
              <a:rPr lang="en" sz="2000"/>
              <a:t>myWord Segmentation Tool: </a:t>
            </a:r>
            <a:r>
              <a:rPr lang="en" sz="2000" u="sng">
                <a:solidFill>
                  <a:schemeClr val="hlink"/>
                </a:solidFill>
                <a:hlinkClick r:id="rId6"/>
              </a:rPr>
              <a:t>https://github.com/ye-kyaw-thu/myWord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9"/>
            </a:pPr>
            <a:r>
              <a:rPr lang="en" sz="2000"/>
              <a:t>Ngram Format: </a:t>
            </a:r>
            <a:r>
              <a:rPr lang="en" sz="2000" u="sng">
                <a:solidFill>
                  <a:schemeClr val="hlink"/>
                </a:solidFill>
                <a:hlinkClick r:id="rId7"/>
              </a:rPr>
              <a:t>http://www.speech.sri.com/projects/srilm/manpages/ngram-format.5.html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9"/>
            </a:pPr>
            <a:r>
              <a:rPr lang="en" sz="2000"/>
              <a:t>ARPA Language Models: </a:t>
            </a:r>
            <a:r>
              <a:rPr lang="en" sz="2000" u="sng">
                <a:solidFill>
                  <a:schemeClr val="hlink"/>
                </a:solidFill>
                <a:hlinkClick r:id="rId8"/>
              </a:rPr>
              <a:t>https://cmusphinx.github.io/wiki/arpaformat/</a:t>
            </a:r>
            <a:r>
              <a:rPr lang="en" sz="2000"/>
              <a:t> </a:t>
            </a:r>
            <a:endParaRPr sz="2000"/>
          </a:p>
        </p:txBody>
      </p:sp>
      <p:sp>
        <p:nvSpPr>
          <p:cNvPr id="375" name="Google Shape;37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Overview of oppaWord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 title="overview-of-oppaWo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939950"/>
            <a:ext cx="6907300" cy="4051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Smart Space Remover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Word Segmenter တွေကို input လုပ်တဲ့အခါမှာ space ဖြုတ်ပေးကြရတယ်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သို့သော် လက်တွေ့မှာ space အကုန်ဖြုတ်လိုက်ရင် နံပါတ် ကိစ္စတွေ၊ မြန်မာစာနဲ့အတူ ရောပါနေတဲ့ အင်္ဂလိပ်စာလုံးတွေ၊ တရုတ်စာလုံးတွေ၊ ဂျပန်စာလုံးတွေ၊ ထိုင်းစာလုံးတွေ ကိုရော ဘယ်လို လုပ်ကြမလဲ။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မော်ဒ်တွေထဲကို input လုပ်ရတဲ့အခါမှာ preprocessing တွေ လုပ်ပေးကြရတယ်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အဲဒီ ကိစ္စကို ဒီတခါမှာတော့ smart_space_remover.py နဲ့ ရှင်းခဲ့တယ်</a:t>
            </a:r>
            <a:endParaRPr sz="2000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Smart Space Remover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Chonburi ကိုသွားမယ့်နောက်လေယာဉ်မှာလက်မှတ်တစ်စောင်ပေးပါ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domain name တိုင်း Top level domain TLD name နဲ့အဆုံးသတ်ရပါတယ်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ဝမ် ၈၁၀၀ မှာမှတ်ပုံတင်ကြေးဝမ် ၈၀၀ ပေါင်းရင်စုစုပေါင်းဝမ် ၈၉၀၀ ကျပါတယ်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ဂျပန်တို့ကစင်္ကာပူကိုရှိုးနန်တိုး 昭南島 Shōnantō ဟုအမည်ပေးခဲ့ပြီး 昭和の時代に得た南の島 သို့ရှိုဝါခေတ်တွင်ရရှိခဲ့သောတောင်ဘက်ကျွန်းဟုအဓိပ္ပါယ်ရသည်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အမျိုးသားဦးရေ ၂၉ ဒသမ ၇၂ သန်းနှင့်အမျိုးသမီးဦးရေ ၃၀ ဒသမ ၀၆ သန်းရှိသည်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ဒီကြီးတဲ့ပစ္စည်းအတွက်ဆိုရင်တစ်နေ့ကို ၁.၅၀ ကျတယ်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Syllable Breaking (edited-sylbreak)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Original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sylbreak.py</a:t>
            </a:r>
            <a:r>
              <a:rPr lang="en" sz="2000"/>
              <a:t> ရဲ့ Other words ဆိုတာကို ဖြုတ်လိုက်တယ်</a:t>
            </a:r>
            <a:endParaRPr sz="2000"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00" y="1821775"/>
            <a:ext cx="8153848" cy="17869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DAG (Directed Acyclic Graph)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998925"/>
            <a:ext cx="8520600" cy="3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Definition: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Directed Acyclic Graph (DAG) is a graph with directed edges and no cycles.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Nodes: Represent syllable positions in the input text.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Edges: Represent candidate words (valid dictionary entries or single syllables).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Key Property: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cycles → Ensures linear progression from start to end of the sentence.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