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5"/>
  </p:notesMasterIdLst>
  <p:sldIdLst>
    <p:sldId id="256" r:id="rId2"/>
    <p:sldId id="258" r:id="rId3"/>
    <p:sldId id="305" r:id="rId4"/>
    <p:sldId id="307" r:id="rId5"/>
    <p:sldId id="315" r:id="rId6"/>
    <p:sldId id="309" r:id="rId7"/>
    <p:sldId id="261" r:id="rId8"/>
    <p:sldId id="310" r:id="rId9"/>
    <p:sldId id="312" r:id="rId10"/>
    <p:sldId id="313" r:id="rId11"/>
    <p:sldId id="314" r:id="rId12"/>
    <p:sldId id="326" r:id="rId13"/>
    <p:sldId id="316" r:id="rId14"/>
    <p:sldId id="328" r:id="rId15"/>
    <p:sldId id="329" r:id="rId16"/>
    <p:sldId id="330" r:id="rId17"/>
    <p:sldId id="331" r:id="rId18"/>
    <p:sldId id="311" r:id="rId19"/>
    <p:sldId id="327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32" r:id="rId30"/>
    <p:sldId id="338" r:id="rId31"/>
    <p:sldId id="336" r:id="rId32"/>
    <p:sldId id="337" r:id="rId33"/>
    <p:sldId id="308" r:id="rId34"/>
  </p:sldIdLst>
  <p:sldSz cx="9144000" cy="5143500" type="screen16x9"/>
  <p:notesSz cx="6858000" cy="9144000"/>
  <p:embeddedFontLst>
    <p:embeddedFont>
      <p:font typeface="Figtree Black" panose="02020500000000000000" charset="0"/>
      <p:bold r:id="rId36"/>
      <p:boldItalic r:id="rId37"/>
    </p:embeddedFont>
    <p:embeddedFont>
      <p:font typeface="Hanken Grotesk" panose="02020500000000000000" charset="0"/>
      <p:regular r:id="rId38"/>
      <p:bold r:id="rId39"/>
      <p:italic r:id="rId40"/>
      <p:boldItalic r:id="rId41"/>
    </p:embeddedFont>
    <p:embeddedFont>
      <p:font typeface="Microsoft JhengHei UI" panose="020B0604030504040204" pitchFamily="34" charset="-120"/>
      <p:regular r:id="rId42"/>
      <p:bold r:id="rId43"/>
    </p:embeddedFont>
    <p:embeddedFont>
      <p:font typeface="微軟正黑體" panose="020B0604030504040204" pitchFamily="34" charset="-12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9FF75-2B9E-41B3-8C61-DE9E65A39A7A}">
  <a:tblStyle styleId="{6649FF75-2B9E-41B3-8C61-DE9E65A39A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311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805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169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79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866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797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8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143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25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679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43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44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956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092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029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0360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886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815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33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49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707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1094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0571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12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46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27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12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69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y.design/sp-flowchar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Figtree Black" panose="02020500000000000000" charset="0"/>
                <a:ea typeface="Microsoft JhengHei UI" panose="020B0604030504040204" pitchFamily="34" charset="-120"/>
              </a:rPr>
              <a:t>SIC</a:t>
            </a:r>
            <a:r>
              <a:rPr lang="zh-TW" altLang="en-US" dirty="0">
                <a:latin typeface="Figtree Black" panose="02020500000000000000" charset="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Figtree Black" panose="02020500000000000000" charset="0"/>
                <a:ea typeface="Microsoft JhengHei UI" panose="020B0604030504040204" pitchFamily="34" charset="-120"/>
              </a:rPr>
              <a:t>2 Pass Assembler</a:t>
            </a:r>
            <a:endParaRPr dirty="0">
              <a:latin typeface="Figtree Black" panose="02020500000000000000" charset="0"/>
              <a:ea typeface="Microsoft JhengHei UI" panose="020B0604030504040204" pitchFamily="34" charset="-120"/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Hanken Grotesk"/>
              </a:rPr>
              <a:t>資管三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110213076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鄭鈺曄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BA075FE-B034-48EC-AC52-872AE46B0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71"/>
            <a:ext cx="9144000" cy="33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C455FAB-0076-402C-88CD-70C40BFF3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6485"/>
            <a:ext cx="9144000" cy="30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Successful Execution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4" y="2637616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Change in start location</a:t>
            </a:r>
          </a:p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      e.g. COPY START 1000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→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 COPY START F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07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489F072A-475F-42E3-BE4D-52F7F0DD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6" y="0"/>
            <a:ext cx="2462525" cy="51435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D781B53-9134-4069-AFA2-56F7D02C782B}"/>
              </a:ext>
            </a:extLst>
          </p:cNvPr>
          <p:cNvSpPr/>
          <p:nvPr/>
        </p:nvSpPr>
        <p:spPr>
          <a:xfrm>
            <a:off x="127000" y="0"/>
            <a:ext cx="2167467" cy="110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4B9A6CB-92A2-4397-BD13-1157EF33F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806" y="0"/>
            <a:ext cx="5316259" cy="51435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EF79E49-7832-4722-A914-808CF9F4C810}"/>
              </a:ext>
            </a:extLst>
          </p:cNvPr>
          <p:cNvSpPr/>
          <p:nvPr/>
        </p:nvSpPr>
        <p:spPr>
          <a:xfrm>
            <a:off x="2474806" y="-1"/>
            <a:ext cx="1503313" cy="110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4A7FAE8F-046E-41CB-B314-18B26DC3D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025" y="1239761"/>
            <a:ext cx="1247949" cy="3162741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E97ED70D-3EB1-4484-934A-B80004974CD8}"/>
              </a:ext>
            </a:extLst>
          </p:cNvPr>
          <p:cNvSpPr/>
          <p:nvPr/>
        </p:nvSpPr>
        <p:spPr>
          <a:xfrm>
            <a:off x="5344342" y="1262082"/>
            <a:ext cx="1503313" cy="169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35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Successful Execution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4" y="2637616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Change in end label      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e.g. END FIRST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 →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 END EXIT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77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8DA51F7-0580-4416-9DB8-44B167C96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77988" cy="51435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D781B53-9134-4069-AFA2-56F7D02C782B}"/>
              </a:ext>
            </a:extLst>
          </p:cNvPr>
          <p:cNvSpPr/>
          <p:nvPr/>
        </p:nvSpPr>
        <p:spPr>
          <a:xfrm>
            <a:off x="0" y="4987637"/>
            <a:ext cx="2167467" cy="155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F8D0D36-0DC9-49A5-98EE-866149718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988" y="0"/>
            <a:ext cx="5317856" cy="51435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8EF79E49-7832-4722-A914-808CF9F4C810}"/>
              </a:ext>
            </a:extLst>
          </p:cNvPr>
          <p:cNvSpPr/>
          <p:nvPr/>
        </p:nvSpPr>
        <p:spPr>
          <a:xfrm>
            <a:off x="2524376" y="4978401"/>
            <a:ext cx="1503313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EF84452-6C65-4F8A-B8A8-EA8A9A4FA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305" y="1243945"/>
            <a:ext cx="1381318" cy="319132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7E7BF32-15D2-46F0-A504-530CFE4F8154}"/>
              </a:ext>
            </a:extLst>
          </p:cNvPr>
          <p:cNvSpPr/>
          <p:nvPr/>
        </p:nvSpPr>
        <p:spPr>
          <a:xfrm>
            <a:off x="5538307" y="3181928"/>
            <a:ext cx="1503313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1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Successful Execution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4" y="2637616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RSUB can have a label      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e.g. 	RSUB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→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Wingdings" panose="05000000000000000000" pitchFamily="2" charset="2"/>
              </a:rPr>
              <a:t> ABC	RSUB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04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A2AF4B70-4B96-486E-A044-4A8532BA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33" y="0"/>
            <a:ext cx="2474513" cy="51435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CC4D54D-FCBD-4906-9A49-5CB7B963E507}"/>
              </a:ext>
            </a:extLst>
          </p:cNvPr>
          <p:cNvSpPr/>
          <p:nvPr/>
        </p:nvSpPr>
        <p:spPr>
          <a:xfrm>
            <a:off x="1173432" y="1588655"/>
            <a:ext cx="1985403" cy="1293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B3B66FF-AE18-4749-B6B2-75C0C707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817" y="542642"/>
            <a:ext cx="1829055" cy="40582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35C5764-1E49-4419-980C-EEB86A886939}"/>
              </a:ext>
            </a:extLst>
          </p:cNvPr>
          <p:cNvSpPr/>
          <p:nvPr/>
        </p:nvSpPr>
        <p:spPr>
          <a:xfrm>
            <a:off x="5116816" y="1371600"/>
            <a:ext cx="969947" cy="217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04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Error Handling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AC0B1-5666-4471-9AA8-9BAFE64728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6474" y="2809234"/>
            <a:ext cx="651404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Redefined and undefined symbol</a:t>
            </a:r>
          </a:p>
        </p:txBody>
      </p:sp>
    </p:spTree>
    <p:extLst>
      <p:ext uri="{BB962C8B-B14F-4D97-AF65-F5344CB8AC3E}">
        <p14:creationId xmlns:p14="http://schemas.microsoft.com/office/powerpoint/2010/main" val="395027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9AE4693-1665-4ACE-834E-5FCE8E22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49"/>
            <a:ext cx="9144000" cy="4888401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534D2150-9866-421A-BE87-7F8D09574EDC}"/>
              </a:ext>
            </a:extLst>
          </p:cNvPr>
          <p:cNvGrpSpPr/>
          <p:nvPr/>
        </p:nvGrpSpPr>
        <p:grpSpPr>
          <a:xfrm>
            <a:off x="719666" y="1864125"/>
            <a:ext cx="5029903" cy="1838582"/>
            <a:chOff x="-1" y="1881059"/>
            <a:chExt cx="5029903" cy="183858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4020864-25BF-481C-B42D-D6A89302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881059"/>
              <a:ext cx="5029902" cy="183858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FB984D5-5A8C-4724-9F2C-B2AAD3ED2860}"/>
                </a:ext>
              </a:extLst>
            </p:cNvPr>
            <p:cNvSpPr/>
            <p:nvPr/>
          </p:nvSpPr>
          <p:spPr>
            <a:xfrm>
              <a:off x="0" y="2116667"/>
              <a:ext cx="1744133" cy="1947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7D5EA6C-3CEE-492F-9FB6-60BAC3B333CD}"/>
                </a:ext>
              </a:extLst>
            </p:cNvPr>
            <p:cNvSpPr/>
            <p:nvPr/>
          </p:nvSpPr>
          <p:spPr>
            <a:xfrm>
              <a:off x="-1" y="3503742"/>
              <a:ext cx="1744133" cy="1947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209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stCxn id="305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stCxn id="307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" dirty="0"/>
              <a:t>Successful Execution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UcPeriod"/>
            </a:pPr>
            <a:r>
              <a:rPr lang="en" dirty="0"/>
              <a:t>Error Handling</a:t>
            </a:r>
            <a:endParaRPr dirty="0"/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 idx="14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Pass 1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2</a:t>
            </a: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Basic Function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414EADA-BD4A-416C-A136-E85565405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32"/>
          <a:stretch/>
        </p:blipFill>
        <p:spPr>
          <a:xfrm>
            <a:off x="0" y="127550"/>
            <a:ext cx="9144000" cy="468151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ECB2C02-C92D-46A9-9F0D-5EE8A0CE4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72" y="0"/>
            <a:ext cx="2625892" cy="51435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2E0ED99-EF9D-47D3-94AA-966422B01875}"/>
              </a:ext>
            </a:extLst>
          </p:cNvPr>
          <p:cNvSpPr/>
          <p:nvPr/>
        </p:nvSpPr>
        <p:spPr>
          <a:xfrm>
            <a:off x="6280727" y="1634836"/>
            <a:ext cx="2595418" cy="23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95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Error Handling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AC0B1-5666-4471-9AA8-9BAFE64728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6474" y="2601485"/>
            <a:ext cx="65140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operand can’t be the same as the label on the same line</a:t>
            </a:r>
          </a:p>
        </p:txBody>
      </p:sp>
    </p:spTree>
    <p:extLst>
      <p:ext uri="{BB962C8B-B14F-4D97-AF65-F5344CB8AC3E}">
        <p14:creationId xmlns:p14="http://schemas.microsoft.com/office/powerpoint/2010/main" val="1644408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2611A38-D88A-4D50-90CA-4EAE987D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49"/>
            <a:ext cx="9144000" cy="48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4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Error Handling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AC0B1-5666-4471-9AA8-9BAFE64728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6474" y="2809234"/>
            <a:ext cx="651404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must be different from mnemonic</a:t>
            </a:r>
          </a:p>
        </p:txBody>
      </p:sp>
    </p:spTree>
    <p:extLst>
      <p:ext uri="{BB962C8B-B14F-4D97-AF65-F5344CB8AC3E}">
        <p14:creationId xmlns:p14="http://schemas.microsoft.com/office/powerpoint/2010/main" val="462216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BDB2ED3-352F-4066-9F6D-CC277AFF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49"/>
            <a:ext cx="9144000" cy="48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14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Error Handling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AC0B1-5666-4471-9AA8-9BAFE64728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6474" y="2809234"/>
            <a:ext cx="651404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Invalid mnemonic</a:t>
            </a:r>
          </a:p>
        </p:txBody>
      </p:sp>
    </p:spTree>
    <p:extLst>
      <p:ext uri="{BB962C8B-B14F-4D97-AF65-F5344CB8AC3E}">
        <p14:creationId xmlns:p14="http://schemas.microsoft.com/office/powerpoint/2010/main" val="4183346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783C9EE-909D-40AB-A1C6-A2F6FCC3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49"/>
            <a:ext cx="9144000" cy="48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6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Error Handling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AC0B1-5666-4471-9AA8-9BAFE64728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16474" y="2809234"/>
            <a:ext cx="651404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8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RSUB cannot have operand</a:t>
            </a:r>
          </a:p>
        </p:txBody>
      </p:sp>
    </p:spTree>
    <p:extLst>
      <p:ext uri="{BB962C8B-B14F-4D97-AF65-F5344CB8AC3E}">
        <p14:creationId xmlns:p14="http://schemas.microsoft.com/office/powerpoint/2010/main" val="2348089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37C512-8207-42DE-B6D5-C16A191B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49"/>
            <a:ext cx="9144000" cy="488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0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Data Structure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" name="Google Shape;330;p36">
            <a:extLst>
              <a:ext uri="{FF2B5EF4-FFF2-40B4-BE49-F238E27FC236}">
                <a16:creationId xmlns:a16="http://schemas.microsoft.com/office/drawing/2014/main" id="{2938D6D9-C308-4BD1-A796-0D73D7EA79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6212" y="2571750"/>
            <a:ext cx="6251575" cy="1972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Array → char →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delim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→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儲存分割符號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string → LMO, sep →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切檔後儲存用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→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pseudo →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儲存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pseudo code</a:t>
            </a:r>
          </a:p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Bool → isError →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作為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flag</a:t>
            </a:r>
          </a:p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Dictionary → opcode table, symbol table</a:t>
            </a:r>
          </a:p>
          <a:p>
            <a:pPr marL="0" indent="0">
              <a:lnSpc>
                <a:spcPct val="150000"/>
              </a:lnSpc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9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Pass 1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4" y="2637616"/>
            <a:ext cx="6251125" cy="129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Scan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原始檔並建立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symbol table</a:t>
            </a:r>
          </a:p>
          <a:p>
            <a:pPr marL="0" indent="0">
              <a:lnSpc>
                <a:spcPct val="150000"/>
              </a:lnSpc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計算指令的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location</a:t>
            </a:r>
          </a:p>
          <a:p>
            <a:pPr marL="0" indent="0">
              <a:lnSpc>
                <a:spcPct val="150000"/>
              </a:lnSpc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產出中間檔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只要上述過程出現一次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error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則不會輸出中間檔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900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" name="Google Shape;330;p36">
            <a:extLst>
              <a:ext uri="{FF2B5EF4-FFF2-40B4-BE49-F238E27FC236}">
                <a16:creationId xmlns:a16="http://schemas.microsoft.com/office/drawing/2014/main" id="{25D40B19-5025-411A-AEF7-5BF245F968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7721" y="1238550"/>
            <a:ext cx="6348557" cy="3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Integer →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lineCount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→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紀錄行數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 loc →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記錄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location</a:t>
            </a:r>
          </a:p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opeRES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→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紀錄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pseudo code operand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相關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Prog_Length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→ object program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紀錄單行長度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String →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addr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→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紀錄定址方式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line →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讀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source code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startAddress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startLabel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endAddress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endLabel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       →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program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 and E record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pattern →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重寫索引定址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1655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037728" y="1547724"/>
            <a:ext cx="7068544" cy="2830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 →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sourceCode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→ pass 1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儲存原始檔，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pass 2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儲存中間檔</a:t>
            </a:r>
            <a:b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output → pass 1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儲存於中間檔輸出的內容，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pass 2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儲存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object code</a:t>
            </a:r>
          </a:p>
          <a:p>
            <a:pPr marL="0" indent="0">
              <a:lnSpc>
                <a:spcPct val="150000"/>
              </a:lnSpc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StreamReader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→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fileReader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middle→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讀檔用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StreamWriter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→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fileWriter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symbol,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objectFile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→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寫檔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901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Algorithm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4" y="2637616"/>
            <a:ext cx="7068544" cy="1629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Search opcode table and symbol table → hash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291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Flowchart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4" y="2637616"/>
            <a:ext cx="6251125" cy="129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TW" sz="2000" b="0" i="0" dirty="0">
                <a:solidFill>
                  <a:srgbClr val="2B3C4D"/>
                </a:solidFill>
                <a:effectLst/>
                <a:latin typeface="Charlie Text"/>
                <a:hlinkClick r:id="rId3"/>
              </a:rPr>
              <a:t>https://linky.design/sp-flowchart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671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Pass 2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4" y="2637616"/>
            <a:ext cx="6251125" cy="129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確認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operand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是否存在於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symbol table</a:t>
            </a:r>
          </a:p>
          <a:p>
            <a:pPr marL="0" indent="0">
              <a:lnSpc>
                <a:spcPct val="150000"/>
              </a:lnSpc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產生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 code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只要上述過程出現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error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就不會產生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marL="0" indent="0">
              <a:lnSpc>
                <a:spcPct val="150000"/>
              </a:lnSpc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產出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 program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record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64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Basic Function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72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729950"/>
            <a:ext cx="696232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Successful Execution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4" y="2637616"/>
            <a:ext cx="6962326" cy="1544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Terminal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用以輸出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error message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，程式正確執行後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terminal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不會有任何輸出，直到按下鍵盤停止執行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產出中間檔、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 program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，額外輸出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symbol file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方便校對是否正確儲存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lnSpc>
                <a:spcPct val="150000"/>
              </a:lnSpc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329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9B2F138-EFFD-4275-85EE-51EADD81C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176098"/>
            <a:ext cx="9144000" cy="479130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D0B440E-56C7-4A2D-A9FC-CE303EE7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346"/>
            <a:ext cx="9144000" cy="47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0D3B953-E06D-4429-8BBB-8E88BA54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375"/>
            <a:ext cx="9144000" cy="381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42853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432</Words>
  <Application>Microsoft Office PowerPoint</Application>
  <PresentationFormat>如螢幕大小 (16:9)</PresentationFormat>
  <Paragraphs>82</Paragraphs>
  <Slides>33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Microsoft JhengHei UI</vt:lpstr>
      <vt:lpstr>Figtree Black</vt:lpstr>
      <vt:lpstr>Wingdings</vt:lpstr>
      <vt:lpstr>Charlie Text</vt:lpstr>
      <vt:lpstr>Hanken Grotesk</vt:lpstr>
      <vt:lpstr>Arial</vt:lpstr>
      <vt:lpstr>微軟正黑體</vt:lpstr>
      <vt:lpstr>Elegant Black &amp; White Thesis Defense by Slidesgo</vt:lpstr>
      <vt:lpstr>SIC 2 Pass Assembler</vt:lpstr>
      <vt:lpstr>Table of contents</vt:lpstr>
      <vt:lpstr>Pass 1</vt:lpstr>
      <vt:lpstr>Pass 2</vt:lpstr>
      <vt:lpstr>Basic Function</vt:lpstr>
      <vt:lpstr>Successful Execution</vt:lpstr>
      <vt:lpstr>PowerPoint 簡報</vt:lpstr>
      <vt:lpstr>PowerPoint 簡報</vt:lpstr>
      <vt:lpstr>PowerPoint 簡報</vt:lpstr>
      <vt:lpstr>PowerPoint 簡報</vt:lpstr>
      <vt:lpstr>PowerPoint 簡報</vt:lpstr>
      <vt:lpstr>Successful Execution</vt:lpstr>
      <vt:lpstr>PowerPoint 簡報</vt:lpstr>
      <vt:lpstr>Successful Execution</vt:lpstr>
      <vt:lpstr>PowerPoint 簡報</vt:lpstr>
      <vt:lpstr>Successful Execution</vt:lpstr>
      <vt:lpstr>PowerPoint 簡報</vt:lpstr>
      <vt:lpstr>Error Handling</vt:lpstr>
      <vt:lpstr>PowerPoint 簡報</vt:lpstr>
      <vt:lpstr>PowerPoint 簡報</vt:lpstr>
      <vt:lpstr>Error Handling</vt:lpstr>
      <vt:lpstr>PowerPoint 簡報</vt:lpstr>
      <vt:lpstr>Error Handling</vt:lpstr>
      <vt:lpstr>PowerPoint 簡報</vt:lpstr>
      <vt:lpstr>Error Handling</vt:lpstr>
      <vt:lpstr>PowerPoint 簡報</vt:lpstr>
      <vt:lpstr>Error Handling</vt:lpstr>
      <vt:lpstr>PowerPoint 簡報</vt:lpstr>
      <vt:lpstr>Data Structure</vt:lpstr>
      <vt:lpstr>04</vt:lpstr>
      <vt:lpstr>04</vt:lpstr>
      <vt:lpstr>Algorithm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 2 Pass Assembler</dc:title>
  <cp:lastModifiedBy>鄭鈺曄</cp:lastModifiedBy>
  <cp:revision>32</cp:revision>
  <dcterms:modified xsi:type="dcterms:W3CDTF">2024-06-06T02:27:48Z</dcterms:modified>
</cp:coreProperties>
</file>