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6" r:id="rId14"/>
    <p:sldId id="265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4EE40-F441-4969-A017-D583A618038C}" v="61" dt="2023-05-08T10:09:20.898"/>
    <p1510:client id="{58711270-DDDC-43C9-BC7B-FCC50F868FB3}" v="46" dt="2023-05-09T08:26:13.062"/>
    <p1510:client id="{9A6C717D-14DA-4EB8-BF04-07FF80911504}" v="2" dt="2023-05-08T21:54:50.142"/>
    <p1510:client id="{AD6BAD29-A8CF-42B7-B9A3-60F17BD3F86E}" v="461" dt="2023-05-09T08:19:52.557"/>
    <p1510:client id="{BCFAD807-326C-82B0-584A-2322C4105A4D}" v="2" vWet="8" dt="2023-05-09T08:24:54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970CA-F041-28A6-1914-0D06A074A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7EA8AF-B0DD-D4E8-DD8A-F8D11A1FA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B4F61-3174-4CB5-D8F5-E85D3D57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F693-8474-496E-851A-0E09EE9B894A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519A2-7187-5349-BAF9-266DE660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987A6C-41D0-234B-B313-F7E17DC7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668A-533C-46E1-8EEA-BCE9C1773D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3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47C49-2E55-EF05-F380-FEAB8B57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21411E-2F3D-4B35-9F25-D9E042A68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F850D8-FEE1-EAD5-77C3-78180D20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F693-8474-496E-851A-0E09EE9B894A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223E5F-3076-BAB2-39D2-D05920C7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4BE51-DF0F-CBDB-8003-F887EA5F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668A-533C-46E1-8EEA-BCE9C1773D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DEA435-984D-C0AA-BF83-91922D16E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2E98C0-5A84-3D3D-A6B8-0B9CAF058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6A720D-C739-4A25-CB4C-C2D55B8B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F693-8474-496E-851A-0E09EE9B894A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EC36BA-50F3-628B-743D-D69FBAF5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45991D-5096-1627-4301-39CA201A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668A-533C-46E1-8EEA-BCE9C1773D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59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3CA1F-81AA-B70E-6B5E-DF6F6D3B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89ABEF-C87B-0882-B4B8-7C4723AE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714088-7D96-929A-B7A3-E874B3B6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F693-8474-496E-851A-0E09EE9B894A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888E9-2F0B-202E-F90E-9DCDD874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ACE69-F8AA-5E49-1E7C-4F9AF480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668A-533C-46E1-8EEA-BCE9C1773D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62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90DBA-92C3-47D0-ACBF-C860905D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A6EFB6-E554-B18E-E085-67AF574F5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128FBC-58C6-3CB8-D237-88A4AA0F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F693-8474-496E-851A-0E09EE9B894A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5C44B-E2D0-FE71-BE75-7B9E8E2F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519EA-8AFF-3173-975C-440B0264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668A-533C-46E1-8EEA-BCE9C1773D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67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ACBAF-8176-6F86-6034-BC47EEA8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DCEF65-ECC9-6EB6-3747-376D4E705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266D1E-EE53-12A0-B68E-6AA722B03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03B726-4691-116B-7E8E-770487EB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F693-8474-496E-851A-0E09EE9B894A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28B64B-96AD-1DC2-EB38-CEF41735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AD68AF-D28B-CDFB-C4F0-09F36623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668A-533C-46E1-8EEA-BCE9C1773D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58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7F434-CF30-AAC1-EAA8-7BD7FCFF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2A04FD-77C2-B763-56F4-0CB9AB829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F6B3A7-D7E7-79AF-AF8A-AD9F5C73F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76BD50-11CB-92CE-7A8F-D6A3CA530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01097B-9303-B431-62C9-45898391F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9CC93D-D91F-9073-775E-ECE812C0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F693-8474-496E-851A-0E09EE9B894A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EE8CF8-87A1-F96C-7B23-196E9727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AC3C9E-304B-5AFB-0E73-CD1FD0B4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668A-533C-46E1-8EEA-BCE9C1773D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56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52C33-4791-F855-2B6C-97B1B334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AAF0B6-96D7-B042-EF45-206A6D27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F693-8474-496E-851A-0E09EE9B894A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3E1869-BCCD-899D-76F1-5D05A040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4C2EB0-1858-D1ED-827A-EBBECE1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668A-533C-46E1-8EEA-BCE9C1773D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9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631236-7277-53C7-FBF3-FFAAF4E4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F693-8474-496E-851A-0E09EE9B894A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1AD1D7-B9C4-7D83-A2E7-A9FFBB33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DE7B60-B111-086E-74EE-D7E5C50F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668A-533C-46E1-8EEA-BCE9C1773D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95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C677-1A59-4252-3C77-DABC1FD7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CBBA5-D697-D057-1DF7-9F753A735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E90051-A8EA-59D1-300A-3FC07EFE1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1199E5-ED8E-0D3D-B59D-92D2453E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F693-8474-496E-851A-0E09EE9B894A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472392-4AAA-3F6C-BEC7-211A3B7B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0C782B-464C-5F80-1D3A-48B25CB4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668A-533C-46E1-8EEA-BCE9C1773D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06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E1AE2-81CB-91AC-C84B-EFC5D90B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02D9CD-0533-961F-B17E-5FE9C7A8F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35FCA1-B33A-40A9-B5B1-D70ED9AF9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28A515-B858-1D1D-ED72-F63E8603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F693-8474-496E-851A-0E09EE9B894A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DAECCD-7766-76E1-CC8C-E5DC2E0D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502482-7479-4417-39D3-EE7F98FE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668A-533C-46E1-8EEA-BCE9C1773D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32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1408DA-2486-7F21-679B-6340E82F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219E83-AFF7-A572-4084-BFDF37DD1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3CB09E-766C-C7CE-5A04-29013BC26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F693-8474-496E-851A-0E09EE9B894A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06B73-32D1-7EE8-0A1B-8364FF2D5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6593DF-68A2-49DB-7504-44E0E35ED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668A-533C-46E1-8EEA-BCE9C1773D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11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ocrm.com/administration/server-configuration/" TargetMode="External"/><Relationship Id="rId2" Type="http://schemas.openxmlformats.org/officeDocument/2006/relationships/hyperlink" Target="https://www.arsys.es/blog/espocrm-cloud-c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ryptonsolid.com/que-es-financialforce-com-definicion-de-krypton-solid/" TargetMode="External"/><Relationship Id="rId5" Type="http://schemas.openxmlformats.org/officeDocument/2006/relationships/hyperlink" Target="https://www.espocrm.com/es/" TargetMode="External"/><Relationship Id="rId4" Type="http://schemas.openxmlformats.org/officeDocument/2006/relationships/hyperlink" Target="https://www.daviddelrio.es/crm-gratis-espocr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37400A-DBE9-5E0F-9EE9-007F9E8B2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777859"/>
            <a:ext cx="5946579" cy="1514185"/>
          </a:xfrm>
        </p:spPr>
        <p:txBody>
          <a:bodyPr anchor="t">
            <a:normAutofit/>
          </a:bodyPr>
          <a:lstStyle/>
          <a:p>
            <a:pPr algn="l"/>
            <a:r>
              <a:rPr lang="es-ES" sz="4000">
                <a:solidFill>
                  <a:schemeClr val="tx2"/>
                </a:solidFill>
                <a:cs typeface="Calibri Light"/>
              </a:rPr>
              <a:t>CRM &amp; ERP</a:t>
            </a:r>
            <a:endParaRPr lang="es-ES" sz="400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211D4052-3C89-7F06-55CA-19175BA89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939026"/>
            <a:ext cx="5946202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s-ES_tradnl" sz="2000">
                <a:solidFill>
                  <a:schemeClr val="tx2"/>
                </a:solidFill>
                <a:cs typeface="Calibri"/>
              </a:rPr>
              <a:t>Yeismil del Rosario y Raúl López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B83C8-044B-F0DB-7E69-0F8F7D2D1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05" y="677773"/>
            <a:ext cx="2378315" cy="543614"/>
          </a:xfrm>
          <a:prstGeom prst="rect">
            <a:avLst/>
          </a:prstGeom>
        </p:spPr>
      </p:pic>
      <p:pic>
        <p:nvPicPr>
          <p:cNvPr id="7" name="Picture 4" descr="FinancialForce – Next Consult – Business and Digital Transformation  Consultancy, Partner of Salesforce and SAP">
            <a:extLst>
              <a:ext uri="{FF2B5EF4-FFF2-40B4-BE49-F238E27FC236}">
                <a16:creationId xmlns:a16="http://schemas.microsoft.com/office/drawing/2014/main" id="{20C95DD1-8913-C945-25B7-4662E4C34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3" r="12965" b="-2"/>
          <a:stretch/>
        </p:blipFill>
        <p:spPr bwMode="auto">
          <a:xfrm>
            <a:off x="8442670" y="4060070"/>
            <a:ext cx="3421939" cy="234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92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7A85B-8AEA-E0ED-72A9-42BCB56E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s-ES_tradnl">
                <a:latin typeface="Calibri"/>
                <a:ea typeface="+mj-lt"/>
                <a:cs typeface="+mj-lt"/>
              </a:rPr>
              <a:t>Plataformas ERP son fácilmente integrables</a:t>
            </a:r>
            <a:endParaRPr lang="es-ES_tradnl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2D5F-12AC-F7BD-A3DB-3F4FB29D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Odoo</a:t>
            </a:r>
          </a:p>
          <a:p>
            <a:r>
              <a:rPr lang="en-US" sz="2000">
                <a:cs typeface="Calibri"/>
              </a:rPr>
              <a:t>SAP</a:t>
            </a:r>
          </a:p>
          <a:p>
            <a:r>
              <a:rPr lang="en-US" sz="2000">
                <a:ea typeface="+mn-lt"/>
                <a:cs typeface="+mn-lt"/>
              </a:rPr>
              <a:t>Microsoft Dynamics</a:t>
            </a:r>
          </a:p>
          <a:p>
            <a:r>
              <a:rPr lang="en-US" sz="2000">
                <a:ea typeface="+mn-lt"/>
                <a:cs typeface="+mn-lt"/>
              </a:rPr>
              <a:t>Netsuite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62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1200F3-F4D3-4E3C-81AB-2483C17F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b="1"/>
              <a:t>¿Qué es ERP </a:t>
            </a:r>
            <a:r>
              <a:rPr lang="es-ES" b="1" err="1"/>
              <a:t>FinancialForce</a:t>
            </a:r>
            <a:r>
              <a:rPr lang="es-ES" b="1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1247C-4137-4E3E-934D-FBF8F984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0">
                <a:effectLst/>
              </a:rPr>
              <a:t>FinancialForce es una plataforma de software de gestión empresarial basada en la nube que se enfoca en la gestión financiera, de recursos humanos y de servicios. </a:t>
            </a:r>
          </a:p>
          <a:p>
            <a:pPr marL="0" indent="0">
              <a:buNone/>
            </a:pPr>
            <a:r>
              <a:rPr lang="es-ES" sz="2000" i="0">
                <a:effectLst/>
              </a:rPr>
              <a:t>Fue fundada en 2009 y ha crecido hasta convertirse en una de las principales empresas de software de ERP en la nube.</a:t>
            </a:r>
          </a:p>
          <a:p>
            <a:pPr marL="0" indent="0">
              <a:buNone/>
            </a:pPr>
            <a:endParaRPr lang="es-ES" sz="2000">
              <a:latin typeface="Söhne"/>
            </a:endParaRPr>
          </a:p>
          <a:p>
            <a:pPr marL="0" indent="0">
              <a:buNone/>
            </a:pPr>
            <a:endParaRPr lang="es-ES" sz="2000"/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FinancialForce – Next Consult – Business and Digital Transformation  Consultancy, Partner of Salesforce and SAP">
            <a:extLst>
              <a:ext uri="{FF2B5EF4-FFF2-40B4-BE49-F238E27FC236}">
                <a16:creationId xmlns:a16="http://schemas.microsoft.com/office/drawing/2014/main" id="{911BE455-1A17-4AF9-83F5-DFA9450F0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3" r="12965" b="-2"/>
          <a:stretch/>
        </p:blipFill>
        <p:spPr bwMode="auto">
          <a:xfrm>
            <a:off x="7443538" y="3192528"/>
            <a:ext cx="2775284" cy="190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88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4C4D89-E988-43B3-87B8-E4982013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420" y="-758386"/>
            <a:ext cx="3748810" cy="4726502"/>
          </a:xfrm>
        </p:spPr>
        <p:txBody>
          <a:bodyPr>
            <a:normAutofit/>
          </a:bodyPr>
          <a:lstStyle/>
          <a:p>
            <a:r>
              <a:rPr lang="es-ES" b="1"/>
              <a:t>Funciones y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E952A-C17B-47A8-B544-22816D9A6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r>
              <a:rPr lang="es-ES" sz="1700"/>
              <a:t>Gestión de proyectos: Incluye herramientas de gestión de proyectos para ayudar a las empresas a gestionar y controlar sus proyectos.</a:t>
            </a:r>
          </a:p>
          <a:p>
            <a:endParaRPr lang="es-ES" sz="1700"/>
          </a:p>
          <a:p>
            <a:r>
              <a:rPr lang="es-ES" sz="1700"/>
              <a:t>Gestión de compras: Permite a las empresas gestionar sus procesos de compra, incluyendo la gestión de proveedores, la gestión de pedidos y la gestión de facturas de proveedores.</a:t>
            </a:r>
          </a:p>
          <a:p>
            <a:endParaRPr lang="es-ES" sz="1700"/>
          </a:p>
          <a:p>
            <a:r>
              <a:rPr lang="es-ES" sz="1700"/>
              <a:t>Análisis financiero: FinancialForce proporciona herramientas de análisis financiero para ayudar a las empresas a evaluar su rendimiento financiero.</a:t>
            </a:r>
          </a:p>
          <a:p>
            <a:endParaRPr lang="es-ES" sz="1700"/>
          </a:p>
          <a:p>
            <a:r>
              <a:rPr lang="es-ES" sz="1700"/>
              <a:t>Integración: Lo que permite a las empresas sincronizar datos entre diferentes sistemas y mejorar la eficiencia y la productividad.</a:t>
            </a:r>
          </a:p>
          <a:p>
            <a:endParaRPr lang="es-ES" sz="17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AA2A5C-1AF0-43C2-AE8D-EF9ED07F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73" y="2941749"/>
            <a:ext cx="4903104" cy="27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971B45-A05A-4A58-BC73-4BBE8619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s-ES" b="0" i="0">
                <a:effectLst/>
                <a:latin typeface="+mn-lt"/>
              </a:rPr>
              <a:t>¿</a:t>
            </a:r>
            <a:r>
              <a:rPr lang="es-ES">
                <a:latin typeface="+mn-lt"/>
              </a:rPr>
              <a:t>C</a:t>
            </a:r>
            <a:r>
              <a:rPr lang="es-ES" b="0" i="0">
                <a:effectLst/>
                <a:latin typeface="+mn-lt"/>
              </a:rPr>
              <a:t>ómo puede ayudar a mi empresa?</a:t>
            </a:r>
            <a:endParaRPr lang="es-ES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9EEB42-544C-4890-89D3-FB839DEB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r>
              <a:rPr lang="es-ES" sz="2000" b="0" i="0">
                <a:effectLst/>
              </a:rPr>
              <a:t>Mejorar la eficiencia</a:t>
            </a:r>
          </a:p>
          <a:p>
            <a:endParaRPr lang="es-ES" sz="2000" b="0" i="0">
              <a:effectLst/>
            </a:endParaRPr>
          </a:p>
          <a:p>
            <a:r>
              <a:rPr lang="es-ES" sz="2000" b="0" i="0">
                <a:effectLst/>
              </a:rPr>
              <a:t>Facilitar la toma de decisiones</a:t>
            </a:r>
          </a:p>
          <a:p>
            <a:endParaRPr lang="es-ES" sz="2000"/>
          </a:p>
          <a:p>
            <a:r>
              <a:rPr lang="es-ES" sz="2000" b="0" i="0">
                <a:effectLst/>
              </a:rPr>
              <a:t>Mejorar la gestión de recursos humanos</a:t>
            </a:r>
          </a:p>
          <a:p>
            <a:endParaRPr lang="es-ES" sz="2000" b="0" i="0">
              <a:effectLst/>
            </a:endParaRPr>
          </a:p>
          <a:p>
            <a:r>
              <a:rPr lang="es-ES" sz="2000" b="0" i="0">
                <a:effectLst/>
              </a:rPr>
              <a:t>Escalabilidad y personalización</a:t>
            </a:r>
            <a:endParaRPr lang="es-ES" sz="20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44FB23-8BD7-4400-B96D-33D4914BE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31" y="64404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9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8D5D2-D572-453A-8E2E-61F881A0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s-ES" b="1"/>
              <a:t>¿Qué soluciones ofrece?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861C78-CB45-4563-AA36-BE59A20D2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" sz="2000" b="0" i="0">
              <a:effectLst/>
            </a:endParaRPr>
          </a:p>
          <a:p>
            <a:pPr marL="0" indent="0">
              <a:buNone/>
            </a:pPr>
            <a:r>
              <a:rPr lang="es-ES" sz="2000" b="0" i="0">
                <a:effectLst/>
              </a:rPr>
              <a:t>Uno de los aspectos más destacados de </a:t>
            </a:r>
            <a:r>
              <a:rPr lang="es-ES" sz="2000" b="0" i="0" err="1">
                <a:effectLst/>
              </a:rPr>
              <a:t>FinancialForce</a:t>
            </a:r>
            <a:r>
              <a:rPr lang="es-ES" sz="2000" b="0" i="0">
                <a:effectLst/>
              </a:rPr>
              <a:t> es su integración con la plataforma de gestión de relaciones con el cliente (CRM) de Salesforce.</a:t>
            </a:r>
          </a:p>
          <a:p>
            <a:pPr marL="0" indent="0">
              <a:buNone/>
            </a:pPr>
            <a:endParaRPr lang="es-ES" sz="2000" b="0" i="0">
              <a:effectLst/>
            </a:endParaRPr>
          </a:p>
          <a:p>
            <a:pPr marL="0" indent="0">
              <a:buNone/>
            </a:pPr>
            <a:r>
              <a:rPr lang="es-ES" sz="2000" b="0" i="0">
                <a:effectLst/>
              </a:rPr>
              <a:t>Esta integración permite a los usuarios de </a:t>
            </a:r>
            <a:r>
              <a:rPr lang="es-ES" sz="2000" b="0" i="0" err="1">
                <a:effectLst/>
              </a:rPr>
              <a:t>FinancialForce</a:t>
            </a:r>
            <a:r>
              <a:rPr lang="es-ES" sz="2000" b="0" i="0">
                <a:effectLst/>
              </a:rPr>
              <a:t> acceder a la información de clientes y prospectos, lo que facilita la gestión de la relación con los clientes.</a:t>
            </a:r>
          </a:p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38868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E7F81-A7C0-8F19-B2D1-2527E3AC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s-ES" b="1"/>
              <a:t>Planes y Precios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F97C7B-ABF1-3FC1-9064-F0B0B4BB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/>
              <a:t>Estos son algunos de los planes mas populares:</a:t>
            </a:r>
          </a:p>
          <a:p>
            <a:endParaRPr lang="es-ES" sz="2000"/>
          </a:p>
          <a:p>
            <a:r>
              <a:rPr lang="es-ES" sz="2000" err="1"/>
              <a:t>Financial</a:t>
            </a:r>
            <a:r>
              <a:rPr lang="es-ES" sz="2000"/>
              <a:t> Management: Este plan incluye funciones de contabilidad, gestión de ingresos y gastos, presupuestos y análisis financiero. El precio comienza en $ 1,250 por mes.</a:t>
            </a:r>
          </a:p>
          <a:p>
            <a:endParaRPr lang="es-ES" sz="2000"/>
          </a:p>
          <a:p>
            <a:r>
              <a:rPr lang="es-ES" sz="2000"/>
              <a:t>Professional </a:t>
            </a:r>
            <a:r>
              <a:rPr lang="es-ES" sz="2000" err="1"/>
              <a:t>Services</a:t>
            </a:r>
            <a:r>
              <a:rPr lang="es-ES" sz="2000"/>
              <a:t> </a:t>
            </a:r>
            <a:r>
              <a:rPr lang="es-ES" sz="2000" err="1"/>
              <a:t>Automation</a:t>
            </a:r>
            <a:r>
              <a:rPr lang="es-ES" sz="2000"/>
              <a:t> (PSA): Este plan está diseñado para empresas de servicios profesionales, y ofrece herramientas para la gestión de proyectos, recursos y facturación. El precio comienza en $ 1,250 por mes.</a:t>
            </a:r>
          </a:p>
        </p:txBody>
      </p:sp>
    </p:spTree>
    <p:extLst>
      <p:ext uri="{BB962C8B-B14F-4D97-AF65-F5344CB8AC3E}">
        <p14:creationId xmlns:p14="http://schemas.microsoft.com/office/powerpoint/2010/main" val="65531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10778-7374-B022-740B-7BBEEDC4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s-ES" b="1"/>
              <a:t>Soporte y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078DC-CA09-F485-B9D0-4E601FAC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r>
              <a:rPr lang="es-ES" sz="2000"/>
              <a:t>Soporte: FinancialForce ofrece soporte técnico para sus clientes a través de diferentes canales, como chat en vivo, correo electrónico y teléfono.</a:t>
            </a:r>
          </a:p>
          <a:p>
            <a:endParaRPr lang="es-ES" sz="2000"/>
          </a:p>
          <a:p>
            <a:r>
              <a:rPr lang="es-ES" sz="2000"/>
              <a:t>Actualizaciones: FinancialForce proporciona actualizaciones de software periódicas para garantizar que los clientes tengan acceso a las últimas funciones y mejoras de seguridad.</a:t>
            </a:r>
          </a:p>
        </p:txBody>
      </p:sp>
    </p:spTree>
    <p:extLst>
      <p:ext uri="{BB962C8B-B14F-4D97-AF65-F5344CB8AC3E}">
        <p14:creationId xmlns:p14="http://schemas.microsoft.com/office/powerpoint/2010/main" val="348360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BB84B4-5547-B699-F0CB-F8471FC7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 sz="4000">
                <a:solidFill>
                  <a:schemeClr val="tx2"/>
                </a:solidFill>
                <a:cs typeface="Calibri Light"/>
              </a:rPr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5CDF-1B1A-0BD9-9AB0-0FD9DE919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EspoCRM</a:t>
            </a:r>
            <a:r>
              <a:rPr lang="en-US" sz="1600">
                <a:solidFill>
                  <a:schemeClr val="tx2"/>
                </a:solidFill>
                <a:ea typeface="+mn-lt"/>
                <a:cs typeface="+mn-lt"/>
                <a:hlinkClick r:id="rId2"/>
              </a:rPr>
              <a:t>: ¿</a:t>
            </a:r>
            <a:r>
              <a:rPr lang="en-US" sz="160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Qué</a:t>
            </a:r>
            <a:r>
              <a:rPr lang="en-US" sz="1600">
                <a:solidFill>
                  <a:schemeClr val="tx2"/>
                </a:solidFill>
                <a:ea typeface="+mn-lt"/>
                <a:cs typeface="+mn-lt"/>
                <a:hlinkClick r:id="rId2"/>
              </a:rPr>
              <a:t> es? | </a:t>
            </a:r>
            <a:r>
              <a:rPr lang="en-US" sz="160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Arsys</a:t>
            </a:r>
            <a:endParaRPr lang="en-US" sz="160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r>
              <a:rPr lang="en-US" sz="1600">
                <a:solidFill>
                  <a:schemeClr val="tx2"/>
                </a:solidFill>
                <a:ea typeface="+mn-lt"/>
                <a:cs typeface="+mn-lt"/>
                <a:hlinkClick r:id="rId3"/>
              </a:rPr>
              <a:t>Configuration - </a:t>
            </a:r>
            <a:r>
              <a:rPr lang="en-US" sz="1600" err="1">
                <a:solidFill>
                  <a:schemeClr val="tx2"/>
                </a:solidFill>
                <a:ea typeface="+mn-lt"/>
                <a:cs typeface="+mn-lt"/>
                <a:hlinkClick r:id="rId3"/>
              </a:rPr>
              <a:t>EspoCRM</a:t>
            </a:r>
            <a:r>
              <a:rPr lang="en-US" sz="1600">
                <a:solidFill>
                  <a:schemeClr val="tx2"/>
                </a:solidFill>
                <a:ea typeface="+mn-lt"/>
                <a:cs typeface="+mn-lt"/>
                <a:hlinkClick r:id="rId3"/>
              </a:rPr>
              <a:t> Documentation</a:t>
            </a:r>
          </a:p>
          <a:p>
            <a:r>
              <a:rPr lang="en-US" sz="160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EspoCRM</a:t>
            </a:r>
            <a:r>
              <a:rPr lang="en-US" sz="1600">
                <a:solidFill>
                  <a:schemeClr val="tx2"/>
                </a:solidFill>
                <a:ea typeface="+mn-lt"/>
                <a:cs typeface="+mn-lt"/>
                <a:hlinkClick r:id="rId4"/>
              </a:rPr>
              <a:t> 【El </a:t>
            </a:r>
            <a:r>
              <a:rPr lang="en-US" sz="160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mejor</a:t>
            </a:r>
            <a:r>
              <a:rPr lang="en-US" sz="1600">
                <a:solidFill>
                  <a:schemeClr val="tx2"/>
                </a:solidFill>
                <a:ea typeface="+mn-lt"/>
                <a:cs typeface="+mn-lt"/>
                <a:hlinkClick r:id="rId4"/>
              </a:rPr>
              <a:t> CRM GRATIS </a:t>
            </a:r>
            <a:r>
              <a:rPr lang="en-US" sz="160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en</a:t>
            </a:r>
            <a:r>
              <a:rPr lang="en-US" sz="1600">
                <a:solidFill>
                  <a:schemeClr val="tx2"/>
                </a:solidFill>
                <a:ea typeface="+mn-lt"/>
                <a:cs typeface="+mn-lt"/>
                <a:hlinkClick r:id="rId4"/>
              </a:rPr>
              <a:t> </a:t>
            </a:r>
            <a:r>
              <a:rPr lang="en-US" sz="160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Español</a:t>
            </a:r>
            <a:r>
              <a:rPr lang="en-US" sz="1600">
                <a:solidFill>
                  <a:schemeClr val="tx2"/>
                </a:solidFill>
                <a:ea typeface="+mn-lt"/>
                <a:cs typeface="+mn-lt"/>
                <a:hlinkClick r:id="rId4"/>
              </a:rPr>
              <a:t>】 (daviddelrio.es)</a:t>
            </a:r>
            <a:endParaRPr lang="en-US" sz="1600">
              <a:solidFill>
                <a:schemeClr val="tx2"/>
              </a:solidFill>
              <a:ea typeface="+mn-lt"/>
              <a:cs typeface="+mn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 err="1">
                <a:ea typeface="+mn-lt"/>
                <a:cs typeface="+mn-lt"/>
                <a:hlinkClick r:id="rId5"/>
              </a:rPr>
              <a:t>EspoCRM</a:t>
            </a:r>
            <a:r>
              <a:rPr lang="en-US" sz="1600">
                <a:ea typeface="+mn-lt"/>
                <a:cs typeface="+mn-lt"/>
                <a:hlinkClick r:id="rId5"/>
              </a:rPr>
              <a:t> | Open Source CRM (</a:t>
            </a:r>
            <a:r>
              <a:rPr lang="en-US" sz="1600" err="1">
                <a:ea typeface="+mn-lt"/>
                <a:cs typeface="+mn-lt"/>
                <a:hlinkClick r:id="rId5"/>
              </a:rPr>
              <a:t>Español</a:t>
            </a:r>
            <a:r>
              <a:rPr lang="en-US" sz="1600">
                <a:ea typeface="+mn-lt"/>
                <a:cs typeface="+mn-lt"/>
                <a:hlinkClick r:id="rId5"/>
              </a:rPr>
              <a:t>)</a:t>
            </a:r>
            <a:endParaRPr lang="en-US" sz="1600">
              <a:ea typeface="+mn-lt"/>
              <a:cs typeface="+mn-lt"/>
            </a:endParaRPr>
          </a:p>
          <a:p>
            <a:r>
              <a:rPr lang="es-ES" sz="1600">
                <a:hlinkClick r:id="rId6"/>
              </a:rPr>
              <a:t>▷▷▷ ¿Qué es FinancialForce.com? - Definición de </a:t>
            </a:r>
            <a:r>
              <a:rPr lang="es-ES" sz="1600" err="1">
                <a:hlinkClick r:id="rId6"/>
              </a:rPr>
              <a:t>Krypton</a:t>
            </a:r>
            <a:r>
              <a:rPr lang="es-ES" sz="1600">
                <a:hlinkClick r:id="rId6"/>
              </a:rPr>
              <a:t> Solid (Actualizado 2023) - </a:t>
            </a:r>
            <a:r>
              <a:rPr lang="es-ES" sz="1600" err="1">
                <a:hlinkClick r:id="rId6"/>
              </a:rPr>
              <a:t>Krypton</a:t>
            </a:r>
            <a:r>
              <a:rPr lang="es-ES" sz="1600">
                <a:hlinkClick r:id="rId6"/>
              </a:rPr>
              <a:t> Solid</a:t>
            </a:r>
            <a:endParaRPr lang="en-US" sz="16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10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37400A-DBE9-5E0F-9EE9-007F9E8B2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304078"/>
            <a:ext cx="5946579" cy="1514185"/>
          </a:xfrm>
        </p:spPr>
        <p:txBody>
          <a:bodyPr anchor="t">
            <a:normAutofit/>
          </a:bodyPr>
          <a:lstStyle/>
          <a:p>
            <a:pPr algn="l"/>
            <a:r>
              <a:rPr lang="es-ES" sz="2800" dirty="0">
                <a:latin typeface="Calibri"/>
                <a:cs typeface="Calibri"/>
              </a:rPr>
              <a:t>Índice</a:t>
            </a:r>
            <a:endParaRPr lang="es-ES" sz="40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61B83C8-044B-F0DB-7E69-0F8F7D2D1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05" y="677773"/>
            <a:ext cx="2378315" cy="543614"/>
          </a:xfrm>
          <a:prstGeom prst="rect">
            <a:avLst/>
          </a:prstGeom>
        </p:spPr>
      </p:pic>
      <p:pic>
        <p:nvPicPr>
          <p:cNvPr id="7" name="Picture 4" descr="FinancialForce – Next Consult – Business and Digital Transformation  Consultancy, Partner of Salesforce and SAP">
            <a:extLst>
              <a:ext uri="{FF2B5EF4-FFF2-40B4-BE49-F238E27FC236}">
                <a16:creationId xmlns:a16="http://schemas.microsoft.com/office/drawing/2014/main" id="{20C95DD1-8913-C945-25B7-4662E4C34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3" r="12965" b="-2"/>
          <a:stretch/>
        </p:blipFill>
        <p:spPr bwMode="auto">
          <a:xfrm>
            <a:off x="8442670" y="4060070"/>
            <a:ext cx="3421939" cy="234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E027FEB-74AC-492B-AE6A-2F768102DCA7}"/>
              </a:ext>
            </a:extLst>
          </p:cNvPr>
          <p:cNvSpPr txBox="1">
            <a:spLocks/>
          </p:cNvSpPr>
          <p:nvPr/>
        </p:nvSpPr>
        <p:spPr>
          <a:xfrm>
            <a:off x="838201" y="2013625"/>
            <a:ext cx="4614759" cy="41633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err="1">
                <a:cs typeface="Calibri"/>
              </a:rPr>
              <a:t>EspoCRM</a:t>
            </a:r>
            <a:endParaRPr lang="es-ES" sz="1600" dirty="0">
              <a:cs typeface="Calibri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200" dirty="0">
                <a:cs typeface="Calibri"/>
              </a:rPr>
              <a:t>¿Que es?</a:t>
            </a:r>
            <a:endParaRPr lang="en-US" sz="1200" dirty="0">
              <a:cs typeface="Calibri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200" dirty="0">
                <a:cs typeface="Calibri"/>
              </a:rPr>
              <a:t>Arquitectura funcional</a:t>
            </a:r>
            <a:endParaRPr lang="en-US" sz="1200" dirty="0">
              <a:cs typeface="Calibri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200" dirty="0">
                <a:cs typeface="Calibri"/>
              </a:rPr>
              <a:t>Interfaz gráfica</a:t>
            </a:r>
            <a:endParaRPr lang="en-US" sz="1200" dirty="0">
              <a:cs typeface="Calibri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200" dirty="0">
                <a:cs typeface="Calibri"/>
              </a:rPr>
              <a:t>Arquitectura tecnológica</a:t>
            </a:r>
            <a:endParaRPr lang="en-US" sz="1200" dirty="0">
              <a:cs typeface="Calibri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200" dirty="0">
                <a:cs typeface="Calibri"/>
              </a:rPr>
              <a:t>Características técnicas</a:t>
            </a:r>
            <a:endParaRPr lang="en-US" sz="1200" dirty="0">
              <a:cs typeface="Calibri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200" dirty="0">
                <a:cs typeface="Calibri"/>
              </a:rPr>
              <a:t>Versiones disponibles</a:t>
            </a:r>
            <a:endParaRPr lang="en-US" sz="1200" dirty="0">
              <a:cs typeface="Calibri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200" dirty="0">
                <a:cs typeface="Calibri"/>
              </a:rPr>
              <a:t>Tipo de licencia</a:t>
            </a:r>
            <a:endParaRPr lang="en-US" sz="1200" dirty="0">
              <a:cs typeface="Calibri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200" dirty="0">
                <a:cs typeface="Calibri"/>
              </a:rPr>
              <a:t>Plataforma ERP de fácil </a:t>
            </a:r>
            <a:r>
              <a:rPr lang="es-ES" sz="1200" dirty="0" err="1">
                <a:cs typeface="Calibri"/>
              </a:rPr>
              <a:t>integracion</a:t>
            </a:r>
            <a:r>
              <a:rPr lang="es-ES" sz="1200" dirty="0">
                <a:cs typeface="Calibri"/>
              </a:rPr>
              <a:t>.</a:t>
            </a:r>
            <a:endParaRPr lang="es-E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err="1">
                <a:cs typeface="Calibri"/>
              </a:rPr>
              <a:t>FinancialForce</a:t>
            </a:r>
            <a:endParaRPr lang="es-ES" sz="1600" dirty="0">
              <a:cs typeface="Calibri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200" dirty="0">
                <a:cs typeface="Calibri"/>
              </a:rPr>
              <a:t>¿Que es?</a:t>
            </a:r>
            <a:endParaRPr lang="en-US" sz="1200" dirty="0">
              <a:cs typeface="Calibri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200" dirty="0">
                <a:cs typeface="Calibri"/>
              </a:rPr>
              <a:t>Funciones y </a:t>
            </a:r>
            <a:r>
              <a:rPr lang="es-ES" sz="1200" dirty="0" err="1">
                <a:cs typeface="Calibri"/>
              </a:rPr>
              <a:t>caracteristicas</a:t>
            </a:r>
            <a:endParaRPr lang="en-US" sz="1200" dirty="0">
              <a:cs typeface="Calibri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200" dirty="0">
                <a:cs typeface="Calibri"/>
              </a:rPr>
              <a:t>¿Como puede ayudar a mi empresa?</a:t>
            </a:r>
            <a:endParaRPr lang="en-US" sz="1200" dirty="0">
              <a:cs typeface="Calibri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200" dirty="0">
                <a:cs typeface="Calibri"/>
              </a:rPr>
              <a:t>Soluciones que </a:t>
            </a:r>
            <a:r>
              <a:rPr lang="es-ES" sz="1200" dirty="0" err="1">
                <a:cs typeface="Calibri"/>
              </a:rPr>
              <a:t>ofece</a:t>
            </a:r>
            <a:endParaRPr lang="en-US" sz="1200" dirty="0">
              <a:cs typeface="Calibri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200" dirty="0">
                <a:cs typeface="Calibri"/>
              </a:rPr>
              <a:t>Planes y precio</a:t>
            </a:r>
            <a:endParaRPr lang="en-US" sz="1200" dirty="0">
              <a:cs typeface="Calibri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200" dirty="0">
                <a:cs typeface="Calibri"/>
              </a:rPr>
              <a:t>Soporte y seguridad</a:t>
            </a:r>
            <a:endParaRPr lang="en-US" sz="1200" dirty="0">
              <a:cs typeface="Calibri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s-ES" sz="1200" dirty="0"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cs typeface="Calibri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65135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002C20-86F6-46B0-8392-A37CAC548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D16F48-6266-CFA6-4289-03AB2713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latin typeface="Calibri"/>
                <a:cs typeface="Calibri"/>
              </a:rPr>
              <a:t>¿Qué es </a:t>
            </a:r>
            <a:r>
              <a:rPr lang="es-ES" err="1">
                <a:latin typeface="Calibri"/>
                <a:cs typeface="Calibri"/>
              </a:rPr>
              <a:t>EspoCRM</a:t>
            </a:r>
            <a:r>
              <a:rPr lang="es-ES">
                <a:latin typeface="Calibri"/>
                <a:cs typeface="Calibri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F544D-5AB4-0281-F67D-C3B48A9B5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600" err="1">
                <a:ea typeface="+mn-lt"/>
                <a:cs typeface="+mn-lt"/>
              </a:rPr>
              <a:t>EspoCRM</a:t>
            </a:r>
            <a:r>
              <a:rPr lang="es-ES" sz="1600">
                <a:ea typeface="+mn-lt"/>
                <a:cs typeface="+mn-lt"/>
              </a:rPr>
              <a:t> es una aplicación de software</a:t>
            </a:r>
            <a:r>
              <a:rPr lang="es-ES" sz="1600" b="1">
                <a:ea typeface="+mn-lt"/>
                <a:cs typeface="+mn-lt"/>
              </a:rPr>
              <a:t> libre de gestión</a:t>
            </a:r>
            <a:r>
              <a:rPr lang="es-ES" sz="1600">
                <a:ea typeface="+mn-lt"/>
                <a:cs typeface="+mn-lt"/>
              </a:rPr>
              <a:t> de relaciones con los clientes.</a:t>
            </a:r>
          </a:p>
          <a:p>
            <a:r>
              <a:rPr lang="es-ES" sz="1600">
                <a:ea typeface="+mn-lt"/>
                <a:cs typeface="+mn-lt"/>
              </a:rPr>
              <a:t>Permite a las empresas y organizaciones </a:t>
            </a:r>
            <a:r>
              <a:rPr lang="es-ES" sz="1600" b="1">
                <a:ea typeface="+mn-lt"/>
                <a:cs typeface="+mn-lt"/>
              </a:rPr>
              <a:t>gestionar</a:t>
            </a:r>
            <a:r>
              <a:rPr lang="es-ES" sz="1600">
                <a:ea typeface="+mn-lt"/>
                <a:cs typeface="+mn-lt"/>
              </a:rPr>
              <a:t> sus contactos, ventas, marketing y soporte al cliente de manera</a:t>
            </a:r>
            <a:r>
              <a:rPr lang="es-ES" sz="1600" b="1">
                <a:ea typeface="+mn-lt"/>
                <a:cs typeface="+mn-lt"/>
              </a:rPr>
              <a:t> efectiva </a:t>
            </a:r>
            <a:r>
              <a:rPr lang="es-ES" sz="1600">
                <a:ea typeface="+mn-lt"/>
                <a:cs typeface="+mn-lt"/>
              </a:rPr>
              <a:t>y</a:t>
            </a:r>
            <a:r>
              <a:rPr lang="es-ES" sz="1600" b="1">
                <a:ea typeface="+mn-lt"/>
                <a:cs typeface="+mn-lt"/>
              </a:rPr>
              <a:t> eficiente.</a:t>
            </a:r>
          </a:p>
          <a:p>
            <a:r>
              <a:rPr lang="es-ES" sz="1600">
                <a:ea typeface="+mn-lt"/>
                <a:cs typeface="+mn-lt"/>
              </a:rPr>
              <a:t>Proporciona una </a:t>
            </a:r>
            <a:r>
              <a:rPr lang="es-ES" sz="1600" b="1">
                <a:ea typeface="+mn-lt"/>
                <a:cs typeface="+mn-lt"/>
              </a:rPr>
              <a:t>amplia gama de características</a:t>
            </a:r>
            <a:r>
              <a:rPr lang="es-ES" sz="1600">
                <a:ea typeface="+mn-lt"/>
                <a:cs typeface="+mn-lt"/>
              </a:rPr>
              <a:t>, como la personalización de campos y vistas</a:t>
            </a:r>
          </a:p>
          <a:p>
            <a:r>
              <a:rPr lang="es-ES" sz="1600">
                <a:ea typeface="+mn-lt"/>
                <a:cs typeface="+mn-lt"/>
              </a:rPr>
              <a:t>Es una herramienta </a:t>
            </a:r>
            <a:r>
              <a:rPr lang="es-ES" sz="1600" b="1">
                <a:ea typeface="+mn-lt"/>
                <a:cs typeface="+mn-lt"/>
              </a:rPr>
              <a:t>muy flexible</a:t>
            </a:r>
            <a:r>
              <a:rPr lang="es-ES" sz="1600">
                <a:ea typeface="+mn-lt"/>
                <a:cs typeface="+mn-lt"/>
              </a:rPr>
              <a:t> que puede ser utilizada por empresas y organizaciones de diferentes tamaños y sectores</a:t>
            </a:r>
          </a:p>
          <a:p>
            <a:r>
              <a:rPr lang="es-ES" sz="1600">
                <a:ea typeface="+mn-lt"/>
                <a:cs typeface="+mn-lt"/>
              </a:rPr>
              <a:t>Interfaz de usuario </a:t>
            </a:r>
            <a:r>
              <a:rPr lang="es-ES" sz="1600" b="1">
                <a:ea typeface="+mn-lt"/>
                <a:cs typeface="+mn-lt"/>
              </a:rPr>
              <a:t>intuitiva</a:t>
            </a:r>
          </a:p>
          <a:p>
            <a:r>
              <a:rPr lang="es-ES" sz="1600">
                <a:ea typeface="+mn-lt"/>
                <a:cs typeface="+mn-lt"/>
              </a:rPr>
              <a:t>En resumen, </a:t>
            </a:r>
            <a:r>
              <a:rPr lang="es-ES" sz="1600" err="1">
                <a:ea typeface="+mn-lt"/>
                <a:cs typeface="+mn-lt"/>
              </a:rPr>
              <a:t>EspoCRM</a:t>
            </a:r>
            <a:r>
              <a:rPr lang="es-ES" sz="1600">
                <a:ea typeface="+mn-lt"/>
                <a:cs typeface="+mn-lt"/>
              </a:rPr>
              <a:t> es una aplicación de CRM de </a:t>
            </a:r>
            <a:r>
              <a:rPr lang="es-ES" sz="1600" b="1">
                <a:ea typeface="+mn-lt"/>
                <a:cs typeface="+mn-lt"/>
              </a:rPr>
              <a:t>código abierto </a:t>
            </a:r>
            <a:r>
              <a:rPr lang="es-ES" sz="1600">
                <a:ea typeface="+mn-lt"/>
                <a:cs typeface="+mn-lt"/>
              </a:rPr>
              <a:t>y</a:t>
            </a:r>
            <a:r>
              <a:rPr lang="es-ES" sz="1600" b="1">
                <a:ea typeface="+mn-lt"/>
                <a:cs typeface="+mn-lt"/>
              </a:rPr>
              <a:t> flexible</a:t>
            </a:r>
            <a:r>
              <a:rPr lang="es-ES" sz="1600">
                <a:ea typeface="+mn-lt"/>
                <a:cs typeface="+mn-lt"/>
              </a:rPr>
              <a:t> que ayuda a las empresas y organizaciones a </a:t>
            </a:r>
            <a:r>
              <a:rPr lang="es-ES" sz="1600" b="1">
                <a:ea typeface="+mn-lt"/>
                <a:cs typeface="+mn-lt"/>
              </a:rPr>
              <a:t>gestionar</a:t>
            </a:r>
            <a:r>
              <a:rPr lang="es-ES" sz="1600">
                <a:ea typeface="+mn-lt"/>
                <a:cs typeface="+mn-lt"/>
              </a:rPr>
              <a:t> de manera </a:t>
            </a:r>
            <a:r>
              <a:rPr lang="es-ES" sz="1600" b="1">
                <a:ea typeface="+mn-lt"/>
                <a:cs typeface="+mn-lt"/>
              </a:rPr>
              <a:t>efectiva </a:t>
            </a:r>
            <a:r>
              <a:rPr lang="es-ES" sz="1600">
                <a:ea typeface="+mn-lt"/>
                <a:cs typeface="+mn-lt"/>
              </a:rPr>
              <a:t>y eficiente sus relaciones con los clientes.</a:t>
            </a:r>
          </a:p>
          <a:p>
            <a:endParaRPr lang="es-ES" sz="1600">
              <a:ea typeface="+mn-lt"/>
              <a:cs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2972F54-37E5-4215-8174-927CD8DD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5247" y="1844620"/>
            <a:ext cx="5004044" cy="4257439"/>
          </a:xfrm>
          <a:custGeom>
            <a:avLst/>
            <a:gdLst>
              <a:gd name="connsiteX0" fmla="*/ 4996703 w 5004044"/>
              <a:gd name="connsiteY0" fmla="*/ 1884419 h 4257439"/>
              <a:gd name="connsiteX1" fmla="*/ 4999558 w 5004044"/>
              <a:gd name="connsiteY1" fmla="*/ 1895448 h 4257439"/>
              <a:gd name="connsiteX2" fmla="*/ 4998919 w 5004044"/>
              <a:gd name="connsiteY2" fmla="*/ 1955002 h 4257439"/>
              <a:gd name="connsiteX3" fmla="*/ 4997257 w 5004044"/>
              <a:gd name="connsiteY3" fmla="*/ 1954563 h 4257439"/>
              <a:gd name="connsiteX4" fmla="*/ 4997288 w 5004044"/>
              <a:gd name="connsiteY4" fmla="*/ 1935420 h 4257439"/>
              <a:gd name="connsiteX5" fmla="*/ 4996971 w 5004044"/>
              <a:gd name="connsiteY5" fmla="*/ 1897199 h 4257439"/>
              <a:gd name="connsiteX6" fmla="*/ 4995619 w 5004044"/>
              <a:gd name="connsiteY6" fmla="*/ 1855413 h 4257439"/>
              <a:gd name="connsiteX7" fmla="*/ 4996377 w 5004044"/>
              <a:gd name="connsiteY7" fmla="*/ 1868871 h 4257439"/>
              <a:gd name="connsiteX8" fmla="*/ 4996703 w 5004044"/>
              <a:gd name="connsiteY8" fmla="*/ 1884419 h 4257439"/>
              <a:gd name="connsiteX9" fmla="*/ 4993479 w 5004044"/>
              <a:gd name="connsiteY9" fmla="*/ 1871969 h 4257439"/>
              <a:gd name="connsiteX10" fmla="*/ 4994448 w 5004044"/>
              <a:gd name="connsiteY10" fmla="*/ 1857988 h 4257439"/>
              <a:gd name="connsiteX11" fmla="*/ 4995619 w 5004044"/>
              <a:gd name="connsiteY11" fmla="*/ 1855413 h 4257439"/>
              <a:gd name="connsiteX12" fmla="*/ 561880 w 5004044"/>
              <a:gd name="connsiteY12" fmla="*/ 1402651 h 4257439"/>
              <a:gd name="connsiteX13" fmla="*/ 559343 w 5004044"/>
              <a:gd name="connsiteY13" fmla="*/ 1406893 h 4257439"/>
              <a:gd name="connsiteX14" fmla="*/ 576521 w 5004044"/>
              <a:gd name="connsiteY14" fmla="*/ 1419992 h 4257439"/>
              <a:gd name="connsiteX15" fmla="*/ 596259 w 5004044"/>
              <a:gd name="connsiteY15" fmla="*/ 1423150 h 4257439"/>
              <a:gd name="connsiteX16" fmla="*/ 561880 w 5004044"/>
              <a:gd name="connsiteY16" fmla="*/ 1402651 h 4257439"/>
              <a:gd name="connsiteX17" fmla="*/ 741490 w 5004044"/>
              <a:gd name="connsiteY17" fmla="*/ 927208 h 4257439"/>
              <a:gd name="connsiteX18" fmla="*/ 944973 w 5004044"/>
              <a:gd name="connsiteY18" fmla="*/ 1054807 h 4257439"/>
              <a:gd name="connsiteX19" fmla="*/ 947781 w 5004044"/>
              <a:gd name="connsiteY19" fmla="*/ 1050516 h 4257439"/>
              <a:gd name="connsiteX20" fmla="*/ 741490 w 5004044"/>
              <a:gd name="connsiteY20" fmla="*/ 927208 h 4257439"/>
              <a:gd name="connsiteX21" fmla="*/ 4437179 w 5004044"/>
              <a:gd name="connsiteY21" fmla="*/ 969 h 4257439"/>
              <a:gd name="connsiteX22" fmla="*/ 4444201 w 5004044"/>
              <a:gd name="connsiteY22" fmla="*/ 18389 h 4257439"/>
              <a:gd name="connsiteX23" fmla="*/ 4430319 w 5004044"/>
              <a:gd name="connsiteY23" fmla="*/ 49621 h 4257439"/>
              <a:gd name="connsiteX24" fmla="*/ 4455614 w 5004044"/>
              <a:gd name="connsiteY24" fmla="*/ 105249 h 4257439"/>
              <a:gd name="connsiteX25" fmla="*/ 4563529 w 5004044"/>
              <a:gd name="connsiteY25" fmla="*/ 89046 h 4257439"/>
              <a:gd name="connsiteX26" fmla="*/ 4575967 w 5004044"/>
              <a:gd name="connsiteY26" fmla="*/ 105828 h 4257439"/>
              <a:gd name="connsiteX27" fmla="*/ 4581177 w 5004044"/>
              <a:gd name="connsiteY27" fmla="*/ 187773 h 4257439"/>
              <a:gd name="connsiteX28" fmla="*/ 4586660 w 5004044"/>
              <a:gd name="connsiteY28" fmla="*/ 207364 h 4257439"/>
              <a:gd name="connsiteX29" fmla="*/ 4601641 w 5004044"/>
              <a:gd name="connsiteY29" fmla="*/ 294858 h 4257439"/>
              <a:gd name="connsiteX30" fmla="*/ 4662523 w 5004044"/>
              <a:gd name="connsiteY30" fmla="*/ 423590 h 4257439"/>
              <a:gd name="connsiteX31" fmla="*/ 4724560 w 5004044"/>
              <a:gd name="connsiteY31" fmla="*/ 497719 h 4257439"/>
              <a:gd name="connsiteX32" fmla="*/ 4732841 w 5004044"/>
              <a:gd name="connsiteY32" fmla="*/ 519029 h 4257439"/>
              <a:gd name="connsiteX33" fmla="*/ 4749643 w 5004044"/>
              <a:gd name="connsiteY33" fmla="*/ 604622 h 4257439"/>
              <a:gd name="connsiteX34" fmla="*/ 4744753 w 5004044"/>
              <a:gd name="connsiteY34" fmla="*/ 623512 h 4257439"/>
              <a:gd name="connsiteX35" fmla="*/ 4720006 w 5004044"/>
              <a:gd name="connsiteY35" fmla="*/ 649070 h 4257439"/>
              <a:gd name="connsiteX36" fmla="*/ 4700653 w 5004044"/>
              <a:gd name="connsiteY36" fmla="*/ 704672 h 4257439"/>
              <a:gd name="connsiteX37" fmla="*/ 4662297 w 5004044"/>
              <a:gd name="connsiteY37" fmla="*/ 786401 h 4257439"/>
              <a:gd name="connsiteX38" fmla="*/ 4642954 w 5004044"/>
              <a:gd name="connsiteY38" fmla="*/ 811006 h 4257439"/>
              <a:gd name="connsiteX39" fmla="*/ 4658781 w 5004044"/>
              <a:gd name="connsiteY39" fmla="*/ 824342 h 4257439"/>
              <a:gd name="connsiteX40" fmla="*/ 4713981 w 5004044"/>
              <a:gd name="connsiteY40" fmla="*/ 916441 h 4257439"/>
              <a:gd name="connsiteX41" fmla="*/ 4642145 w 5004044"/>
              <a:gd name="connsiteY41" fmla="*/ 1035706 h 4257439"/>
              <a:gd name="connsiteX42" fmla="*/ 4604059 w 5004044"/>
              <a:gd name="connsiteY42" fmla="*/ 1073741 h 4257439"/>
              <a:gd name="connsiteX43" fmla="*/ 4680437 w 5004044"/>
              <a:gd name="connsiteY43" fmla="*/ 1071013 h 4257439"/>
              <a:gd name="connsiteX44" fmla="*/ 4708843 w 5004044"/>
              <a:gd name="connsiteY44" fmla="*/ 1110593 h 4257439"/>
              <a:gd name="connsiteX45" fmla="*/ 4721433 w 5004044"/>
              <a:gd name="connsiteY45" fmla="*/ 1130828 h 4257439"/>
              <a:gd name="connsiteX46" fmla="*/ 4799050 w 5004044"/>
              <a:gd name="connsiteY46" fmla="*/ 1256288 h 4257439"/>
              <a:gd name="connsiteX47" fmla="*/ 4788849 w 5004044"/>
              <a:gd name="connsiteY47" fmla="*/ 1296992 h 4257439"/>
              <a:gd name="connsiteX48" fmla="*/ 4677593 w 5004044"/>
              <a:gd name="connsiteY48" fmla="*/ 1504814 h 4257439"/>
              <a:gd name="connsiteX49" fmla="*/ 4806838 w 5004044"/>
              <a:gd name="connsiteY49" fmla="*/ 1534504 h 4257439"/>
              <a:gd name="connsiteX50" fmla="*/ 4818253 w 5004044"/>
              <a:gd name="connsiteY50" fmla="*/ 1621364 h 4257439"/>
              <a:gd name="connsiteX51" fmla="*/ 4887405 w 5004044"/>
              <a:gd name="connsiteY51" fmla="*/ 1708784 h 4257439"/>
              <a:gd name="connsiteX52" fmla="*/ 4987017 w 5004044"/>
              <a:gd name="connsiteY52" fmla="*/ 1847008 h 4257439"/>
              <a:gd name="connsiteX53" fmla="*/ 4993479 w 5004044"/>
              <a:gd name="connsiteY53" fmla="*/ 1871969 h 4257439"/>
              <a:gd name="connsiteX54" fmla="*/ 4993260 w 5004044"/>
              <a:gd name="connsiteY54" fmla="*/ 1875137 h 4257439"/>
              <a:gd name="connsiteX55" fmla="*/ 4990437 w 5004044"/>
              <a:gd name="connsiteY55" fmla="*/ 1933934 h 4257439"/>
              <a:gd name="connsiteX56" fmla="*/ 4989378 w 5004044"/>
              <a:gd name="connsiteY56" fmla="*/ 1952477 h 4257439"/>
              <a:gd name="connsiteX57" fmla="*/ 4982628 w 5004044"/>
              <a:gd name="connsiteY57" fmla="*/ 1950690 h 4257439"/>
              <a:gd name="connsiteX58" fmla="*/ 4970479 w 5004044"/>
              <a:gd name="connsiteY58" fmla="*/ 1944168 h 4257439"/>
              <a:gd name="connsiteX59" fmla="*/ 4961645 w 5004044"/>
              <a:gd name="connsiteY59" fmla="*/ 1968944 h 4257439"/>
              <a:gd name="connsiteX60" fmla="*/ 4980262 w 5004044"/>
              <a:gd name="connsiteY60" fmla="*/ 2014997 h 4257439"/>
              <a:gd name="connsiteX61" fmla="*/ 4988607 w 5004044"/>
              <a:gd name="connsiteY61" fmla="*/ 1965973 h 4257439"/>
              <a:gd name="connsiteX62" fmla="*/ 4989378 w 5004044"/>
              <a:gd name="connsiteY62" fmla="*/ 1952477 h 4257439"/>
              <a:gd name="connsiteX63" fmla="*/ 4997257 w 5004044"/>
              <a:gd name="connsiteY63" fmla="*/ 1954563 h 4257439"/>
              <a:gd name="connsiteX64" fmla="*/ 4997217 w 5004044"/>
              <a:gd name="connsiteY64" fmla="*/ 1978557 h 4257439"/>
              <a:gd name="connsiteX65" fmla="*/ 4990810 w 5004044"/>
              <a:gd name="connsiteY65" fmla="*/ 2100744 h 4257439"/>
              <a:gd name="connsiteX66" fmla="*/ 4889713 w 5004044"/>
              <a:gd name="connsiteY66" fmla="*/ 2285583 h 4257439"/>
              <a:gd name="connsiteX67" fmla="*/ 4803440 w 5004044"/>
              <a:gd name="connsiteY67" fmla="*/ 2367231 h 4257439"/>
              <a:gd name="connsiteX68" fmla="*/ 4613356 w 5004044"/>
              <a:gd name="connsiteY68" fmla="*/ 2702512 h 4257439"/>
              <a:gd name="connsiteX69" fmla="*/ 4553563 w 5004044"/>
              <a:gd name="connsiteY69" fmla="*/ 2810797 h 4257439"/>
              <a:gd name="connsiteX70" fmla="*/ 4602347 w 5004044"/>
              <a:gd name="connsiteY70" fmla="*/ 2836976 h 4257439"/>
              <a:gd name="connsiteX71" fmla="*/ 4516285 w 5004044"/>
              <a:gd name="connsiteY71" fmla="*/ 2954642 h 4257439"/>
              <a:gd name="connsiteX72" fmla="*/ 4414507 w 5004044"/>
              <a:gd name="connsiteY72" fmla="*/ 3086467 h 4257439"/>
              <a:gd name="connsiteX73" fmla="*/ 2327617 w 5004044"/>
              <a:gd name="connsiteY73" fmla="*/ 4253752 h 4257439"/>
              <a:gd name="connsiteX74" fmla="*/ 1214971 w 5004044"/>
              <a:gd name="connsiteY74" fmla="*/ 4203137 h 4257439"/>
              <a:gd name="connsiteX75" fmla="*/ 894535 w 5004044"/>
              <a:gd name="connsiteY75" fmla="*/ 4109150 h 4257439"/>
              <a:gd name="connsiteX76" fmla="*/ 781596 w 5004044"/>
              <a:gd name="connsiteY76" fmla="*/ 3991505 h 4257439"/>
              <a:gd name="connsiteX77" fmla="*/ 742373 w 5004044"/>
              <a:gd name="connsiteY77" fmla="*/ 3959843 h 4257439"/>
              <a:gd name="connsiteX78" fmla="*/ 646723 w 5004044"/>
              <a:gd name="connsiteY78" fmla="*/ 3926438 h 4257439"/>
              <a:gd name="connsiteX79" fmla="*/ 478839 w 5004044"/>
              <a:gd name="connsiteY79" fmla="*/ 3847272 h 4257439"/>
              <a:gd name="connsiteX80" fmla="*/ 537744 w 5004044"/>
              <a:gd name="connsiteY80" fmla="*/ 3812205 h 4257439"/>
              <a:gd name="connsiteX81" fmla="*/ 712950 w 5004044"/>
              <a:gd name="connsiteY81" fmla="*/ 3847065 h 4257439"/>
              <a:gd name="connsiteX82" fmla="*/ 839053 w 5004044"/>
              <a:gd name="connsiteY82" fmla="*/ 3842201 h 4257439"/>
              <a:gd name="connsiteX83" fmla="*/ 657388 w 5004044"/>
              <a:gd name="connsiteY83" fmla="*/ 3759142 h 4257439"/>
              <a:gd name="connsiteX84" fmla="*/ 479902 w 5004044"/>
              <a:gd name="connsiteY84" fmla="*/ 3640872 h 4257439"/>
              <a:gd name="connsiteX85" fmla="*/ 612982 w 5004044"/>
              <a:gd name="connsiteY85" fmla="*/ 3646162 h 4257439"/>
              <a:gd name="connsiteX86" fmla="*/ 617779 w 5004044"/>
              <a:gd name="connsiteY86" fmla="*/ 3625073 h 4257439"/>
              <a:gd name="connsiteX87" fmla="*/ 495792 w 5004044"/>
              <a:gd name="connsiteY87" fmla="*/ 3468542 h 4257439"/>
              <a:gd name="connsiteX88" fmla="*/ 436221 w 5004044"/>
              <a:gd name="connsiteY88" fmla="*/ 3407261 h 4257439"/>
              <a:gd name="connsiteX89" fmla="*/ 172652 w 5004044"/>
              <a:gd name="connsiteY89" fmla="*/ 3237768 h 4257439"/>
              <a:gd name="connsiteX90" fmla="*/ 417805 w 5004044"/>
              <a:gd name="connsiteY90" fmla="*/ 3290959 h 4257439"/>
              <a:gd name="connsiteX91" fmla="*/ 159629 w 5004044"/>
              <a:gd name="connsiteY91" fmla="*/ 3126522 h 4257439"/>
              <a:gd name="connsiteX92" fmla="*/ 35515 w 5004044"/>
              <a:gd name="connsiteY92" fmla="*/ 3070942 h 4257439"/>
              <a:gd name="connsiteX93" fmla="*/ 3001 w 5004044"/>
              <a:gd name="connsiteY93" fmla="*/ 3030820 h 4257439"/>
              <a:gd name="connsiteX94" fmla="*/ 56337 w 5004044"/>
              <a:gd name="connsiteY94" fmla="*/ 3011602 h 4257439"/>
              <a:gd name="connsiteX95" fmla="*/ 221626 w 5004044"/>
              <a:gd name="connsiteY95" fmla="*/ 3000137 h 4257439"/>
              <a:gd name="connsiteX96" fmla="*/ 12079 w 5004044"/>
              <a:gd name="connsiteY96" fmla="*/ 2895750 h 4257439"/>
              <a:gd name="connsiteX97" fmla="*/ 165389 w 5004044"/>
              <a:gd name="connsiteY97" fmla="*/ 2890511 h 4257439"/>
              <a:gd name="connsiteX98" fmla="*/ 206743 w 5004044"/>
              <a:gd name="connsiteY98" fmla="*/ 2827546 h 4257439"/>
              <a:gd name="connsiteX99" fmla="*/ 273631 w 5004044"/>
              <a:gd name="connsiteY99" fmla="*/ 2725917 h 4257439"/>
              <a:gd name="connsiteX100" fmla="*/ 320364 w 5004044"/>
              <a:gd name="connsiteY100" fmla="*/ 2667696 h 4257439"/>
              <a:gd name="connsiteX101" fmla="*/ 334074 w 5004044"/>
              <a:gd name="connsiteY101" fmla="*/ 2507770 h 4257439"/>
              <a:gd name="connsiteX102" fmla="*/ 284207 w 5004044"/>
              <a:gd name="connsiteY102" fmla="*/ 2344516 h 4257439"/>
              <a:gd name="connsiteX103" fmla="*/ 166166 w 5004044"/>
              <a:gd name="connsiteY103" fmla="*/ 2278376 h 4257439"/>
              <a:gd name="connsiteX104" fmla="*/ 194891 w 5004044"/>
              <a:gd name="connsiteY104" fmla="*/ 2175576 h 4257439"/>
              <a:gd name="connsiteX105" fmla="*/ 440332 w 5004044"/>
              <a:gd name="connsiteY105" fmla="*/ 2191712 h 4257439"/>
              <a:gd name="connsiteX106" fmla="*/ 63051 w 5004044"/>
              <a:gd name="connsiteY106" fmla="*/ 1942979 h 4257439"/>
              <a:gd name="connsiteX107" fmla="*/ 123612 w 5004044"/>
              <a:gd name="connsiteY107" fmla="*/ 1920903 h 4257439"/>
              <a:gd name="connsiteX108" fmla="*/ 120386 w 5004044"/>
              <a:gd name="connsiteY108" fmla="*/ 1903128 h 4257439"/>
              <a:gd name="connsiteX109" fmla="*/ 119318 w 5004044"/>
              <a:gd name="connsiteY109" fmla="*/ 1791355 h 4257439"/>
              <a:gd name="connsiteX110" fmla="*/ 127081 w 5004044"/>
              <a:gd name="connsiteY110" fmla="*/ 1738431 h 4257439"/>
              <a:gd name="connsiteX111" fmla="*/ 108310 w 5004044"/>
              <a:gd name="connsiteY111" fmla="*/ 1682600 h 4257439"/>
              <a:gd name="connsiteX112" fmla="*/ 385468 w 5004044"/>
              <a:gd name="connsiteY112" fmla="*/ 1739315 h 4257439"/>
              <a:gd name="connsiteX113" fmla="*/ 599777 w 5004044"/>
              <a:gd name="connsiteY113" fmla="*/ 1722044 h 4257439"/>
              <a:gd name="connsiteX114" fmla="*/ 593006 w 5004044"/>
              <a:gd name="connsiteY114" fmla="*/ 1716597 h 4257439"/>
              <a:gd name="connsiteX115" fmla="*/ 485736 w 5004044"/>
              <a:gd name="connsiteY115" fmla="*/ 1591625 h 4257439"/>
              <a:gd name="connsiteX116" fmla="*/ 481534 w 5004044"/>
              <a:gd name="connsiteY116" fmla="*/ 1588888 h 4257439"/>
              <a:gd name="connsiteX117" fmla="*/ 461623 w 5004044"/>
              <a:gd name="connsiteY117" fmla="*/ 1569314 h 4257439"/>
              <a:gd name="connsiteX118" fmla="*/ 441172 w 5004044"/>
              <a:gd name="connsiteY118" fmla="*/ 1549836 h 4257439"/>
              <a:gd name="connsiteX119" fmla="*/ 438173 w 5004044"/>
              <a:gd name="connsiteY119" fmla="*/ 1549732 h 4257439"/>
              <a:gd name="connsiteX120" fmla="*/ 409482 w 5004044"/>
              <a:gd name="connsiteY120" fmla="*/ 1509886 h 4257439"/>
              <a:gd name="connsiteX121" fmla="*/ 401143 w 5004044"/>
              <a:gd name="connsiteY121" fmla="*/ 1480995 h 4257439"/>
              <a:gd name="connsiteX122" fmla="*/ 370772 w 5004044"/>
              <a:gd name="connsiteY122" fmla="*/ 1452514 h 4257439"/>
              <a:gd name="connsiteX123" fmla="*/ 339699 w 5004044"/>
              <a:gd name="connsiteY123" fmla="*/ 1426688 h 4257439"/>
              <a:gd name="connsiteX124" fmla="*/ 265593 w 5004044"/>
              <a:gd name="connsiteY124" fmla="*/ 1412885 h 4257439"/>
              <a:gd name="connsiteX125" fmla="*/ 215085 w 5004044"/>
              <a:gd name="connsiteY125" fmla="*/ 1372144 h 4257439"/>
              <a:gd name="connsiteX126" fmla="*/ 274865 w 5004044"/>
              <a:gd name="connsiteY126" fmla="*/ 1375825 h 4257439"/>
              <a:gd name="connsiteX127" fmla="*/ 219220 w 5004044"/>
              <a:gd name="connsiteY127" fmla="*/ 1329666 h 4257439"/>
              <a:gd name="connsiteX128" fmla="*/ 187322 w 5004044"/>
              <a:gd name="connsiteY128" fmla="*/ 1278682 h 4257439"/>
              <a:gd name="connsiteX129" fmla="*/ 189878 w 5004044"/>
              <a:gd name="connsiteY129" fmla="*/ 1262417 h 4257439"/>
              <a:gd name="connsiteX130" fmla="*/ 204036 w 5004044"/>
              <a:gd name="connsiteY130" fmla="*/ 1262449 h 4257439"/>
              <a:gd name="connsiteX131" fmla="*/ 256133 w 5004044"/>
              <a:gd name="connsiteY131" fmla="*/ 1295950 h 4257439"/>
              <a:gd name="connsiteX132" fmla="*/ 323760 w 5004044"/>
              <a:gd name="connsiteY132" fmla="*/ 1342208 h 4257439"/>
              <a:gd name="connsiteX133" fmla="*/ 219957 w 5004044"/>
              <a:gd name="connsiteY133" fmla="*/ 1252997 h 4257439"/>
              <a:gd name="connsiteX134" fmla="*/ 145267 w 5004044"/>
              <a:gd name="connsiteY134" fmla="*/ 1188376 h 4257439"/>
              <a:gd name="connsiteX135" fmla="*/ 127649 w 5004044"/>
              <a:gd name="connsiteY135" fmla="*/ 1140248 h 4257439"/>
              <a:gd name="connsiteX136" fmla="*/ 133301 w 5004044"/>
              <a:gd name="connsiteY136" fmla="*/ 1126283 h 4257439"/>
              <a:gd name="connsiteX137" fmla="*/ 144665 w 5004044"/>
              <a:gd name="connsiteY137" fmla="*/ 1130919 h 4257439"/>
              <a:gd name="connsiteX138" fmla="*/ 154924 w 5004044"/>
              <a:gd name="connsiteY138" fmla="*/ 1141443 h 4257439"/>
              <a:gd name="connsiteX139" fmla="*/ 263706 w 5004044"/>
              <a:gd name="connsiteY139" fmla="*/ 1219972 h 4257439"/>
              <a:gd name="connsiteX140" fmla="*/ 423231 w 5004044"/>
              <a:gd name="connsiteY140" fmla="*/ 1325916 h 4257439"/>
              <a:gd name="connsiteX141" fmla="*/ 486543 w 5004044"/>
              <a:gd name="connsiteY141" fmla="*/ 1341940 h 4257439"/>
              <a:gd name="connsiteX142" fmla="*/ 305459 w 5004044"/>
              <a:gd name="connsiteY142" fmla="*/ 1191095 h 4257439"/>
              <a:gd name="connsiteX143" fmla="*/ 165967 w 5004044"/>
              <a:gd name="connsiteY143" fmla="*/ 995271 h 4257439"/>
              <a:gd name="connsiteX144" fmla="*/ 148803 w 5004044"/>
              <a:gd name="connsiteY144" fmla="*/ 982487 h 4257439"/>
              <a:gd name="connsiteX145" fmla="*/ 142975 w 5004044"/>
              <a:gd name="connsiteY145" fmla="*/ 973711 h 4257439"/>
              <a:gd name="connsiteX146" fmla="*/ 107228 w 5004044"/>
              <a:gd name="connsiteY146" fmla="*/ 903165 h 4257439"/>
              <a:gd name="connsiteX147" fmla="*/ 103961 w 5004044"/>
              <a:gd name="connsiteY147" fmla="*/ 884449 h 4257439"/>
              <a:gd name="connsiteX148" fmla="*/ 105398 w 5004044"/>
              <a:gd name="connsiteY148" fmla="*/ 848773 h 4257439"/>
              <a:gd name="connsiteX149" fmla="*/ 96106 w 5004044"/>
              <a:gd name="connsiteY149" fmla="*/ 829222 h 4257439"/>
              <a:gd name="connsiteX150" fmla="*/ 95233 w 5004044"/>
              <a:gd name="connsiteY150" fmla="*/ 815459 h 4257439"/>
              <a:gd name="connsiteX151" fmla="*/ 108754 w 5004044"/>
              <a:gd name="connsiteY151" fmla="*/ 813390 h 4257439"/>
              <a:gd name="connsiteX152" fmla="*/ 149184 w 5004044"/>
              <a:gd name="connsiteY152" fmla="*/ 854012 h 4257439"/>
              <a:gd name="connsiteX153" fmla="*/ 169922 w 5004044"/>
              <a:gd name="connsiteY153" fmla="*/ 855094 h 4257439"/>
              <a:gd name="connsiteX154" fmla="*/ 194734 w 5004044"/>
              <a:gd name="connsiteY154" fmla="*/ 849766 h 4257439"/>
              <a:gd name="connsiteX155" fmla="*/ 204833 w 5004044"/>
              <a:gd name="connsiteY155" fmla="*/ 862849 h 4257439"/>
              <a:gd name="connsiteX156" fmla="*/ 262674 w 5004044"/>
              <a:gd name="connsiteY156" fmla="*/ 921903 h 4257439"/>
              <a:gd name="connsiteX157" fmla="*/ 302202 w 5004044"/>
              <a:gd name="connsiteY157" fmla="*/ 923150 h 4257439"/>
              <a:gd name="connsiteX158" fmla="*/ 270912 w 5004044"/>
              <a:gd name="connsiteY158" fmla="*/ 917286 h 4257439"/>
              <a:gd name="connsiteX159" fmla="*/ 262498 w 5004044"/>
              <a:gd name="connsiteY159" fmla="*/ 899162 h 4257439"/>
              <a:gd name="connsiteX160" fmla="*/ 261759 w 5004044"/>
              <a:gd name="connsiteY160" fmla="*/ 882214 h 4257439"/>
              <a:gd name="connsiteX161" fmla="*/ 216117 w 5004044"/>
              <a:gd name="connsiteY161" fmla="*/ 846941 h 4257439"/>
              <a:gd name="connsiteX162" fmla="*/ 211969 w 5004044"/>
              <a:gd name="connsiteY162" fmla="*/ 845458 h 4257439"/>
              <a:gd name="connsiteX163" fmla="*/ 202383 w 5004044"/>
              <a:gd name="connsiteY163" fmla="*/ 831653 h 4257439"/>
              <a:gd name="connsiteX164" fmla="*/ 217302 w 5004044"/>
              <a:gd name="connsiteY164" fmla="*/ 817950 h 4257439"/>
              <a:gd name="connsiteX165" fmla="*/ 258185 w 5004044"/>
              <a:gd name="connsiteY165" fmla="*/ 825283 h 4257439"/>
              <a:gd name="connsiteX166" fmla="*/ 339019 w 5004044"/>
              <a:gd name="connsiteY166" fmla="*/ 887237 h 4257439"/>
              <a:gd name="connsiteX167" fmla="*/ 455541 w 5004044"/>
              <a:gd name="connsiteY167" fmla="*/ 987171 h 4257439"/>
              <a:gd name="connsiteX168" fmla="*/ 839737 w 5004044"/>
              <a:gd name="connsiteY168" fmla="*/ 1232154 h 4257439"/>
              <a:gd name="connsiteX169" fmla="*/ 987251 w 5004044"/>
              <a:gd name="connsiteY169" fmla="*/ 1312386 h 4257439"/>
              <a:gd name="connsiteX170" fmla="*/ 987828 w 5004044"/>
              <a:gd name="connsiteY170" fmla="*/ 1306906 h 4257439"/>
              <a:gd name="connsiteX171" fmla="*/ 987609 w 5004044"/>
              <a:gd name="connsiteY171" fmla="*/ 1301885 h 4257439"/>
              <a:gd name="connsiteX172" fmla="*/ 883773 w 5004044"/>
              <a:gd name="connsiteY172" fmla="*/ 1249366 h 4257439"/>
              <a:gd name="connsiteX173" fmla="*/ 658689 w 5004044"/>
              <a:gd name="connsiteY173" fmla="*/ 1075926 h 4257439"/>
              <a:gd name="connsiteX174" fmla="*/ 639221 w 5004044"/>
              <a:gd name="connsiteY174" fmla="*/ 1072721 h 4257439"/>
              <a:gd name="connsiteX175" fmla="*/ 607837 w 5004044"/>
              <a:gd name="connsiteY175" fmla="*/ 1046001 h 4257439"/>
              <a:gd name="connsiteX176" fmla="*/ 604057 w 5004044"/>
              <a:gd name="connsiteY176" fmla="*/ 1028006 h 4257439"/>
              <a:gd name="connsiteX177" fmla="*/ 535068 w 5004044"/>
              <a:gd name="connsiteY177" fmla="*/ 963012 h 4257439"/>
              <a:gd name="connsiteX178" fmla="*/ 398492 w 5004044"/>
              <a:gd name="connsiteY178" fmla="*/ 852702 h 4257439"/>
              <a:gd name="connsiteX179" fmla="*/ 370407 w 5004044"/>
              <a:gd name="connsiteY179" fmla="*/ 808003 h 4257439"/>
              <a:gd name="connsiteX180" fmla="*/ 373637 w 5004044"/>
              <a:gd name="connsiteY180" fmla="*/ 788457 h 4257439"/>
              <a:gd name="connsiteX181" fmla="*/ 388957 w 5004044"/>
              <a:gd name="connsiteY181" fmla="*/ 790181 h 4257439"/>
              <a:gd name="connsiteX182" fmla="*/ 445569 w 5004044"/>
              <a:gd name="connsiteY182" fmla="*/ 827313 h 4257439"/>
              <a:gd name="connsiteX183" fmla="*/ 503344 w 5004044"/>
              <a:gd name="connsiteY183" fmla="*/ 866138 h 4257439"/>
              <a:gd name="connsiteX184" fmla="*/ 497988 w 5004044"/>
              <a:gd name="connsiteY184" fmla="*/ 855698 h 4257439"/>
              <a:gd name="connsiteX185" fmla="*/ 395068 w 5004044"/>
              <a:gd name="connsiteY185" fmla="*/ 774238 h 4257439"/>
              <a:gd name="connsiteX186" fmla="*/ 321225 w 5004044"/>
              <a:gd name="connsiteY186" fmla="*/ 704090 h 4257439"/>
              <a:gd name="connsiteX187" fmla="*/ 310772 w 5004044"/>
              <a:gd name="connsiteY187" fmla="*/ 664187 h 4257439"/>
              <a:gd name="connsiteX188" fmla="*/ 316776 w 5004044"/>
              <a:gd name="connsiteY188" fmla="*/ 652057 h 4257439"/>
              <a:gd name="connsiteX189" fmla="*/ 326167 w 5004044"/>
              <a:gd name="connsiteY189" fmla="*/ 655144 h 4257439"/>
              <a:gd name="connsiteX190" fmla="*/ 339819 w 5004044"/>
              <a:gd name="connsiteY190" fmla="*/ 668549 h 4257439"/>
              <a:gd name="connsiteX191" fmla="*/ 435653 w 5004044"/>
              <a:gd name="connsiteY191" fmla="*/ 737342 h 4257439"/>
              <a:gd name="connsiteX192" fmla="*/ 594518 w 5004044"/>
              <a:gd name="connsiteY192" fmla="*/ 846882 h 4257439"/>
              <a:gd name="connsiteX193" fmla="*/ 665142 w 5004044"/>
              <a:gd name="connsiteY193" fmla="*/ 868257 h 4257439"/>
              <a:gd name="connsiteX194" fmla="*/ 660802 w 5004044"/>
              <a:gd name="connsiteY194" fmla="*/ 862382 h 4257439"/>
              <a:gd name="connsiteX195" fmla="*/ 499505 w 5004044"/>
              <a:gd name="connsiteY195" fmla="*/ 728286 h 4257439"/>
              <a:gd name="connsiteX196" fmla="*/ 345927 w 5004044"/>
              <a:gd name="connsiteY196" fmla="*/ 515339 h 4257439"/>
              <a:gd name="connsiteX197" fmla="*/ 338588 w 5004044"/>
              <a:gd name="connsiteY197" fmla="*/ 509361 h 4257439"/>
              <a:gd name="connsiteX198" fmla="*/ 327339 w 5004044"/>
              <a:gd name="connsiteY198" fmla="*/ 494900 h 4257439"/>
              <a:gd name="connsiteX199" fmla="*/ 303055 w 5004044"/>
              <a:gd name="connsiteY199" fmla="*/ 437512 h 4257439"/>
              <a:gd name="connsiteX200" fmla="*/ 292117 w 5004044"/>
              <a:gd name="connsiteY200" fmla="*/ 398959 h 4257439"/>
              <a:gd name="connsiteX201" fmla="*/ 292417 w 5004044"/>
              <a:gd name="connsiteY201" fmla="*/ 380879 h 4257439"/>
              <a:gd name="connsiteX202" fmla="*/ 280259 w 5004044"/>
              <a:gd name="connsiteY202" fmla="*/ 358039 h 4257439"/>
              <a:gd name="connsiteX203" fmla="*/ 277426 w 5004044"/>
              <a:gd name="connsiteY203" fmla="*/ 343041 h 4257439"/>
              <a:gd name="connsiteX204" fmla="*/ 292014 w 5004044"/>
              <a:gd name="connsiteY204" fmla="*/ 340466 h 4257439"/>
              <a:gd name="connsiteX205" fmla="*/ 333039 w 5004044"/>
              <a:gd name="connsiteY205" fmla="*/ 382248 h 4257439"/>
              <a:gd name="connsiteX206" fmla="*/ 352439 w 5004044"/>
              <a:gd name="connsiteY206" fmla="*/ 383884 h 4257439"/>
              <a:gd name="connsiteX207" fmla="*/ 381981 w 5004044"/>
              <a:gd name="connsiteY207" fmla="*/ 380883 h 4257439"/>
              <a:gd name="connsiteX208" fmla="*/ 402615 w 5004044"/>
              <a:gd name="connsiteY208" fmla="*/ 410767 h 4257439"/>
              <a:gd name="connsiteX209" fmla="*/ 488827 w 5004044"/>
              <a:gd name="connsiteY209" fmla="*/ 452479 h 4257439"/>
              <a:gd name="connsiteX210" fmla="*/ 453360 w 5004044"/>
              <a:gd name="connsiteY210" fmla="*/ 444507 h 4257439"/>
              <a:gd name="connsiteX211" fmla="*/ 444814 w 5004044"/>
              <a:gd name="connsiteY211" fmla="*/ 429568 h 4257439"/>
              <a:gd name="connsiteX212" fmla="*/ 442720 w 5004044"/>
              <a:gd name="connsiteY212" fmla="*/ 406534 h 4257439"/>
              <a:gd name="connsiteX213" fmla="*/ 399647 w 5004044"/>
              <a:gd name="connsiteY213" fmla="*/ 373970 h 4257439"/>
              <a:gd name="connsiteX214" fmla="*/ 390458 w 5004044"/>
              <a:gd name="connsiteY214" fmla="*/ 369266 h 4257439"/>
              <a:gd name="connsiteX215" fmla="*/ 384776 w 5004044"/>
              <a:gd name="connsiteY215" fmla="*/ 357618 h 4257439"/>
              <a:gd name="connsiteX216" fmla="*/ 395456 w 5004044"/>
              <a:gd name="connsiteY216" fmla="*/ 346561 h 4257439"/>
              <a:gd name="connsiteX217" fmla="*/ 409490 w 5004044"/>
              <a:gd name="connsiteY217" fmla="*/ 343767 h 4257439"/>
              <a:gd name="connsiteX218" fmla="*/ 459406 w 5004044"/>
              <a:gd name="connsiteY218" fmla="*/ 364686 h 4257439"/>
              <a:gd name="connsiteX219" fmla="*/ 603593 w 5004044"/>
              <a:gd name="connsiteY219" fmla="*/ 487253 h 4257439"/>
              <a:gd name="connsiteX220" fmla="*/ 758457 w 5004044"/>
              <a:gd name="connsiteY220" fmla="*/ 592438 h 4257439"/>
              <a:gd name="connsiteX221" fmla="*/ 1126835 w 5004044"/>
              <a:gd name="connsiteY221" fmla="*/ 818073 h 4257439"/>
              <a:gd name="connsiteX222" fmla="*/ 1748686 w 5004044"/>
              <a:gd name="connsiteY222" fmla="*/ 913256 h 4257439"/>
              <a:gd name="connsiteX223" fmla="*/ 2345605 w 5004044"/>
              <a:gd name="connsiteY223" fmla="*/ 842682 h 4257439"/>
              <a:gd name="connsiteX224" fmla="*/ 2430665 w 5004044"/>
              <a:gd name="connsiteY224" fmla="*/ 833044 h 4257439"/>
              <a:gd name="connsiteX225" fmla="*/ 3874549 w 5004044"/>
              <a:gd name="connsiteY225" fmla="*/ 345713 h 4257439"/>
              <a:gd name="connsiteX226" fmla="*/ 4079914 w 5004044"/>
              <a:gd name="connsiteY226" fmla="*/ 235770 h 4257439"/>
              <a:gd name="connsiteX227" fmla="*/ 4115814 w 5004044"/>
              <a:gd name="connsiteY227" fmla="*/ 249002 h 4257439"/>
              <a:gd name="connsiteX228" fmla="*/ 4129591 w 5004044"/>
              <a:gd name="connsiteY228" fmla="*/ 251735 h 4257439"/>
              <a:gd name="connsiteX229" fmla="*/ 4131313 w 5004044"/>
              <a:gd name="connsiteY229" fmla="*/ 253264 h 4257439"/>
              <a:gd name="connsiteX230" fmla="*/ 4132779 w 5004044"/>
              <a:gd name="connsiteY230" fmla="*/ 252368 h 4257439"/>
              <a:gd name="connsiteX231" fmla="*/ 4129591 w 5004044"/>
              <a:gd name="connsiteY231" fmla="*/ 251735 h 4257439"/>
              <a:gd name="connsiteX232" fmla="*/ 4126781 w 5004044"/>
              <a:gd name="connsiteY232" fmla="*/ 249241 h 4257439"/>
              <a:gd name="connsiteX233" fmla="*/ 4126159 w 5004044"/>
              <a:gd name="connsiteY233" fmla="*/ 241207 h 4257439"/>
              <a:gd name="connsiteX234" fmla="*/ 4145347 w 5004044"/>
              <a:gd name="connsiteY234" fmla="*/ 206824 h 4257439"/>
              <a:gd name="connsiteX235" fmla="*/ 4183377 w 5004044"/>
              <a:gd name="connsiteY235" fmla="*/ 186195 h 4257439"/>
              <a:gd name="connsiteX236" fmla="*/ 4203065 w 5004044"/>
              <a:gd name="connsiteY236" fmla="*/ 194422 h 4257439"/>
              <a:gd name="connsiteX237" fmla="*/ 4228763 w 5004044"/>
              <a:gd name="connsiteY237" fmla="*/ 203170 h 4257439"/>
              <a:gd name="connsiteX238" fmla="*/ 4343373 w 5004044"/>
              <a:gd name="connsiteY238" fmla="*/ 90903 h 4257439"/>
              <a:gd name="connsiteX239" fmla="*/ 4421541 w 5004044"/>
              <a:gd name="connsiteY239" fmla="*/ 10686 h 4257439"/>
              <a:gd name="connsiteX240" fmla="*/ 4437179 w 5004044"/>
              <a:gd name="connsiteY240" fmla="*/ 969 h 42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004044" h="4257439">
                <a:moveTo>
                  <a:pt x="4996703" y="1884419"/>
                </a:moveTo>
                <a:lnTo>
                  <a:pt x="4999558" y="1895448"/>
                </a:lnTo>
                <a:cubicBezTo>
                  <a:pt x="5005407" y="1925309"/>
                  <a:pt x="5005885" y="1948588"/>
                  <a:pt x="4998919" y="1955002"/>
                </a:cubicBezTo>
                <a:lnTo>
                  <a:pt x="4997257" y="1954563"/>
                </a:lnTo>
                <a:lnTo>
                  <a:pt x="4997288" y="1935420"/>
                </a:lnTo>
                <a:cubicBezTo>
                  <a:pt x="4997241" y="1921584"/>
                  <a:pt x="4997129" y="1908567"/>
                  <a:pt x="4996971" y="1897199"/>
                </a:cubicBezTo>
                <a:close/>
                <a:moveTo>
                  <a:pt x="4995619" y="1855413"/>
                </a:moveTo>
                <a:cubicBezTo>
                  <a:pt x="4995887" y="1856868"/>
                  <a:pt x="4996145" y="1861630"/>
                  <a:pt x="4996377" y="1868871"/>
                </a:cubicBezTo>
                <a:lnTo>
                  <a:pt x="4996703" y="1884419"/>
                </a:lnTo>
                <a:lnTo>
                  <a:pt x="4993479" y="1871969"/>
                </a:lnTo>
                <a:lnTo>
                  <a:pt x="4994448" y="1857988"/>
                </a:lnTo>
                <a:cubicBezTo>
                  <a:pt x="4994836" y="1854434"/>
                  <a:pt x="4995221" y="1853309"/>
                  <a:pt x="4995619" y="1855413"/>
                </a:cubicBezTo>
                <a:close/>
                <a:moveTo>
                  <a:pt x="561880" y="1402651"/>
                </a:moveTo>
                <a:cubicBezTo>
                  <a:pt x="561124" y="1404050"/>
                  <a:pt x="560098" y="1405494"/>
                  <a:pt x="559343" y="1406893"/>
                </a:cubicBezTo>
                <a:cubicBezTo>
                  <a:pt x="564992" y="1411590"/>
                  <a:pt x="570885" y="1415610"/>
                  <a:pt x="576521" y="1419992"/>
                </a:cubicBezTo>
                <a:cubicBezTo>
                  <a:pt x="583100" y="1421044"/>
                  <a:pt x="589950" y="1422050"/>
                  <a:pt x="596259" y="1423150"/>
                </a:cubicBezTo>
                <a:cubicBezTo>
                  <a:pt x="584800" y="1416317"/>
                  <a:pt x="573340" y="1409483"/>
                  <a:pt x="561880" y="1402651"/>
                </a:cubicBezTo>
                <a:close/>
                <a:moveTo>
                  <a:pt x="741490" y="927208"/>
                </a:moveTo>
                <a:cubicBezTo>
                  <a:pt x="799034" y="985684"/>
                  <a:pt x="870087" y="1023113"/>
                  <a:pt x="944973" y="1054807"/>
                </a:cubicBezTo>
                <a:cubicBezTo>
                  <a:pt x="945998" y="1053361"/>
                  <a:pt x="946754" y="1051963"/>
                  <a:pt x="947781" y="1050516"/>
                </a:cubicBezTo>
                <a:cubicBezTo>
                  <a:pt x="879021" y="1009518"/>
                  <a:pt x="810249" y="968207"/>
                  <a:pt x="741490" y="927208"/>
                </a:cubicBezTo>
                <a:close/>
                <a:moveTo>
                  <a:pt x="4437179" y="969"/>
                </a:moveTo>
                <a:cubicBezTo>
                  <a:pt x="4443841" y="3904"/>
                  <a:pt x="4445992" y="9534"/>
                  <a:pt x="4444201" y="18389"/>
                </a:cubicBezTo>
                <a:cubicBezTo>
                  <a:pt x="4441695" y="29585"/>
                  <a:pt x="4436433" y="40002"/>
                  <a:pt x="4430319" y="49621"/>
                </a:cubicBezTo>
                <a:cubicBezTo>
                  <a:pt x="4401802" y="94822"/>
                  <a:pt x="4415372" y="106342"/>
                  <a:pt x="4455614" y="105249"/>
                </a:cubicBezTo>
                <a:cubicBezTo>
                  <a:pt x="4491507" y="104290"/>
                  <a:pt x="4527369" y="96378"/>
                  <a:pt x="4563529" y="89046"/>
                </a:cubicBezTo>
                <a:cubicBezTo>
                  <a:pt x="4581331" y="85271"/>
                  <a:pt x="4582237" y="87326"/>
                  <a:pt x="4575967" y="105828"/>
                </a:cubicBezTo>
                <a:cubicBezTo>
                  <a:pt x="4565867" y="136392"/>
                  <a:pt x="4565181" y="164346"/>
                  <a:pt x="4581177" y="187773"/>
                </a:cubicBezTo>
                <a:cubicBezTo>
                  <a:pt x="4584949" y="193117"/>
                  <a:pt x="4587668" y="199279"/>
                  <a:pt x="4586660" y="207364"/>
                </a:cubicBezTo>
                <a:cubicBezTo>
                  <a:pt x="4582114" y="240426"/>
                  <a:pt x="4591735" y="267509"/>
                  <a:pt x="4601641" y="294858"/>
                </a:cubicBezTo>
                <a:cubicBezTo>
                  <a:pt x="4618339" y="340618"/>
                  <a:pt x="4639505" y="382741"/>
                  <a:pt x="4662523" y="423590"/>
                </a:cubicBezTo>
                <a:cubicBezTo>
                  <a:pt x="4678751" y="452354"/>
                  <a:pt x="4689013" y="487863"/>
                  <a:pt x="4724560" y="497719"/>
                </a:cubicBezTo>
                <a:cubicBezTo>
                  <a:pt x="4733099" y="500006"/>
                  <a:pt x="4735915" y="508366"/>
                  <a:pt x="4732841" y="519029"/>
                </a:cubicBezTo>
                <a:cubicBezTo>
                  <a:pt x="4722677" y="554348"/>
                  <a:pt x="4730947" y="581670"/>
                  <a:pt x="4749643" y="604622"/>
                </a:cubicBezTo>
                <a:cubicBezTo>
                  <a:pt x="4756255" y="612626"/>
                  <a:pt x="4753773" y="618125"/>
                  <a:pt x="4744753" y="623512"/>
                </a:cubicBezTo>
                <a:cubicBezTo>
                  <a:pt x="4734394" y="629453"/>
                  <a:pt x="4726335" y="638149"/>
                  <a:pt x="4720006" y="649070"/>
                </a:cubicBezTo>
                <a:cubicBezTo>
                  <a:pt x="4709614" y="666719"/>
                  <a:pt x="4704721" y="685611"/>
                  <a:pt x="4700653" y="704672"/>
                </a:cubicBezTo>
                <a:cubicBezTo>
                  <a:pt x="4694336" y="734569"/>
                  <a:pt x="4686883" y="763401"/>
                  <a:pt x="4662297" y="786401"/>
                </a:cubicBezTo>
                <a:cubicBezTo>
                  <a:pt x="4654979" y="793386"/>
                  <a:pt x="4649109" y="802330"/>
                  <a:pt x="4642954" y="811006"/>
                </a:cubicBezTo>
                <a:cubicBezTo>
                  <a:pt x="4644917" y="818566"/>
                  <a:pt x="4649771" y="823719"/>
                  <a:pt x="4658781" y="824342"/>
                </a:cubicBezTo>
                <a:cubicBezTo>
                  <a:pt x="4716129" y="828453"/>
                  <a:pt x="4713587" y="870017"/>
                  <a:pt x="4713981" y="916441"/>
                </a:cubicBezTo>
                <a:cubicBezTo>
                  <a:pt x="4714583" y="973897"/>
                  <a:pt x="4682235" y="1006173"/>
                  <a:pt x="4642145" y="1035706"/>
                </a:cubicBezTo>
                <a:cubicBezTo>
                  <a:pt x="4628425" y="1045718"/>
                  <a:pt x="4608421" y="1048933"/>
                  <a:pt x="4604059" y="1073741"/>
                </a:cubicBezTo>
                <a:cubicBezTo>
                  <a:pt x="4628007" y="1092285"/>
                  <a:pt x="4655309" y="1069123"/>
                  <a:pt x="4680437" y="1071013"/>
                </a:cubicBezTo>
                <a:cubicBezTo>
                  <a:pt x="4701201" y="1072723"/>
                  <a:pt x="4734847" y="1063938"/>
                  <a:pt x="4708843" y="1110593"/>
                </a:cubicBezTo>
                <a:cubicBezTo>
                  <a:pt x="4701273" y="1124265"/>
                  <a:pt x="4711111" y="1131384"/>
                  <a:pt x="4721433" y="1130828"/>
                </a:cubicBezTo>
                <a:cubicBezTo>
                  <a:pt x="4805036" y="1125241"/>
                  <a:pt x="4770374" y="1216755"/>
                  <a:pt x="4799050" y="1256288"/>
                </a:cubicBezTo>
                <a:cubicBezTo>
                  <a:pt x="4807135" y="1266880"/>
                  <a:pt x="4800233" y="1289605"/>
                  <a:pt x="4788849" y="1296992"/>
                </a:cubicBezTo>
                <a:cubicBezTo>
                  <a:pt x="4716605" y="1344534"/>
                  <a:pt x="4710171" y="1427902"/>
                  <a:pt x="4677593" y="1504814"/>
                </a:cubicBezTo>
                <a:cubicBezTo>
                  <a:pt x="4717444" y="1525929"/>
                  <a:pt x="4764171" y="1523690"/>
                  <a:pt x="4806838" y="1534504"/>
                </a:cubicBezTo>
                <a:cubicBezTo>
                  <a:pt x="4851155" y="1545658"/>
                  <a:pt x="4851771" y="1559782"/>
                  <a:pt x="4818253" y="1621364"/>
                </a:cubicBezTo>
                <a:cubicBezTo>
                  <a:pt x="4912245" y="1616790"/>
                  <a:pt x="4912245" y="1616790"/>
                  <a:pt x="4887405" y="1708784"/>
                </a:cubicBezTo>
                <a:cubicBezTo>
                  <a:pt x="4926883" y="1705769"/>
                  <a:pt x="4965617" y="1779266"/>
                  <a:pt x="4987017" y="1847008"/>
                </a:cubicBezTo>
                <a:lnTo>
                  <a:pt x="4993479" y="1871969"/>
                </a:lnTo>
                <a:lnTo>
                  <a:pt x="4993260" y="1875137"/>
                </a:lnTo>
                <a:cubicBezTo>
                  <a:pt x="4992440" y="1890359"/>
                  <a:pt x="4991543" y="1912093"/>
                  <a:pt x="4990437" y="1933934"/>
                </a:cubicBezTo>
                <a:lnTo>
                  <a:pt x="4989378" y="1952477"/>
                </a:lnTo>
                <a:lnTo>
                  <a:pt x="4982628" y="1950690"/>
                </a:lnTo>
                <a:cubicBezTo>
                  <a:pt x="4977177" y="1945881"/>
                  <a:pt x="4973287" y="1944057"/>
                  <a:pt x="4970479" y="1944168"/>
                </a:cubicBezTo>
                <a:cubicBezTo>
                  <a:pt x="4962059" y="1944498"/>
                  <a:pt x="4963394" y="1962230"/>
                  <a:pt x="4961645" y="1968944"/>
                </a:cubicBezTo>
                <a:cubicBezTo>
                  <a:pt x="4955769" y="1990222"/>
                  <a:pt x="4970405" y="2001239"/>
                  <a:pt x="4980262" y="2014997"/>
                </a:cubicBezTo>
                <a:cubicBezTo>
                  <a:pt x="4983953" y="2020039"/>
                  <a:pt x="4986587" y="1996490"/>
                  <a:pt x="4988607" y="1965973"/>
                </a:cubicBezTo>
                <a:lnTo>
                  <a:pt x="4989378" y="1952477"/>
                </a:lnTo>
                <a:lnTo>
                  <a:pt x="4997257" y="1954563"/>
                </a:lnTo>
                <a:lnTo>
                  <a:pt x="4997217" y="1978557"/>
                </a:lnTo>
                <a:cubicBezTo>
                  <a:pt x="4996813" y="2037141"/>
                  <a:pt x="4995076" y="2095563"/>
                  <a:pt x="4990810" y="2100744"/>
                </a:cubicBezTo>
                <a:cubicBezTo>
                  <a:pt x="4945575" y="2155854"/>
                  <a:pt x="4978545" y="2256304"/>
                  <a:pt x="4889713" y="2285583"/>
                </a:cubicBezTo>
                <a:cubicBezTo>
                  <a:pt x="4849735" y="2298967"/>
                  <a:pt x="4831955" y="2340690"/>
                  <a:pt x="4803440" y="2367231"/>
                </a:cubicBezTo>
                <a:cubicBezTo>
                  <a:pt x="4704002" y="2459108"/>
                  <a:pt x="4639535" y="2566320"/>
                  <a:pt x="4613356" y="2702512"/>
                </a:cubicBezTo>
                <a:cubicBezTo>
                  <a:pt x="4606017" y="2740180"/>
                  <a:pt x="4573792" y="2775282"/>
                  <a:pt x="4553563" y="2810797"/>
                </a:cubicBezTo>
                <a:cubicBezTo>
                  <a:pt x="4565127" y="2832476"/>
                  <a:pt x="4619667" y="2772245"/>
                  <a:pt x="4602347" y="2836976"/>
                </a:cubicBezTo>
                <a:cubicBezTo>
                  <a:pt x="4589232" y="2885784"/>
                  <a:pt x="4551577" y="2921212"/>
                  <a:pt x="4516285" y="2954642"/>
                </a:cubicBezTo>
                <a:cubicBezTo>
                  <a:pt x="4475753" y="2992790"/>
                  <a:pt x="4430641" y="3025740"/>
                  <a:pt x="4414507" y="3086467"/>
                </a:cubicBezTo>
                <a:cubicBezTo>
                  <a:pt x="4410989" y="3099423"/>
                  <a:pt x="3564181" y="4149656"/>
                  <a:pt x="2327617" y="4253752"/>
                </a:cubicBezTo>
                <a:cubicBezTo>
                  <a:pt x="2125545" y="4270760"/>
                  <a:pt x="1322624" y="4224619"/>
                  <a:pt x="1214971" y="4203137"/>
                </a:cubicBezTo>
                <a:cubicBezTo>
                  <a:pt x="1104292" y="4180925"/>
                  <a:pt x="1007789" y="4121736"/>
                  <a:pt x="894535" y="4109150"/>
                </a:cubicBezTo>
                <a:cubicBezTo>
                  <a:pt x="834632" y="4102646"/>
                  <a:pt x="776274" y="4081635"/>
                  <a:pt x="781596" y="3991505"/>
                </a:cubicBezTo>
                <a:cubicBezTo>
                  <a:pt x="783201" y="3965920"/>
                  <a:pt x="766642" y="3948284"/>
                  <a:pt x="742373" y="3959843"/>
                </a:cubicBezTo>
                <a:cubicBezTo>
                  <a:pt x="696510" y="3981854"/>
                  <a:pt x="673849" y="3949166"/>
                  <a:pt x="646723" y="3926438"/>
                </a:cubicBezTo>
                <a:cubicBezTo>
                  <a:pt x="598687" y="3886210"/>
                  <a:pt x="552406" y="3842509"/>
                  <a:pt x="478839" y="3847272"/>
                </a:cubicBezTo>
                <a:cubicBezTo>
                  <a:pt x="491215" y="3806501"/>
                  <a:pt x="515519" y="3808222"/>
                  <a:pt x="537744" y="3812205"/>
                </a:cubicBezTo>
                <a:cubicBezTo>
                  <a:pt x="596474" y="3823029"/>
                  <a:pt x="654233" y="3836554"/>
                  <a:pt x="712950" y="3847065"/>
                </a:cubicBezTo>
                <a:cubicBezTo>
                  <a:pt x="751090" y="3853931"/>
                  <a:pt x="789463" y="3866135"/>
                  <a:pt x="839053" y="3842201"/>
                </a:cubicBezTo>
                <a:cubicBezTo>
                  <a:pt x="792472" y="3772935"/>
                  <a:pt x="718132" y="3772458"/>
                  <a:pt x="657388" y="3759142"/>
                </a:cubicBezTo>
                <a:cubicBezTo>
                  <a:pt x="581525" y="3742486"/>
                  <a:pt x="535038" y="3694078"/>
                  <a:pt x="479902" y="3640872"/>
                </a:cubicBezTo>
                <a:cubicBezTo>
                  <a:pt x="534356" y="3616078"/>
                  <a:pt x="570138" y="3656255"/>
                  <a:pt x="612982" y="3646162"/>
                </a:cubicBezTo>
                <a:cubicBezTo>
                  <a:pt x="615057" y="3637572"/>
                  <a:pt x="618333" y="3625291"/>
                  <a:pt x="617779" y="3625073"/>
                </a:cubicBezTo>
                <a:cubicBezTo>
                  <a:pt x="545776" y="3603308"/>
                  <a:pt x="510266" y="3544423"/>
                  <a:pt x="495792" y="3468542"/>
                </a:cubicBezTo>
                <a:cubicBezTo>
                  <a:pt x="488366" y="3429369"/>
                  <a:pt x="462153" y="3421345"/>
                  <a:pt x="436221" y="3407261"/>
                </a:cubicBezTo>
                <a:cubicBezTo>
                  <a:pt x="345019" y="3357258"/>
                  <a:pt x="249255" y="3315018"/>
                  <a:pt x="172652" y="3237768"/>
                </a:cubicBezTo>
                <a:cubicBezTo>
                  <a:pt x="256919" y="3234912"/>
                  <a:pt x="326749" y="3281731"/>
                  <a:pt x="417805" y="3290959"/>
                </a:cubicBezTo>
                <a:cubicBezTo>
                  <a:pt x="341913" y="3205043"/>
                  <a:pt x="246803" y="3171544"/>
                  <a:pt x="159629" y="3126522"/>
                </a:cubicBezTo>
                <a:cubicBezTo>
                  <a:pt x="119806" y="3106035"/>
                  <a:pt x="82625" y="3077492"/>
                  <a:pt x="35515" y="3070942"/>
                </a:cubicBezTo>
                <a:cubicBezTo>
                  <a:pt x="18803" y="3068516"/>
                  <a:pt x="-9231" y="3062395"/>
                  <a:pt x="3001" y="3030820"/>
                </a:cubicBezTo>
                <a:cubicBezTo>
                  <a:pt x="13293" y="3004651"/>
                  <a:pt x="35761" y="3007959"/>
                  <a:pt x="56337" y="3011602"/>
                </a:cubicBezTo>
                <a:cubicBezTo>
                  <a:pt x="105732" y="3020594"/>
                  <a:pt x="155993" y="3012038"/>
                  <a:pt x="221626" y="3000137"/>
                </a:cubicBezTo>
                <a:cubicBezTo>
                  <a:pt x="163022" y="2929831"/>
                  <a:pt x="63027" y="2971519"/>
                  <a:pt x="12079" y="2895750"/>
                </a:cubicBezTo>
                <a:cubicBezTo>
                  <a:pt x="70612" y="2870868"/>
                  <a:pt x="117312" y="2892988"/>
                  <a:pt x="165389" y="2890511"/>
                </a:cubicBezTo>
                <a:cubicBezTo>
                  <a:pt x="208846" y="2888217"/>
                  <a:pt x="219022" y="2871872"/>
                  <a:pt x="206743" y="2827546"/>
                </a:cubicBezTo>
                <a:cubicBezTo>
                  <a:pt x="187666" y="2758486"/>
                  <a:pt x="209823" y="2717255"/>
                  <a:pt x="273631" y="2725917"/>
                </a:cubicBezTo>
                <a:cubicBezTo>
                  <a:pt x="332792" y="2734135"/>
                  <a:pt x="337558" y="2706094"/>
                  <a:pt x="320364" y="2667696"/>
                </a:cubicBezTo>
                <a:cubicBezTo>
                  <a:pt x="295325" y="2611707"/>
                  <a:pt x="318706" y="2561087"/>
                  <a:pt x="334074" y="2507770"/>
                </a:cubicBezTo>
                <a:cubicBezTo>
                  <a:pt x="357219" y="2426828"/>
                  <a:pt x="344229" y="2391168"/>
                  <a:pt x="284207" y="2344516"/>
                </a:cubicBezTo>
                <a:cubicBezTo>
                  <a:pt x="250406" y="2318539"/>
                  <a:pt x="214378" y="2297698"/>
                  <a:pt x="166166" y="2278376"/>
                </a:cubicBezTo>
                <a:cubicBezTo>
                  <a:pt x="273852" y="2244503"/>
                  <a:pt x="158170" y="2213685"/>
                  <a:pt x="194891" y="2175576"/>
                </a:cubicBezTo>
                <a:cubicBezTo>
                  <a:pt x="270782" y="2149213"/>
                  <a:pt x="337571" y="2238633"/>
                  <a:pt x="440332" y="2191712"/>
                </a:cubicBezTo>
                <a:cubicBezTo>
                  <a:pt x="307946" y="2127472"/>
                  <a:pt x="161307" y="2042341"/>
                  <a:pt x="63051" y="1942979"/>
                </a:cubicBezTo>
                <a:cubicBezTo>
                  <a:pt x="83512" y="1912799"/>
                  <a:pt x="105922" y="1933513"/>
                  <a:pt x="123612" y="1920903"/>
                </a:cubicBezTo>
                <a:cubicBezTo>
                  <a:pt x="122527" y="1914768"/>
                  <a:pt x="123751" y="1905381"/>
                  <a:pt x="120386" y="1903128"/>
                </a:cubicBezTo>
                <a:cubicBezTo>
                  <a:pt x="47933" y="1852346"/>
                  <a:pt x="47054" y="1850919"/>
                  <a:pt x="119318" y="1791355"/>
                </a:cubicBezTo>
                <a:cubicBezTo>
                  <a:pt x="144540" y="1770456"/>
                  <a:pt x="141749" y="1756399"/>
                  <a:pt x="127081" y="1738431"/>
                </a:cubicBezTo>
                <a:cubicBezTo>
                  <a:pt x="116725" y="1725710"/>
                  <a:pt x="104020" y="1715301"/>
                  <a:pt x="108310" y="1682600"/>
                </a:cubicBezTo>
                <a:cubicBezTo>
                  <a:pt x="150870" y="1715887"/>
                  <a:pt x="350796" y="1749545"/>
                  <a:pt x="385468" y="1739315"/>
                </a:cubicBezTo>
                <a:cubicBezTo>
                  <a:pt x="424434" y="1727691"/>
                  <a:pt x="558776" y="1718211"/>
                  <a:pt x="599777" y="1722044"/>
                </a:cubicBezTo>
                <a:cubicBezTo>
                  <a:pt x="597521" y="1720227"/>
                  <a:pt x="595263" y="1718413"/>
                  <a:pt x="593006" y="1716597"/>
                </a:cubicBezTo>
                <a:cubicBezTo>
                  <a:pt x="552484" y="1680103"/>
                  <a:pt x="511421" y="1643705"/>
                  <a:pt x="485736" y="1591625"/>
                </a:cubicBezTo>
                <a:cubicBezTo>
                  <a:pt x="484560" y="1589619"/>
                  <a:pt x="483937" y="1587831"/>
                  <a:pt x="481534" y="1588888"/>
                </a:cubicBezTo>
                <a:cubicBezTo>
                  <a:pt x="460479" y="1599246"/>
                  <a:pt x="462468" y="1582449"/>
                  <a:pt x="461623" y="1569314"/>
                </a:cubicBezTo>
                <a:cubicBezTo>
                  <a:pt x="460764" y="1555866"/>
                  <a:pt x="456786" y="1545815"/>
                  <a:pt x="441172" y="1549836"/>
                </a:cubicBezTo>
                <a:cubicBezTo>
                  <a:pt x="440361" y="1549980"/>
                  <a:pt x="439267" y="1549855"/>
                  <a:pt x="438173" y="1549732"/>
                </a:cubicBezTo>
                <a:cubicBezTo>
                  <a:pt x="430782" y="1548823"/>
                  <a:pt x="406258" y="1517097"/>
                  <a:pt x="409482" y="1509886"/>
                </a:cubicBezTo>
                <a:cubicBezTo>
                  <a:pt x="416686" y="1494065"/>
                  <a:pt x="408267" y="1488277"/>
                  <a:pt x="401143" y="1480995"/>
                </a:cubicBezTo>
                <a:cubicBezTo>
                  <a:pt x="391181" y="1471051"/>
                  <a:pt x="381247" y="1461736"/>
                  <a:pt x="370772" y="1452514"/>
                </a:cubicBezTo>
                <a:cubicBezTo>
                  <a:pt x="360580" y="1443560"/>
                  <a:pt x="350146" y="1435280"/>
                  <a:pt x="339699" y="1426688"/>
                </a:cubicBezTo>
                <a:cubicBezTo>
                  <a:pt x="315473" y="1420526"/>
                  <a:pt x="291032" y="1415669"/>
                  <a:pt x="265593" y="1412885"/>
                </a:cubicBezTo>
                <a:cubicBezTo>
                  <a:pt x="246706" y="1410526"/>
                  <a:pt x="225589" y="1406978"/>
                  <a:pt x="215085" y="1372144"/>
                </a:cubicBezTo>
                <a:cubicBezTo>
                  <a:pt x="234985" y="1372744"/>
                  <a:pt x="254925" y="1374284"/>
                  <a:pt x="274865" y="1375825"/>
                </a:cubicBezTo>
                <a:cubicBezTo>
                  <a:pt x="255700" y="1360864"/>
                  <a:pt x="237075" y="1345807"/>
                  <a:pt x="219220" y="1329666"/>
                </a:cubicBezTo>
                <a:cubicBezTo>
                  <a:pt x="204474" y="1316138"/>
                  <a:pt x="192346" y="1300252"/>
                  <a:pt x="187322" y="1278682"/>
                </a:cubicBezTo>
                <a:cubicBezTo>
                  <a:pt x="185994" y="1273224"/>
                  <a:pt x="184924" y="1267404"/>
                  <a:pt x="189878" y="1262417"/>
                </a:cubicBezTo>
                <a:cubicBezTo>
                  <a:pt x="195346" y="1256708"/>
                  <a:pt x="199833" y="1259711"/>
                  <a:pt x="204036" y="1262449"/>
                </a:cubicBezTo>
                <a:cubicBezTo>
                  <a:pt x="221402" y="1273615"/>
                  <a:pt x="239024" y="1284422"/>
                  <a:pt x="256133" y="1295950"/>
                </a:cubicBezTo>
                <a:cubicBezTo>
                  <a:pt x="278851" y="1311233"/>
                  <a:pt x="301313" y="1326878"/>
                  <a:pt x="323760" y="1342208"/>
                </a:cubicBezTo>
                <a:cubicBezTo>
                  <a:pt x="292061" y="1308268"/>
                  <a:pt x="257298" y="1278982"/>
                  <a:pt x="219957" y="1252997"/>
                </a:cubicBezTo>
                <a:cubicBezTo>
                  <a:pt x="192995" y="1234035"/>
                  <a:pt x="166033" y="1215073"/>
                  <a:pt x="145267" y="1188376"/>
                </a:cubicBezTo>
                <a:cubicBezTo>
                  <a:pt x="134614" y="1175075"/>
                  <a:pt x="129282" y="1158938"/>
                  <a:pt x="127649" y="1140248"/>
                </a:cubicBezTo>
                <a:cubicBezTo>
                  <a:pt x="127430" y="1135227"/>
                  <a:pt x="127724" y="1129482"/>
                  <a:pt x="133301" y="1126283"/>
                </a:cubicBezTo>
                <a:cubicBezTo>
                  <a:pt x="138892" y="1123399"/>
                  <a:pt x="142312" y="1126907"/>
                  <a:pt x="144665" y="1130919"/>
                </a:cubicBezTo>
                <a:cubicBezTo>
                  <a:pt x="147316" y="1135513"/>
                  <a:pt x="150466" y="1139068"/>
                  <a:pt x="154924" y="1141443"/>
                </a:cubicBezTo>
                <a:cubicBezTo>
                  <a:pt x="194007" y="1163643"/>
                  <a:pt x="228472" y="1192350"/>
                  <a:pt x="263706" y="1219972"/>
                </a:cubicBezTo>
                <a:cubicBezTo>
                  <a:pt x="314160" y="1259456"/>
                  <a:pt x="363843" y="1300026"/>
                  <a:pt x="423231" y="1325916"/>
                </a:cubicBezTo>
                <a:cubicBezTo>
                  <a:pt x="445702" y="1335549"/>
                  <a:pt x="468901" y="1343155"/>
                  <a:pt x="486543" y="1341940"/>
                </a:cubicBezTo>
                <a:cubicBezTo>
                  <a:pt x="421673" y="1296460"/>
                  <a:pt x="360475" y="1247802"/>
                  <a:pt x="305459" y="1191095"/>
                </a:cubicBezTo>
                <a:cubicBezTo>
                  <a:pt x="249875" y="1133856"/>
                  <a:pt x="201123" y="1070982"/>
                  <a:pt x="165967" y="995271"/>
                </a:cubicBezTo>
                <a:cubicBezTo>
                  <a:pt x="162356" y="987370"/>
                  <a:pt x="160109" y="979543"/>
                  <a:pt x="148803" y="982487"/>
                </a:cubicBezTo>
                <a:cubicBezTo>
                  <a:pt x="143684" y="983707"/>
                  <a:pt x="141844" y="978971"/>
                  <a:pt x="142975" y="973711"/>
                </a:cubicBezTo>
                <a:cubicBezTo>
                  <a:pt x="150059" y="936405"/>
                  <a:pt x="133120" y="916307"/>
                  <a:pt x="107228" y="903165"/>
                </a:cubicBezTo>
                <a:cubicBezTo>
                  <a:pt x="99148" y="898899"/>
                  <a:pt x="98374" y="893659"/>
                  <a:pt x="103961" y="884449"/>
                </a:cubicBezTo>
                <a:cubicBezTo>
                  <a:pt x="111573" y="871720"/>
                  <a:pt x="110228" y="859623"/>
                  <a:pt x="105398" y="848773"/>
                </a:cubicBezTo>
                <a:cubicBezTo>
                  <a:pt x="102652" y="841984"/>
                  <a:pt x="99109" y="835651"/>
                  <a:pt x="96106" y="829222"/>
                </a:cubicBezTo>
                <a:cubicBezTo>
                  <a:pt x="94023" y="825161"/>
                  <a:pt x="90576" y="821026"/>
                  <a:pt x="95233" y="815459"/>
                </a:cubicBezTo>
                <a:cubicBezTo>
                  <a:pt x="99648" y="810569"/>
                  <a:pt x="104350" y="812269"/>
                  <a:pt x="108754" y="813390"/>
                </a:cubicBezTo>
                <a:cubicBezTo>
                  <a:pt x="129926" y="818192"/>
                  <a:pt x="142781" y="832053"/>
                  <a:pt x="149184" y="854012"/>
                </a:cubicBezTo>
                <a:cubicBezTo>
                  <a:pt x="153977" y="870244"/>
                  <a:pt x="158340" y="870424"/>
                  <a:pt x="169922" y="855094"/>
                </a:cubicBezTo>
                <a:cubicBezTo>
                  <a:pt x="178668" y="843430"/>
                  <a:pt x="186813" y="842941"/>
                  <a:pt x="194734" y="849766"/>
                </a:cubicBezTo>
                <a:cubicBezTo>
                  <a:pt x="198964" y="853131"/>
                  <a:pt x="201642" y="858351"/>
                  <a:pt x="204833" y="862849"/>
                </a:cubicBezTo>
                <a:cubicBezTo>
                  <a:pt x="220829" y="886276"/>
                  <a:pt x="237607" y="908933"/>
                  <a:pt x="262674" y="921903"/>
                </a:cubicBezTo>
                <a:cubicBezTo>
                  <a:pt x="273823" y="927843"/>
                  <a:pt x="285713" y="932069"/>
                  <a:pt x="302202" y="923150"/>
                </a:cubicBezTo>
                <a:cubicBezTo>
                  <a:pt x="291351" y="917791"/>
                  <a:pt x="280774" y="918709"/>
                  <a:pt x="270912" y="917286"/>
                </a:cubicBezTo>
                <a:cubicBezTo>
                  <a:pt x="261049" y="915865"/>
                  <a:pt x="255697" y="911748"/>
                  <a:pt x="262498" y="899162"/>
                </a:cubicBezTo>
                <a:cubicBezTo>
                  <a:pt x="266276" y="892170"/>
                  <a:pt x="265774" y="886883"/>
                  <a:pt x="261759" y="882214"/>
                </a:cubicBezTo>
                <a:cubicBezTo>
                  <a:pt x="248848" y="867099"/>
                  <a:pt x="241864" y="844294"/>
                  <a:pt x="216117" y="846941"/>
                </a:cubicBezTo>
                <a:cubicBezTo>
                  <a:pt x="214767" y="847179"/>
                  <a:pt x="213361" y="846162"/>
                  <a:pt x="211969" y="845458"/>
                </a:cubicBezTo>
                <a:cubicBezTo>
                  <a:pt x="206685" y="842913"/>
                  <a:pt x="200848" y="840147"/>
                  <a:pt x="202383" y="831653"/>
                </a:cubicBezTo>
                <a:cubicBezTo>
                  <a:pt x="204188" y="823111"/>
                  <a:pt x="211130" y="819988"/>
                  <a:pt x="217302" y="817950"/>
                </a:cubicBezTo>
                <a:cubicBezTo>
                  <a:pt x="233145" y="812939"/>
                  <a:pt x="245914" y="818592"/>
                  <a:pt x="258185" y="825283"/>
                </a:cubicBezTo>
                <a:cubicBezTo>
                  <a:pt x="288036" y="841837"/>
                  <a:pt x="313015" y="865260"/>
                  <a:pt x="339019" y="887237"/>
                </a:cubicBezTo>
                <a:cubicBezTo>
                  <a:pt x="378027" y="920202"/>
                  <a:pt x="412674" y="959314"/>
                  <a:pt x="455541" y="987171"/>
                </a:cubicBezTo>
                <a:cubicBezTo>
                  <a:pt x="583008" y="1069675"/>
                  <a:pt x="708694" y="1155025"/>
                  <a:pt x="839737" y="1232154"/>
                </a:cubicBezTo>
                <a:cubicBezTo>
                  <a:pt x="888076" y="1260626"/>
                  <a:pt x="937413" y="1287025"/>
                  <a:pt x="987251" y="1312386"/>
                </a:cubicBezTo>
                <a:cubicBezTo>
                  <a:pt x="987438" y="1310454"/>
                  <a:pt x="987654" y="1309151"/>
                  <a:pt x="987828" y="1306906"/>
                </a:cubicBezTo>
                <a:cubicBezTo>
                  <a:pt x="987759" y="1305338"/>
                  <a:pt x="987677" y="1303454"/>
                  <a:pt x="987609" y="1301885"/>
                </a:cubicBezTo>
                <a:cubicBezTo>
                  <a:pt x="952341" y="1285971"/>
                  <a:pt x="917544" y="1268392"/>
                  <a:pt x="883773" y="1249366"/>
                </a:cubicBezTo>
                <a:cubicBezTo>
                  <a:pt x="800867" y="1202326"/>
                  <a:pt x="724387" y="1146562"/>
                  <a:pt x="658689" y="1075926"/>
                </a:cubicBezTo>
                <a:cubicBezTo>
                  <a:pt x="653269" y="1070242"/>
                  <a:pt x="647527" y="1069673"/>
                  <a:pt x="639221" y="1072721"/>
                </a:cubicBezTo>
                <a:cubicBezTo>
                  <a:pt x="612439" y="1082826"/>
                  <a:pt x="603654" y="1074888"/>
                  <a:pt x="607837" y="1046001"/>
                </a:cubicBezTo>
                <a:cubicBezTo>
                  <a:pt x="608886" y="1038856"/>
                  <a:pt x="608910" y="1033160"/>
                  <a:pt x="604057" y="1028006"/>
                </a:cubicBezTo>
                <a:cubicBezTo>
                  <a:pt x="582361" y="1004953"/>
                  <a:pt x="559626" y="983032"/>
                  <a:pt x="535068" y="963012"/>
                </a:cubicBezTo>
                <a:cubicBezTo>
                  <a:pt x="489628" y="926121"/>
                  <a:pt x="441097" y="893257"/>
                  <a:pt x="398492" y="852702"/>
                </a:cubicBezTo>
                <a:cubicBezTo>
                  <a:pt x="385976" y="840363"/>
                  <a:pt x="376348" y="825616"/>
                  <a:pt x="370407" y="808003"/>
                </a:cubicBezTo>
                <a:cubicBezTo>
                  <a:pt x="368512" y="802013"/>
                  <a:pt x="367360" y="794309"/>
                  <a:pt x="373637" y="788457"/>
                </a:cubicBezTo>
                <a:cubicBezTo>
                  <a:pt x="379645" y="782652"/>
                  <a:pt x="384471" y="787178"/>
                  <a:pt x="388957" y="790181"/>
                </a:cubicBezTo>
                <a:cubicBezTo>
                  <a:pt x="407729" y="802365"/>
                  <a:pt x="426784" y="814815"/>
                  <a:pt x="445569" y="827313"/>
                </a:cubicBezTo>
                <a:cubicBezTo>
                  <a:pt x="464624" y="839764"/>
                  <a:pt x="483437" y="852889"/>
                  <a:pt x="503344" y="866138"/>
                </a:cubicBezTo>
                <a:cubicBezTo>
                  <a:pt x="504379" y="858682"/>
                  <a:pt x="500259" y="857827"/>
                  <a:pt x="497988" y="855698"/>
                </a:cubicBezTo>
                <a:cubicBezTo>
                  <a:pt x="465913" y="825620"/>
                  <a:pt x="431003" y="799206"/>
                  <a:pt x="395068" y="774238"/>
                </a:cubicBezTo>
                <a:cubicBezTo>
                  <a:pt x="367267" y="754791"/>
                  <a:pt x="340223" y="733946"/>
                  <a:pt x="321225" y="704090"/>
                </a:cubicBezTo>
                <a:cubicBezTo>
                  <a:pt x="313910" y="692415"/>
                  <a:pt x="309809" y="679538"/>
                  <a:pt x="310772" y="664187"/>
                </a:cubicBezTo>
                <a:cubicBezTo>
                  <a:pt x="311107" y="659384"/>
                  <a:pt x="311442" y="654580"/>
                  <a:pt x="316776" y="652057"/>
                </a:cubicBezTo>
                <a:cubicBezTo>
                  <a:pt x="321044" y="650039"/>
                  <a:pt x="323869" y="652386"/>
                  <a:pt x="326167" y="655144"/>
                </a:cubicBezTo>
                <a:cubicBezTo>
                  <a:pt x="330196" y="660125"/>
                  <a:pt x="334224" y="665107"/>
                  <a:pt x="339819" y="668549"/>
                </a:cubicBezTo>
                <a:cubicBezTo>
                  <a:pt x="373388" y="689190"/>
                  <a:pt x="404905" y="712724"/>
                  <a:pt x="435653" y="737342"/>
                </a:cubicBezTo>
                <a:cubicBezTo>
                  <a:pt x="486133" y="777455"/>
                  <a:pt x="536115" y="818606"/>
                  <a:pt x="594518" y="846882"/>
                </a:cubicBezTo>
                <a:cubicBezTo>
                  <a:pt x="616490" y="857553"/>
                  <a:pt x="639205" y="866511"/>
                  <a:pt x="665142" y="868257"/>
                </a:cubicBezTo>
                <a:cubicBezTo>
                  <a:pt x="664195" y="865262"/>
                  <a:pt x="662491" y="863665"/>
                  <a:pt x="660802" y="862382"/>
                </a:cubicBezTo>
                <a:cubicBezTo>
                  <a:pt x="604283" y="821121"/>
                  <a:pt x="549586" y="777958"/>
                  <a:pt x="499505" y="728286"/>
                </a:cubicBezTo>
                <a:cubicBezTo>
                  <a:pt x="437758" y="667074"/>
                  <a:pt x="384382" y="598058"/>
                  <a:pt x="345927" y="515339"/>
                </a:cubicBezTo>
                <a:cubicBezTo>
                  <a:pt x="344141" y="511860"/>
                  <a:pt x="342910" y="508598"/>
                  <a:pt x="338588" y="509361"/>
                </a:cubicBezTo>
                <a:cubicBezTo>
                  <a:pt x="327525" y="511630"/>
                  <a:pt x="326170" y="505543"/>
                  <a:pt x="327339" y="494900"/>
                </a:cubicBezTo>
                <a:cubicBezTo>
                  <a:pt x="330552" y="468714"/>
                  <a:pt x="322326" y="448660"/>
                  <a:pt x="303055" y="437512"/>
                </a:cubicBezTo>
                <a:cubicBezTo>
                  <a:pt x="289083" y="429226"/>
                  <a:pt x="277325" y="421812"/>
                  <a:pt x="292117" y="398959"/>
                </a:cubicBezTo>
                <a:cubicBezTo>
                  <a:pt x="295694" y="393584"/>
                  <a:pt x="294041" y="386918"/>
                  <a:pt x="292417" y="380879"/>
                </a:cubicBezTo>
                <a:cubicBezTo>
                  <a:pt x="290115" y="371796"/>
                  <a:pt x="285463" y="365027"/>
                  <a:pt x="280259" y="358039"/>
                </a:cubicBezTo>
                <a:cubicBezTo>
                  <a:pt x="277365" y="354122"/>
                  <a:pt x="273863" y="348731"/>
                  <a:pt x="277426" y="343041"/>
                </a:cubicBezTo>
                <a:cubicBezTo>
                  <a:pt x="281488" y="336315"/>
                  <a:pt x="287339" y="339394"/>
                  <a:pt x="292014" y="340466"/>
                </a:cubicBezTo>
                <a:cubicBezTo>
                  <a:pt x="313455" y="345221"/>
                  <a:pt x="326609" y="359662"/>
                  <a:pt x="333039" y="382248"/>
                </a:cubicBezTo>
                <a:cubicBezTo>
                  <a:pt x="337209" y="396693"/>
                  <a:pt x="342383" y="396728"/>
                  <a:pt x="352439" y="383884"/>
                </a:cubicBezTo>
                <a:cubicBezTo>
                  <a:pt x="363791" y="369545"/>
                  <a:pt x="373274" y="368504"/>
                  <a:pt x="381981" y="380883"/>
                </a:cubicBezTo>
                <a:cubicBezTo>
                  <a:pt x="388959" y="391037"/>
                  <a:pt x="394611" y="402058"/>
                  <a:pt x="402615" y="410767"/>
                </a:cubicBezTo>
                <a:cubicBezTo>
                  <a:pt x="424081" y="434810"/>
                  <a:pt x="444293" y="461289"/>
                  <a:pt x="488827" y="452479"/>
                </a:cubicBezTo>
                <a:cubicBezTo>
                  <a:pt x="476447" y="443279"/>
                  <a:pt x="464047" y="446100"/>
                  <a:pt x="453360" y="444507"/>
                </a:cubicBezTo>
                <a:cubicBezTo>
                  <a:pt x="445687" y="443331"/>
                  <a:pt x="437918" y="439958"/>
                  <a:pt x="444814" y="429568"/>
                </a:cubicBezTo>
                <a:cubicBezTo>
                  <a:pt x="452737" y="417733"/>
                  <a:pt x="447628" y="412942"/>
                  <a:pt x="442720" y="406534"/>
                </a:cubicBezTo>
                <a:cubicBezTo>
                  <a:pt x="431444" y="391445"/>
                  <a:pt x="422234" y="373778"/>
                  <a:pt x="399647" y="373970"/>
                </a:cubicBezTo>
                <a:cubicBezTo>
                  <a:pt x="396107" y="373962"/>
                  <a:pt x="393255" y="370986"/>
                  <a:pt x="390458" y="369266"/>
                </a:cubicBezTo>
                <a:cubicBezTo>
                  <a:pt x="386539" y="366795"/>
                  <a:pt x="383146" y="363915"/>
                  <a:pt x="384776" y="357618"/>
                </a:cubicBezTo>
                <a:cubicBezTo>
                  <a:pt x="386436" y="351948"/>
                  <a:pt x="390351" y="348094"/>
                  <a:pt x="395456" y="346561"/>
                </a:cubicBezTo>
                <a:cubicBezTo>
                  <a:pt x="400022" y="345122"/>
                  <a:pt x="404870" y="343950"/>
                  <a:pt x="409490" y="343767"/>
                </a:cubicBezTo>
                <a:cubicBezTo>
                  <a:pt x="430118" y="342340"/>
                  <a:pt x="444782" y="353984"/>
                  <a:pt x="459406" y="364686"/>
                </a:cubicBezTo>
                <a:cubicBezTo>
                  <a:pt x="510573" y="401831"/>
                  <a:pt x="556044" y="445675"/>
                  <a:pt x="603593" y="487253"/>
                </a:cubicBezTo>
                <a:cubicBezTo>
                  <a:pt x="651129" y="528518"/>
                  <a:pt x="706332" y="558308"/>
                  <a:pt x="758457" y="592438"/>
                </a:cubicBezTo>
                <a:cubicBezTo>
                  <a:pt x="878695" y="671475"/>
                  <a:pt x="999459" y="750102"/>
                  <a:pt x="1126835" y="818073"/>
                </a:cubicBezTo>
                <a:cubicBezTo>
                  <a:pt x="1251416" y="884324"/>
                  <a:pt x="1667647" y="915225"/>
                  <a:pt x="1748686" y="913256"/>
                </a:cubicBezTo>
                <a:cubicBezTo>
                  <a:pt x="1852285" y="910467"/>
                  <a:pt x="2096505" y="873683"/>
                  <a:pt x="2345605" y="842682"/>
                </a:cubicBezTo>
                <a:cubicBezTo>
                  <a:pt x="2373756" y="838977"/>
                  <a:pt x="2401379" y="835684"/>
                  <a:pt x="2430665" y="833044"/>
                </a:cubicBezTo>
                <a:cubicBezTo>
                  <a:pt x="3260397" y="757430"/>
                  <a:pt x="3845073" y="368944"/>
                  <a:pt x="3874549" y="345713"/>
                </a:cubicBezTo>
                <a:cubicBezTo>
                  <a:pt x="3921930" y="308568"/>
                  <a:pt x="4079617" y="235190"/>
                  <a:pt x="4079914" y="235770"/>
                </a:cubicBezTo>
                <a:cubicBezTo>
                  <a:pt x="4083430" y="241475"/>
                  <a:pt x="4101322" y="245987"/>
                  <a:pt x="4115814" y="249002"/>
                </a:cubicBezTo>
                <a:lnTo>
                  <a:pt x="4129591" y="251735"/>
                </a:lnTo>
                <a:lnTo>
                  <a:pt x="4131313" y="253264"/>
                </a:lnTo>
                <a:cubicBezTo>
                  <a:pt x="4136355" y="253402"/>
                  <a:pt x="4136103" y="253090"/>
                  <a:pt x="4132779" y="252368"/>
                </a:cubicBezTo>
                <a:lnTo>
                  <a:pt x="4129591" y="251735"/>
                </a:lnTo>
                <a:lnTo>
                  <a:pt x="4126781" y="249241"/>
                </a:lnTo>
                <a:cubicBezTo>
                  <a:pt x="4126067" y="246916"/>
                  <a:pt x="4126005" y="243923"/>
                  <a:pt x="4126159" y="241207"/>
                </a:cubicBezTo>
                <a:cubicBezTo>
                  <a:pt x="4126893" y="226844"/>
                  <a:pt x="4132343" y="214496"/>
                  <a:pt x="4145347" y="206824"/>
                </a:cubicBezTo>
                <a:cubicBezTo>
                  <a:pt x="4157825" y="199562"/>
                  <a:pt x="4170601" y="192878"/>
                  <a:pt x="4183377" y="186195"/>
                </a:cubicBezTo>
                <a:cubicBezTo>
                  <a:pt x="4194019" y="180522"/>
                  <a:pt x="4201312" y="179234"/>
                  <a:pt x="4203065" y="194422"/>
                </a:cubicBezTo>
                <a:cubicBezTo>
                  <a:pt x="4204816" y="209612"/>
                  <a:pt x="4219976" y="213894"/>
                  <a:pt x="4228763" y="203170"/>
                </a:cubicBezTo>
                <a:cubicBezTo>
                  <a:pt x="4263132" y="161048"/>
                  <a:pt x="4304408" y="127512"/>
                  <a:pt x="4343373" y="90903"/>
                </a:cubicBezTo>
                <a:cubicBezTo>
                  <a:pt x="4370579" y="65543"/>
                  <a:pt x="4399217" y="41828"/>
                  <a:pt x="4421541" y="10686"/>
                </a:cubicBezTo>
                <a:cubicBezTo>
                  <a:pt x="4425645" y="4902"/>
                  <a:pt x="4429395" y="-2718"/>
                  <a:pt x="4437179" y="96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FA51FB-1F88-C14F-9922-FF13204A5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03" y="3988474"/>
            <a:ext cx="2766872" cy="6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2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33027-9D31-9365-DB1E-EE00BFB3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s-ES_tradnl">
                <a:latin typeface="Calibri"/>
                <a:ea typeface="+mj-lt"/>
                <a:cs typeface="+mj-lt"/>
              </a:rPr>
              <a:t>Arquitectura Funcional</a:t>
            </a:r>
            <a:endParaRPr lang="es-ES_tradnl">
              <a:latin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5201-6873-71BE-0086-5D0C40E6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1700">
                <a:ea typeface="+mn-lt"/>
                <a:cs typeface="+mn-lt"/>
              </a:rPr>
              <a:t>La arquitectura funcional de EspoCRM se divide en varios módulos. Estos son algunos de los módulos disponibles:</a:t>
            </a:r>
            <a:endParaRPr lang="es-ES_tradnl" sz="1700">
              <a:cs typeface="Calibri" panose="020F0502020204030204"/>
            </a:endParaRPr>
          </a:p>
          <a:p>
            <a:endParaRPr lang="es-ES_tradnl" sz="1700">
              <a:ea typeface="+mn-lt"/>
              <a:cs typeface="+mn-lt"/>
            </a:endParaRPr>
          </a:p>
          <a:p>
            <a:pPr lvl="1"/>
            <a:r>
              <a:rPr lang="es-ES_tradnl" sz="1700">
                <a:ea typeface="+mn-lt"/>
                <a:cs typeface="+mn-lt"/>
              </a:rPr>
              <a:t>Gestión de </a:t>
            </a:r>
            <a:r>
              <a:rPr lang="es-ES_tradnl" sz="1700" b="1">
                <a:ea typeface="+mn-lt"/>
                <a:cs typeface="+mn-lt"/>
              </a:rPr>
              <a:t>contactos</a:t>
            </a:r>
            <a:r>
              <a:rPr lang="es-ES_tradnl" sz="1700">
                <a:ea typeface="+mn-lt"/>
                <a:cs typeface="+mn-lt"/>
              </a:rPr>
              <a:t>: Permite la gestión y seguimiento de contactos y clientes potenciales.</a:t>
            </a:r>
            <a:endParaRPr lang="es-ES_tradnl" sz="1700">
              <a:cs typeface="Calibri"/>
            </a:endParaRPr>
          </a:p>
          <a:p>
            <a:pPr lvl="1"/>
            <a:endParaRPr lang="es-ES_tradnl" sz="1700">
              <a:ea typeface="+mn-lt"/>
              <a:cs typeface="+mn-lt"/>
            </a:endParaRPr>
          </a:p>
          <a:p>
            <a:pPr lvl="1"/>
            <a:r>
              <a:rPr lang="es-ES_tradnl" sz="1700">
                <a:ea typeface="+mn-lt"/>
                <a:cs typeface="+mn-lt"/>
              </a:rPr>
              <a:t>Gestión de </a:t>
            </a:r>
            <a:r>
              <a:rPr lang="es-ES_tradnl" sz="1700" b="1">
                <a:ea typeface="+mn-lt"/>
                <a:cs typeface="+mn-lt"/>
              </a:rPr>
              <a:t>ventas</a:t>
            </a:r>
            <a:r>
              <a:rPr lang="es-ES_tradnl" sz="1700">
                <a:ea typeface="+mn-lt"/>
                <a:cs typeface="+mn-lt"/>
              </a:rPr>
              <a:t>: Ayuda en la gestión de los procesos de ventas, desde la generación de presupuestos hasta el cierre de la venta.</a:t>
            </a:r>
            <a:endParaRPr lang="es-ES_tradnl" sz="1700">
              <a:cs typeface="Calibri"/>
            </a:endParaRPr>
          </a:p>
          <a:p>
            <a:pPr lvl="1"/>
            <a:endParaRPr lang="es-ES_tradnl" sz="1700">
              <a:ea typeface="+mn-lt"/>
              <a:cs typeface="+mn-lt"/>
            </a:endParaRPr>
          </a:p>
          <a:p>
            <a:pPr lvl="1"/>
            <a:r>
              <a:rPr lang="es-ES_tradnl" sz="1700">
                <a:ea typeface="+mn-lt"/>
                <a:cs typeface="+mn-lt"/>
              </a:rPr>
              <a:t>Gestión de </a:t>
            </a:r>
            <a:r>
              <a:rPr lang="es-ES_tradnl" sz="1700" b="1">
                <a:ea typeface="+mn-lt"/>
                <a:cs typeface="+mn-lt"/>
              </a:rPr>
              <a:t>marketing</a:t>
            </a:r>
            <a:r>
              <a:rPr lang="es-ES_tradnl" sz="1700">
                <a:ea typeface="+mn-lt"/>
                <a:cs typeface="+mn-lt"/>
              </a:rPr>
              <a:t>: Proporciona herramientas para la planificación y ejecución de campañas de marketing.</a:t>
            </a:r>
          </a:p>
          <a:p>
            <a:pPr lvl="1"/>
            <a:endParaRPr lang="es-ES_tradnl" sz="1700">
              <a:ea typeface="+mn-lt"/>
              <a:cs typeface="+mn-lt"/>
            </a:endParaRPr>
          </a:p>
          <a:p>
            <a:pPr lvl="1"/>
            <a:r>
              <a:rPr lang="es-ES_tradnl" sz="1700">
                <a:ea typeface="+mn-lt"/>
                <a:cs typeface="+mn-lt"/>
              </a:rPr>
              <a:t>Servicio al </a:t>
            </a:r>
            <a:r>
              <a:rPr lang="es-ES_tradnl" sz="1700" b="1">
                <a:ea typeface="+mn-lt"/>
                <a:cs typeface="+mn-lt"/>
              </a:rPr>
              <a:t>cliente</a:t>
            </a:r>
            <a:r>
              <a:rPr lang="es-ES_tradnl" sz="1700">
                <a:ea typeface="+mn-lt"/>
                <a:cs typeface="+mn-lt"/>
              </a:rPr>
              <a:t>: Permite la gestión de casos de soporte al cliente y seguimiento de los mismos.</a:t>
            </a:r>
            <a:endParaRPr lang="es-ES_tradnl" sz="1700">
              <a:cs typeface="Calibri" panose="020F0502020204030204"/>
            </a:endParaRPr>
          </a:p>
          <a:p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451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33027-9D31-9365-DB1E-EE00BFB3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85" y="713312"/>
            <a:ext cx="4038600" cy="5431376"/>
          </a:xfrm>
        </p:spPr>
        <p:txBody>
          <a:bodyPr>
            <a:normAutofit/>
          </a:bodyPr>
          <a:lstStyle/>
          <a:p>
            <a:r>
              <a:rPr lang="es-ES_tradnl">
                <a:latin typeface="Calibri"/>
                <a:ea typeface="+mj-lt"/>
                <a:cs typeface="+mj-lt"/>
              </a:rPr>
              <a:t>Interfaz gráfica</a:t>
            </a:r>
            <a:r>
              <a:rPr lang="en-US">
                <a:latin typeface="Calibri Light"/>
                <a:ea typeface="+mj-lt"/>
                <a:cs typeface="+mj-lt"/>
              </a:rPr>
              <a:t> </a:t>
            </a:r>
            <a:endParaRPr lang="en-US">
              <a:cs typeface="Calibri Light" panose="020F03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6C030-754B-91AA-CCFC-831CE086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54" y="1629685"/>
            <a:ext cx="52578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3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581C1-5E45-F771-AEDE-7117B1CC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s-ES_tradnl" sz="2800">
                <a:latin typeface="Calibri"/>
                <a:cs typeface="Calibri"/>
              </a:rPr>
              <a:t>Arquitectura Tecnológica</a:t>
            </a:r>
            <a:endParaRPr lang="es-ES_tradnl" sz="28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FC2C-D474-EB12-DC71-475D554E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2000">
                <a:ea typeface="+mn-lt"/>
                <a:cs typeface="+mn-lt"/>
              </a:rPr>
              <a:t>La arquitectura tecnológica de EspoCRM se basa en los siguientes elementos:</a:t>
            </a:r>
            <a:endParaRPr lang="es-ES_tradnl" sz="2000">
              <a:cs typeface="Calibri" panose="020F0502020204030204"/>
            </a:endParaRPr>
          </a:p>
          <a:p>
            <a:endParaRPr lang="es-ES_tradnl" sz="2000">
              <a:ea typeface="+mn-lt"/>
              <a:cs typeface="+mn-lt"/>
            </a:endParaRPr>
          </a:p>
          <a:p>
            <a:pPr lvl="1"/>
            <a:r>
              <a:rPr lang="es-ES_tradnl" sz="2000" b="1">
                <a:ea typeface="+mn-lt"/>
                <a:cs typeface="+mn-lt"/>
              </a:rPr>
              <a:t>Base de datos</a:t>
            </a:r>
            <a:r>
              <a:rPr lang="es-ES_tradnl" sz="2000">
                <a:ea typeface="+mn-lt"/>
                <a:cs typeface="+mn-lt"/>
              </a:rPr>
              <a:t>: EspoCRM es compatible con varias bases de datos, como MySQL, PostgreSQL, y Microsoft SQL Server.</a:t>
            </a:r>
            <a:endParaRPr lang="es-ES_tradnl" sz="2000">
              <a:cs typeface="Calibri"/>
            </a:endParaRPr>
          </a:p>
          <a:p>
            <a:pPr lvl="1"/>
            <a:endParaRPr lang="es-ES_tradnl" sz="2000">
              <a:ea typeface="+mn-lt"/>
              <a:cs typeface="+mn-lt"/>
            </a:endParaRPr>
          </a:p>
          <a:p>
            <a:pPr lvl="1"/>
            <a:r>
              <a:rPr lang="es-ES_tradnl" sz="2000" b="1">
                <a:ea typeface="+mn-lt"/>
                <a:cs typeface="+mn-lt"/>
              </a:rPr>
              <a:t>Lenguajes de programación</a:t>
            </a:r>
            <a:r>
              <a:rPr lang="es-ES_tradnl" sz="2000">
                <a:ea typeface="+mn-lt"/>
                <a:cs typeface="+mn-lt"/>
              </a:rPr>
              <a:t>: El código de EspoCRM está escrito en PHP y Javascript.</a:t>
            </a:r>
            <a:endParaRPr lang="es-ES_tradnl" sz="2000">
              <a:cs typeface="Calibri"/>
            </a:endParaRPr>
          </a:p>
          <a:p>
            <a:pPr lvl="1"/>
            <a:endParaRPr lang="es-ES_tradnl" sz="2000">
              <a:ea typeface="+mn-lt"/>
              <a:cs typeface="+mn-lt"/>
            </a:endParaRPr>
          </a:p>
          <a:p>
            <a:pPr lvl="1"/>
            <a:r>
              <a:rPr lang="es-ES_tradnl" sz="2000" b="1">
                <a:ea typeface="+mn-lt"/>
                <a:cs typeface="+mn-lt"/>
              </a:rPr>
              <a:t>Interfaces de acceso</a:t>
            </a:r>
            <a:r>
              <a:rPr lang="es-ES_tradnl" sz="2000">
                <a:ea typeface="+mn-lt"/>
                <a:cs typeface="+mn-lt"/>
              </a:rPr>
              <a:t>: EspoCRM proporciona una interfaz de usuario web y una API RESTful para integración con otras aplicaciones.</a:t>
            </a:r>
            <a:endParaRPr lang="es-ES_tradnl" sz="2000">
              <a:cs typeface="Calibri"/>
            </a:endParaRPr>
          </a:p>
          <a:p>
            <a:endParaRPr lang="es-ES_tradnl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732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3D49F-35E4-6EB3-2769-9606C9B8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s-ES_tradnl" sz="2400">
                <a:latin typeface="Calibri"/>
                <a:cs typeface="Calibri"/>
              </a:rPr>
              <a:t>Características técnicas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D636-7EC4-3966-F51E-9C3D94893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 </a:t>
            </a:r>
            <a:r>
              <a:rPr lang="es-ES_tradnl" sz="1700">
                <a:ea typeface="+mn-lt"/>
                <a:cs typeface="+mn-lt"/>
              </a:rPr>
              <a:t>EspoCRM cuenta con una gran cantidad de características técnicas. Algunas de las más destacadas son:</a:t>
            </a:r>
            <a:endParaRPr lang="es-ES_tradnl" sz="1700">
              <a:cs typeface="Calibri" panose="020F0502020204030204"/>
            </a:endParaRPr>
          </a:p>
          <a:p>
            <a:endParaRPr lang="es-ES_tradnl" sz="1700">
              <a:ea typeface="+mn-lt"/>
              <a:cs typeface="+mn-lt"/>
            </a:endParaRPr>
          </a:p>
          <a:p>
            <a:pPr lvl="1"/>
            <a:r>
              <a:rPr lang="es-ES_tradnl" sz="1700" b="1">
                <a:ea typeface="+mn-lt"/>
                <a:cs typeface="+mn-lt"/>
              </a:rPr>
              <a:t>Personalización</a:t>
            </a:r>
            <a:r>
              <a:rPr lang="es-ES_tradnl" sz="1700">
                <a:ea typeface="+mn-lt"/>
                <a:cs typeface="+mn-lt"/>
              </a:rPr>
              <a:t>: EspoCRM es altamente personalizable, permitiendo la personalización de campos, vistas, informes y otros aspectos de la aplicación.</a:t>
            </a:r>
          </a:p>
          <a:p>
            <a:pPr lvl="1"/>
            <a:endParaRPr lang="es-ES_tradnl" sz="1700">
              <a:cs typeface="Calibri"/>
            </a:endParaRPr>
          </a:p>
          <a:p>
            <a:pPr lvl="1"/>
            <a:r>
              <a:rPr lang="es-ES_tradnl" sz="1700" b="1">
                <a:ea typeface="+mn-lt"/>
                <a:cs typeface="+mn-lt"/>
              </a:rPr>
              <a:t>Integración</a:t>
            </a:r>
            <a:r>
              <a:rPr lang="es-ES_tradnl" sz="1700">
                <a:ea typeface="+mn-lt"/>
                <a:cs typeface="+mn-lt"/>
              </a:rPr>
              <a:t>: EspoCRM es compatible con una gran cantidad de aplicaciones y servicios, incluyendo integración con correo electrónico y calendarios.</a:t>
            </a:r>
          </a:p>
          <a:p>
            <a:pPr lvl="1"/>
            <a:endParaRPr lang="es-ES_tradnl" sz="1700">
              <a:cs typeface="Calibri"/>
            </a:endParaRPr>
          </a:p>
          <a:p>
            <a:pPr lvl="1"/>
            <a:r>
              <a:rPr lang="es-ES_tradnl" sz="1700" b="1">
                <a:ea typeface="+mn-lt"/>
                <a:cs typeface="+mn-lt"/>
              </a:rPr>
              <a:t>Seguridad</a:t>
            </a:r>
            <a:r>
              <a:rPr lang="es-ES_tradnl" sz="1700">
                <a:ea typeface="+mn-lt"/>
                <a:cs typeface="+mn-lt"/>
              </a:rPr>
              <a:t>: EspoCRM proporciona un alto nivel de seguridad, incluyendo autenticación de dos factores, control de acceso basado en roles y permisos, y encriptación de datos.</a:t>
            </a:r>
            <a:endParaRPr lang="es-ES_tradnl" sz="1700">
              <a:cs typeface="Calibri"/>
            </a:endParaRPr>
          </a:p>
          <a:p>
            <a:pPr marL="0" indent="0">
              <a:buNone/>
            </a:pPr>
            <a:br>
              <a:rPr lang="en-US" sz="1700"/>
            </a:br>
            <a:endParaRPr lang="es-ES_tradnl" sz="1700">
              <a:cs typeface="Calibri"/>
            </a:endParaRPr>
          </a:p>
          <a:p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97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7D4FE-21AC-60ED-39D5-77A5760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s-ES_tradnl" sz="3400">
                <a:latin typeface="Calibri"/>
                <a:cs typeface="Calibri"/>
              </a:rPr>
              <a:t>Versiones disponibles</a:t>
            </a:r>
            <a:endParaRPr lang="es-ES_tradnl" sz="3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3076D-2B5A-2EED-F3A5-852DFC0E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 </a:t>
            </a:r>
            <a:r>
              <a:rPr lang="es-ES_tradnl" sz="2000">
                <a:ea typeface="+mn-lt"/>
                <a:cs typeface="+mn-lt"/>
              </a:rPr>
              <a:t>Actualmente, </a:t>
            </a:r>
            <a:r>
              <a:rPr lang="es-ES_tradnl" sz="2000" err="1">
                <a:ea typeface="+mn-lt"/>
                <a:cs typeface="+mn-lt"/>
              </a:rPr>
              <a:t>EspoCRM</a:t>
            </a:r>
            <a:r>
              <a:rPr lang="es-ES_tradnl" sz="2000">
                <a:ea typeface="+mn-lt"/>
                <a:cs typeface="+mn-lt"/>
              </a:rPr>
              <a:t> tiene dos versiones disponibles: </a:t>
            </a:r>
          </a:p>
          <a:p>
            <a:endParaRPr lang="es-ES_tradnl" sz="2000">
              <a:ea typeface="+mn-lt"/>
              <a:cs typeface="+mn-lt"/>
            </a:endParaRPr>
          </a:p>
          <a:p>
            <a:pPr lvl="1"/>
            <a:r>
              <a:rPr lang="es-ES_tradnl" sz="2000">
                <a:ea typeface="+mn-lt"/>
                <a:cs typeface="+mn-lt"/>
              </a:rPr>
              <a:t>La versión </a:t>
            </a:r>
            <a:r>
              <a:rPr lang="es-ES_tradnl" sz="2000" b="1">
                <a:ea typeface="+mn-lt"/>
                <a:cs typeface="+mn-lt"/>
              </a:rPr>
              <a:t>comunitaria </a:t>
            </a:r>
            <a:r>
              <a:rPr lang="es-ES_tradnl" sz="2000">
                <a:ea typeface="+mn-lt"/>
                <a:cs typeface="+mn-lt"/>
              </a:rPr>
              <a:t>(gratuita) .</a:t>
            </a:r>
          </a:p>
          <a:p>
            <a:pPr lvl="2"/>
            <a:r>
              <a:rPr lang="es-ES_tradnl" sz="1300" err="1">
                <a:solidFill>
                  <a:srgbClr val="98561D"/>
                </a:solidFill>
              </a:rPr>
              <a:t>EspoCRM</a:t>
            </a:r>
            <a:r>
              <a:rPr lang="es-ES_tradnl" sz="1300">
                <a:solidFill>
                  <a:srgbClr val="98561D"/>
                </a:solidFill>
              </a:rPr>
              <a:t> 7.4.3 (07 de Abril del 2023)</a:t>
            </a:r>
            <a:endParaRPr lang="es-ES_tradnl"/>
          </a:p>
          <a:p>
            <a:pPr lvl="1"/>
            <a:endParaRPr lang="es-ES_tradnl" sz="2000">
              <a:ea typeface="+mn-lt"/>
              <a:cs typeface="+mn-lt"/>
            </a:endParaRPr>
          </a:p>
          <a:p>
            <a:pPr lvl="1"/>
            <a:endParaRPr lang="es-ES_tradnl" sz="2000">
              <a:ea typeface="+mn-lt"/>
              <a:cs typeface="+mn-lt"/>
            </a:endParaRPr>
          </a:p>
          <a:p>
            <a:pPr lvl="1"/>
            <a:r>
              <a:rPr lang="es-ES_tradnl" sz="2000">
                <a:ea typeface="+mn-lt"/>
                <a:cs typeface="+mn-lt"/>
              </a:rPr>
              <a:t>La versión </a:t>
            </a:r>
            <a:r>
              <a:rPr lang="es-ES_tradnl" sz="2000" b="1">
                <a:ea typeface="+mn-lt"/>
                <a:cs typeface="+mn-lt"/>
              </a:rPr>
              <a:t>empresarial </a:t>
            </a:r>
            <a:r>
              <a:rPr lang="es-ES_tradnl" sz="2000">
                <a:ea typeface="+mn-lt"/>
                <a:cs typeface="+mn-lt"/>
              </a:rPr>
              <a:t>(de pago).</a:t>
            </a:r>
          </a:p>
          <a:p>
            <a:pPr lvl="1"/>
            <a:endParaRPr lang="es-ES_tradnl" sz="200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s-ES_tradnl" sz="2000">
                <a:ea typeface="+mn-lt"/>
                <a:cs typeface="+mn-lt"/>
              </a:rPr>
              <a:t> Ambas versiones comparten la misma funcionalidad básica, pero la versión empresarial incluye características adicionales y soporte técnico.</a:t>
            </a:r>
            <a:endParaRPr lang="es-ES_tradnl" sz="2000">
              <a:cs typeface="Calibri"/>
            </a:endParaRPr>
          </a:p>
          <a:p>
            <a:endParaRPr lang="es-ES_tradnl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9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1507D-DB13-4B1B-81C4-16035219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s-ES_tradnl">
                <a:latin typeface="Calibri"/>
                <a:cs typeface="Calibri"/>
              </a:rPr>
              <a:t>Tipos de licencia: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FA8B-13CB-524B-11A5-74237839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2000">
                <a:ea typeface="+mn-lt"/>
                <a:cs typeface="+mn-lt"/>
              </a:rPr>
              <a:t>La versión comunitaria de EspoCRM se distribuye bajo la licencia </a:t>
            </a:r>
            <a:r>
              <a:rPr lang="es-ES_tradnl" sz="2000" b="1">
                <a:ea typeface="+mn-lt"/>
                <a:cs typeface="+mn-lt"/>
              </a:rPr>
              <a:t>GPLv3</a:t>
            </a:r>
            <a:r>
              <a:rPr lang="es-ES_tradnl" sz="2000">
                <a:ea typeface="+mn-lt"/>
                <a:cs typeface="+mn-lt"/>
              </a:rPr>
              <a:t>, que permite el uso, modificación y distribución del código fuente de forma libre. </a:t>
            </a:r>
          </a:p>
          <a:p>
            <a:endParaRPr lang="es-ES_tradnl" sz="2000">
              <a:ea typeface="+mn-lt"/>
              <a:cs typeface="+mn-lt"/>
            </a:endParaRPr>
          </a:p>
          <a:p>
            <a:r>
              <a:rPr lang="es-ES_tradnl" sz="2000">
                <a:ea typeface="+mn-lt"/>
                <a:cs typeface="+mn-lt"/>
              </a:rPr>
              <a:t>La versión empresarial se distribuye bajo una </a:t>
            </a:r>
            <a:r>
              <a:rPr lang="es-ES_tradnl" sz="2000" b="1">
                <a:ea typeface="+mn-lt"/>
                <a:cs typeface="+mn-lt"/>
              </a:rPr>
              <a:t>licencia propietaria</a:t>
            </a:r>
            <a:r>
              <a:rPr lang="es-ES_tradnl" sz="2000">
                <a:ea typeface="+mn-lt"/>
                <a:cs typeface="+mn-lt"/>
              </a:rPr>
              <a:t>.</a:t>
            </a:r>
            <a:endParaRPr lang="es-ES_tradnl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6289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Microsoft Office PowerPoint</Application>
  <PresentationFormat>Panorámica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Tema de Office</vt:lpstr>
      <vt:lpstr>CRM &amp; ERP</vt:lpstr>
      <vt:lpstr>Índice</vt:lpstr>
      <vt:lpstr>¿Qué es EspoCRM?</vt:lpstr>
      <vt:lpstr>Arquitectura Funcional</vt:lpstr>
      <vt:lpstr>Interfaz gráfica </vt:lpstr>
      <vt:lpstr>Arquitectura Tecnológica</vt:lpstr>
      <vt:lpstr>Características técnicas </vt:lpstr>
      <vt:lpstr>Versiones disponibles</vt:lpstr>
      <vt:lpstr>Tipos de licencia:</vt:lpstr>
      <vt:lpstr>Plataformas ERP son fácilmente integrables</vt:lpstr>
      <vt:lpstr>¿Qué es ERP FinancialForce?</vt:lpstr>
      <vt:lpstr>Funciones y Características</vt:lpstr>
      <vt:lpstr>¿Cómo puede ayudar a mi empresa?</vt:lpstr>
      <vt:lpstr>¿Qué soluciones ofrece?</vt:lpstr>
      <vt:lpstr>Planes y Precios</vt:lpstr>
      <vt:lpstr>Soporte y Seguridad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Yeismil Del rosario</dc:creator>
  <cp:lastModifiedBy>Yeismil Del Rosario Rosado</cp:lastModifiedBy>
  <cp:revision>1</cp:revision>
  <dcterms:created xsi:type="dcterms:W3CDTF">2023-05-08T07:53:33Z</dcterms:created>
  <dcterms:modified xsi:type="dcterms:W3CDTF">2023-05-09T08:26:13Z</dcterms:modified>
</cp:coreProperties>
</file>