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Shape 1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微信报，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08940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代码组织与编写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73201">
              <a:defRPr sz="5832"/>
            </a:pPr>
            <a:r>
              <a:t>项目组织</a:t>
            </a:r>
          </a:p>
          <a:p>
            <a:pPr defTabSz="473201">
              <a:defRPr sz="5832"/>
            </a:pPr>
            <a:r>
              <a:t>类与模块</a:t>
            </a:r>
          </a:p>
          <a:p>
            <a:pPr defTabSz="473201">
              <a:defRPr sz="5832"/>
            </a:pPr>
            <a:r>
              <a:t>变量与方法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项目组织-关注点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2005" indent="-302005" defTabSz="338835">
              <a:spcBef>
                <a:spcPts val="2600"/>
              </a:spcBef>
              <a:defRPr sz="2667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隔离</a:t>
            </a:r>
            <a:r>
              <a:t>：</a:t>
            </a:r>
            <a:br/>
            <a:r>
              <a:t>源码(git)、第三方库(maven,npm)、资源</a:t>
            </a:r>
            <a:r>
              <a:rPr sz="2088"/>
              <a:t>（固定/动态/用户,引用/生成/编译）</a:t>
            </a:r>
            <a:r>
              <a:t>、配置</a:t>
            </a:r>
            <a:r>
              <a:rPr sz="2088"/>
              <a:t>(文件，服务，中心)</a:t>
            </a:r>
            <a:r>
              <a:t>、日志(logstash)、数据(database,cache)  </a:t>
            </a:r>
          </a:p>
          <a:p>
            <a:pPr marL="302005" indent="-302005" defTabSz="338835">
              <a:spcBef>
                <a:spcPts val="2600"/>
              </a:spcBef>
              <a:defRPr sz="2667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面向环境</a:t>
            </a:r>
            <a:r>
              <a:t>：开发，测试，现网，设备  (env)</a:t>
            </a:r>
          </a:p>
          <a:p>
            <a:pPr marL="302005" indent="-302005" defTabSz="338835">
              <a:spcBef>
                <a:spcPts val="2600"/>
              </a:spcBef>
              <a:defRPr sz="2667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面向测试</a:t>
            </a:r>
            <a:r>
              <a:t>：单元测试，模块测试，集成测试，压力测试……(test,mock)</a:t>
            </a:r>
          </a:p>
          <a:p>
            <a:pPr marL="302005" indent="-302005" defTabSz="338835">
              <a:spcBef>
                <a:spcPts val="2600"/>
              </a:spcBef>
              <a:defRPr sz="2667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面向部署</a:t>
            </a:r>
            <a:r>
              <a:t>：自动部署/回滚(jenkins,ci)，灰度/金丝雀/蓝绿发布……</a:t>
            </a:r>
          </a:p>
          <a:p>
            <a:pPr marL="302005" indent="-302005" defTabSz="338835">
              <a:spcBef>
                <a:spcPts val="2600"/>
              </a:spcBef>
              <a:defRPr sz="2667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面向运维</a:t>
            </a:r>
            <a:r>
              <a:t>：可监控，可告警，可跟踪，可伸缩</a:t>
            </a:r>
          </a:p>
          <a:p>
            <a:pPr marL="302005" indent="-302005" defTabSz="338835">
              <a:spcBef>
                <a:spcPts val="2600"/>
              </a:spcBef>
              <a:defRPr sz="2667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面向迭代</a:t>
            </a:r>
            <a:r>
              <a:t>：可读，用例，文档 —可参考开源项目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项目组织-模块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1766" indent="-421766" defTabSz="473201">
              <a:lnSpc>
                <a:spcPct val="100000"/>
              </a:lnSpc>
              <a:spcBef>
                <a:spcPts val="3700"/>
              </a:spcBef>
              <a:defRPr sz="3078"/>
            </a:pPr>
            <a:r>
              <a:t>进程，内存隔离（service,app,game,sdk,木马）</a:t>
            </a:r>
          </a:p>
          <a:p>
            <a:pPr marL="421766" indent="-421766" defTabSz="473201">
              <a:lnSpc>
                <a:spcPct val="100000"/>
              </a:lnSpc>
              <a:spcBef>
                <a:spcPts val="3700"/>
              </a:spcBef>
              <a:defRPr sz="3078"/>
            </a:pPr>
            <a:r>
              <a:t>进程间交互（信号，文件，网络/txt/binary，序列化与反序列化……）</a:t>
            </a:r>
          </a:p>
          <a:p>
            <a:pPr marL="421766" indent="-421766" defTabSz="473201">
              <a:lnSpc>
                <a:spcPct val="100000"/>
              </a:lnSpc>
              <a:spcBef>
                <a:spcPts val="3700"/>
              </a:spcBef>
              <a:defRPr sz="3078"/>
            </a:pPr>
            <a:r>
              <a:t>线程（servlet，协程，异步）</a:t>
            </a:r>
          </a:p>
          <a:p>
            <a:pPr marL="421766" indent="-421766" defTabSz="473201">
              <a:lnSpc>
                <a:spcPct val="100000"/>
              </a:lnSpc>
              <a:spcBef>
                <a:spcPts val="3700"/>
              </a:spcBef>
              <a:defRPr sz="3078"/>
            </a:pPr>
            <a:r>
              <a:t>模块交互：接口（方法接口，网络接口……）</a:t>
            </a:r>
          </a:p>
          <a:p>
            <a:pPr marL="421766" indent="-421766" defTabSz="473201">
              <a:lnSpc>
                <a:spcPct val="100000"/>
              </a:lnSpc>
              <a:spcBef>
                <a:spcPts val="3700"/>
              </a:spcBef>
              <a:defRPr sz="3078"/>
            </a:pPr>
            <a:r>
              <a:t>模块解耦：协议（网络协议，方法协议，SDK）</a:t>
            </a:r>
          </a:p>
          <a:p>
            <a:pPr marL="421766" indent="-421766" defTabSz="473201">
              <a:lnSpc>
                <a:spcPct val="100000"/>
              </a:lnSpc>
              <a:spcBef>
                <a:spcPts val="3700"/>
              </a:spcBef>
              <a:defRPr sz="3078"/>
            </a:pPr>
            <a:r>
              <a:t>模块设计(项目交付物)：local,C/S, B/S……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类与模块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4904" indent="-374904" defTabSz="420624">
              <a:spcBef>
                <a:spcPts val="3300"/>
              </a:spcBef>
              <a:defRPr sz="3312"/>
            </a:pPr>
            <a:r>
              <a:t>通用大原则：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高内聚，低耦合，易复用</a:t>
            </a:r>
          </a:p>
          <a:p>
            <a:pPr marL="374904" indent="-374904" defTabSz="420624">
              <a:spcBef>
                <a:spcPts val="3300"/>
              </a:spcBef>
              <a:defRPr sz="3312"/>
            </a:pPr>
            <a:r>
              <a:t>类，对象，模块，组织 </a:t>
            </a:r>
            <a:r>
              <a:rPr sz="2592"/>
              <a:t> (需求分析,package,生命周期，派生，依赖倒转)</a:t>
            </a:r>
            <a:endParaRPr sz="2592"/>
          </a:p>
          <a:p>
            <a:pPr marL="374904" indent="-374904" defTabSz="420624">
              <a:spcBef>
                <a:spcPts val="3300"/>
              </a:spcBef>
              <a:defRPr sz="3312"/>
            </a:pPr>
            <a:r>
              <a:t>单例：进程中唯一</a:t>
            </a:r>
          </a:p>
          <a:p>
            <a:pPr marL="374904" indent="-374904" defTabSz="420624">
              <a:spcBef>
                <a:spcPts val="3300"/>
              </a:spcBef>
              <a:defRPr sz="3312"/>
            </a:pPr>
            <a:r>
              <a:t>工厂：创建、管理对象</a:t>
            </a:r>
          </a:p>
          <a:p>
            <a:pPr marL="374904" indent="-374904" defTabSz="420624">
              <a:spcBef>
                <a:spcPts val="3300"/>
              </a:spcBef>
              <a:defRPr sz="3312"/>
            </a:pPr>
            <a:r>
              <a:t>工具：无需实例化</a:t>
            </a:r>
          </a:p>
          <a:p>
            <a:pPr marL="374904" indent="-374904" defTabSz="420624">
              <a:spcBef>
                <a:spcPts val="3300"/>
              </a:spcBef>
              <a:defRPr sz="3312"/>
            </a:pPr>
            <a:r>
              <a:t>数据结构、接口、事件、异常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变量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2420" indent="-312420" defTabSz="350520">
              <a:spcBef>
                <a:spcPts val="2700"/>
              </a:spcBef>
              <a:defRPr sz="2760"/>
            </a:pPr>
            <a:r>
              <a:t>变量类型：原生变量与复合变量，非强制类型</a:t>
            </a:r>
          </a:p>
          <a:p>
            <a:pPr marL="312420" indent="-312420" defTabSz="350520">
              <a:spcBef>
                <a:spcPts val="2700"/>
              </a:spcBef>
              <a:defRPr sz="2760"/>
            </a:pPr>
            <a:r>
              <a:t>类型转换：尽量少转换，如需复用宁可用两个变量</a:t>
            </a:r>
          </a:p>
          <a:p>
            <a:pPr marL="312420" indent="-312420" defTabSz="350520">
              <a:spcBef>
                <a:spcPts val="2700"/>
              </a:spcBef>
              <a:defRPr sz="2760"/>
            </a:pPr>
            <a:r>
              <a:t>作用域：</a:t>
            </a:r>
            <a:r>
              <a:rPr sz="2160"/>
              <a:t>全局(成员，静态)，文件/类，方法，逻辑块，闭包</a:t>
            </a:r>
          </a:p>
          <a:p>
            <a:pPr marL="312420" indent="-312420" defTabSz="350520">
              <a:spcBef>
                <a:spcPts val="2700"/>
              </a:spcBef>
              <a:defRPr sz="2760"/>
            </a:pPr>
            <a:r>
              <a:t>访问控制：严格控制在应有的范围内</a:t>
            </a:r>
          </a:p>
          <a:p>
            <a:pPr marL="312420" indent="-312420" defTabSz="350520">
              <a:spcBef>
                <a:spcPts val="2700"/>
              </a:spcBef>
              <a:defRPr sz="2760"/>
            </a:pPr>
            <a:r>
              <a:t>内存创建，回收：少创建，快速回收，手动移除</a:t>
            </a:r>
          </a:p>
          <a:p>
            <a:pPr marL="312420" indent="-312420" defTabSz="350520">
              <a:spcBef>
                <a:spcPts val="2700"/>
              </a:spcBef>
              <a:defRPr sz="2760"/>
            </a:pPr>
            <a:r>
              <a:t>复制与引用：特别需要注意！</a:t>
            </a:r>
          </a:p>
          <a:p>
            <a:pPr marL="312420" indent="-312420" defTabSz="350520">
              <a:spcBef>
                <a:spcPts val="2700"/>
              </a:spcBef>
              <a:defRPr sz="2760"/>
            </a:pPr>
            <a:r>
              <a:t>变量命名：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唯一，易读，简单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方法-高内聚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4904" indent="-374904" defTabSz="420624">
              <a:spcBef>
                <a:spcPts val="3300"/>
              </a:spcBef>
              <a:defRPr sz="3312"/>
            </a:pPr>
            <a:r>
              <a:t>通用大原则：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高内聚，低耦合，易复用</a:t>
            </a:r>
            <a:endParaRPr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marL="374904" indent="-374904" defTabSz="420624">
              <a:spcBef>
                <a:spcPts val="3300"/>
              </a:spcBef>
              <a:defRPr sz="3312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一</a:t>
            </a:r>
            <a:r>
              <a:t>个方法仅解决一个小目标</a:t>
            </a:r>
          </a:p>
          <a:p>
            <a:pPr marL="374904" indent="-374904" defTabSz="420624">
              <a:spcBef>
                <a:spcPts val="3300"/>
              </a:spcBef>
              <a:defRPr sz="3312"/>
            </a:pPr>
            <a:r>
              <a:t>同步方法的拆分</a:t>
            </a:r>
          </a:p>
          <a:p>
            <a:pPr marL="374904" indent="-374904" defTabSz="420624">
              <a:spcBef>
                <a:spcPts val="3300"/>
              </a:spcBef>
              <a:defRPr sz="3312"/>
            </a:pPr>
            <a:r>
              <a:t>异步方法的拆分 (callback)</a:t>
            </a:r>
          </a:p>
          <a:p>
            <a:pPr marL="374904" indent="-374904" defTabSz="420624">
              <a:spcBef>
                <a:spcPts val="3300"/>
              </a:spcBef>
              <a:defRPr sz="3312"/>
            </a:pPr>
            <a:r>
              <a:t>循环，递归,尾递归</a:t>
            </a:r>
          </a:p>
          <a:p>
            <a:pPr marL="374904" indent="-374904" defTabSz="420624">
              <a:spcBef>
                <a:spcPts val="3300"/>
              </a:spcBef>
              <a:defRPr sz="3312"/>
            </a:pPr>
            <a:r>
              <a:t>js中的无参方法(setTimeout)，变参</a:t>
            </a:r>
            <a:r>
              <a:rPr sz="2592"/>
              <a:t>(参数数量不固定)</a:t>
            </a:r>
            <a:r>
              <a:t>，方法参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方法-低耦合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减少依赖：参数，全局变量，其他方法、类</a:t>
            </a:r>
          </a:p>
          <a:p>
            <a:pPr/>
            <a:r>
              <a:t>状态：成员变量/对象</a:t>
            </a:r>
          </a:p>
          <a:p>
            <a:pPr/>
            <a:r>
              <a:t>异常处理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关于命名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4904" indent="-374904" defTabSz="420624">
              <a:spcBef>
                <a:spcPts val="3300"/>
              </a:spcBef>
              <a:buClr>
                <a:srgbClr val="535353"/>
              </a:buClr>
              <a:defRPr sz="3312"/>
            </a:pPr>
            <a:r>
              <a:t>原则：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唯一，易读，简单</a:t>
            </a:r>
            <a:endParaRPr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marL="374904" indent="-374904" defTabSz="420624">
              <a:spcBef>
                <a:spcPts val="3300"/>
              </a:spcBef>
              <a:buClr>
                <a:srgbClr val="535353"/>
              </a:buClr>
              <a:defRPr sz="3312"/>
            </a:pPr>
            <a:r>
              <a:t>文件/类的命名</a:t>
            </a:r>
          </a:p>
          <a:p>
            <a:pPr marL="374904" indent="-374904" defTabSz="420624">
              <a:spcBef>
                <a:spcPts val="3300"/>
              </a:spcBef>
              <a:buClr>
                <a:srgbClr val="535353"/>
              </a:buClr>
              <a:defRPr sz="3312"/>
            </a:pPr>
            <a:r>
              <a:t>变量的命名</a:t>
            </a:r>
          </a:p>
          <a:p>
            <a:pPr marL="374904" indent="-374904" defTabSz="420624">
              <a:spcBef>
                <a:spcPts val="3300"/>
              </a:spcBef>
              <a:buClr>
                <a:srgbClr val="535353"/>
              </a:buClr>
              <a:defRPr sz="3312"/>
            </a:pPr>
            <a:r>
              <a:t>方法的命名</a:t>
            </a:r>
          </a:p>
          <a:p>
            <a:pPr marL="374904" indent="-374904" defTabSz="420624">
              <a:spcBef>
                <a:spcPts val="3300"/>
              </a:spcBef>
              <a:buClr>
                <a:srgbClr val="535353"/>
              </a:buClr>
              <a:defRPr sz="3312"/>
            </a:pPr>
            <a:r>
              <a:t>关于注释</a:t>
            </a:r>
          </a:p>
          <a:p>
            <a:pPr marL="374904" indent="-374904" defTabSz="420624">
              <a:spcBef>
                <a:spcPts val="3300"/>
              </a:spcBef>
              <a:buClr>
                <a:srgbClr val="535353"/>
              </a:buClr>
              <a:defRPr sz="3312"/>
            </a:pPr>
            <a:r>
              <a:t>关于变量和方法在类中的位置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