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370" r:id="rId3"/>
    <p:sldId id="390" r:id="rId4"/>
    <p:sldId id="372" r:id="rId5"/>
    <p:sldId id="402" r:id="rId6"/>
    <p:sldId id="391" r:id="rId7"/>
    <p:sldId id="403" r:id="rId8"/>
    <p:sldId id="386" r:id="rId9"/>
    <p:sldId id="387" r:id="rId10"/>
    <p:sldId id="404" r:id="rId11"/>
    <p:sldId id="405" r:id="rId12"/>
    <p:sldId id="406" r:id="rId13"/>
    <p:sldId id="409" r:id="rId14"/>
    <p:sldId id="407" r:id="rId15"/>
    <p:sldId id="408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0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EC"/>
    <a:srgbClr val="F9EAEA"/>
    <a:srgbClr val="FF6766"/>
    <a:srgbClr val="F48E93"/>
    <a:srgbClr val="FAC6C8"/>
    <a:srgbClr val="F8F8F8"/>
    <a:srgbClr val="333F50"/>
    <a:srgbClr val="595959"/>
    <a:srgbClr val="94A4AB"/>
    <a:srgbClr val="ECE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3576E6-4F41-406F-BB23-1FFC742B8F47}" v="1" dt="2020-06-25T09:11:14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 진" userId="4afc66f556640941" providerId="LiveId" clId="{B33576E6-4F41-406F-BB23-1FFC742B8F47}"/>
    <pc:docChg chg="custSel delSld modSld">
      <pc:chgData name="현 진" userId="4afc66f556640941" providerId="LiveId" clId="{B33576E6-4F41-406F-BB23-1FFC742B8F47}" dt="2020-06-25T09:12:15.729" v="13" actId="47"/>
      <pc:docMkLst>
        <pc:docMk/>
      </pc:docMkLst>
      <pc:sldChg chg="delSp modSp mod">
        <pc:chgData name="현 진" userId="4afc66f556640941" providerId="LiveId" clId="{B33576E6-4F41-406F-BB23-1FFC742B8F47}" dt="2020-06-25T09:11:27.241" v="12" actId="1076"/>
        <pc:sldMkLst>
          <pc:docMk/>
          <pc:sldMk cId="1328645347" sldId="372"/>
        </pc:sldMkLst>
        <pc:spChg chg="mod">
          <ac:chgData name="현 진" userId="4afc66f556640941" providerId="LiveId" clId="{B33576E6-4F41-406F-BB23-1FFC742B8F47}" dt="2020-06-25T09:11:27.241" v="12" actId="1076"/>
          <ac:spMkLst>
            <pc:docMk/>
            <pc:sldMk cId="1328645347" sldId="372"/>
            <ac:spMk id="18" creationId="{948AD99C-AE6C-4D27-A239-FFE6DE13D6BA}"/>
          </ac:spMkLst>
        </pc:spChg>
        <pc:picChg chg="del">
          <ac:chgData name="현 진" userId="4afc66f556640941" providerId="LiveId" clId="{B33576E6-4F41-406F-BB23-1FFC742B8F47}" dt="2020-06-25T09:11:20.088" v="11" actId="478"/>
          <ac:picMkLst>
            <pc:docMk/>
            <pc:sldMk cId="1328645347" sldId="372"/>
            <ac:picMk id="5" creationId="{A2D9A047-8221-4B98-A75E-1D9F3B892A26}"/>
          </ac:picMkLst>
        </pc:picChg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3798460557" sldId="373"/>
        </pc:sldMkLst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2494295358" sldId="376"/>
        </pc:sldMkLst>
      </pc:sldChg>
      <pc:sldChg chg="modSp mod">
        <pc:chgData name="현 진" userId="4afc66f556640941" providerId="LiveId" clId="{B33576E6-4F41-406F-BB23-1FFC742B8F47}" dt="2020-06-25T09:11:14.123" v="10"/>
        <pc:sldMkLst>
          <pc:docMk/>
          <pc:sldMk cId="4009025565" sldId="378"/>
        </pc:sldMkLst>
        <pc:spChg chg="mod">
          <ac:chgData name="현 진" userId="4afc66f556640941" providerId="LiveId" clId="{B33576E6-4F41-406F-BB23-1FFC742B8F47}" dt="2020-06-25T09:11:14.123" v="10"/>
          <ac:spMkLst>
            <pc:docMk/>
            <pc:sldMk cId="4009025565" sldId="378"/>
            <ac:spMk id="14" creationId="{694687CC-D6C9-4262-B3B8-DEEBE8098223}"/>
          </ac:spMkLst>
        </pc:spChg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3648515535" sldId="379"/>
        </pc:sldMkLst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3113877995" sldId="389"/>
        </pc:sldMkLst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3612168441" sldId="392"/>
        </pc:sldMkLst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1746611952" sldId="393"/>
        </pc:sldMkLst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779602640" sldId="394"/>
        </pc:sldMkLst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603387990" sldId="395"/>
        </pc:sldMkLst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2384420230" sldId="396"/>
        </pc:sldMkLst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1050990501" sldId="397"/>
        </pc:sldMkLst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3577159023" sldId="398"/>
        </pc:sldMkLst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3881588426" sldId="399"/>
        </pc:sldMkLst>
      </pc:sldChg>
      <pc:sldChg chg="del">
        <pc:chgData name="현 진" userId="4afc66f556640941" providerId="LiveId" clId="{B33576E6-4F41-406F-BB23-1FFC742B8F47}" dt="2020-06-25T09:12:15.729" v="13" actId="47"/>
        <pc:sldMkLst>
          <pc:docMk/>
          <pc:sldMk cId="797489528" sldId="4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61311" y="2068589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432543" y="2875389"/>
            <a:ext cx="4939364" cy="2028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News   </a:t>
            </a:r>
            <a:r>
              <a:rPr lang="en-US" altLang="ko-KR" sz="3600" b="1" i="1" dirty="0">
                <a:solidFill>
                  <a:srgbClr val="FF6766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Pick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다양한 기능</a:t>
            </a:r>
            <a:r>
              <a:rPr lang="ko-KR" altLang="en-US" sz="2000" b="1" dirty="0">
                <a:solidFill>
                  <a:srgbClr val="FF6766"/>
                </a:solidFill>
              </a:rPr>
              <a:t>을 하는 새로운 언론 매체</a:t>
            </a:r>
            <a:endParaRPr lang="en-US" altLang="ko-KR" sz="2000" b="1" dirty="0">
              <a:solidFill>
                <a:srgbClr val="FF6766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3200" dirty="0">
              <a:solidFill>
                <a:srgbClr val="FF676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4687CC-D6C9-4262-B3B8-DEEBE8098223}"/>
              </a:ext>
            </a:extLst>
          </p:cNvPr>
          <p:cNvSpPr/>
          <p:nvPr/>
        </p:nvSpPr>
        <p:spPr>
          <a:xfrm>
            <a:off x="6276010" y="5463575"/>
            <a:ext cx="5377256" cy="6477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48E93"/>
                </a:solidFill>
              </a:rPr>
              <a:t>Pick</a:t>
            </a:r>
            <a:r>
              <a:rPr lang="ko-KR" altLang="en-US" b="1" dirty="0">
                <a:solidFill>
                  <a:srgbClr val="F48E93"/>
                </a:solidFill>
              </a:rPr>
              <a:t> </a:t>
            </a:r>
            <a:r>
              <a:rPr lang="en-US" altLang="ko-KR" b="1" dirty="0">
                <a:solidFill>
                  <a:srgbClr val="F48E93"/>
                </a:solidFill>
              </a:rPr>
              <a:t>ME</a:t>
            </a:r>
            <a:r>
              <a:rPr lang="ko-KR" altLang="en-US" b="1" dirty="0">
                <a:solidFill>
                  <a:srgbClr val="F48E93"/>
                </a:solidFill>
              </a:rPr>
              <a:t>  허윤서 </a:t>
            </a:r>
            <a:r>
              <a:rPr lang="ko-KR" altLang="en-US" b="1" dirty="0" err="1">
                <a:solidFill>
                  <a:srgbClr val="F48E93"/>
                </a:solidFill>
              </a:rPr>
              <a:t>박세림</a:t>
            </a:r>
            <a:r>
              <a:rPr lang="ko-KR" altLang="en-US" b="1" dirty="0">
                <a:solidFill>
                  <a:srgbClr val="F48E93"/>
                </a:solidFill>
              </a:rPr>
              <a:t> 오현진 </a:t>
            </a:r>
            <a:r>
              <a:rPr lang="ko-KR" altLang="en-US" b="1" dirty="0" err="1">
                <a:solidFill>
                  <a:srgbClr val="F48E93"/>
                </a:solidFill>
              </a:rPr>
              <a:t>노예림</a:t>
            </a:r>
            <a:endParaRPr lang="ko-KR" altLang="en-US" b="1" dirty="0">
              <a:solidFill>
                <a:srgbClr val="F4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2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1093" y="147141"/>
            <a:ext cx="608048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Main Activity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7DB6F-558F-4BCA-BEB1-008835F6F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2" t="20307" r="23968" b="14862"/>
          <a:stretch/>
        </p:blipFill>
        <p:spPr>
          <a:xfrm>
            <a:off x="451093" y="1392572"/>
            <a:ext cx="5276675" cy="4446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C4D8C-85BD-4FF8-AF79-AC78923853E8}"/>
              </a:ext>
            </a:extLst>
          </p:cNvPr>
          <p:cNvSpPr txBox="1"/>
          <p:nvPr/>
        </p:nvSpPr>
        <p:spPr>
          <a:xfrm>
            <a:off x="7583611" y="1631572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Main_frame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en-US" altLang="ko-KR" sz="1100" dirty="0"/>
              <a:t>Fragment</a:t>
            </a:r>
            <a:r>
              <a:rPr lang="ko-KR" altLang="en-US" sz="1100" dirty="0"/>
              <a:t>들의 화면을 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E6274B-6D5B-414B-B614-6CEB27955F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318620" y="1954738"/>
            <a:ext cx="2264991" cy="2683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C46ACD-0D91-410B-80AA-4C2A0559931B}"/>
              </a:ext>
            </a:extLst>
          </p:cNvPr>
          <p:cNvSpPr txBox="1"/>
          <p:nvPr/>
        </p:nvSpPr>
        <p:spPr>
          <a:xfrm>
            <a:off x="7434008" y="5038901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Bottom Navigation View</a:t>
            </a:r>
          </a:p>
          <a:p>
            <a:r>
              <a:rPr lang="en-US" altLang="ko-KR" b="1" dirty="0"/>
              <a:t>: </a:t>
            </a:r>
            <a:r>
              <a:rPr lang="ko-KR" altLang="en-US" sz="1100" dirty="0"/>
              <a:t>하단 버튼을 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C33A1D-7C10-4674-A9E0-2F34250E166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318620" y="5362067"/>
            <a:ext cx="2115388" cy="2501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6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1093" y="147141"/>
            <a:ext cx="6080480" cy="48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Article (frag1)  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12C4D-D6BC-439E-A768-8014492DF5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3" t="19938" r="23829" b="14128"/>
          <a:stretch/>
        </p:blipFill>
        <p:spPr>
          <a:xfrm>
            <a:off x="451093" y="1392573"/>
            <a:ext cx="5301842" cy="452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DBAFE-5E5B-49EE-B19F-517BBD991A8A}"/>
              </a:ext>
            </a:extLst>
          </p:cNvPr>
          <p:cNvSpPr txBox="1"/>
          <p:nvPr/>
        </p:nvSpPr>
        <p:spPr>
          <a:xfrm>
            <a:off x="7583611" y="1631572"/>
            <a:ext cx="41441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HorizontalScrollView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언론사들의 대표 이미지를 보여주며 클릭 시 언론사 페이지로 이동한다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DA5CDF6-C01E-4ABF-B194-3CF6244758D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43787" y="1661020"/>
            <a:ext cx="2239824" cy="3783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88BCE5-A549-4716-9636-C4D8EAF5DDC3}"/>
              </a:ext>
            </a:extLst>
          </p:cNvPr>
          <p:cNvSpPr txBox="1"/>
          <p:nvPr/>
        </p:nvSpPr>
        <p:spPr>
          <a:xfrm>
            <a:off x="7606901" y="2861691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ListView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게시글 목록을 보여준다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197763-F65F-49EB-BD7F-8638420A2A3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36734" y="2374084"/>
            <a:ext cx="2070167" cy="810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7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1093" y="147141"/>
            <a:ext cx="6080480" cy="94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Area Article ( frag2) 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E3FAA0-DD73-4D81-BF91-7226F30C6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4" t="20184" r="23692" b="14985"/>
          <a:stretch/>
        </p:blipFill>
        <p:spPr>
          <a:xfrm>
            <a:off x="451093" y="1205916"/>
            <a:ext cx="5318620" cy="4446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1E0B4-0A1D-488B-870F-965C5F4CE429}"/>
              </a:ext>
            </a:extLst>
          </p:cNvPr>
          <p:cNvSpPr txBox="1"/>
          <p:nvPr/>
        </p:nvSpPr>
        <p:spPr>
          <a:xfrm>
            <a:off x="7583611" y="1631572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ImageView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지도를 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BE65031-7B4A-4EB4-A5FA-892095D37C5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360565" y="1954738"/>
            <a:ext cx="2223046" cy="3102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669195-E38E-4F87-8B92-3D617B761404}"/>
              </a:ext>
            </a:extLst>
          </p:cNvPr>
          <p:cNvSpPr txBox="1"/>
          <p:nvPr/>
        </p:nvSpPr>
        <p:spPr>
          <a:xfrm>
            <a:off x="7596710" y="2895663"/>
            <a:ext cx="41441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TextView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지역의 이름과 위치를 보여주며 클릭을 활성화 시켜 클릭을 했을 시 지역 신문 화면으로 넘어간다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E3CD39-1E5A-4B41-BEBA-8BF0187E28A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75339" y="3218829"/>
            <a:ext cx="2521371" cy="846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0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918F25-FC10-4D39-9EB1-6FC58B97B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9" t="19572" r="23762" b="14251"/>
          <a:stretch/>
        </p:blipFill>
        <p:spPr>
          <a:xfrm>
            <a:off x="743824" y="1159778"/>
            <a:ext cx="5352176" cy="453844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51093" y="147141"/>
            <a:ext cx="6080480" cy="48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NewsPaper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1E0B4-0A1D-488B-870F-965C5F4CE429}"/>
              </a:ext>
            </a:extLst>
          </p:cNvPr>
          <p:cNvSpPr txBox="1"/>
          <p:nvPr/>
        </p:nvSpPr>
        <p:spPr>
          <a:xfrm>
            <a:off x="7583611" y="1631572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ImageView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언론사 대표 이미지를 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BE65031-7B4A-4EB4-A5FA-892095D37C5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075339" y="1631572"/>
            <a:ext cx="2508272" cy="3231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669195-E38E-4F87-8B92-3D617B761404}"/>
              </a:ext>
            </a:extLst>
          </p:cNvPr>
          <p:cNvSpPr txBox="1"/>
          <p:nvPr/>
        </p:nvSpPr>
        <p:spPr>
          <a:xfrm>
            <a:off x="7596710" y="2895663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TabLayout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b="1" dirty="0"/>
              <a:t>각 탭을 클릭하면 그 탭에 속한 기사들을 보여준다</a:t>
            </a:r>
            <a:r>
              <a:rPr lang="en-US" altLang="ko-KR" sz="1100" b="1" dirty="0"/>
              <a:t>.</a:t>
            </a:r>
            <a:endParaRPr lang="ko-KR" altLang="en-US" sz="11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E3CD39-1E5A-4B41-BEBA-8BF0187E28A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75339" y="3218829"/>
            <a:ext cx="25213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7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1093" y="147141"/>
            <a:ext cx="6080480" cy="48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Setting (frag5)  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AE820E-008B-4EDC-8FDB-1F2631CC2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2" t="20550" r="23762" b="14862"/>
          <a:stretch/>
        </p:blipFill>
        <p:spPr>
          <a:xfrm>
            <a:off x="451093" y="1214306"/>
            <a:ext cx="5301842" cy="4429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9172B-B0CB-445B-85D7-70C788082DC5}"/>
              </a:ext>
            </a:extLst>
          </p:cNvPr>
          <p:cNvSpPr txBox="1"/>
          <p:nvPr/>
        </p:nvSpPr>
        <p:spPr>
          <a:xfrm>
            <a:off x="7222884" y="1514126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Setting </a:t>
            </a:r>
            <a:r>
              <a:rPr lang="en-US" altLang="ko-KR" b="1" dirty="0" err="1"/>
              <a:t>TextView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화면의 이름을 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618251-9087-40D0-AD8C-4E118B26D63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68918" y="1744911"/>
            <a:ext cx="1853966" cy="92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CF221C-E751-44DE-9357-A022EBCBCEF2}"/>
              </a:ext>
            </a:extLst>
          </p:cNvPr>
          <p:cNvSpPr txBox="1"/>
          <p:nvPr/>
        </p:nvSpPr>
        <p:spPr>
          <a:xfrm>
            <a:off x="7222884" y="2517461"/>
            <a:ext cx="41441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TextView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클릭 </a:t>
            </a:r>
            <a:r>
              <a:rPr lang="ko-KR" altLang="en-US" sz="1100" dirty="0" err="1"/>
              <a:t>리스너를</a:t>
            </a:r>
            <a:r>
              <a:rPr lang="ko-KR" altLang="en-US" sz="1100" dirty="0"/>
              <a:t> 활성화 시켜 클릭 하였을 때 계정 설정 화면으로 넘어간다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F14C59-84B5-470F-9554-AF242A8A308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78011" y="2525086"/>
            <a:ext cx="1744873" cy="4001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683C86-95E0-443A-A79D-C3AB13051DB9}"/>
              </a:ext>
            </a:extLst>
          </p:cNvPr>
          <p:cNvSpPr txBox="1"/>
          <p:nvPr/>
        </p:nvSpPr>
        <p:spPr>
          <a:xfrm>
            <a:off x="7239642" y="3611255"/>
            <a:ext cx="41441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Switch</a:t>
            </a:r>
          </a:p>
          <a:p>
            <a:r>
              <a:rPr lang="en-US" altLang="ko-KR" b="1" dirty="0"/>
              <a:t>: </a:t>
            </a:r>
            <a:r>
              <a:rPr lang="ko-KR" altLang="en-US" sz="1100" dirty="0"/>
              <a:t>새로운 기사가 업데이트 되었을 때 푸시 알림이 보내지는데 이를 켜고 끌 수 있는 기능을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A391E9-BE23-4DC5-982F-06032C518C6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478011" y="2745310"/>
            <a:ext cx="1761631" cy="12737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7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2D57DB-E510-424B-8EE2-98DE7FBC9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7" t="19939" r="23486" b="14862"/>
          <a:stretch/>
        </p:blipFill>
        <p:spPr>
          <a:xfrm>
            <a:off x="727046" y="1375589"/>
            <a:ext cx="5368954" cy="447133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51093" y="147141"/>
            <a:ext cx="6080480" cy="48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Logout/</a:t>
            </a:r>
            <a:r>
              <a:rPr lang="en-US" altLang="ko-KR" sz="20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unuser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</a:t>
            </a:r>
            <a:r>
              <a:rPr lang="en-US" altLang="ko-KR" sz="20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Profilefrag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)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F221C-E751-44DE-9357-A022EBCBCEF2}"/>
              </a:ext>
            </a:extLst>
          </p:cNvPr>
          <p:cNvSpPr txBox="1"/>
          <p:nvPr/>
        </p:nvSpPr>
        <p:spPr>
          <a:xfrm>
            <a:off x="7222884" y="2517461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Logout Button</a:t>
            </a:r>
          </a:p>
          <a:p>
            <a:r>
              <a:rPr lang="en-US" altLang="ko-KR" b="1" dirty="0"/>
              <a:t>: </a:t>
            </a:r>
            <a:r>
              <a:rPr lang="ko-KR" altLang="en-US" sz="1100" dirty="0"/>
              <a:t>로그아웃이 되며 처음 화면으로 돌아간다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F14C59-84B5-470F-9554-AF242A8A308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69117" y="2053953"/>
            <a:ext cx="2253767" cy="786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683C86-95E0-443A-A79D-C3AB13051DB9}"/>
              </a:ext>
            </a:extLst>
          </p:cNvPr>
          <p:cNvSpPr txBox="1"/>
          <p:nvPr/>
        </p:nvSpPr>
        <p:spPr>
          <a:xfrm>
            <a:off x="7239642" y="3611255"/>
            <a:ext cx="41441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Unuser</a:t>
            </a:r>
            <a:r>
              <a:rPr lang="en-US" altLang="ko-KR" b="1" dirty="0"/>
              <a:t> </a:t>
            </a:r>
            <a:r>
              <a:rPr lang="en-US" altLang="ko-KR" b="1" dirty="0" err="1"/>
              <a:t>TextView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en-US" altLang="ko-KR" sz="1100" dirty="0" err="1"/>
              <a:t>TextView</a:t>
            </a:r>
            <a:r>
              <a:rPr lang="ko-KR" altLang="en-US" sz="1100" dirty="0"/>
              <a:t>에 클릭 </a:t>
            </a:r>
            <a:r>
              <a:rPr lang="ko-KR" altLang="en-US" sz="1100" dirty="0" err="1"/>
              <a:t>리스너를</a:t>
            </a:r>
            <a:r>
              <a:rPr lang="ko-KR" altLang="en-US" sz="1100" dirty="0"/>
              <a:t> 추가하여 클릭 하였을 때 회원 정보가 삭제된다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A391E9-BE23-4DC5-982F-06032C518C6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69117" y="2332139"/>
            <a:ext cx="2270525" cy="1686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1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20E185-E5F8-4A08-AB48-E9F10275E448}"/>
              </a:ext>
            </a:extLst>
          </p:cNvPr>
          <p:cNvSpPr/>
          <p:nvPr/>
        </p:nvSpPr>
        <p:spPr>
          <a:xfrm>
            <a:off x="3348722" y="3020875"/>
            <a:ext cx="549455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48E93"/>
                </a:solidFill>
                <a:latin typeface="+mn-ea"/>
              </a:rPr>
              <a:t>3. </a:t>
            </a:r>
            <a:r>
              <a:rPr lang="ko-KR" altLang="en-US" sz="3600" b="1" dirty="0" err="1">
                <a:solidFill>
                  <a:srgbClr val="F48E93"/>
                </a:solidFill>
                <a:latin typeface="+mn-ea"/>
              </a:rPr>
              <a:t>크롤링</a:t>
            </a:r>
            <a:r>
              <a:rPr lang="ko-KR" altLang="en-US" sz="3600" b="1" dirty="0">
                <a:solidFill>
                  <a:srgbClr val="F48E93"/>
                </a:solidFill>
                <a:latin typeface="+mn-ea"/>
              </a:rPr>
              <a:t> 코드 분석</a:t>
            </a:r>
            <a:endParaRPr lang="en-US" altLang="ko-KR" sz="3600" b="1" dirty="0">
              <a:solidFill>
                <a:srgbClr val="F48E9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797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1093" y="147141"/>
            <a:ext cx="608048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Crawling - 1 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5F131B8-CC96-4410-96E8-A538D0CCE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64"/>
          <a:stretch/>
        </p:blipFill>
        <p:spPr>
          <a:xfrm>
            <a:off x="773596" y="1507508"/>
            <a:ext cx="10644806" cy="46585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A391E9-BE23-4DC5-982F-06032C518C62}"/>
              </a:ext>
            </a:extLst>
          </p:cNvPr>
          <p:cNvCxnSpPr>
            <a:cxnSpLocks/>
          </p:cNvCxnSpPr>
          <p:nvPr/>
        </p:nvCxnSpPr>
        <p:spPr>
          <a:xfrm>
            <a:off x="2903372" y="3244334"/>
            <a:ext cx="41485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683C86-95E0-443A-A79D-C3AB13051DB9}"/>
              </a:ext>
            </a:extLst>
          </p:cNvPr>
          <p:cNvSpPr txBox="1"/>
          <p:nvPr/>
        </p:nvSpPr>
        <p:spPr>
          <a:xfrm>
            <a:off x="7274205" y="3059668"/>
            <a:ext cx="41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# </a:t>
            </a:r>
            <a:r>
              <a:rPr lang="ko-KR" altLang="en-US" b="1" dirty="0">
                <a:solidFill>
                  <a:schemeClr val="bg1"/>
                </a:solidFill>
              </a:rPr>
              <a:t>파일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이름 현 시간으로 저장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22FA0D-5249-4800-9D8D-9FDD16A92B15}"/>
              </a:ext>
            </a:extLst>
          </p:cNvPr>
          <p:cNvCxnSpPr>
            <a:cxnSpLocks/>
          </p:cNvCxnSpPr>
          <p:nvPr/>
        </p:nvCxnSpPr>
        <p:spPr>
          <a:xfrm flipV="1">
            <a:off x="5915891" y="4796494"/>
            <a:ext cx="1385455" cy="8007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E02437-90B0-439A-A4E2-C347C8A0E60E}"/>
              </a:ext>
            </a:extLst>
          </p:cNvPr>
          <p:cNvSpPr txBox="1"/>
          <p:nvPr/>
        </p:nvSpPr>
        <p:spPr>
          <a:xfrm>
            <a:off x="7523587" y="4611828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# </a:t>
            </a:r>
            <a:r>
              <a:rPr lang="ko-KR" altLang="en-US" b="1" dirty="0">
                <a:solidFill>
                  <a:schemeClr val="bg1"/>
                </a:solidFill>
              </a:rPr>
              <a:t>대괄호는 </a:t>
            </a:r>
            <a:r>
              <a:rPr lang="en-US" altLang="ko-KR" b="1" dirty="0">
                <a:solidFill>
                  <a:schemeClr val="bg1"/>
                </a:solidFill>
              </a:rPr>
              <a:t>h3#articleTitle </a:t>
            </a:r>
            <a:r>
              <a:rPr lang="ko-KR" altLang="en-US" b="1" dirty="0">
                <a:solidFill>
                  <a:schemeClr val="bg1"/>
                </a:solidFill>
              </a:rPr>
              <a:t>인 것 중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 첫번째 그룹만 가져오기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8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1093" y="147141"/>
            <a:ext cx="608048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Crawling - 2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5F131B8-CC96-4410-96E8-A538D0CCE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93" b="-355"/>
          <a:stretch/>
        </p:blipFill>
        <p:spPr>
          <a:xfrm>
            <a:off x="773596" y="1884224"/>
            <a:ext cx="10644806" cy="44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54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1093" y="147141"/>
            <a:ext cx="608048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Crawling - 3 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3" name="그림 2" descr="스크린샷, 앉아있는, 전화이(가) 표시된 사진&#10;&#10;자동 생성된 설명">
            <a:extLst>
              <a:ext uri="{FF2B5EF4-FFF2-40B4-BE49-F238E27FC236}">
                <a16:creationId xmlns:a16="http://schemas.microsoft.com/office/drawing/2014/main" id="{C749D197-2ED9-4933-A115-42696CA50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90"/>
          <a:stretch/>
        </p:blipFill>
        <p:spPr>
          <a:xfrm>
            <a:off x="878635" y="1632809"/>
            <a:ext cx="10434729" cy="437207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A391E9-BE23-4DC5-982F-06032C518C62}"/>
              </a:ext>
            </a:extLst>
          </p:cNvPr>
          <p:cNvCxnSpPr>
            <a:cxnSpLocks/>
          </p:cNvCxnSpPr>
          <p:nvPr/>
        </p:nvCxnSpPr>
        <p:spPr>
          <a:xfrm flipV="1">
            <a:off x="4849091" y="2466109"/>
            <a:ext cx="2452255" cy="5126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683C86-95E0-443A-A79D-C3AB13051DB9}"/>
              </a:ext>
            </a:extLst>
          </p:cNvPr>
          <p:cNvSpPr txBox="1"/>
          <p:nvPr/>
        </p:nvSpPr>
        <p:spPr>
          <a:xfrm>
            <a:off x="7346377" y="2246172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# 11=2</a:t>
            </a:r>
            <a:r>
              <a:rPr lang="ko-KR" altLang="en-US" b="1" dirty="0">
                <a:solidFill>
                  <a:schemeClr val="bg1"/>
                </a:solidFill>
              </a:rPr>
              <a:t>페이지</a:t>
            </a:r>
            <a:r>
              <a:rPr lang="en-US" altLang="ko-KR" b="1" dirty="0">
                <a:solidFill>
                  <a:schemeClr val="bg1"/>
                </a:solidFill>
              </a:rPr>
              <a:t>, 21=3</a:t>
            </a:r>
            <a:r>
              <a:rPr lang="ko-KR" altLang="en-US" b="1" dirty="0">
                <a:solidFill>
                  <a:schemeClr val="bg1"/>
                </a:solidFill>
              </a:rPr>
              <a:t>페이지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  … , 91=10</a:t>
            </a:r>
            <a:r>
              <a:rPr lang="ko-KR" altLang="en-US" b="1" dirty="0">
                <a:solidFill>
                  <a:schemeClr val="bg1"/>
                </a:solidFill>
              </a:rPr>
              <a:t>페이지</a:t>
            </a:r>
            <a:r>
              <a:rPr lang="en-US" altLang="ko-KR" b="1" dirty="0">
                <a:solidFill>
                  <a:schemeClr val="bg1"/>
                </a:solidFill>
              </a:rPr>
              <a:t>, 101=11</a:t>
            </a:r>
            <a:r>
              <a:rPr lang="ko-KR" altLang="en-US" b="1" dirty="0">
                <a:solidFill>
                  <a:schemeClr val="bg1"/>
                </a:solidFill>
              </a:rPr>
              <a:t>페이지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3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609971" y="2277993"/>
            <a:ext cx="2524776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rgbClr val="F48E93"/>
                </a:solidFill>
                <a:latin typeface="+mn-ea"/>
              </a:rPr>
              <a:t>News Pick</a:t>
            </a:r>
            <a:r>
              <a:rPr lang="ko-KR" altLang="en-US" sz="1600" b="1" dirty="0">
                <a:solidFill>
                  <a:srgbClr val="F48E93"/>
                </a:solidFill>
                <a:latin typeface="+mn-ea"/>
              </a:rPr>
              <a:t> 소개</a:t>
            </a:r>
            <a:endParaRPr lang="en-US" altLang="ko-KR" sz="1600" b="1" dirty="0">
              <a:solidFill>
                <a:srgbClr val="F48E9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48E93"/>
                </a:solidFill>
                <a:latin typeface="+mn-ea"/>
              </a:rPr>
              <a:t>    - </a:t>
            </a:r>
            <a:r>
              <a:rPr lang="ko-KR" altLang="en-US" sz="1600" b="1" dirty="0">
                <a:solidFill>
                  <a:srgbClr val="F48E93"/>
                </a:solidFill>
                <a:latin typeface="+mn-ea"/>
              </a:rPr>
              <a:t>주제 소개</a:t>
            </a:r>
            <a:endParaRPr lang="en-US" altLang="ko-KR" sz="1600" b="1" dirty="0">
              <a:solidFill>
                <a:srgbClr val="F48E9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48E93"/>
                </a:solidFill>
                <a:latin typeface="+mn-ea"/>
              </a:rPr>
              <a:t>    - </a:t>
            </a:r>
            <a:r>
              <a:rPr lang="ko-KR" altLang="en-US" sz="1600" b="1" dirty="0">
                <a:solidFill>
                  <a:srgbClr val="F48E93"/>
                </a:solidFill>
                <a:latin typeface="+mn-ea"/>
              </a:rPr>
              <a:t>필요성</a:t>
            </a:r>
            <a:endParaRPr lang="en-US" altLang="ko-KR" sz="1600" b="1" dirty="0">
              <a:solidFill>
                <a:srgbClr val="F48E9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sz="1600" b="1" dirty="0">
                <a:solidFill>
                  <a:srgbClr val="F48E93"/>
                </a:solidFill>
                <a:latin typeface="+mn-ea"/>
              </a:rPr>
              <a:t>News Pick </a:t>
            </a:r>
            <a:r>
              <a:rPr lang="ko-KR" altLang="en-US" sz="1600" b="1" dirty="0">
                <a:solidFill>
                  <a:srgbClr val="F48E93"/>
                </a:solidFill>
                <a:latin typeface="+mn-ea"/>
              </a:rPr>
              <a:t>분석서</a:t>
            </a:r>
            <a:endParaRPr lang="en-US" altLang="ko-KR" sz="1600" b="1" dirty="0">
              <a:solidFill>
                <a:srgbClr val="F48E9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600" b="1" dirty="0" err="1">
                <a:solidFill>
                  <a:srgbClr val="F48E93"/>
                </a:solidFill>
                <a:latin typeface="+mn-ea"/>
              </a:rPr>
              <a:t>크롤링</a:t>
            </a:r>
            <a:r>
              <a:rPr lang="ko-KR" altLang="en-US" sz="1600" b="1" dirty="0">
                <a:solidFill>
                  <a:srgbClr val="F48E93"/>
                </a:solidFill>
                <a:latin typeface="+mn-ea"/>
              </a:rPr>
              <a:t> 코드 분석</a:t>
            </a:r>
            <a:endParaRPr lang="en-US" altLang="ko-KR" sz="1600" b="1" dirty="0">
              <a:solidFill>
                <a:srgbClr val="F48E9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600" b="1" dirty="0">
                <a:solidFill>
                  <a:srgbClr val="F48E93"/>
                </a:solidFill>
                <a:latin typeface="+mn-ea"/>
              </a:rPr>
              <a:t>시연 영상</a:t>
            </a:r>
            <a:endParaRPr lang="en-US" altLang="ko-KR" sz="1600" b="1" dirty="0">
              <a:solidFill>
                <a:srgbClr val="F48E93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93220" y="2767923"/>
            <a:ext cx="369384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FA138C4A-C18F-49E8-82FF-11DE0FD15290}"/>
              </a:ext>
            </a:extLst>
          </p:cNvPr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D25A4672-2B61-4CA0-BD49-41427BCBF2B0}"/>
              </a:ext>
            </a:extLst>
          </p:cNvPr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1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1093" y="147141"/>
            <a:ext cx="608048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Crawling - 4 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3" name="그림 2" descr="스크린샷, 앉아있는, 전화이(가) 표시된 사진&#10;&#10;자동 생성된 설명">
            <a:extLst>
              <a:ext uri="{FF2B5EF4-FFF2-40B4-BE49-F238E27FC236}">
                <a16:creationId xmlns:a16="http://schemas.microsoft.com/office/drawing/2014/main" id="{C749D197-2ED9-4933-A115-42696CA50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23" b="1191"/>
          <a:stretch/>
        </p:blipFill>
        <p:spPr>
          <a:xfrm>
            <a:off x="732609" y="991701"/>
            <a:ext cx="10434729" cy="5486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A391E9-BE23-4DC5-982F-06032C518C62}"/>
              </a:ext>
            </a:extLst>
          </p:cNvPr>
          <p:cNvCxnSpPr>
            <a:cxnSpLocks/>
          </p:cNvCxnSpPr>
          <p:nvPr/>
        </p:nvCxnSpPr>
        <p:spPr>
          <a:xfrm flipV="1">
            <a:off x="6896104" y="3372283"/>
            <a:ext cx="1194951" cy="55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683C86-95E0-443A-A79D-C3AB13051DB9}"/>
              </a:ext>
            </a:extLst>
          </p:cNvPr>
          <p:cNvSpPr txBox="1"/>
          <p:nvPr/>
        </p:nvSpPr>
        <p:spPr>
          <a:xfrm>
            <a:off x="8205359" y="3118374"/>
            <a:ext cx="41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#  print(</a:t>
            </a:r>
            <a:r>
              <a:rPr lang="en-US" altLang="ko-KR" b="1" dirty="0" err="1">
                <a:solidFill>
                  <a:schemeClr val="bg1"/>
                </a:solidFill>
              </a:rPr>
              <a:t>urls</a:t>
            </a:r>
            <a:r>
              <a:rPr lang="en-US" altLang="ko-KR" b="1" dirty="0">
                <a:solidFill>
                  <a:schemeClr val="bg1"/>
                </a:solidFill>
              </a:rPr>
              <a:t>[“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”])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5AC86E6-AAB9-4FAA-9BA4-0F1C4CD90CBF}"/>
              </a:ext>
            </a:extLst>
          </p:cNvPr>
          <p:cNvCxnSpPr>
            <a:cxnSpLocks/>
          </p:cNvCxnSpPr>
          <p:nvPr/>
        </p:nvCxnSpPr>
        <p:spPr>
          <a:xfrm flipV="1">
            <a:off x="5949974" y="3664055"/>
            <a:ext cx="1656172" cy="48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B7C9F4-5274-4D06-9D5F-CE4DB89C634A}"/>
              </a:ext>
            </a:extLst>
          </p:cNvPr>
          <p:cNvSpPr txBox="1"/>
          <p:nvPr/>
        </p:nvSpPr>
        <p:spPr>
          <a:xfrm>
            <a:off x="7606146" y="3468822"/>
            <a:ext cx="41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#  print(</a:t>
            </a:r>
            <a:r>
              <a:rPr lang="en-US" altLang="ko-KR" b="1" dirty="0" err="1">
                <a:solidFill>
                  <a:schemeClr val="bg1"/>
                </a:solidFill>
              </a:rPr>
              <a:t>urls</a:t>
            </a:r>
            <a:r>
              <a:rPr lang="en-US" altLang="ko-KR" b="1" dirty="0">
                <a:solidFill>
                  <a:schemeClr val="bg1"/>
                </a:solidFill>
              </a:rPr>
              <a:t>[“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”])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E49819-2348-4D6C-98CE-DB250DB412DD}"/>
              </a:ext>
            </a:extLst>
          </p:cNvPr>
          <p:cNvCxnSpPr>
            <a:cxnSpLocks/>
          </p:cNvCxnSpPr>
          <p:nvPr/>
        </p:nvCxnSpPr>
        <p:spPr>
          <a:xfrm>
            <a:off x="7038396" y="4680327"/>
            <a:ext cx="8171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895C00-D3E7-4F75-A461-A8FD1FA6702F}"/>
              </a:ext>
            </a:extLst>
          </p:cNvPr>
          <p:cNvSpPr txBox="1"/>
          <p:nvPr/>
        </p:nvSpPr>
        <p:spPr>
          <a:xfrm>
            <a:off x="5112661" y="3859546"/>
            <a:ext cx="41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#  </a:t>
            </a:r>
            <a:r>
              <a:rPr lang="en-US" altLang="ko-KR" b="1" dirty="0" err="1">
                <a:solidFill>
                  <a:schemeClr val="bg1"/>
                </a:solidFill>
              </a:rPr>
              <a:t>pdate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en-US" altLang="ko-KR" b="1" dirty="0" err="1">
                <a:solidFill>
                  <a:schemeClr val="bg1"/>
                </a:solidFill>
              </a:rPr>
              <a:t>pcompany</a:t>
            </a:r>
            <a:r>
              <a:rPr lang="en-US" altLang="ko-KR" b="1" dirty="0">
                <a:solidFill>
                  <a:schemeClr val="bg1"/>
                </a:solidFill>
              </a:rPr>
              <a:t>, title, </a:t>
            </a:r>
            <a:r>
              <a:rPr lang="en-US" altLang="ko-KR" b="1" dirty="0" err="1">
                <a:solidFill>
                  <a:schemeClr val="bg1"/>
                </a:solidFill>
              </a:rPr>
              <a:t>btext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739556-AC84-4BAE-B805-1B83EF9A50B7}"/>
              </a:ext>
            </a:extLst>
          </p:cNvPr>
          <p:cNvCxnSpPr>
            <a:cxnSpLocks/>
          </p:cNvCxnSpPr>
          <p:nvPr/>
        </p:nvCxnSpPr>
        <p:spPr>
          <a:xfrm>
            <a:off x="3519947" y="4055682"/>
            <a:ext cx="1430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5D99A7-6C07-4C7B-B8E1-324169EE7B1C}"/>
              </a:ext>
            </a:extLst>
          </p:cNvPr>
          <p:cNvSpPr txBox="1"/>
          <p:nvPr/>
        </p:nvSpPr>
        <p:spPr>
          <a:xfrm>
            <a:off x="7855527" y="4495661"/>
            <a:ext cx="41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#  new style</a:t>
            </a:r>
          </a:p>
        </p:txBody>
      </p:sp>
    </p:spTree>
    <p:extLst>
      <p:ext uri="{BB962C8B-B14F-4D97-AF65-F5344CB8AC3E}">
        <p14:creationId xmlns:p14="http://schemas.microsoft.com/office/powerpoint/2010/main" val="394058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1093" y="147141"/>
            <a:ext cx="608048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Crawling - 5 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4" name="그림 3" descr="스크린샷, 테이블, 전화이(가) 표시된 사진&#10;&#10;자동 생성된 설명">
            <a:extLst>
              <a:ext uri="{FF2B5EF4-FFF2-40B4-BE49-F238E27FC236}">
                <a16:creationId xmlns:a16="http://schemas.microsoft.com/office/drawing/2014/main" id="{6CE0EC70-C952-404C-A5C9-47D2DD734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3492"/>
          <a:stretch/>
        </p:blipFill>
        <p:spPr>
          <a:xfrm>
            <a:off x="989281" y="1007682"/>
            <a:ext cx="10213437" cy="536170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A391E9-BE23-4DC5-982F-06032C518C62}"/>
              </a:ext>
            </a:extLst>
          </p:cNvPr>
          <p:cNvCxnSpPr>
            <a:cxnSpLocks/>
          </p:cNvCxnSpPr>
          <p:nvPr/>
        </p:nvCxnSpPr>
        <p:spPr>
          <a:xfrm flipV="1">
            <a:off x="7607883" y="2278557"/>
            <a:ext cx="247644" cy="388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683C86-95E0-443A-A79D-C3AB13051DB9}"/>
              </a:ext>
            </a:extLst>
          </p:cNvPr>
          <p:cNvSpPr txBox="1"/>
          <p:nvPr/>
        </p:nvSpPr>
        <p:spPr>
          <a:xfrm>
            <a:off x="7606145" y="1893674"/>
            <a:ext cx="41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#  </a:t>
            </a:r>
            <a:r>
              <a:rPr lang="en-US" altLang="ko-KR" b="1" dirty="0" err="1">
                <a:solidFill>
                  <a:schemeClr val="bg1"/>
                </a:solidFill>
              </a:rPr>
              <a:t>xlsx_name</a:t>
            </a:r>
            <a:r>
              <a:rPr lang="en-US" altLang="ko-KR" b="1" dirty="0">
                <a:solidFill>
                  <a:schemeClr val="bg1"/>
                </a:solidFill>
              </a:rPr>
              <a:t> = ‘result’ + ‘.xlsx’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E49819-2348-4D6C-98CE-DB250DB412DD}"/>
              </a:ext>
            </a:extLst>
          </p:cNvPr>
          <p:cNvCxnSpPr>
            <a:cxnSpLocks/>
          </p:cNvCxnSpPr>
          <p:nvPr/>
        </p:nvCxnSpPr>
        <p:spPr>
          <a:xfrm>
            <a:off x="2812760" y="5442327"/>
            <a:ext cx="8171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895C00-D3E7-4F75-A461-A8FD1FA6702F}"/>
              </a:ext>
            </a:extLst>
          </p:cNvPr>
          <p:cNvSpPr txBox="1"/>
          <p:nvPr/>
        </p:nvSpPr>
        <p:spPr>
          <a:xfrm>
            <a:off x="6887421" y="4729998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#  </a:t>
            </a:r>
            <a:r>
              <a:rPr lang="ko-KR" altLang="en-US" b="1" dirty="0">
                <a:solidFill>
                  <a:schemeClr val="bg1"/>
                </a:solidFill>
              </a:rPr>
              <a:t>검색된 네이버뉴스의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   </a:t>
            </a:r>
            <a:r>
              <a:rPr lang="ko-KR" altLang="en-US" b="1" dirty="0">
                <a:solidFill>
                  <a:schemeClr val="bg1"/>
                </a:solidFill>
              </a:rPr>
              <a:t>기사내용 </a:t>
            </a:r>
            <a:r>
              <a:rPr lang="ko-KR" altLang="en-US" b="1" dirty="0" err="1">
                <a:solidFill>
                  <a:schemeClr val="bg1"/>
                </a:solidFill>
              </a:rPr>
              <a:t>크롤링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739556-AC84-4BAE-B805-1B83EF9A50B7}"/>
              </a:ext>
            </a:extLst>
          </p:cNvPr>
          <p:cNvCxnSpPr>
            <a:cxnSpLocks/>
          </p:cNvCxnSpPr>
          <p:nvPr/>
        </p:nvCxnSpPr>
        <p:spPr>
          <a:xfrm>
            <a:off x="5285556" y="4914664"/>
            <a:ext cx="1430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5D99A7-6C07-4C7B-B8E1-324169EE7B1C}"/>
              </a:ext>
            </a:extLst>
          </p:cNvPr>
          <p:cNvSpPr txBox="1"/>
          <p:nvPr/>
        </p:nvSpPr>
        <p:spPr>
          <a:xfrm>
            <a:off x="3711330" y="5273688"/>
            <a:ext cx="41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#  </a:t>
            </a:r>
            <a:r>
              <a:rPr lang="ko-KR" altLang="en-US" b="1" dirty="0">
                <a:solidFill>
                  <a:schemeClr val="bg1"/>
                </a:solidFill>
              </a:rPr>
              <a:t>엑셀로 만들기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6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20E185-E5F8-4A08-AB48-E9F10275E448}"/>
              </a:ext>
            </a:extLst>
          </p:cNvPr>
          <p:cNvSpPr/>
          <p:nvPr/>
        </p:nvSpPr>
        <p:spPr>
          <a:xfrm>
            <a:off x="3348722" y="3020875"/>
            <a:ext cx="549455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48E93"/>
                </a:solidFill>
                <a:latin typeface="+mn-ea"/>
              </a:rPr>
              <a:t>3. </a:t>
            </a:r>
            <a:r>
              <a:rPr lang="ko-KR" altLang="en-US" sz="3600" b="1" dirty="0">
                <a:solidFill>
                  <a:srgbClr val="F48E93"/>
                </a:solidFill>
                <a:latin typeface="+mn-ea"/>
              </a:rPr>
              <a:t>시연영상</a:t>
            </a:r>
            <a:endParaRPr lang="en-US" altLang="ko-KR" sz="3600" b="1" dirty="0">
              <a:solidFill>
                <a:srgbClr val="F48E9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6536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61311" y="2068589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332772" y="2973774"/>
            <a:ext cx="4939364" cy="81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i="1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sz="3600" b="1" i="1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감사 합</a:t>
            </a:r>
            <a:r>
              <a:rPr lang="ko-KR" altLang="en-US" sz="3600" b="1" i="1" dirty="0">
                <a:solidFill>
                  <a:srgbClr val="FF6766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니다</a:t>
            </a:r>
            <a:endParaRPr lang="ko-KR" altLang="en-US" sz="3200" dirty="0">
              <a:solidFill>
                <a:srgbClr val="FF67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9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20E185-E5F8-4A08-AB48-E9F10275E448}"/>
              </a:ext>
            </a:extLst>
          </p:cNvPr>
          <p:cNvSpPr/>
          <p:nvPr/>
        </p:nvSpPr>
        <p:spPr>
          <a:xfrm>
            <a:off x="4049203" y="3020875"/>
            <a:ext cx="409359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48E93"/>
                </a:solidFill>
                <a:latin typeface="+mn-ea"/>
              </a:rPr>
              <a:t>1. News</a:t>
            </a:r>
            <a:r>
              <a:rPr lang="ko-KR" altLang="en-US" sz="3600" b="1" dirty="0">
                <a:solidFill>
                  <a:srgbClr val="F48E93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F48E93"/>
                </a:solidFill>
                <a:latin typeface="+mn-ea"/>
              </a:rPr>
              <a:t>Pick </a:t>
            </a:r>
            <a:r>
              <a:rPr lang="ko-KR" altLang="en-US" sz="3600" b="1" dirty="0">
                <a:solidFill>
                  <a:srgbClr val="F48E93"/>
                </a:solidFill>
                <a:latin typeface="+mn-ea"/>
              </a:rPr>
              <a:t>소개</a:t>
            </a:r>
            <a:endParaRPr lang="en-US" altLang="ko-KR" sz="3600" b="1" dirty="0">
              <a:solidFill>
                <a:srgbClr val="F48E9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622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41925" y="206020"/>
            <a:ext cx="608048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주제 소개</a:t>
            </a:r>
            <a:endParaRPr lang="en-US" altLang="ko-KR" sz="2000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529367" y="1992509"/>
            <a:ext cx="3035300" cy="3035300"/>
          </a:xfrm>
          <a:prstGeom prst="ellipse">
            <a:avLst/>
          </a:prstGeom>
          <a:solidFill>
            <a:srgbClr val="FF67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832897" y="2296039"/>
            <a:ext cx="2428240" cy="2428240"/>
          </a:xfrm>
          <a:prstGeom prst="ellipse">
            <a:avLst/>
          </a:prstGeom>
          <a:solidFill>
            <a:srgbClr val="FF67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8AD99C-AE6C-4D27-A239-FFE6DE13D6BA}"/>
              </a:ext>
            </a:extLst>
          </p:cNvPr>
          <p:cNvSpPr/>
          <p:nvPr/>
        </p:nvSpPr>
        <p:spPr>
          <a:xfrm>
            <a:off x="3482165" y="3156216"/>
            <a:ext cx="5634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6766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시민들이 원하는 뉴스</a:t>
            </a:r>
            <a:r>
              <a:rPr lang="en-US" altLang="ko-KR" sz="2000" b="1" dirty="0">
                <a:solidFill>
                  <a:srgbClr val="FF6766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FF6766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기사를 공급받도록 하기위해 여러가지 기능이 포함된 기사 추천 앱 제작</a:t>
            </a:r>
          </a:p>
        </p:txBody>
      </p:sp>
    </p:spTree>
    <p:extLst>
      <p:ext uri="{BB962C8B-B14F-4D97-AF65-F5344CB8AC3E}">
        <p14:creationId xmlns:p14="http://schemas.microsoft.com/office/powerpoint/2010/main" val="13286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41925" y="206020"/>
            <a:ext cx="608048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필요성</a:t>
            </a:r>
            <a:endParaRPr lang="en-US" altLang="ko-KR" sz="2000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529367" y="1992509"/>
            <a:ext cx="3035300" cy="3035300"/>
          </a:xfrm>
          <a:prstGeom prst="ellipse">
            <a:avLst/>
          </a:prstGeom>
          <a:solidFill>
            <a:srgbClr val="FF67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8AD99C-AE6C-4D27-A239-FFE6DE13D6BA}"/>
              </a:ext>
            </a:extLst>
          </p:cNvPr>
          <p:cNvSpPr/>
          <p:nvPr/>
        </p:nvSpPr>
        <p:spPr>
          <a:xfrm>
            <a:off x="3047017" y="2909994"/>
            <a:ext cx="8185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>
                <a:solidFill>
                  <a:srgbClr val="FF6766"/>
                </a:solidFill>
              </a:rPr>
              <a:t>대부분의 언론사의 수익 구조가 광고에 지나치게 의존하고 있으며</a:t>
            </a:r>
            <a:r>
              <a:rPr lang="en-US" altLang="ko-KR" b="1" dirty="0">
                <a:solidFill>
                  <a:srgbClr val="FF6766"/>
                </a:solidFill>
              </a:rPr>
              <a:t>, </a:t>
            </a:r>
            <a:r>
              <a:rPr lang="ko-KR" altLang="en-US" b="1" dirty="0">
                <a:solidFill>
                  <a:srgbClr val="FF6766"/>
                </a:solidFill>
              </a:rPr>
              <a:t>광고비를 지불하는 기업에 의존하는 구조를 형성하게 되고 결과적으로 시민이 원하는 뉴스가 아닌 기업이 원하는 뉴스를 생산하게 된다</a:t>
            </a:r>
            <a:r>
              <a:rPr lang="en-US" altLang="ko-KR" b="1" dirty="0">
                <a:solidFill>
                  <a:srgbClr val="FF6766"/>
                </a:solidFill>
              </a:rPr>
              <a:t>. </a:t>
            </a:r>
            <a:r>
              <a:rPr lang="ko-KR" altLang="en-US" b="1" dirty="0">
                <a:solidFill>
                  <a:srgbClr val="FF6766"/>
                </a:solidFill>
              </a:rPr>
              <a:t>이로 인해 이러한 서비스의 필요성을 느낌</a:t>
            </a:r>
          </a:p>
        </p:txBody>
      </p:sp>
    </p:spTree>
    <p:extLst>
      <p:ext uri="{BB962C8B-B14F-4D97-AF65-F5344CB8AC3E}">
        <p14:creationId xmlns:p14="http://schemas.microsoft.com/office/powerpoint/2010/main" val="343601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20E185-E5F8-4A08-AB48-E9F10275E448}"/>
              </a:ext>
            </a:extLst>
          </p:cNvPr>
          <p:cNvSpPr/>
          <p:nvPr/>
        </p:nvSpPr>
        <p:spPr>
          <a:xfrm>
            <a:off x="3348722" y="3020875"/>
            <a:ext cx="549455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48E93"/>
                </a:solidFill>
                <a:latin typeface="+mn-ea"/>
              </a:rPr>
              <a:t>2. News Pick </a:t>
            </a:r>
            <a:r>
              <a:rPr lang="ko-KR" altLang="en-US" sz="3600" b="1" dirty="0">
                <a:solidFill>
                  <a:srgbClr val="F48E93"/>
                </a:solidFill>
                <a:latin typeface="+mn-ea"/>
              </a:rPr>
              <a:t>앱 분석서</a:t>
            </a:r>
            <a:endParaRPr lang="en-US" altLang="ko-KR" sz="3600" b="1" dirty="0">
              <a:solidFill>
                <a:srgbClr val="F48E9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172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41925" y="206020"/>
            <a:ext cx="608048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LoginActivity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6C85FE-70D1-44DE-869E-BD4C1E2BF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20306" r="24038" b="14984"/>
          <a:stretch/>
        </p:blipFill>
        <p:spPr>
          <a:xfrm>
            <a:off x="1124246" y="1210111"/>
            <a:ext cx="5195477" cy="443777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CD4373-9D9B-4F5C-89DF-826082FCA7E5}"/>
              </a:ext>
            </a:extLst>
          </p:cNvPr>
          <p:cNvCxnSpPr/>
          <p:nvPr/>
        </p:nvCxnSpPr>
        <p:spPr>
          <a:xfrm flipV="1">
            <a:off x="5729645" y="1126221"/>
            <a:ext cx="1585519" cy="736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5EBB9A-A2D1-48CD-9D36-E1FA85C439EF}"/>
              </a:ext>
            </a:extLst>
          </p:cNvPr>
          <p:cNvSpPr txBox="1"/>
          <p:nvPr/>
        </p:nvSpPr>
        <p:spPr>
          <a:xfrm>
            <a:off x="7491369" y="803055"/>
            <a:ext cx="279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News Pick </a:t>
            </a:r>
            <a:r>
              <a:rPr lang="en-US" altLang="ko-KR" b="1" dirty="0" err="1"/>
              <a:t>TextView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화면의 이름을 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8798B-57CB-4D41-8AEA-467EBB0752BB}"/>
              </a:ext>
            </a:extLst>
          </p:cNvPr>
          <p:cNvSpPr txBox="1"/>
          <p:nvPr/>
        </p:nvSpPr>
        <p:spPr>
          <a:xfrm>
            <a:off x="7491369" y="2079580"/>
            <a:ext cx="32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Email/password </a:t>
            </a:r>
            <a:r>
              <a:rPr lang="en-US" altLang="ko-KR" b="1" dirty="0" err="1"/>
              <a:t>EditText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사용자의 입력을 받는다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15C9E9-381E-46EB-A897-43460D8B03E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981350" y="2402746"/>
            <a:ext cx="1510019" cy="55018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92CDD-57A3-469D-A137-561D355CAD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981350" y="2402746"/>
            <a:ext cx="1510019" cy="88573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7522FD-0544-4A2D-B1D1-9168A2BEF162}"/>
              </a:ext>
            </a:extLst>
          </p:cNvPr>
          <p:cNvSpPr txBox="1"/>
          <p:nvPr/>
        </p:nvSpPr>
        <p:spPr>
          <a:xfrm>
            <a:off x="7491369" y="3276092"/>
            <a:ext cx="32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Login Button</a:t>
            </a:r>
          </a:p>
          <a:p>
            <a:r>
              <a:rPr lang="en-US" altLang="ko-KR" b="1" dirty="0"/>
              <a:t>: </a:t>
            </a:r>
            <a:r>
              <a:rPr lang="ko-KR" altLang="en-US" sz="1100" dirty="0"/>
              <a:t>로그인이 완료 되며 메인 화면으로 넘어간다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B6B314B-BC7A-44F8-9DCC-9AD76FF203A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076768" y="3599258"/>
            <a:ext cx="1414601" cy="1239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A46039-D1F6-447B-8AB9-FC127C08DEC3}"/>
              </a:ext>
            </a:extLst>
          </p:cNvPr>
          <p:cNvSpPr txBox="1"/>
          <p:nvPr/>
        </p:nvSpPr>
        <p:spPr>
          <a:xfrm>
            <a:off x="7491369" y="4296884"/>
            <a:ext cx="32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Sign up Button</a:t>
            </a:r>
          </a:p>
          <a:p>
            <a:r>
              <a:rPr lang="en-US" altLang="ko-KR" b="1" dirty="0"/>
              <a:t>: </a:t>
            </a:r>
            <a:r>
              <a:rPr lang="ko-KR" altLang="en-US" sz="1100" dirty="0"/>
              <a:t>가입창으로 넘어간다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DEDE95-DC5C-4802-8337-0D8FC247ED09}"/>
              </a:ext>
            </a:extLst>
          </p:cNvPr>
          <p:cNvSpPr txBox="1"/>
          <p:nvPr/>
        </p:nvSpPr>
        <p:spPr>
          <a:xfrm>
            <a:off x="7491369" y="5206958"/>
            <a:ext cx="32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Resetting pw Button</a:t>
            </a:r>
          </a:p>
          <a:p>
            <a:r>
              <a:rPr lang="en-US" altLang="ko-KR" b="1" dirty="0"/>
              <a:t>: </a:t>
            </a:r>
            <a:r>
              <a:rPr lang="ko-KR" altLang="en-US" sz="1100" dirty="0"/>
              <a:t>비밀번호 재설정 화면으로 넘어간다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D16A6AA-4503-4FC0-90CE-86E8CF58525C}"/>
              </a:ext>
            </a:extLst>
          </p:cNvPr>
          <p:cNvCxnSpPr>
            <a:endCxn id="27" idx="1"/>
          </p:cNvCxnSpPr>
          <p:nvPr/>
        </p:nvCxnSpPr>
        <p:spPr>
          <a:xfrm>
            <a:off x="5729645" y="4194495"/>
            <a:ext cx="1761724" cy="1335629"/>
          </a:xfrm>
          <a:prstGeom prst="bentConnector3">
            <a:avLst>
              <a:gd name="adj1" fmla="val -475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D5D646-3630-48C0-9341-310ED59B33FD}"/>
              </a:ext>
            </a:extLst>
          </p:cNvPr>
          <p:cNvCxnSpPr>
            <a:endCxn id="26" idx="1"/>
          </p:cNvCxnSpPr>
          <p:nvPr/>
        </p:nvCxnSpPr>
        <p:spPr>
          <a:xfrm>
            <a:off x="5033394" y="4194495"/>
            <a:ext cx="2457975" cy="425555"/>
          </a:xfrm>
          <a:prstGeom prst="bentConnector3">
            <a:avLst>
              <a:gd name="adj1" fmla="val -512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4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FDC68BF-7599-4828-B321-2AA44472F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7" t="19572" r="23486" b="13639"/>
          <a:stretch/>
        </p:blipFill>
        <p:spPr>
          <a:xfrm>
            <a:off x="992697" y="1225718"/>
            <a:ext cx="5368954" cy="458038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51093" y="147141"/>
            <a:ext cx="608048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Sign Up Activity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76582-748A-49E0-BD58-A31963110673}"/>
              </a:ext>
            </a:extLst>
          </p:cNvPr>
          <p:cNvSpPr txBox="1"/>
          <p:nvPr/>
        </p:nvSpPr>
        <p:spPr>
          <a:xfrm>
            <a:off x="7583612" y="1631572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 account </a:t>
            </a:r>
            <a:r>
              <a:rPr lang="en-US" altLang="ko-KR" b="1" dirty="0" err="1"/>
              <a:t>TextView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화면의 이름을 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75F366-DE41-4072-9444-88F73DBA25E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729645" y="1862357"/>
            <a:ext cx="1853967" cy="92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08C769-98DD-45AD-83A9-033ABE2A43DC}"/>
              </a:ext>
            </a:extLst>
          </p:cNvPr>
          <p:cNvSpPr txBox="1"/>
          <p:nvPr/>
        </p:nvSpPr>
        <p:spPr>
          <a:xfrm>
            <a:off x="7583612" y="2908097"/>
            <a:ext cx="432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Email/Password/</a:t>
            </a:r>
            <a:r>
              <a:rPr lang="en-US" altLang="ko-KR" b="1" dirty="0" err="1"/>
              <a:t>Repassword</a:t>
            </a:r>
            <a:r>
              <a:rPr lang="en-US" altLang="ko-KR" b="1" dirty="0"/>
              <a:t> </a:t>
            </a:r>
            <a:r>
              <a:rPr lang="en-US" altLang="ko-KR" b="1" dirty="0" err="1"/>
              <a:t>EditText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사용자의 입력을 받는다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4F39EF-1C17-437A-A914-528BBA6FCF3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11424" y="2711894"/>
            <a:ext cx="1672188" cy="51936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CA34E9-3BFD-4B0F-9077-642FD488D97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11424" y="3011648"/>
            <a:ext cx="1672188" cy="21961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19C8DB-0ABE-4656-90F1-186038BFBB9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1424" y="3231263"/>
            <a:ext cx="1672188" cy="13329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BE589D-9514-4F10-96AC-9996634F7900}"/>
              </a:ext>
            </a:extLst>
          </p:cNvPr>
          <p:cNvSpPr txBox="1"/>
          <p:nvPr/>
        </p:nvSpPr>
        <p:spPr>
          <a:xfrm>
            <a:off x="7583612" y="4099751"/>
            <a:ext cx="370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 Button</a:t>
            </a:r>
          </a:p>
          <a:p>
            <a:r>
              <a:rPr lang="en-US" altLang="ko-KR" b="1" dirty="0"/>
              <a:t>: </a:t>
            </a:r>
            <a:r>
              <a:rPr lang="ko-KR" altLang="en-US" sz="1100" dirty="0"/>
              <a:t>계정 생성이 완료 되며 로그인 화면으로 넘어간다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B455A3-C01F-40EF-9431-063381DED82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788404" y="3665254"/>
            <a:ext cx="1795208" cy="7576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2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1093" y="147141"/>
            <a:ext cx="6080480" cy="48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ResettingActivity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F316A0-B9D1-4B84-868E-365DF0ED7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4" t="19816" r="23624" b="14617"/>
          <a:stretch/>
        </p:blipFill>
        <p:spPr>
          <a:xfrm>
            <a:off x="760602" y="1180750"/>
            <a:ext cx="5335398" cy="4496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E7CCF-52A2-43D8-8D64-518BE95B4493}"/>
              </a:ext>
            </a:extLst>
          </p:cNvPr>
          <p:cNvSpPr txBox="1"/>
          <p:nvPr/>
        </p:nvSpPr>
        <p:spPr>
          <a:xfrm>
            <a:off x="7583611" y="1631572"/>
            <a:ext cx="41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Resetting Password </a:t>
            </a:r>
            <a:r>
              <a:rPr lang="en-US" altLang="ko-KR" b="1" dirty="0" err="1"/>
              <a:t>TextView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화면의 이름을 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AF0B43-F5FB-4D88-AE30-DB027C12AF0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29645" y="1862357"/>
            <a:ext cx="1853966" cy="92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9D208F-6F08-4249-9FE7-8DBF98A7C93A}"/>
              </a:ext>
            </a:extLst>
          </p:cNvPr>
          <p:cNvSpPr txBox="1"/>
          <p:nvPr/>
        </p:nvSpPr>
        <p:spPr>
          <a:xfrm>
            <a:off x="7606019" y="2636344"/>
            <a:ext cx="32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Email </a:t>
            </a:r>
            <a:r>
              <a:rPr lang="en-US" altLang="ko-KR" b="1" dirty="0" err="1"/>
              <a:t>EditText</a:t>
            </a:r>
            <a:endParaRPr lang="en-US" altLang="ko-KR" b="1" dirty="0"/>
          </a:p>
          <a:p>
            <a:r>
              <a:rPr lang="en-US" altLang="ko-KR" b="1" dirty="0"/>
              <a:t>: </a:t>
            </a:r>
            <a:r>
              <a:rPr lang="ko-KR" altLang="en-US" sz="1100" dirty="0"/>
              <a:t>사용자의 입력을 받는다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AB4EF31-38C9-4882-804F-556AD939517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821960" y="2959510"/>
            <a:ext cx="1784059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3E4439-3202-438C-B37D-237F2F52FC49}"/>
              </a:ext>
            </a:extLst>
          </p:cNvPr>
          <p:cNvSpPr txBox="1"/>
          <p:nvPr/>
        </p:nvSpPr>
        <p:spPr>
          <a:xfrm>
            <a:off x="7583612" y="4099751"/>
            <a:ext cx="370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Send Button</a:t>
            </a:r>
          </a:p>
          <a:p>
            <a:r>
              <a:rPr lang="en-US" altLang="ko-KR" b="1" dirty="0"/>
              <a:t>: </a:t>
            </a:r>
            <a:r>
              <a:rPr lang="ko-KR" altLang="en-US" sz="1100" dirty="0"/>
              <a:t>입력한 이메일로 비밀번호 재설정 메일이 보내진다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444163-9B53-49AA-840D-E6B3ED2E222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729645" y="3363985"/>
            <a:ext cx="1853967" cy="10589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6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467</Words>
  <Application>Microsoft Office PowerPoint</Application>
  <PresentationFormat>와이드스크린</PresentationFormat>
  <Paragraphs>97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12롯데마트행복Bold</vt:lpstr>
      <vt:lpstr>12롯데마트행복Light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허윤서</cp:lastModifiedBy>
  <cp:revision>225</cp:revision>
  <dcterms:created xsi:type="dcterms:W3CDTF">2018-08-02T07:05:36Z</dcterms:created>
  <dcterms:modified xsi:type="dcterms:W3CDTF">2020-06-25T12:24:39Z</dcterms:modified>
</cp:coreProperties>
</file>