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aleway ExtraBold"/>
      <p:bold r:id="rId25"/>
      <p:boldItalic r:id="rId26"/>
    </p:embeddedFont>
    <p:embeddedFont>
      <p:font typeface="Roboto"/>
      <p:regular r:id="rId27"/>
      <p:bold r:id="rId28"/>
      <p:italic r:id="rId29"/>
      <p:boldItalic r:id="rId30"/>
    </p:embeddedFont>
    <p:embeddedFont>
      <p:font typeface="Raleway Light"/>
      <p:regular r:id="rId31"/>
      <p:bold r:id="rId32"/>
      <p:italic r:id="rId33"/>
      <p:boldItalic r:id="rId34"/>
    </p:embeddedFont>
    <p:embeddedFont>
      <p:font typeface="Robo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ExtraBold-boldItalic.fntdata"/><Relationship Id="rId25" Type="http://schemas.openxmlformats.org/officeDocument/2006/relationships/font" Target="fonts/RalewayExtraBold-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Ligh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alewayLight-italic.fntdata"/><Relationship Id="rId10" Type="http://schemas.openxmlformats.org/officeDocument/2006/relationships/slide" Target="slides/slide4.xml"/><Relationship Id="rId32" Type="http://schemas.openxmlformats.org/officeDocument/2006/relationships/font" Target="fonts/RalewayLight-bold.fntdata"/><Relationship Id="rId13" Type="http://schemas.openxmlformats.org/officeDocument/2006/relationships/slide" Target="slides/slide7.xml"/><Relationship Id="rId35" Type="http://schemas.openxmlformats.org/officeDocument/2006/relationships/font" Target="fonts/RobotoLight-regular.fntdata"/><Relationship Id="rId12" Type="http://schemas.openxmlformats.org/officeDocument/2006/relationships/slide" Target="slides/slide6.xml"/><Relationship Id="rId34" Type="http://schemas.openxmlformats.org/officeDocument/2006/relationships/font" Target="fonts/RalewayLight-boldItalic.fntdata"/><Relationship Id="rId15" Type="http://schemas.openxmlformats.org/officeDocument/2006/relationships/slide" Target="slides/slide9.xml"/><Relationship Id="rId37" Type="http://schemas.openxmlformats.org/officeDocument/2006/relationships/font" Target="fonts/RobotoLight-italic.fntdata"/><Relationship Id="rId14" Type="http://schemas.openxmlformats.org/officeDocument/2006/relationships/slide" Target="slides/slide8.xml"/><Relationship Id="rId36" Type="http://schemas.openxmlformats.org/officeDocument/2006/relationships/font" Target="fonts/RobotoLigh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9ce19a509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f9ce19a509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9ce19a509_2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f9ce19a509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Langchain - Large language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9ce19a509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f9ce19a509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9ce19a509_2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f9ce19a509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9ce19a509_2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f9ce19a509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9ce19a509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f9ce19a509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9ce19a509_2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f9ce19a509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434343"/>
                </a:solidFill>
                <a:latin typeface="Raleway"/>
                <a:ea typeface="Raleway"/>
                <a:cs typeface="Raleway"/>
                <a:sym typeface="Raleway"/>
              </a:rPr>
              <a:t>There isnt a single document that has answers to all questions, </a:t>
            </a:r>
            <a:endParaRPr sz="1400">
              <a:solidFill>
                <a:srgbClr val="434343"/>
              </a:solidFill>
              <a:latin typeface="Raleway"/>
              <a:ea typeface="Raleway"/>
              <a:cs typeface="Raleway"/>
              <a:sym typeface="Raleway"/>
            </a:endParaRPr>
          </a:p>
          <a:p>
            <a:pPr indent="0" lvl="0" marL="0" rtl="0" algn="l">
              <a:spcBef>
                <a:spcPts val="600"/>
              </a:spcBef>
              <a:spcAft>
                <a:spcPts val="0"/>
              </a:spcAft>
              <a:buNone/>
            </a:pPr>
            <a:r>
              <a:rPr lang="en" sz="1400">
                <a:solidFill>
                  <a:srgbClr val="434343"/>
                </a:solidFill>
                <a:latin typeface="Raleway"/>
                <a:ea typeface="Raleway"/>
                <a:cs typeface="Raleway"/>
                <a:sym typeface="Raleway"/>
              </a:rPr>
              <a:t>even if there are, the way its explained cant possibly be clear for everyone </a:t>
            </a:r>
            <a:endParaRPr sz="1400">
              <a:solidFill>
                <a:srgbClr val="434343"/>
              </a:solidFill>
              <a:latin typeface="Raleway"/>
              <a:ea typeface="Raleway"/>
              <a:cs typeface="Raleway"/>
              <a:sym typeface="Raleway"/>
            </a:endParaRPr>
          </a:p>
          <a:p>
            <a:pPr indent="0" lvl="0" marL="0" rtl="0" algn="l">
              <a:spcBef>
                <a:spcPts val="600"/>
              </a:spcBef>
              <a:spcAft>
                <a:spcPts val="0"/>
              </a:spcAft>
              <a:buNone/>
            </a:pPr>
            <a:r>
              <a:rPr lang="en" sz="1400">
                <a:solidFill>
                  <a:srgbClr val="434343"/>
                </a:solidFill>
                <a:latin typeface="Raleway"/>
                <a:ea typeface="Raleway"/>
                <a:cs typeface="Raleway"/>
                <a:sym typeface="Raleway"/>
              </a:rPr>
              <a:t>The Student Genie app aims to address this problem by providing a user-friendly platform that offers a variety of study tools and resources to help students maximize their learning potential.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9ce19a509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f9ce19a50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434343"/>
                </a:solidFill>
                <a:latin typeface="Raleway"/>
                <a:ea typeface="Raleway"/>
                <a:cs typeface="Raleway"/>
                <a:sym typeface="Raleway"/>
              </a:rPr>
              <a:t>The Student Genie app aims to address this problem by providing a user-friendly platform that offers a variety of study tools and resources to help students maximize their learning potential.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9ce19a50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9ce19a50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day and age we have come so far in terms of AI</a:t>
            </a:r>
            <a:endParaRPr/>
          </a:p>
          <a:p>
            <a:pPr indent="0" lvl="0" marL="0" rtl="0" algn="l">
              <a:spcBef>
                <a:spcPts val="0"/>
              </a:spcBef>
              <a:spcAft>
                <a:spcPts val="0"/>
              </a:spcAft>
              <a:buNone/>
            </a:pPr>
            <a:r>
              <a:rPr lang="en"/>
              <a:t>This is a tweet by Andrj who was the Head of AI at Tesla</a:t>
            </a:r>
            <a:endParaRPr/>
          </a:p>
          <a:p>
            <a:pPr indent="0" lvl="0" marL="0" rtl="0" algn="l">
              <a:spcBef>
                <a:spcPts val="0"/>
              </a:spcBef>
              <a:spcAft>
                <a:spcPts val="0"/>
              </a:spcAft>
              <a:buNone/>
            </a:pPr>
            <a:r>
              <a:rPr lang="en"/>
              <a:t>What hes basicaly stating is how much we have advanced in our </a:t>
            </a:r>
            <a:r>
              <a:rPr lang="en"/>
              <a:t>capabilities</a:t>
            </a:r>
            <a:r>
              <a:rPr lang="en"/>
              <a:t> </a:t>
            </a:r>
            <a:endParaRPr/>
          </a:p>
          <a:p>
            <a:pPr indent="0" lvl="0" marL="0" rtl="0" algn="l">
              <a:spcBef>
                <a:spcPts val="0"/>
              </a:spcBef>
              <a:spcAft>
                <a:spcPts val="0"/>
              </a:spcAft>
              <a:buNone/>
            </a:pPr>
            <a:r>
              <a:rPr lang="en"/>
              <a:t>The current models that we have are so powerful, their domains are wide and large</a:t>
            </a:r>
            <a:endParaRPr/>
          </a:p>
          <a:p>
            <a:pPr indent="0" lvl="0" marL="0" rtl="0" algn="l">
              <a:spcBef>
                <a:spcPts val="0"/>
              </a:spcBef>
              <a:spcAft>
                <a:spcPts val="0"/>
              </a:spcAft>
              <a:buNone/>
            </a:pPr>
            <a:r>
              <a:rPr lang="en"/>
              <a:t>We </a:t>
            </a:r>
            <a:r>
              <a:rPr lang="en"/>
              <a:t>believe</a:t>
            </a:r>
            <a:r>
              <a:rPr lang="en"/>
              <a:t> that the business that are going to win need to harness these advanced technologies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9ce19a509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f9ce19a50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1400">
                <a:solidFill>
                  <a:srgbClr val="434343"/>
                </a:solidFill>
                <a:latin typeface="Raleway"/>
                <a:ea typeface="Raleway"/>
                <a:cs typeface="Raleway"/>
                <a:sym typeface="Raleway"/>
              </a:rPr>
              <a:t>This ensures that the summaries and quizzes are tailored to the specific lecture content and reflect the student's own understanding of the material, while also saving time and effort by condensing large amounts of information into easily digestible chunks.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9ce19a509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f9ce19a50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1400">
                <a:solidFill>
                  <a:srgbClr val="434343"/>
                </a:solidFill>
                <a:latin typeface="Raleway"/>
                <a:ea typeface="Raleway"/>
                <a:cs typeface="Raleway"/>
                <a:sym typeface="Raleway"/>
              </a:rPr>
              <a:t>The app offers a user-friendly platform with a variety of study tools and resources, making it easy for students to access and use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9ce19a50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f9ce19a50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1400">
                <a:solidFill>
                  <a:srgbClr val="434343"/>
                </a:solidFill>
                <a:latin typeface="Raleway"/>
                <a:ea typeface="Raleway"/>
                <a:cs typeface="Raleway"/>
                <a:sym typeface="Raleway"/>
              </a:rPr>
              <a:t>The summarizing feature of the app saves students time and effort by condensing large amounts of lecture material into concise summaries. This helps students better understand and retain the material, and enables them to study more efficiently.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9ce19a509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f9ce19a50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100"/>
              <a:buNone/>
            </a:pPr>
            <a:r>
              <a:rPr lang="en" sz="1400">
                <a:solidFill>
                  <a:srgbClr val="434343"/>
                </a:solidFill>
                <a:latin typeface="Raleway"/>
                <a:ea typeface="Raleway"/>
                <a:cs typeface="Raleway"/>
                <a:sym typeface="Raleway"/>
              </a:rPr>
              <a:t>The app generates summaries and quizzes based on the student's own lecture notes, which ensures that the material is tailored to their specific course content and the content is personalized material.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9ce19a509_2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f9ce19a509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Anyone whos doing research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B600"/>
        </a:solidFill>
      </p:bgPr>
    </p:bg>
    <p:spTree>
      <p:nvGrpSpPr>
        <p:cNvPr id="54" name="Shape 54"/>
        <p:cNvGrpSpPr/>
        <p:nvPr/>
      </p:nvGrpSpPr>
      <p:grpSpPr>
        <a:xfrm>
          <a:off x="0" y="0"/>
          <a:ext cx="0" cy="0"/>
          <a:chOff x="0" y="0"/>
          <a:chExt cx="0" cy="0"/>
        </a:xfrm>
      </p:grpSpPr>
      <p:sp>
        <p:nvSpPr>
          <p:cNvPr id="55" name="Google Shape;55;p1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7" name="Shape 57"/>
        <p:cNvGrpSpPr/>
        <p:nvPr/>
      </p:nvGrpSpPr>
      <p:grpSpPr>
        <a:xfrm>
          <a:off x="0" y="0"/>
          <a:ext cx="0" cy="0"/>
          <a:chOff x="0" y="0"/>
          <a:chExt cx="0" cy="0"/>
        </a:xfrm>
      </p:grpSpPr>
      <p:sp>
        <p:nvSpPr>
          <p:cNvPr id="58" name="Google Shape;58;p1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60" name="Google Shape;60;p15"/>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61" name="Google Shape;61;p15"/>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62" name="Google Shape;62;p1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69" name="Google Shape;69;p1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0" name="Shape 70"/>
        <p:cNvGrpSpPr/>
        <p:nvPr/>
      </p:nvGrpSpPr>
      <p:grpSpPr>
        <a:xfrm>
          <a:off x="0" y="0"/>
          <a:ext cx="0" cy="0"/>
          <a:chOff x="0" y="0"/>
          <a:chExt cx="0" cy="0"/>
        </a:xfrm>
      </p:grpSpPr>
      <p:sp>
        <p:nvSpPr>
          <p:cNvPr id="71" name="Google Shape;71;p1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73" name="Google Shape;73;p18"/>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4" name="Google Shape;74;p18"/>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5" name="Google Shape;75;p18"/>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76" name="Google Shape;76;p1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B600"/>
        </a:solidFill>
      </p:bgPr>
    </p:bg>
    <p:spTree>
      <p:nvGrpSpPr>
        <p:cNvPr id="77" name="Shape 77"/>
        <p:cNvGrpSpPr/>
        <p:nvPr/>
      </p:nvGrpSpPr>
      <p:grpSpPr>
        <a:xfrm>
          <a:off x="0" y="0"/>
          <a:ext cx="0" cy="0"/>
          <a:chOff x="0" y="0"/>
          <a:chExt cx="0" cy="0"/>
        </a:xfrm>
      </p:grpSpPr>
      <p:sp>
        <p:nvSpPr>
          <p:cNvPr id="78" name="Google Shape;78;p1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19"/>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FFB600"/>
        </a:solidFill>
      </p:bgPr>
    </p:bg>
    <p:spTree>
      <p:nvGrpSpPr>
        <p:cNvPr id="81" name="Shape 81"/>
        <p:cNvGrpSpPr/>
        <p:nvPr/>
      </p:nvGrpSpPr>
      <p:grpSpPr>
        <a:xfrm>
          <a:off x="0" y="0"/>
          <a:ext cx="0" cy="0"/>
          <a:chOff x="0" y="0"/>
          <a:chExt cx="0" cy="0"/>
        </a:xfrm>
      </p:grpSpPr>
      <p:sp>
        <p:nvSpPr>
          <p:cNvPr id="82" name="Google Shape;82;p20"/>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txBox="1"/>
          <p:nvPr>
            <p:ph idx="1" type="body"/>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rgbClr val="434343"/>
              </a:buClr>
              <a:buSzPts val="3000"/>
              <a:buChar char="●"/>
              <a:defRPr i="1" sz="3000">
                <a:solidFill>
                  <a:srgbClr val="434343"/>
                </a:solidFill>
              </a:defRPr>
            </a:lvl1pPr>
            <a:lvl2pPr indent="-419100" lvl="1" marL="914400" algn="ctr">
              <a:lnSpc>
                <a:spcPct val="100000"/>
              </a:lnSpc>
              <a:spcBef>
                <a:spcPts val="0"/>
              </a:spcBef>
              <a:spcAft>
                <a:spcPts val="0"/>
              </a:spcAft>
              <a:buClr>
                <a:srgbClr val="434343"/>
              </a:buClr>
              <a:buSzPts val="3000"/>
              <a:buChar char="○"/>
              <a:defRPr i="1" sz="3000">
                <a:solidFill>
                  <a:srgbClr val="434343"/>
                </a:solidFill>
              </a:defRPr>
            </a:lvl2pPr>
            <a:lvl3pPr indent="-419100" lvl="2" marL="1371600" algn="ctr">
              <a:lnSpc>
                <a:spcPct val="100000"/>
              </a:lnSpc>
              <a:spcBef>
                <a:spcPts val="0"/>
              </a:spcBef>
              <a:spcAft>
                <a:spcPts val="0"/>
              </a:spcAft>
              <a:buClr>
                <a:srgbClr val="434343"/>
              </a:buClr>
              <a:buSzPts val="3000"/>
              <a:buChar char="■"/>
              <a:defRPr i="1" sz="3000">
                <a:solidFill>
                  <a:srgbClr val="434343"/>
                </a:solidFill>
              </a:defRPr>
            </a:lvl3pPr>
            <a:lvl4pPr indent="-419100" lvl="3" marL="1828800" algn="ctr">
              <a:lnSpc>
                <a:spcPct val="100000"/>
              </a:lnSpc>
              <a:spcBef>
                <a:spcPts val="0"/>
              </a:spcBef>
              <a:spcAft>
                <a:spcPts val="0"/>
              </a:spcAft>
              <a:buClr>
                <a:srgbClr val="434343"/>
              </a:buClr>
              <a:buSzPts val="3000"/>
              <a:buChar char="●"/>
              <a:defRPr i="1" sz="3000">
                <a:solidFill>
                  <a:srgbClr val="434343"/>
                </a:solidFill>
              </a:defRPr>
            </a:lvl4pPr>
            <a:lvl5pPr indent="-419100" lvl="4" marL="2286000" algn="ctr">
              <a:lnSpc>
                <a:spcPct val="100000"/>
              </a:lnSpc>
              <a:spcBef>
                <a:spcPts val="0"/>
              </a:spcBef>
              <a:spcAft>
                <a:spcPts val="0"/>
              </a:spcAft>
              <a:buClr>
                <a:srgbClr val="434343"/>
              </a:buClr>
              <a:buSzPts val="3000"/>
              <a:buChar char="○"/>
              <a:defRPr i="1" sz="3000">
                <a:solidFill>
                  <a:srgbClr val="434343"/>
                </a:solidFill>
              </a:defRPr>
            </a:lvl5pPr>
            <a:lvl6pPr indent="-419100" lvl="5" marL="2743200" algn="ctr">
              <a:lnSpc>
                <a:spcPct val="100000"/>
              </a:lnSpc>
              <a:spcBef>
                <a:spcPts val="0"/>
              </a:spcBef>
              <a:spcAft>
                <a:spcPts val="0"/>
              </a:spcAft>
              <a:buClr>
                <a:srgbClr val="434343"/>
              </a:buClr>
              <a:buSzPts val="3000"/>
              <a:buChar char="■"/>
              <a:defRPr i="1" sz="3000">
                <a:solidFill>
                  <a:srgbClr val="434343"/>
                </a:solidFill>
              </a:defRPr>
            </a:lvl6pPr>
            <a:lvl7pPr indent="-419100" lvl="6" marL="3200400" algn="ctr">
              <a:lnSpc>
                <a:spcPct val="100000"/>
              </a:lnSpc>
              <a:spcBef>
                <a:spcPts val="0"/>
              </a:spcBef>
              <a:spcAft>
                <a:spcPts val="0"/>
              </a:spcAft>
              <a:buClr>
                <a:srgbClr val="434343"/>
              </a:buClr>
              <a:buSzPts val="3000"/>
              <a:buChar char="●"/>
              <a:defRPr i="1" sz="3000">
                <a:solidFill>
                  <a:srgbClr val="434343"/>
                </a:solidFill>
              </a:defRPr>
            </a:lvl7pPr>
            <a:lvl8pPr indent="-419100" lvl="7" marL="3657600" algn="ctr">
              <a:lnSpc>
                <a:spcPct val="100000"/>
              </a:lnSpc>
              <a:spcBef>
                <a:spcPts val="0"/>
              </a:spcBef>
              <a:spcAft>
                <a:spcPts val="0"/>
              </a:spcAft>
              <a:buClr>
                <a:srgbClr val="434343"/>
              </a:buClr>
              <a:buSzPts val="3000"/>
              <a:buChar char="○"/>
              <a:defRPr i="1" sz="3000">
                <a:solidFill>
                  <a:srgbClr val="434343"/>
                </a:solidFill>
              </a:defRPr>
            </a:lvl8pPr>
            <a:lvl9pPr indent="-419100" lvl="8" marL="4114800" algn="ctr">
              <a:lnSpc>
                <a:spcPct val="100000"/>
              </a:lnSpc>
              <a:spcBef>
                <a:spcPts val="0"/>
              </a:spcBef>
              <a:spcAft>
                <a:spcPts val="0"/>
              </a:spcAft>
              <a:buClr>
                <a:srgbClr val="434343"/>
              </a:buClr>
              <a:buSzPts val="3000"/>
              <a:buChar char="■"/>
              <a:defRPr i="1" sz="3000">
                <a:solidFill>
                  <a:srgbClr val="434343"/>
                </a:solidFill>
              </a:defRPr>
            </a:lvl9pPr>
          </a:lstStyle>
          <a:p/>
        </p:txBody>
      </p:sp>
      <p:sp>
        <p:nvSpPr>
          <p:cNvPr id="84" name="Google Shape;84;p20"/>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434343"/>
                </a:solidFill>
                <a:latin typeface="Raleway"/>
                <a:ea typeface="Raleway"/>
                <a:cs typeface="Raleway"/>
                <a:sym typeface="Raleway"/>
              </a:rPr>
              <a:t>“</a:t>
            </a:r>
            <a:endParaRPr b="1" i="0" sz="12000" u="none" cap="none" strike="noStrike">
              <a:solidFill>
                <a:srgbClr val="434343"/>
              </a:solidFill>
              <a:latin typeface="Raleway"/>
              <a:ea typeface="Raleway"/>
              <a:cs typeface="Raleway"/>
              <a:sym typeface="Raleway"/>
            </a:endParaRPr>
          </a:p>
        </p:txBody>
      </p:sp>
      <p:sp>
        <p:nvSpPr>
          <p:cNvPr id="85" name="Google Shape;85;p2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6" name="Shape 86"/>
        <p:cNvGrpSpPr/>
        <p:nvPr/>
      </p:nvGrpSpPr>
      <p:grpSpPr>
        <a:xfrm>
          <a:off x="0" y="0"/>
          <a:ext cx="0" cy="0"/>
          <a:chOff x="0" y="0"/>
          <a:chExt cx="0" cy="0"/>
        </a:xfrm>
      </p:grpSpPr>
      <p:sp>
        <p:nvSpPr>
          <p:cNvPr id="87" name="Google Shape;87;p2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89" name="Google Shape;89;p2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0" name="Google Shape;90;p2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rgbClr val="FFB600"/>
        </a:solidFill>
      </p:bgPr>
    </p:bg>
    <p:spTree>
      <p:nvGrpSpPr>
        <p:cNvPr id="91" name="Shape 91"/>
        <p:cNvGrpSpPr/>
        <p:nvPr/>
      </p:nvGrpSpPr>
      <p:grpSpPr>
        <a:xfrm>
          <a:off x="0" y="0"/>
          <a:ext cx="0" cy="0"/>
          <a:chOff x="0" y="0"/>
          <a:chExt cx="0" cy="0"/>
        </a:xfrm>
      </p:grpSpPr>
      <p:sp>
        <p:nvSpPr>
          <p:cNvPr id="92" name="Google Shape;92;p2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
        <p:nvSpPr>
          <p:cNvPr id="93" name="Google Shape;93;p2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txBox="1"/>
          <p:nvPr>
            <p:ph idx="1" type="body"/>
          </p:nvPr>
        </p:nvSpPr>
        <p:spPr>
          <a:xfrm>
            <a:off x="457200" y="42539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97" name="Google Shape;97;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9pPr>
          </a:lstStyle>
          <a:p/>
        </p:txBody>
      </p:sp>
      <p:sp>
        <p:nvSpPr>
          <p:cNvPr id="52" name="Google Shape;52;p13"/>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53" name="Google Shape;53;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4"/>
          <p:cNvSpPr txBox="1"/>
          <p:nvPr>
            <p:ph type="ctrTitle"/>
          </p:nvPr>
        </p:nvSpPr>
        <p:spPr>
          <a:xfrm>
            <a:off x="758750" y="1307629"/>
            <a:ext cx="7772400" cy="104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b="1" lang="en">
                <a:latin typeface="Roboto"/>
                <a:ea typeface="Roboto"/>
                <a:cs typeface="Roboto"/>
                <a:sym typeface="Roboto"/>
              </a:rPr>
              <a:t>DRB-</a:t>
            </a:r>
            <a:r>
              <a:rPr b="1" lang="en">
                <a:solidFill>
                  <a:srgbClr val="434343"/>
                </a:solidFill>
                <a:latin typeface="Roboto"/>
                <a:ea typeface="Roboto"/>
                <a:cs typeface="Roboto"/>
                <a:sym typeface="Roboto"/>
              </a:rPr>
              <a:t>2002</a:t>
            </a:r>
            <a:endParaRPr b="1">
              <a:latin typeface="Roboto"/>
              <a:ea typeface="Roboto"/>
              <a:cs typeface="Roboto"/>
              <a:sym typeface="Roboto"/>
            </a:endParaRPr>
          </a:p>
        </p:txBody>
      </p:sp>
      <p:grpSp>
        <p:nvGrpSpPr>
          <p:cNvPr id="103" name="Google Shape;103;p24"/>
          <p:cNvGrpSpPr/>
          <p:nvPr/>
        </p:nvGrpSpPr>
        <p:grpSpPr>
          <a:xfrm>
            <a:off x="7864658" y="371176"/>
            <a:ext cx="896264" cy="896314"/>
            <a:chOff x="570875" y="4322250"/>
            <a:chExt cx="443300" cy="443325"/>
          </a:xfrm>
        </p:grpSpPr>
        <p:sp>
          <p:nvSpPr>
            <p:cNvPr id="104" name="Google Shape;104;p2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24"/>
          <p:cNvSpPr txBox="1"/>
          <p:nvPr>
            <p:ph type="ctrTitle"/>
          </p:nvPr>
        </p:nvSpPr>
        <p:spPr>
          <a:xfrm>
            <a:off x="758750" y="2396549"/>
            <a:ext cx="7772400" cy="203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sz="2400">
                <a:solidFill>
                  <a:srgbClr val="434343"/>
                </a:solidFill>
                <a:latin typeface="Roboto"/>
                <a:ea typeface="Roboto"/>
                <a:cs typeface="Roboto"/>
                <a:sym typeface="Roboto"/>
              </a:rPr>
              <a:t>Quality Education </a:t>
            </a:r>
            <a:r>
              <a:rPr lang="en" sz="2400">
                <a:solidFill>
                  <a:srgbClr val="FFFFFF"/>
                </a:solidFill>
                <a:latin typeface="Roboto"/>
                <a:ea typeface="Roboto"/>
                <a:cs typeface="Roboto"/>
                <a:sym typeface="Roboto"/>
              </a:rPr>
              <a:t>and</a:t>
            </a:r>
            <a:r>
              <a:rPr lang="en" sz="2400">
                <a:solidFill>
                  <a:srgbClr val="434343"/>
                </a:solidFill>
                <a:latin typeface="Roboto"/>
                <a:ea typeface="Roboto"/>
                <a:cs typeface="Roboto"/>
                <a:sym typeface="Roboto"/>
              </a:rPr>
              <a:t> Study Genie</a:t>
            </a:r>
            <a:endParaRPr b="1" sz="3000">
              <a:solidFill>
                <a:srgbClr val="434343"/>
              </a:solidFill>
              <a:latin typeface="Roboto"/>
              <a:ea typeface="Roboto"/>
              <a:cs typeface="Roboto"/>
              <a:sym typeface="Roboto"/>
            </a:endParaRPr>
          </a:p>
        </p:txBody>
      </p:sp>
      <p:sp>
        <p:nvSpPr>
          <p:cNvPr id="109" name="Google Shape;109;p24"/>
          <p:cNvSpPr/>
          <p:nvPr/>
        </p:nvSpPr>
        <p:spPr>
          <a:xfrm>
            <a:off x="684275" y="3826350"/>
            <a:ext cx="3976200" cy="60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24"/>
          <p:cNvPicPr preferRelativeResize="0"/>
          <p:nvPr/>
        </p:nvPicPr>
        <p:blipFill rotWithShape="1">
          <a:blip r:embed="rId3">
            <a:alphaModFix/>
          </a:blip>
          <a:srcRect b="0" l="0" r="0" t="0"/>
          <a:stretch/>
        </p:blipFill>
        <p:spPr>
          <a:xfrm>
            <a:off x="2264675" y="3858036"/>
            <a:ext cx="1705426" cy="542950"/>
          </a:xfrm>
          <a:prstGeom prst="rect">
            <a:avLst/>
          </a:prstGeom>
          <a:noFill/>
          <a:ln>
            <a:noFill/>
          </a:ln>
        </p:spPr>
      </p:pic>
      <p:pic>
        <p:nvPicPr>
          <p:cNvPr id="111" name="Google Shape;111;p24"/>
          <p:cNvPicPr preferRelativeResize="0"/>
          <p:nvPr/>
        </p:nvPicPr>
        <p:blipFill rotWithShape="1">
          <a:blip r:embed="rId4">
            <a:alphaModFix/>
          </a:blip>
          <a:srcRect b="0" l="0" r="0" t="0"/>
          <a:stretch/>
        </p:blipFill>
        <p:spPr>
          <a:xfrm>
            <a:off x="684275" y="3826350"/>
            <a:ext cx="1400260" cy="606299"/>
          </a:xfrm>
          <a:prstGeom prst="rect">
            <a:avLst/>
          </a:prstGeom>
          <a:noFill/>
          <a:ln>
            <a:noFill/>
          </a:ln>
        </p:spPr>
      </p:pic>
      <p:sp>
        <p:nvSpPr>
          <p:cNvPr id="112" name="Google Shape;112;p24"/>
          <p:cNvSpPr/>
          <p:nvPr/>
        </p:nvSpPr>
        <p:spPr>
          <a:xfrm>
            <a:off x="4554950" y="3826350"/>
            <a:ext cx="3976200" cy="60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24"/>
          <p:cNvPicPr preferRelativeResize="0"/>
          <p:nvPr/>
        </p:nvPicPr>
        <p:blipFill rotWithShape="1">
          <a:blip r:embed="rId5">
            <a:alphaModFix/>
          </a:blip>
          <a:srcRect b="0" l="0" r="0" t="0"/>
          <a:stretch/>
        </p:blipFill>
        <p:spPr>
          <a:xfrm>
            <a:off x="5254875" y="4037525"/>
            <a:ext cx="3276273" cy="183975"/>
          </a:xfrm>
          <a:prstGeom prst="rect">
            <a:avLst/>
          </a:prstGeom>
          <a:noFill/>
          <a:ln>
            <a:noFill/>
          </a:ln>
        </p:spPr>
      </p:pic>
      <p:pic>
        <p:nvPicPr>
          <p:cNvPr id="114" name="Google Shape;114;p24"/>
          <p:cNvPicPr preferRelativeResize="0"/>
          <p:nvPr/>
        </p:nvPicPr>
        <p:blipFill rotWithShape="1">
          <a:blip r:embed="rId6">
            <a:alphaModFix/>
          </a:blip>
          <a:srcRect b="0" l="0" r="0" t="0"/>
          <a:stretch/>
        </p:blipFill>
        <p:spPr>
          <a:xfrm>
            <a:off x="4150250" y="3605100"/>
            <a:ext cx="1048800" cy="104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4294967295" type="ctrTitle"/>
          </p:nvPr>
        </p:nvSpPr>
        <p:spPr>
          <a:xfrm>
            <a:off x="685800" y="1057875"/>
            <a:ext cx="4977600" cy="824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 sz="4000" u="none" cap="none" strike="noStrike">
                <a:solidFill>
                  <a:srgbClr val="FFB600"/>
                </a:solidFill>
                <a:latin typeface="Raleway ExtraBold"/>
                <a:ea typeface="Raleway ExtraBold"/>
                <a:cs typeface="Raleway ExtraBold"/>
                <a:sym typeface="Raleway ExtraBold"/>
              </a:rPr>
              <a:t>Technologies used</a:t>
            </a:r>
            <a:endParaRPr b="0" i="0" sz="4000" u="none" cap="none" strike="noStrike">
              <a:solidFill>
                <a:srgbClr val="FFB600"/>
              </a:solidFill>
              <a:latin typeface="Raleway ExtraBold"/>
              <a:ea typeface="Raleway ExtraBold"/>
              <a:cs typeface="Raleway ExtraBold"/>
              <a:sym typeface="Raleway ExtraBold"/>
            </a:endParaRPr>
          </a:p>
        </p:txBody>
      </p:sp>
      <p:sp>
        <p:nvSpPr>
          <p:cNvPr id="212" name="Google Shape;212;p33"/>
          <p:cNvSpPr txBox="1"/>
          <p:nvPr>
            <p:ph idx="4294967295" type="subTitle"/>
          </p:nvPr>
        </p:nvSpPr>
        <p:spPr>
          <a:xfrm>
            <a:off x="685800" y="1974264"/>
            <a:ext cx="4977600" cy="25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B600"/>
              </a:buClr>
              <a:buSzPts val="1800"/>
              <a:buFont typeface="Raleway Light"/>
              <a:buNone/>
            </a:pPr>
            <a:r>
              <a:rPr b="1" i="0" lang="en" sz="2000" u="none" cap="none" strike="noStrike">
                <a:solidFill>
                  <a:srgbClr val="666666"/>
                </a:solidFill>
                <a:latin typeface="Raleway"/>
                <a:ea typeface="Raleway"/>
                <a:cs typeface="Raleway"/>
                <a:sym typeface="Raleway"/>
              </a:rPr>
              <a:t>Programming languages, tools and version control</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50000"/>
              </a:lnSpc>
              <a:spcBef>
                <a:spcPts val="600"/>
              </a:spcBef>
              <a:spcAft>
                <a:spcPts val="0"/>
              </a:spcAft>
              <a:buClr>
                <a:srgbClr val="FFB600"/>
              </a:buClr>
              <a:buSzPts val="1800"/>
              <a:buFont typeface="Raleway Light"/>
              <a:buNone/>
            </a:pPr>
            <a:r>
              <a:rPr lang="en" sz="1600">
                <a:solidFill>
                  <a:schemeClr val="dk2"/>
                </a:solidFill>
                <a:latin typeface="Roboto Light"/>
                <a:ea typeface="Roboto Light"/>
                <a:cs typeface="Roboto Light"/>
                <a:sym typeface="Roboto Light"/>
              </a:rPr>
              <a:t>Flutter, </a:t>
            </a:r>
            <a:r>
              <a:rPr lang="en" sz="1600">
                <a:latin typeface="Roboto Light"/>
                <a:ea typeface="Roboto Light"/>
                <a:cs typeface="Roboto Light"/>
                <a:sym typeface="Roboto Light"/>
              </a:rPr>
              <a:t>Javascript, React, Python</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rPr b="0" i="0" lang="en" sz="1600" u="none" cap="none" strike="noStrike">
                <a:solidFill>
                  <a:srgbClr val="666666"/>
                </a:solidFill>
                <a:latin typeface="Roboto Light"/>
                <a:ea typeface="Roboto Light"/>
                <a:cs typeface="Roboto Light"/>
                <a:sym typeface="Roboto Light"/>
              </a:rPr>
              <a:t>Github</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t/>
            </a:r>
            <a:endParaRPr sz="1600">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rPr lang="en" sz="1600">
                <a:latin typeface="Roboto Light"/>
                <a:ea typeface="Roboto Light"/>
                <a:cs typeface="Roboto Light"/>
                <a:sym typeface="Roboto Light"/>
              </a:rPr>
              <a:t>Langchain and OpenAI</a:t>
            </a:r>
            <a:endParaRPr sz="1600">
              <a:latin typeface="Roboto Light"/>
              <a:ea typeface="Roboto Light"/>
              <a:cs typeface="Roboto Light"/>
              <a:sym typeface="Roboto Light"/>
            </a:endParaRPr>
          </a:p>
        </p:txBody>
      </p:sp>
      <p:sp>
        <p:nvSpPr>
          <p:cNvPr id="213" name="Google Shape;213;p3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14" name="Google Shape;214;p33"/>
          <p:cNvSpPr/>
          <p:nvPr/>
        </p:nvSpPr>
        <p:spPr>
          <a:xfrm>
            <a:off x="5573852" y="1386104"/>
            <a:ext cx="318155" cy="318136"/>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33"/>
          <p:cNvGrpSpPr/>
          <p:nvPr/>
        </p:nvGrpSpPr>
        <p:grpSpPr>
          <a:xfrm>
            <a:off x="7987980" y="436844"/>
            <a:ext cx="913026" cy="675491"/>
            <a:chOff x="5255200" y="3006475"/>
            <a:chExt cx="511700" cy="378575"/>
          </a:xfrm>
        </p:grpSpPr>
        <p:sp>
          <p:nvSpPr>
            <p:cNvPr id="216" name="Google Shape;216;p3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921618" y="886114"/>
            <a:ext cx="7073432"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3000"/>
              <a:t>Team </a:t>
            </a:r>
            <a:r>
              <a:rPr lang="en" sz="3000">
                <a:solidFill>
                  <a:srgbClr val="FFB600"/>
                </a:solidFill>
              </a:rPr>
              <a:t>members </a:t>
            </a:r>
            <a:r>
              <a:rPr lang="en" sz="3000"/>
              <a:t>and Responsibilities</a:t>
            </a:r>
            <a:endParaRPr sz="3000"/>
          </a:p>
        </p:txBody>
      </p:sp>
      <p:sp>
        <p:nvSpPr>
          <p:cNvPr id="223" name="Google Shape;223;p34"/>
          <p:cNvSpPr txBox="1"/>
          <p:nvPr>
            <p:ph idx="1" type="body"/>
          </p:nvPr>
        </p:nvSpPr>
        <p:spPr>
          <a:xfrm>
            <a:off x="922000" y="1625700"/>
            <a:ext cx="2332200" cy="14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latin typeface="Raleway"/>
                <a:ea typeface="Raleway"/>
                <a:cs typeface="Raleway"/>
                <a:sym typeface="Raleway"/>
              </a:rPr>
              <a:t>Beteab</a:t>
            </a:r>
            <a:endParaRPr b="1">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lang="en">
                <a:solidFill>
                  <a:schemeClr val="dk2"/>
                </a:solidFill>
                <a:latin typeface="Raleway"/>
                <a:ea typeface="Raleway"/>
                <a:cs typeface="Raleway"/>
                <a:sym typeface="Raleway"/>
              </a:rPr>
              <a:t>Front End</a:t>
            </a:r>
            <a:endParaRPr>
              <a:latin typeface="Raleway"/>
              <a:ea typeface="Raleway"/>
              <a:cs typeface="Raleway"/>
              <a:sym typeface="Raleway"/>
            </a:endParaRPr>
          </a:p>
          <a:p>
            <a:pPr indent="0" lvl="0" marL="0" rtl="0" algn="l">
              <a:lnSpc>
                <a:spcPct val="100000"/>
              </a:lnSpc>
              <a:spcBef>
                <a:spcPts val="600"/>
              </a:spcBef>
              <a:spcAft>
                <a:spcPts val="0"/>
              </a:spcAft>
              <a:buSzPts val="1400"/>
              <a:buNone/>
            </a:pPr>
            <a:r>
              <a:t/>
            </a:r>
            <a:endParaRPr sz="1200"/>
          </a:p>
        </p:txBody>
      </p:sp>
      <p:sp>
        <p:nvSpPr>
          <p:cNvPr id="224" name="Google Shape;224;p34"/>
          <p:cNvSpPr txBox="1"/>
          <p:nvPr>
            <p:ph idx="2" type="body"/>
          </p:nvPr>
        </p:nvSpPr>
        <p:spPr>
          <a:xfrm>
            <a:off x="3373776" y="1625700"/>
            <a:ext cx="2332200" cy="14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solidFill>
                  <a:schemeClr val="dk2"/>
                </a:solidFill>
                <a:latin typeface="Raleway"/>
                <a:ea typeface="Raleway"/>
                <a:cs typeface="Raleway"/>
                <a:sym typeface="Raleway"/>
              </a:rPr>
              <a:t>Dagim</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lang="en">
                <a:solidFill>
                  <a:schemeClr val="dk2"/>
                </a:solidFill>
                <a:latin typeface="Raleway"/>
                <a:ea typeface="Raleway"/>
                <a:cs typeface="Raleway"/>
                <a:sym typeface="Raleway"/>
              </a:rPr>
              <a:t>Back End</a:t>
            </a:r>
            <a:endParaRPr>
              <a:solidFill>
                <a:schemeClr val="dk2"/>
              </a:solidFill>
              <a:latin typeface="Raleway"/>
              <a:ea typeface="Raleway"/>
              <a:cs typeface="Raleway"/>
              <a:sym typeface="Raleway"/>
            </a:endParaRPr>
          </a:p>
          <a:p>
            <a:pPr indent="0" lvl="0" marL="0" rtl="0" algn="l">
              <a:lnSpc>
                <a:spcPct val="100000"/>
              </a:lnSpc>
              <a:spcBef>
                <a:spcPts val="600"/>
              </a:spcBef>
              <a:spcAft>
                <a:spcPts val="0"/>
              </a:spcAft>
              <a:buClr>
                <a:schemeClr val="dk1"/>
              </a:buClr>
              <a:buSzPts val="1400"/>
              <a:buFont typeface="Arial"/>
              <a:buNone/>
            </a:pPr>
            <a:r>
              <a:t/>
            </a:r>
            <a:endParaRPr sz="1200"/>
          </a:p>
        </p:txBody>
      </p:sp>
      <p:sp>
        <p:nvSpPr>
          <p:cNvPr id="225" name="Google Shape;225;p34"/>
          <p:cNvSpPr txBox="1"/>
          <p:nvPr>
            <p:ph idx="3" type="body"/>
          </p:nvPr>
        </p:nvSpPr>
        <p:spPr>
          <a:xfrm>
            <a:off x="5825552" y="1625700"/>
            <a:ext cx="2332200" cy="14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solidFill>
                  <a:schemeClr val="dk2"/>
                </a:solidFill>
                <a:latin typeface="Raleway"/>
                <a:ea typeface="Raleway"/>
                <a:cs typeface="Raleway"/>
                <a:sym typeface="Raleway"/>
              </a:rPr>
              <a:t>Etsub</a:t>
            </a:r>
            <a:endParaRPr b="1">
              <a:solidFill>
                <a:schemeClr val="dk2"/>
              </a:solidFill>
              <a:latin typeface="Raleway"/>
              <a:ea typeface="Raleway"/>
              <a:cs typeface="Raleway"/>
              <a:sym typeface="Raleway"/>
            </a:endParaRPr>
          </a:p>
          <a:p>
            <a:pPr indent="0" lvl="0" marL="0" rtl="0" algn="l">
              <a:lnSpc>
                <a:spcPct val="100000"/>
              </a:lnSpc>
              <a:spcBef>
                <a:spcPts val="600"/>
              </a:spcBef>
              <a:spcAft>
                <a:spcPts val="0"/>
              </a:spcAft>
              <a:buClr>
                <a:schemeClr val="dk1"/>
              </a:buClr>
              <a:buSzPts val="1400"/>
              <a:buFont typeface="Arial"/>
              <a:buNone/>
            </a:pPr>
            <a:r>
              <a:rPr lang="en">
                <a:solidFill>
                  <a:schemeClr val="dk2"/>
                </a:solidFill>
                <a:latin typeface="Raleway"/>
                <a:ea typeface="Raleway"/>
                <a:cs typeface="Raleway"/>
                <a:sym typeface="Raleway"/>
              </a:rPr>
              <a:t>Designer &amp; Presenter</a:t>
            </a:r>
            <a:endParaRPr>
              <a:solidFill>
                <a:schemeClr val="dk2"/>
              </a:solidFill>
              <a:latin typeface="Raleway"/>
              <a:ea typeface="Raleway"/>
              <a:cs typeface="Raleway"/>
              <a:sym typeface="Raleway"/>
            </a:endParaRPr>
          </a:p>
          <a:p>
            <a:pPr indent="0" lvl="0" marL="0" rtl="0" algn="l">
              <a:lnSpc>
                <a:spcPct val="100000"/>
              </a:lnSpc>
              <a:spcBef>
                <a:spcPts val="600"/>
              </a:spcBef>
              <a:spcAft>
                <a:spcPts val="0"/>
              </a:spcAft>
              <a:buClr>
                <a:schemeClr val="dk1"/>
              </a:buClr>
              <a:buSzPts val="1400"/>
              <a:buFont typeface="Arial"/>
              <a:buNone/>
            </a:pPr>
            <a:r>
              <a:t/>
            </a:r>
            <a:endParaRPr sz="1200"/>
          </a:p>
        </p:txBody>
      </p:sp>
      <p:sp>
        <p:nvSpPr>
          <p:cNvPr id="226" name="Google Shape;226;p3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27" name="Google Shape;227;p34"/>
          <p:cNvSpPr txBox="1"/>
          <p:nvPr>
            <p:ph idx="1" type="body"/>
          </p:nvPr>
        </p:nvSpPr>
        <p:spPr>
          <a:xfrm>
            <a:off x="922000" y="3073500"/>
            <a:ext cx="2332200" cy="14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solidFill>
                  <a:schemeClr val="dk2"/>
                </a:solidFill>
                <a:latin typeface="Raleway"/>
                <a:ea typeface="Raleway"/>
                <a:cs typeface="Raleway"/>
                <a:sym typeface="Raleway"/>
              </a:rPr>
              <a:t>Yeabsira</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lang="en">
                <a:solidFill>
                  <a:schemeClr val="dk2"/>
                </a:solidFill>
                <a:latin typeface="Raleway"/>
                <a:ea typeface="Raleway"/>
                <a:cs typeface="Raleway"/>
                <a:sym typeface="Raleway"/>
              </a:rPr>
              <a:t>Front End</a:t>
            </a:r>
            <a:endParaRPr>
              <a:solidFill>
                <a:schemeClr val="dk2"/>
              </a:solidFill>
              <a:latin typeface="Raleway"/>
              <a:ea typeface="Raleway"/>
              <a:cs typeface="Raleway"/>
              <a:sym typeface="Raleway"/>
            </a:endParaRPr>
          </a:p>
          <a:p>
            <a:pPr indent="0" lvl="0" marL="0" rtl="0" algn="l">
              <a:lnSpc>
                <a:spcPct val="100000"/>
              </a:lnSpc>
              <a:spcBef>
                <a:spcPts val="600"/>
              </a:spcBef>
              <a:spcAft>
                <a:spcPts val="0"/>
              </a:spcAft>
              <a:buClr>
                <a:schemeClr val="dk1"/>
              </a:buClr>
              <a:buSzPts val="1400"/>
              <a:buFont typeface="Arial"/>
              <a:buNone/>
            </a:pPr>
            <a:r>
              <a:t/>
            </a:r>
            <a:endParaRPr sz="1200"/>
          </a:p>
        </p:txBody>
      </p:sp>
      <p:grpSp>
        <p:nvGrpSpPr>
          <p:cNvPr id="228" name="Google Shape;228;p34"/>
          <p:cNvGrpSpPr/>
          <p:nvPr/>
        </p:nvGrpSpPr>
        <p:grpSpPr>
          <a:xfrm>
            <a:off x="8054838" y="308799"/>
            <a:ext cx="796168" cy="763718"/>
            <a:chOff x="5241175" y="4959100"/>
            <a:chExt cx="539775" cy="517775"/>
          </a:xfrm>
        </p:grpSpPr>
        <p:sp>
          <p:nvSpPr>
            <p:cNvPr id="229" name="Google Shape;229;p3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p:nvPr/>
        </p:nvSpPr>
        <p:spPr>
          <a:xfrm>
            <a:off x="5308900" y="662225"/>
            <a:ext cx="1732182" cy="3818991"/>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a:off x="5394536" y="982504"/>
            <a:ext cx="1732200" cy="3078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Raleway Light"/>
                <a:ea typeface="Raleway Light"/>
                <a:cs typeface="Raleway Light"/>
                <a:sym typeface="Raleway Light"/>
              </a:rPr>
              <a:t>Place your screenshot here</a:t>
            </a:r>
            <a:endParaRPr b="0" i="0" sz="1000" u="none" cap="none" strike="noStrike">
              <a:solidFill>
                <a:srgbClr val="999999"/>
              </a:solidFill>
              <a:latin typeface="Raleway Light"/>
              <a:ea typeface="Raleway Light"/>
              <a:cs typeface="Raleway Light"/>
              <a:sym typeface="Raleway Light"/>
            </a:endParaRPr>
          </a:p>
        </p:txBody>
      </p:sp>
      <p:sp>
        <p:nvSpPr>
          <p:cNvPr id="241" name="Google Shape;241;p3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42" name="Google Shape;242;p35"/>
          <p:cNvSpPr txBox="1"/>
          <p:nvPr>
            <p:ph idx="4294967295" type="body"/>
          </p:nvPr>
        </p:nvSpPr>
        <p:spPr>
          <a:xfrm>
            <a:off x="736875" y="1955250"/>
            <a:ext cx="3939600" cy="122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1800"/>
              <a:buNone/>
            </a:pPr>
            <a:r>
              <a:rPr lang="en" sz="3600">
                <a:solidFill>
                  <a:srgbClr val="FFB600"/>
                </a:solidFill>
                <a:latin typeface="Raleway ExtraBold"/>
                <a:ea typeface="Raleway ExtraBold"/>
                <a:cs typeface="Raleway ExtraBold"/>
                <a:sym typeface="Raleway ExtraBold"/>
              </a:rPr>
              <a:t>Android </a:t>
            </a:r>
            <a:r>
              <a:rPr lang="en" sz="3600">
                <a:latin typeface="Raleway ExtraBold"/>
                <a:ea typeface="Raleway ExtraBold"/>
                <a:cs typeface="Raleway ExtraBold"/>
                <a:sym typeface="Raleway ExtraBold"/>
              </a:rPr>
              <a:t>project</a:t>
            </a:r>
            <a:endParaRPr sz="3600">
              <a:latin typeface="Raleway ExtraBold"/>
              <a:ea typeface="Raleway ExtraBold"/>
              <a:cs typeface="Raleway ExtraBold"/>
              <a:sym typeface="Raleway ExtraBold"/>
            </a:endParaRPr>
          </a:p>
          <a:p>
            <a:pPr indent="0" lvl="0" marL="0" rtl="0" algn="l">
              <a:lnSpc>
                <a:spcPct val="100000"/>
              </a:lnSpc>
              <a:spcBef>
                <a:spcPts val="600"/>
              </a:spcBef>
              <a:spcAft>
                <a:spcPts val="0"/>
              </a:spcAft>
              <a:buSzPts val="1800"/>
              <a:buNone/>
            </a:pPr>
            <a:r>
              <a:t/>
            </a:r>
            <a:endParaRPr sz="1400"/>
          </a:p>
        </p:txBody>
      </p:sp>
      <p:pic>
        <p:nvPicPr>
          <p:cNvPr id="243" name="Google Shape;243;p35"/>
          <p:cNvPicPr preferRelativeResize="0"/>
          <p:nvPr/>
        </p:nvPicPr>
        <p:blipFill rotWithShape="1">
          <a:blip r:embed="rId3">
            <a:alphaModFix/>
          </a:blip>
          <a:srcRect b="1642" l="0" r="0" t="0"/>
          <a:stretch/>
        </p:blipFill>
        <p:spPr>
          <a:xfrm>
            <a:off x="5394525" y="982500"/>
            <a:ext cx="1558325" cy="303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p:nvPr/>
        </p:nvSpPr>
        <p:spPr>
          <a:xfrm>
            <a:off x="3707250" y="1211525"/>
            <a:ext cx="4768822" cy="272043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p:nvPr/>
        </p:nvSpPr>
        <p:spPr>
          <a:xfrm>
            <a:off x="3902850" y="1404775"/>
            <a:ext cx="4283100" cy="230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Raleway Light"/>
                <a:ea typeface="Raleway Light"/>
                <a:cs typeface="Raleway Light"/>
                <a:sym typeface="Raleway Light"/>
              </a:rPr>
              <a:t>Place your screenshot here</a:t>
            </a:r>
            <a:endParaRPr b="0" i="0" sz="1000" u="none" cap="none" strike="noStrike">
              <a:solidFill>
                <a:srgbClr val="999999"/>
              </a:solidFill>
              <a:latin typeface="Raleway Light"/>
              <a:ea typeface="Raleway Light"/>
              <a:cs typeface="Raleway Light"/>
              <a:sym typeface="Raleway Light"/>
            </a:endParaRPr>
          </a:p>
        </p:txBody>
      </p:sp>
      <p:sp>
        <p:nvSpPr>
          <p:cNvPr id="250" name="Google Shape;250;p3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51" name="Google Shape;251;p36"/>
          <p:cNvSpPr txBox="1"/>
          <p:nvPr>
            <p:ph idx="4294967295" type="body"/>
          </p:nvPr>
        </p:nvSpPr>
        <p:spPr>
          <a:xfrm>
            <a:off x="474225" y="1955250"/>
            <a:ext cx="3049500" cy="161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600"/>
              </a:spcBef>
              <a:spcAft>
                <a:spcPts val="0"/>
              </a:spcAft>
              <a:buSzPts val="1800"/>
              <a:buNone/>
            </a:pPr>
            <a:r>
              <a:rPr lang="en" sz="2900">
                <a:solidFill>
                  <a:srgbClr val="FFB600"/>
                </a:solidFill>
                <a:latin typeface="Raleway ExtraBold"/>
                <a:ea typeface="Raleway ExtraBold"/>
                <a:cs typeface="Raleway ExtraBold"/>
                <a:sym typeface="Raleway ExtraBold"/>
              </a:rPr>
              <a:t>Desktop </a:t>
            </a:r>
            <a:r>
              <a:rPr lang="en" sz="2900">
                <a:latin typeface="Raleway ExtraBold"/>
                <a:ea typeface="Raleway ExtraBold"/>
                <a:cs typeface="Raleway ExtraBold"/>
                <a:sym typeface="Raleway ExtraBold"/>
              </a:rPr>
              <a:t>project</a:t>
            </a:r>
            <a:endParaRPr sz="2900">
              <a:latin typeface="Raleway ExtraBold"/>
              <a:ea typeface="Raleway ExtraBold"/>
              <a:cs typeface="Raleway ExtraBold"/>
              <a:sym typeface="Raleway ExtraBold"/>
            </a:endParaRPr>
          </a:p>
          <a:p>
            <a:pPr indent="0" lvl="0" marL="0" rtl="0" algn="l">
              <a:lnSpc>
                <a:spcPct val="100000"/>
              </a:lnSpc>
              <a:spcBef>
                <a:spcPts val="600"/>
              </a:spcBef>
              <a:spcAft>
                <a:spcPts val="0"/>
              </a:spcAft>
              <a:buSzPts val="1800"/>
              <a:buNone/>
            </a:pPr>
            <a:r>
              <a:t/>
            </a:r>
            <a:endParaRPr sz="1400"/>
          </a:p>
        </p:txBody>
      </p:sp>
      <p:pic>
        <p:nvPicPr>
          <p:cNvPr id="252" name="Google Shape;252;p36"/>
          <p:cNvPicPr preferRelativeResize="0"/>
          <p:nvPr/>
        </p:nvPicPr>
        <p:blipFill>
          <a:blip r:embed="rId3">
            <a:alphaModFix/>
          </a:blip>
          <a:stretch>
            <a:fillRect/>
          </a:stretch>
        </p:blipFill>
        <p:spPr>
          <a:xfrm>
            <a:off x="3902850" y="1362325"/>
            <a:ext cx="4381149" cy="200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58" name="Google Shape;258;p37"/>
          <p:cNvSpPr txBox="1"/>
          <p:nvPr>
            <p:ph idx="4294967295" type="ctrTitle"/>
          </p:nvPr>
        </p:nvSpPr>
        <p:spPr>
          <a:xfrm>
            <a:off x="685800" y="1127771"/>
            <a:ext cx="6593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 sz="9600" u="none" cap="none" strike="noStrike">
                <a:solidFill>
                  <a:srgbClr val="FFB600"/>
                </a:solidFill>
                <a:latin typeface="Raleway ExtraBold"/>
                <a:ea typeface="Raleway ExtraBold"/>
                <a:cs typeface="Raleway ExtraBold"/>
                <a:sym typeface="Raleway ExtraBold"/>
              </a:rPr>
              <a:t>Thanks!</a:t>
            </a:r>
            <a:endParaRPr b="0" i="0" sz="9600" u="none" cap="none" strike="noStrike">
              <a:solidFill>
                <a:srgbClr val="FFB600"/>
              </a:solidFill>
              <a:latin typeface="Raleway ExtraBold"/>
              <a:ea typeface="Raleway ExtraBold"/>
              <a:cs typeface="Raleway ExtraBold"/>
              <a:sym typeface="Raleway ExtraBold"/>
            </a:endParaRPr>
          </a:p>
        </p:txBody>
      </p:sp>
      <p:sp>
        <p:nvSpPr>
          <p:cNvPr id="259" name="Google Shape;259;p37"/>
          <p:cNvSpPr txBox="1"/>
          <p:nvPr>
            <p:ph idx="4294967295" type="subTitle"/>
          </p:nvPr>
        </p:nvSpPr>
        <p:spPr>
          <a:xfrm>
            <a:off x="685800" y="2671645"/>
            <a:ext cx="65937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B600"/>
              </a:buClr>
              <a:buSzPts val="1800"/>
              <a:buFont typeface="Raleway Light"/>
              <a:buNone/>
            </a:pPr>
            <a:r>
              <a:rPr b="1" i="0" lang="en" sz="3600" u="none" cap="none" strike="noStrike">
                <a:solidFill>
                  <a:srgbClr val="666666"/>
                </a:solidFill>
                <a:latin typeface="Raleway Light"/>
                <a:ea typeface="Raleway Light"/>
                <a:cs typeface="Raleway Light"/>
                <a:sym typeface="Raleway Light"/>
              </a:rPr>
              <a:t>Any questions?</a:t>
            </a:r>
            <a:endParaRPr b="1" i="0" sz="3600" u="none" cap="none" strike="noStrike">
              <a:solidFill>
                <a:srgbClr val="666666"/>
              </a:solidFill>
              <a:latin typeface="Raleway Light"/>
              <a:ea typeface="Raleway Light"/>
              <a:cs typeface="Raleway Light"/>
              <a:sym typeface="Raleway Light"/>
            </a:endParaRPr>
          </a:p>
        </p:txBody>
      </p:sp>
      <p:sp>
        <p:nvSpPr>
          <p:cNvPr id="260" name="Google Shape;260;p37"/>
          <p:cNvSpPr/>
          <p:nvPr/>
        </p:nvSpPr>
        <p:spPr>
          <a:xfrm>
            <a:off x="8054234" y="327815"/>
            <a:ext cx="798007" cy="72583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1" name="Google Shape;261;p37"/>
          <p:cNvPicPr preferRelativeResize="0"/>
          <p:nvPr/>
        </p:nvPicPr>
        <p:blipFill rotWithShape="1">
          <a:blip r:embed="rId3">
            <a:alphaModFix/>
          </a:blip>
          <a:srcRect b="0" l="0" r="0" t="0"/>
          <a:stretch/>
        </p:blipFill>
        <p:spPr>
          <a:xfrm>
            <a:off x="685800" y="3865419"/>
            <a:ext cx="5953049" cy="3342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4800"/>
              <a:t>Problem </a:t>
            </a:r>
            <a:r>
              <a:rPr lang="en" sz="4800">
                <a:solidFill>
                  <a:srgbClr val="FFB600"/>
                </a:solidFill>
              </a:rPr>
              <a:t>Statement</a:t>
            </a:r>
            <a:endParaRPr sz="4800">
              <a:solidFill>
                <a:srgbClr val="FFB600"/>
              </a:solidFill>
            </a:endParaRPr>
          </a:p>
        </p:txBody>
      </p:sp>
      <p:sp>
        <p:nvSpPr>
          <p:cNvPr id="120" name="Google Shape;120;p25"/>
          <p:cNvSpPr txBox="1"/>
          <p:nvPr>
            <p:ph idx="1" type="body"/>
          </p:nvPr>
        </p:nvSpPr>
        <p:spPr>
          <a:xfrm>
            <a:off x="922000" y="1734975"/>
            <a:ext cx="4368600" cy="285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solidFill>
                  <a:srgbClr val="434343"/>
                </a:solidFill>
                <a:latin typeface="Raleway"/>
                <a:ea typeface="Raleway"/>
                <a:cs typeface="Raleway"/>
                <a:sym typeface="Raleway"/>
              </a:rPr>
              <a:t>Many students struggle with studying and often need extra support to achieve academic success. </a:t>
            </a:r>
            <a:endParaRPr>
              <a:solidFill>
                <a:srgbClr val="434343"/>
              </a:solidFill>
              <a:latin typeface="Raleway"/>
              <a:ea typeface="Raleway"/>
              <a:cs typeface="Raleway"/>
              <a:sym typeface="Raleway"/>
            </a:endParaRPr>
          </a:p>
          <a:p>
            <a:pPr indent="0" lvl="0" marL="0" rtl="0" algn="l">
              <a:lnSpc>
                <a:spcPct val="100000"/>
              </a:lnSpc>
              <a:spcBef>
                <a:spcPts val="600"/>
              </a:spcBef>
              <a:spcAft>
                <a:spcPts val="0"/>
              </a:spcAft>
              <a:buNone/>
            </a:pPr>
            <a:r>
              <a:t/>
            </a:r>
            <a:endParaRPr>
              <a:solidFill>
                <a:srgbClr val="434343"/>
              </a:solidFill>
              <a:latin typeface="Raleway"/>
              <a:ea typeface="Raleway"/>
              <a:cs typeface="Raleway"/>
              <a:sym typeface="Raleway"/>
            </a:endParaRPr>
          </a:p>
          <a:p>
            <a:pPr indent="0" lvl="0" marL="0" rtl="0" algn="l">
              <a:lnSpc>
                <a:spcPct val="100000"/>
              </a:lnSpc>
              <a:spcBef>
                <a:spcPts val="600"/>
              </a:spcBef>
              <a:spcAft>
                <a:spcPts val="0"/>
              </a:spcAft>
              <a:buNone/>
            </a:pPr>
            <a:r>
              <a:rPr lang="en">
                <a:solidFill>
                  <a:srgbClr val="434343"/>
                </a:solidFill>
                <a:latin typeface="Raleway"/>
                <a:ea typeface="Raleway"/>
                <a:cs typeface="Raleway"/>
                <a:sym typeface="Raleway"/>
              </a:rPr>
              <a:t>However, finding effective and accessible resources can be challenging, especially for those with limited time or financial resources. </a:t>
            </a:r>
            <a:endParaRPr b="1" sz="1600">
              <a:solidFill>
                <a:srgbClr val="434343"/>
              </a:solidFill>
            </a:endParaRPr>
          </a:p>
        </p:txBody>
      </p:sp>
      <p:sp>
        <p:nvSpPr>
          <p:cNvPr id="121" name="Google Shape;121;p2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22" name="Google Shape;122;p25"/>
          <p:cNvGrpSpPr/>
          <p:nvPr/>
        </p:nvGrpSpPr>
        <p:grpSpPr>
          <a:xfrm>
            <a:off x="8087089" y="356400"/>
            <a:ext cx="618316" cy="748360"/>
            <a:chOff x="584925" y="922575"/>
            <a:chExt cx="415200" cy="502525"/>
          </a:xfrm>
        </p:grpSpPr>
        <p:sp>
          <p:nvSpPr>
            <p:cNvPr id="123" name="Google Shape;123;p25"/>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5"/>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5"/>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4800"/>
              <a:t>Main Functionality</a:t>
            </a:r>
            <a:endParaRPr sz="4800">
              <a:solidFill>
                <a:srgbClr val="FFB600"/>
              </a:solidFill>
            </a:endParaRPr>
          </a:p>
        </p:txBody>
      </p:sp>
      <p:sp>
        <p:nvSpPr>
          <p:cNvPr id="131" name="Google Shape;131;p26"/>
          <p:cNvSpPr txBox="1"/>
          <p:nvPr>
            <p:ph idx="1" type="body"/>
          </p:nvPr>
        </p:nvSpPr>
        <p:spPr>
          <a:xfrm>
            <a:off x="922000" y="1734975"/>
            <a:ext cx="4368600" cy="285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solidFill>
                  <a:srgbClr val="434343"/>
                </a:solidFill>
                <a:latin typeface="Raleway"/>
                <a:ea typeface="Raleway"/>
                <a:cs typeface="Raleway"/>
                <a:sym typeface="Raleway"/>
              </a:rPr>
              <a:t>Interact with documents using Natural Language processing</a:t>
            </a:r>
            <a:endParaRPr b="1" sz="1600">
              <a:solidFill>
                <a:srgbClr val="434343"/>
              </a:solidFill>
            </a:endParaRPr>
          </a:p>
        </p:txBody>
      </p:sp>
      <p:sp>
        <p:nvSpPr>
          <p:cNvPr id="132" name="Google Shape;132;p2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33" name="Google Shape;133;p26"/>
          <p:cNvGrpSpPr/>
          <p:nvPr/>
        </p:nvGrpSpPr>
        <p:grpSpPr>
          <a:xfrm>
            <a:off x="8087089" y="356400"/>
            <a:ext cx="618316" cy="748360"/>
            <a:chOff x="584925" y="922575"/>
            <a:chExt cx="415200" cy="502525"/>
          </a:xfrm>
        </p:grpSpPr>
        <p:sp>
          <p:nvSpPr>
            <p:cNvPr id="134" name="Google Shape;134;p26"/>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752475" y="852488"/>
            <a:ext cx="7639050" cy="3438525"/>
          </a:xfrm>
          <a:prstGeom prst="rect">
            <a:avLst/>
          </a:prstGeom>
          <a:noFill/>
          <a:ln>
            <a:noFill/>
          </a:ln>
        </p:spPr>
      </p:pic>
      <p:pic>
        <p:nvPicPr>
          <p:cNvPr id="142" name="Google Shape;142;p27"/>
          <p:cNvPicPr preferRelativeResize="0"/>
          <p:nvPr/>
        </p:nvPicPr>
        <p:blipFill>
          <a:blip r:embed="rId4">
            <a:alphaModFix/>
          </a:blip>
          <a:stretch>
            <a:fillRect/>
          </a:stretch>
        </p:blipFill>
        <p:spPr>
          <a:xfrm>
            <a:off x="7641150" y="347826"/>
            <a:ext cx="1148477" cy="11484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4800"/>
              <a:t>The Solution </a:t>
            </a:r>
            <a:r>
              <a:rPr lang="en" sz="4800">
                <a:solidFill>
                  <a:srgbClr val="FFB600"/>
                </a:solidFill>
              </a:rPr>
              <a:t>use</a:t>
            </a:r>
            <a:endParaRPr sz="4800">
              <a:solidFill>
                <a:srgbClr val="FFB600"/>
              </a:solidFill>
            </a:endParaRPr>
          </a:p>
        </p:txBody>
      </p:sp>
      <p:sp>
        <p:nvSpPr>
          <p:cNvPr id="148" name="Google Shape;148;p2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49" name="Google Shape;149;p28"/>
          <p:cNvGrpSpPr/>
          <p:nvPr/>
        </p:nvGrpSpPr>
        <p:grpSpPr>
          <a:xfrm>
            <a:off x="8087089" y="356400"/>
            <a:ext cx="618316" cy="748360"/>
            <a:chOff x="584925" y="922575"/>
            <a:chExt cx="415200" cy="502525"/>
          </a:xfrm>
        </p:grpSpPr>
        <p:sp>
          <p:nvSpPr>
            <p:cNvPr id="150" name="Google Shape;150;p28"/>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8"/>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8"/>
          <p:cNvSpPr txBox="1"/>
          <p:nvPr>
            <p:ph idx="1" type="body"/>
          </p:nvPr>
        </p:nvSpPr>
        <p:spPr>
          <a:xfrm>
            <a:off x="922000" y="1734975"/>
            <a:ext cx="4937400" cy="285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900">
                <a:solidFill>
                  <a:srgbClr val="434343"/>
                </a:solidFill>
                <a:latin typeface="Raleway"/>
                <a:ea typeface="Raleway"/>
                <a:cs typeface="Raleway"/>
                <a:sym typeface="Raleway"/>
              </a:rPr>
              <a:t>The Student Genie app aims to assist students in studying by </a:t>
            </a:r>
            <a:r>
              <a:rPr b="1" lang="en" sz="1900">
                <a:solidFill>
                  <a:srgbClr val="00695C"/>
                </a:solidFill>
                <a:latin typeface="Raleway"/>
                <a:ea typeface="Raleway"/>
                <a:cs typeface="Raleway"/>
                <a:sym typeface="Raleway"/>
              </a:rPr>
              <a:t>summarizing notes</a:t>
            </a:r>
            <a:r>
              <a:rPr lang="en" sz="1900">
                <a:solidFill>
                  <a:srgbClr val="434343"/>
                </a:solidFill>
                <a:latin typeface="Raleway"/>
                <a:ea typeface="Raleway"/>
                <a:cs typeface="Raleway"/>
                <a:sym typeface="Raleway"/>
              </a:rPr>
              <a:t>, </a:t>
            </a:r>
            <a:r>
              <a:rPr b="1" lang="en" sz="1900">
                <a:solidFill>
                  <a:srgbClr val="00695C"/>
                </a:solidFill>
                <a:latin typeface="Raleway"/>
                <a:ea typeface="Raleway"/>
                <a:cs typeface="Raleway"/>
                <a:sym typeface="Raleway"/>
              </a:rPr>
              <a:t>generating questions </a:t>
            </a:r>
            <a:r>
              <a:rPr lang="en" sz="1900">
                <a:solidFill>
                  <a:schemeClr val="dk1"/>
                </a:solidFill>
                <a:latin typeface="Raleway"/>
                <a:ea typeface="Raleway"/>
                <a:cs typeface="Raleway"/>
                <a:sym typeface="Raleway"/>
              </a:rPr>
              <a:t>and </a:t>
            </a:r>
            <a:r>
              <a:rPr b="1" lang="en" sz="1900">
                <a:solidFill>
                  <a:srgbClr val="00695C"/>
                </a:solidFill>
                <a:latin typeface="Raleway"/>
                <a:ea typeface="Raleway"/>
                <a:cs typeface="Raleway"/>
                <a:sym typeface="Raleway"/>
              </a:rPr>
              <a:t>generating flashcard</a:t>
            </a:r>
            <a:r>
              <a:rPr lang="en" sz="1900">
                <a:solidFill>
                  <a:schemeClr val="dk1"/>
                </a:solidFill>
                <a:latin typeface="Raleway"/>
                <a:ea typeface="Raleway"/>
                <a:cs typeface="Raleway"/>
                <a:sym typeface="Raleway"/>
              </a:rPr>
              <a:t>.</a:t>
            </a:r>
            <a:endParaRPr sz="1900">
              <a:solidFill>
                <a:schemeClr val="dk1"/>
              </a:solidFill>
              <a:latin typeface="Raleway"/>
              <a:ea typeface="Raleway"/>
              <a:cs typeface="Raleway"/>
              <a:sym typeface="Raleway"/>
            </a:endParaRPr>
          </a:p>
          <a:p>
            <a:pPr indent="0" lvl="0" marL="0" rtl="0" algn="l">
              <a:lnSpc>
                <a:spcPct val="100000"/>
              </a:lnSpc>
              <a:spcBef>
                <a:spcPts val="600"/>
              </a:spcBef>
              <a:spcAft>
                <a:spcPts val="0"/>
              </a:spcAft>
              <a:buNone/>
            </a:pPr>
            <a:r>
              <a:rPr lang="en" sz="1900">
                <a:solidFill>
                  <a:srgbClr val="434343"/>
                </a:solidFill>
                <a:latin typeface="Raleway"/>
                <a:ea typeface="Raleway"/>
                <a:cs typeface="Raleway"/>
                <a:sym typeface="Raleway"/>
              </a:rPr>
              <a:t>The features offered by the Student Genie app use the student's own </a:t>
            </a:r>
            <a:r>
              <a:rPr b="1" lang="en" sz="1900">
                <a:solidFill>
                  <a:srgbClr val="00695C"/>
                </a:solidFill>
                <a:latin typeface="Raleway"/>
                <a:ea typeface="Raleway"/>
                <a:cs typeface="Raleway"/>
                <a:sym typeface="Raleway"/>
              </a:rPr>
              <a:t>lecture notes</a:t>
            </a:r>
            <a:r>
              <a:rPr lang="en" sz="1900">
                <a:solidFill>
                  <a:srgbClr val="434343"/>
                </a:solidFill>
                <a:latin typeface="Raleway"/>
                <a:ea typeface="Raleway"/>
                <a:cs typeface="Raleway"/>
                <a:sym typeface="Raleway"/>
              </a:rPr>
              <a:t> as input to generate concise and organized summaries and quizzes</a:t>
            </a:r>
            <a:endParaRPr b="1" sz="17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2900"/>
              <a:t>1 .Provides Accessible Study Resources</a:t>
            </a:r>
            <a:endParaRPr sz="2900">
              <a:solidFill>
                <a:srgbClr val="FFB600"/>
              </a:solidFill>
            </a:endParaRPr>
          </a:p>
        </p:txBody>
      </p:sp>
      <p:sp>
        <p:nvSpPr>
          <p:cNvPr id="159" name="Google Shape;159;p2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60" name="Google Shape;160;p29"/>
          <p:cNvGrpSpPr/>
          <p:nvPr/>
        </p:nvGrpSpPr>
        <p:grpSpPr>
          <a:xfrm>
            <a:off x="8087089" y="356400"/>
            <a:ext cx="618316" cy="748360"/>
            <a:chOff x="584925" y="922575"/>
            <a:chExt cx="415200" cy="502525"/>
          </a:xfrm>
        </p:grpSpPr>
        <p:sp>
          <p:nvSpPr>
            <p:cNvPr id="161" name="Google Shape;161;p29"/>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9"/>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4" name="Google Shape;164;p29"/>
          <p:cNvPicPr preferRelativeResize="0"/>
          <p:nvPr/>
        </p:nvPicPr>
        <p:blipFill>
          <a:blip r:embed="rId3">
            <a:alphaModFix/>
          </a:blip>
          <a:stretch>
            <a:fillRect/>
          </a:stretch>
        </p:blipFill>
        <p:spPr>
          <a:xfrm>
            <a:off x="2271900" y="2004650"/>
            <a:ext cx="4600200" cy="2585700"/>
          </a:xfrm>
          <a:prstGeom prst="roundRect">
            <a:avLst>
              <a:gd fmla="val 8620"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2900"/>
              <a:t>2. Saves Time and Effort</a:t>
            </a:r>
            <a:endParaRPr sz="2900">
              <a:solidFill>
                <a:srgbClr val="FFB600"/>
              </a:solidFill>
            </a:endParaRPr>
          </a:p>
        </p:txBody>
      </p:sp>
      <p:sp>
        <p:nvSpPr>
          <p:cNvPr id="170" name="Google Shape;170;p3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71" name="Google Shape;171;p30"/>
          <p:cNvGrpSpPr/>
          <p:nvPr/>
        </p:nvGrpSpPr>
        <p:grpSpPr>
          <a:xfrm>
            <a:off x="8087089" y="356400"/>
            <a:ext cx="618316" cy="748360"/>
            <a:chOff x="584925" y="922575"/>
            <a:chExt cx="415200" cy="502525"/>
          </a:xfrm>
        </p:grpSpPr>
        <p:sp>
          <p:nvSpPr>
            <p:cNvPr id="172" name="Google Shape;172;p30"/>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0"/>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0"/>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5" name="Google Shape;175;p30"/>
          <p:cNvPicPr preferRelativeResize="0"/>
          <p:nvPr/>
        </p:nvPicPr>
        <p:blipFill>
          <a:blip r:embed="rId3">
            <a:alphaModFix/>
          </a:blip>
          <a:stretch>
            <a:fillRect/>
          </a:stretch>
        </p:blipFill>
        <p:spPr>
          <a:xfrm>
            <a:off x="2442188" y="1639200"/>
            <a:ext cx="4259625" cy="284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 sz="2900"/>
              <a:t>3. Personalized Learning</a:t>
            </a:r>
            <a:endParaRPr sz="2900">
              <a:solidFill>
                <a:srgbClr val="FFB600"/>
              </a:solidFill>
            </a:endParaRPr>
          </a:p>
        </p:txBody>
      </p:sp>
      <p:sp>
        <p:nvSpPr>
          <p:cNvPr id="181" name="Google Shape;181;p3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grpSp>
        <p:nvGrpSpPr>
          <p:cNvPr id="182" name="Google Shape;182;p31"/>
          <p:cNvGrpSpPr/>
          <p:nvPr/>
        </p:nvGrpSpPr>
        <p:grpSpPr>
          <a:xfrm>
            <a:off x="8087089" y="356400"/>
            <a:ext cx="618316" cy="748360"/>
            <a:chOff x="584925" y="922575"/>
            <a:chExt cx="415200" cy="502525"/>
          </a:xfrm>
        </p:grpSpPr>
        <p:sp>
          <p:nvSpPr>
            <p:cNvPr id="183" name="Google Shape;183;p31"/>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6" name="Google Shape;186;p31"/>
          <p:cNvPicPr preferRelativeResize="0"/>
          <p:nvPr/>
        </p:nvPicPr>
        <p:blipFill>
          <a:blip r:embed="rId3">
            <a:alphaModFix/>
          </a:blip>
          <a:stretch>
            <a:fillRect/>
          </a:stretch>
        </p:blipFill>
        <p:spPr>
          <a:xfrm>
            <a:off x="2357526" y="1599650"/>
            <a:ext cx="4428949" cy="276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4294967295" type="ctrTitle"/>
          </p:nvPr>
        </p:nvSpPr>
        <p:spPr>
          <a:xfrm>
            <a:off x="685800" y="1057875"/>
            <a:ext cx="4977600" cy="824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 sz="4400" u="none" cap="none" strike="noStrike">
                <a:solidFill>
                  <a:srgbClr val="FFB600"/>
                </a:solidFill>
                <a:latin typeface="Raleway ExtraBold"/>
                <a:ea typeface="Raleway ExtraBold"/>
                <a:cs typeface="Raleway ExtraBold"/>
                <a:sym typeface="Raleway ExtraBold"/>
              </a:rPr>
              <a:t>Targeted Users</a:t>
            </a:r>
            <a:endParaRPr b="0" i="0" sz="4400" u="none" cap="none" strike="noStrike">
              <a:solidFill>
                <a:srgbClr val="FFB600"/>
              </a:solidFill>
              <a:latin typeface="Raleway ExtraBold"/>
              <a:ea typeface="Raleway ExtraBold"/>
              <a:cs typeface="Raleway ExtraBold"/>
              <a:sym typeface="Raleway ExtraBold"/>
            </a:endParaRPr>
          </a:p>
        </p:txBody>
      </p:sp>
      <p:sp>
        <p:nvSpPr>
          <p:cNvPr id="192" name="Google Shape;192;p32"/>
          <p:cNvSpPr txBox="1"/>
          <p:nvPr>
            <p:ph idx="4294967295" type="subTitle"/>
          </p:nvPr>
        </p:nvSpPr>
        <p:spPr>
          <a:xfrm>
            <a:off x="685800" y="1974264"/>
            <a:ext cx="4977600" cy="25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FFB600"/>
              </a:buClr>
              <a:buSzPts val="1800"/>
              <a:buFont typeface="Raleway Light"/>
              <a:buNone/>
            </a:pPr>
            <a:r>
              <a:rPr b="1" i="0" lang="en" sz="2000" u="none" cap="none" strike="noStrike">
                <a:solidFill>
                  <a:srgbClr val="666666"/>
                </a:solidFill>
                <a:latin typeface="Raleway"/>
                <a:ea typeface="Raleway"/>
                <a:cs typeface="Raleway"/>
                <a:sym typeface="Raleway"/>
              </a:rPr>
              <a:t>Demographics</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rPr b="0" i="0" lang="en" sz="1600" u="none" cap="none" strike="noStrike">
                <a:solidFill>
                  <a:srgbClr val="666666"/>
                </a:solidFill>
                <a:latin typeface="Roboto Light"/>
                <a:ea typeface="Roboto Light"/>
                <a:cs typeface="Roboto Light"/>
                <a:sym typeface="Roboto Light"/>
              </a:rPr>
              <a:t>Location</a:t>
            </a:r>
            <a:r>
              <a:rPr lang="en" sz="1600">
                <a:latin typeface="Roboto Light"/>
                <a:ea typeface="Roboto Light"/>
                <a:cs typeface="Roboto Light"/>
                <a:sym typeface="Roboto Light"/>
              </a:rPr>
              <a:t>: Developing nations</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rPr b="0" i="0" lang="en" sz="1600" u="none" cap="none" strike="noStrike">
                <a:solidFill>
                  <a:srgbClr val="666666"/>
                </a:solidFill>
                <a:latin typeface="Roboto Light"/>
                <a:ea typeface="Roboto Light"/>
                <a:cs typeface="Roboto Light"/>
                <a:sym typeface="Roboto Light"/>
              </a:rPr>
              <a:t>Age range: </a:t>
            </a:r>
            <a:r>
              <a:rPr lang="en" sz="1600">
                <a:latin typeface="Roboto Light"/>
                <a:ea typeface="Roboto Light"/>
                <a:cs typeface="Roboto Light"/>
                <a:sym typeface="Roboto Light"/>
              </a:rPr>
              <a:t>12</a:t>
            </a:r>
            <a:r>
              <a:rPr b="0" i="0" lang="en" sz="1600" u="none" cap="none" strike="noStrike">
                <a:solidFill>
                  <a:srgbClr val="666666"/>
                </a:solidFill>
                <a:latin typeface="Roboto Light"/>
                <a:ea typeface="Roboto Light"/>
                <a:cs typeface="Roboto Light"/>
                <a:sym typeface="Roboto Light"/>
              </a:rPr>
              <a:t> </a:t>
            </a:r>
            <a:r>
              <a:rPr lang="en" sz="1600">
                <a:latin typeface="Roboto Light"/>
                <a:ea typeface="Roboto Light"/>
                <a:cs typeface="Roboto Light"/>
                <a:sym typeface="Roboto Light"/>
              </a:rPr>
              <a:t>+</a:t>
            </a:r>
            <a:endParaRPr b="0" i="0" sz="1600" u="none" cap="none" strike="noStrike">
              <a:solidFill>
                <a:srgbClr val="666666"/>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rPr b="0" i="0" lang="en" sz="1600" u="none" cap="none" strike="noStrike">
                <a:solidFill>
                  <a:srgbClr val="666666"/>
                </a:solidFill>
                <a:latin typeface="Roboto Light"/>
                <a:ea typeface="Roboto Light"/>
                <a:cs typeface="Roboto Light"/>
                <a:sym typeface="Roboto Light"/>
              </a:rPr>
              <a:t>Education status</a:t>
            </a:r>
            <a:r>
              <a:rPr lang="en" sz="1600">
                <a:latin typeface="Roboto Light"/>
                <a:ea typeface="Roboto Light"/>
                <a:cs typeface="Roboto Light"/>
                <a:sym typeface="Roboto Light"/>
              </a:rPr>
              <a:t>: Secondary education up to </a:t>
            </a:r>
            <a:r>
              <a:rPr lang="en" sz="1600">
                <a:latin typeface="Roboto Light"/>
                <a:ea typeface="Roboto Light"/>
                <a:cs typeface="Roboto Light"/>
                <a:sym typeface="Roboto Light"/>
              </a:rPr>
              <a:t>Tertiary</a:t>
            </a:r>
            <a:r>
              <a:rPr lang="en" sz="1600">
                <a:latin typeface="Roboto Light"/>
                <a:ea typeface="Roboto Light"/>
                <a:cs typeface="Roboto Light"/>
                <a:sym typeface="Roboto Light"/>
              </a:rPr>
              <a:t> education</a:t>
            </a:r>
            <a:endParaRPr b="0" i="0" sz="1600" u="none" cap="none" strike="noStrike">
              <a:solidFill>
                <a:srgbClr val="434343"/>
              </a:solidFill>
              <a:latin typeface="Roboto Light"/>
              <a:ea typeface="Roboto Light"/>
              <a:cs typeface="Roboto Light"/>
              <a:sym typeface="Roboto Light"/>
            </a:endParaRPr>
          </a:p>
          <a:p>
            <a:pPr indent="0" lvl="0" marL="0" marR="0" rtl="0" algn="l">
              <a:lnSpc>
                <a:spcPct val="100000"/>
              </a:lnSpc>
              <a:spcBef>
                <a:spcPts val="600"/>
              </a:spcBef>
              <a:spcAft>
                <a:spcPts val="0"/>
              </a:spcAft>
              <a:buClr>
                <a:srgbClr val="FFB600"/>
              </a:buClr>
              <a:buSzPts val="1800"/>
              <a:buFont typeface="Raleway Light"/>
              <a:buNone/>
            </a:pPr>
            <a:r>
              <a:t/>
            </a:r>
            <a:endParaRPr b="0" i="0" sz="1800" u="none" cap="none" strike="noStrike">
              <a:solidFill>
                <a:srgbClr val="666666"/>
              </a:solidFill>
              <a:latin typeface="Raleway Light"/>
              <a:ea typeface="Raleway Light"/>
              <a:cs typeface="Raleway Light"/>
              <a:sym typeface="Raleway Light"/>
            </a:endParaRPr>
          </a:p>
        </p:txBody>
      </p:sp>
      <p:sp>
        <p:nvSpPr>
          <p:cNvPr id="193" name="Google Shape;193;p32"/>
          <p:cNvSpPr/>
          <p:nvPr/>
        </p:nvSpPr>
        <p:spPr>
          <a:xfrm>
            <a:off x="7334564" y="2384367"/>
            <a:ext cx="299775" cy="28623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p32"/>
          <p:cNvGrpSpPr/>
          <p:nvPr/>
        </p:nvGrpSpPr>
        <p:grpSpPr>
          <a:xfrm>
            <a:off x="6962709" y="777025"/>
            <a:ext cx="1284369" cy="1284693"/>
            <a:chOff x="6654650" y="3665275"/>
            <a:chExt cx="409100" cy="409125"/>
          </a:xfrm>
        </p:grpSpPr>
        <p:sp>
          <p:nvSpPr>
            <p:cNvPr id="195" name="Google Shape;195;p32"/>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32"/>
          <p:cNvGrpSpPr/>
          <p:nvPr/>
        </p:nvGrpSpPr>
        <p:grpSpPr>
          <a:xfrm rot="290934">
            <a:off x="5826714" y="2216476"/>
            <a:ext cx="848543" cy="848624"/>
            <a:chOff x="570875" y="4322250"/>
            <a:chExt cx="443300" cy="443325"/>
          </a:xfrm>
        </p:grpSpPr>
        <p:sp>
          <p:nvSpPr>
            <p:cNvPr id="198" name="Google Shape;198;p3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32"/>
          <p:cNvSpPr/>
          <p:nvPr/>
        </p:nvSpPr>
        <p:spPr>
          <a:xfrm rot="2466717">
            <a:off x="5819909" y="1025895"/>
            <a:ext cx="416526" cy="39771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2"/>
          <p:cNvSpPr/>
          <p:nvPr/>
        </p:nvSpPr>
        <p:spPr>
          <a:xfrm rot="-1609245">
            <a:off x="6429073" y="1276138"/>
            <a:ext cx="299725" cy="28620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2"/>
          <p:cNvSpPr/>
          <p:nvPr/>
        </p:nvSpPr>
        <p:spPr>
          <a:xfrm rot="2926063">
            <a:off x="8246537" y="1502870"/>
            <a:ext cx="224479" cy="21434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2"/>
          <p:cNvSpPr/>
          <p:nvPr/>
        </p:nvSpPr>
        <p:spPr>
          <a:xfrm rot="-1609158">
            <a:off x="8202241" y="284727"/>
            <a:ext cx="202232" cy="19309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