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5" r:id="rId3"/>
    <p:sldId id="281" r:id="rId4"/>
    <p:sldId id="268" r:id="rId5"/>
    <p:sldId id="270" r:id="rId6"/>
    <p:sldId id="269" r:id="rId7"/>
    <p:sldId id="266" r:id="rId8"/>
    <p:sldId id="271" r:id="rId9"/>
    <p:sldId id="272" r:id="rId10"/>
    <p:sldId id="275" r:id="rId11"/>
    <p:sldId id="274" r:id="rId12"/>
    <p:sldId id="276" r:id="rId13"/>
    <p:sldId id="257" r:id="rId14"/>
    <p:sldId id="277" r:id="rId15"/>
    <p:sldId id="258" r:id="rId16"/>
    <p:sldId id="264" r:id="rId17"/>
    <p:sldId id="278" r:id="rId18"/>
    <p:sldId id="27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D72502-7A0A-46E0-BFE1-3D8AB5511311}" v="2" dt="2025-04-21T20:47:27.1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absera Worku Genet" userId="1fb4a07a6a993b37" providerId="LiveId" clId="{9BD72502-7A0A-46E0-BFE1-3D8AB5511311}"/>
    <pc:docChg chg="undo custSel addSld delSld modSld sldOrd">
      <pc:chgData name="Yeabsera Worku Genet" userId="1fb4a07a6a993b37" providerId="LiveId" clId="{9BD72502-7A0A-46E0-BFE1-3D8AB5511311}" dt="2025-04-21T22:01:29.215" v="50"/>
      <pc:docMkLst>
        <pc:docMk/>
      </pc:docMkLst>
      <pc:sldChg chg="modSp mod ord">
        <pc:chgData name="Yeabsera Worku Genet" userId="1fb4a07a6a993b37" providerId="LiveId" clId="{9BD72502-7A0A-46E0-BFE1-3D8AB5511311}" dt="2025-04-21T21:35:59.500" v="48"/>
        <pc:sldMkLst>
          <pc:docMk/>
          <pc:sldMk cId="0" sldId="256"/>
        </pc:sldMkLst>
        <pc:spChg chg="mod">
          <ac:chgData name="Yeabsera Worku Genet" userId="1fb4a07a6a993b37" providerId="LiveId" clId="{9BD72502-7A0A-46E0-BFE1-3D8AB5511311}" dt="2025-04-21T20:36:18.173" v="0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Yeabsera Worku Genet" userId="1fb4a07a6a993b37" providerId="LiveId" clId="{9BD72502-7A0A-46E0-BFE1-3D8AB5511311}" dt="2025-04-21T20:52:32.336" v="39" actId="255"/>
        <pc:sldMkLst>
          <pc:docMk/>
          <pc:sldMk cId="1197028440" sldId="265"/>
        </pc:sldMkLst>
        <pc:spChg chg="mod">
          <ac:chgData name="Yeabsera Worku Genet" userId="1fb4a07a6a993b37" providerId="LiveId" clId="{9BD72502-7A0A-46E0-BFE1-3D8AB5511311}" dt="2025-04-21T20:52:32.336" v="39" actId="255"/>
          <ac:spMkLst>
            <pc:docMk/>
            <pc:sldMk cId="1197028440" sldId="265"/>
            <ac:spMk id="8" creationId="{81C6E910-DEE7-201A-D4A7-F4F52D249323}"/>
          </ac:spMkLst>
        </pc:spChg>
      </pc:sldChg>
      <pc:sldChg chg="modSp mod ord">
        <pc:chgData name="Yeabsera Worku Genet" userId="1fb4a07a6a993b37" providerId="LiveId" clId="{9BD72502-7A0A-46E0-BFE1-3D8AB5511311}" dt="2025-04-21T21:13:36.591" v="46" actId="20577"/>
        <pc:sldMkLst>
          <pc:docMk/>
          <pc:sldMk cId="891200232" sldId="271"/>
        </pc:sldMkLst>
        <pc:spChg chg="mod">
          <ac:chgData name="Yeabsera Worku Genet" userId="1fb4a07a6a993b37" providerId="LiveId" clId="{9BD72502-7A0A-46E0-BFE1-3D8AB5511311}" dt="2025-04-21T21:13:36.591" v="46" actId="20577"/>
          <ac:spMkLst>
            <pc:docMk/>
            <pc:sldMk cId="891200232" sldId="271"/>
            <ac:spMk id="29" creationId="{F7C2999E-C971-C4EC-E181-54567361879A}"/>
          </ac:spMkLst>
        </pc:spChg>
      </pc:sldChg>
      <pc:sldChg chg="ord">
        <pc:chgData name="Yeabsera Worku Genet" userId="1fb4a07a6a993b37" providerId="LiveId" clId="{9BD72502-7A0A-46E0-BFE1-3D8AB5511311}" dt="2025-04-21T22:01:29.215" v="50"/>
        <pc:sldMkLst>
          <pc:docMk/>
          <pc:sldMk cId="552944000" sldId="275"/>
        </pc:sldMkLst>
      </pc:sldChg>
      <pc:sldChg chg="ord">
        <pc:chgData name="Yeabsera Worku Genet" userId="1fb4a07a6a993b37" providerId="LiveId" clId="{9BD72502-7A0A-46E0-BFE1-3D8AB5511311}" dt="2025-04-21T20:53:52.120" v="41"/>
        <pc:sldMkLst>
          <pc:docMk/>
          <pc:sldMk cId="4170928743" sldId="277"/>
        </pc:sldMkLst>
      </pc:sldChg>
      <pc:sldChg chg="add del">
        <pc:chgData name="Yeabsera Worku Genet" userId="1fb4a07a6a993b37" providerId="LiveId" clId="{9BD72502-7A0A-46E0-BFE1-3D8AB5511311}" dt="2025-04-21T20:46:59.246" v="20" actId="2696"/>
        <pc:sldMkLst>
          <pc:docMk/>
          <pc:sldMk cId="0" sldId="280"/>
        </pc:sldMkLst>
      </pc:sldChg>
      <pc:sldChg chg="new del">
        <pc:chgData name="Yeabsera Worku Genet" userId="1fb4a07a6a993b37" providerId="LiveId" clId="{9BD72502-7A0A-46E0-BFE1-3D8AB5511311}" dt="2025-04-21T20:47:30.584" v="23" actId="47"/>
        <pc:sldMkLst>
          <pc:docMk/>
          <pc:sldMk cId="3902378113" sldId="280"/>
        </pc:sldMkLst>
      </pc:sldChg>
      <pc:sldChg chg="modSp add mod">
        <pc:chgData name="Yeabsera Worku Genet" userId="1fb4a07a6a993b37" providerId="LiveId" clId="{9BD72502-7A0A-46E0-BFE1-3D8AB5511311}" dt="2025-04-21T20:48:40.977" v="33" actId="207"/>
        <pc:sldMkLst>
          <pc:docMk/>
          <pc:sldMk cId="262271138" sldId="281"/>
        </pc:sldMkLst>
        <pc:spChg chg="mod">
          <ac:chgData name="Yeabsera Worku Genet" userId="1fb4a07a6a993b37" providerId="LiveId" clId="{9BD72502-7A0A-46E0-BFE1-3D8AB5511311}" dt="2025-04-21T20:48:40.977" v="33" actId="207"/>
          <ac:spMkLst>
            <pc:docMk/>
            <pc:sldMk cId="262271138" sldId="281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75AAE-1BDA-10CC-25BC-8BA5AB251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7E4570-D785-8FA4-1541-F6DEA3632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B3023-2F98-BB8E-2ACD-AA896CE89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33736-F390-E9CC-3C46-344D1B742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60D4D-3C07-E06C-6A86-2150842A3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15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EB792-21F5-C163-10D9-AFC635D16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6AB30-319D-D250-240A-D386D346C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2A7B7-18D7-5A41-07B2-C907F614E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CDC74-DA5F-8C67-C848-0F5497AF4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C8ED2-37B5-8D0E-BE94-F041C46B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4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E0862D-2BDF-FD80-3ACC-F34ACF1E0E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BA49B-E324-D809-9446-C17FAA6DF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1CA90-022B-63EA-9E59-4B03DD34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CF5C5-DFCD-8B15-2A58-FC9E9AE01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C882C-38BE-CE3F-82BC-518D0909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1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7C564-BB6B-F34D-43C2-B9557930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58C85-46E7-31E8-4D21-8251C5038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F93A0-12B1-72F4-847F-D16F3E07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AB092-3215-44C2-3FA0-ADE6CF92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6EE17-37BF-720B-2A3C-93AAD31B6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3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2948B-4BF0-74F7-0018-56A98B6F0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7687E-1A1E-9D18-B067-8AA901FF0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C7FC7-1E53-E40A-A8B9-F9224E75F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AD7C3-EA07-C78B-E3F3-F9AA487CA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41012-C027-D510-8F89-A2254E70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3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633C-BB6C-D509-6A4C-0BF4B3EF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491EB-6C72-30B2-3DF3-02658BFCAA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15893-1C2D-5DCE-981C-8EB661040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4AC8C-55DB-7C04-3B30-5D15BA945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2DBA6-C40F-BEEE-1851-AFDAB9B7A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8EB33-501D-B2FF-151D-A8A485A3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6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82244-F1D8-523D-8395-27C84BAC6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52E79-C4B6-7C3C-92B2-8258B9DC7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7AAF3-977C-D531-B36F-0A10996AF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7A46B2-DD92-F190-EE2B-95E039AFE5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1532C2-8C82-F7DE-E863-FA4887BC7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B3EB27-2A92-0A0F-17CF-CC939A1D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1F08D3-749A-B6EB-B1D2-827F32593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B15904-4157-C16E-470F-5B1B3997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69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9DD7-3476-4214-0BFA-D7FB76C7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4C602-232E-B705-0B24-77F36A35A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FBC81-37F8-CB22-AE3E-DAEB77D7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AECFF-2D2A-EF5F-8EFE-91480737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26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D8D11-776C-B020-6964-A12D1937E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51CBE3-F77D-96E9-D385-2A24A02CB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CCE3E-B20E-5586-792F-0E7A29CA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2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AA1F-E77B-7AB2-6A3A-57A2E7F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A42C5-3A2D-6F3B-EFA7-57F2D543C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E9852-55CC-29E5-A585-E75365006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DB2BA-D637-0964-AF73-8CA47AA6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EFD3C-4292-62AF-3129-CDB07761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E18EF-DD07-D5F2-5901-7F45D5E11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17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BF8F4-CEB7-CADE-E271-E5DD3FFF3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4D1BFA-C789-FE8B-CADE-73F9C38C1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7A83A-81FE-2B8E-0326-3E2B82746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309D5-B055-8B9B-02B9-AF4117A6C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B7AF5-D05C-7B82-C8BD-CEFEF081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0F8A2-FC8B-877A-31EB-D8DA9FCB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1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47A81B-6113-DC84-1B77-9A1CA3EFD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D90A2-6E20-974D-34AA-674F21D88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BCA70-CBAD-D8E2-DC9C-42A124724B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18D28-DE6E-1A37-296D-8B19D9973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AD8AF-D29B-D04D-D0D7-C18BEAA98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5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60" y="1106297"/>
            <a:ext cx="7772400" cy="1470025"/>
          </a:xfrm>
        </p:spPr>
        <p:txBody>
          <a:bodyPr/>
          <a:lstStyle/>
          <a:p>
            <a:r>
              <a:rPr dirty="0"/>
              <a:t>Youth Drug Use Analysis Using Decision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2400" dirty="0"/>
              <a:t>Decision Trees, Random Forests, and Boosting with NSDUH Data</a:t>
            </a:r>
          </a:p>
          <a:p>
            <a:pPr algn="l"/>
            <a:br>
              <a:rPr lang="en-US" dirty="0"/>
            </a:br>
            <a:r>
              <a:rPr lang="en-US" sz="2400" dirty="0"/>
              <a:t>Presented by: </a:t>
            </a:r>
            <a:r>
              <a:rPr lang="en-US" sz="2400" i="1" dirty="0"/>
              <a:t>Yeabsera Worku Genet </a:t>
            </a:r>
            <a:endParaRPr lang="en-US" sz="2400"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95378-1CFE-79A3-6716-6ED1E9712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 – Marijuana Use Frequency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A9D1E3-B869-3C21-8D45-F8861151BD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3912079"/>
              </p:ext>
            </p:extLst>
          </p:nvPr>
        </p:nvGraphicFramePr>
        <p:xfrm>
          <a:off x="628650" y="3395504"/>
          <a:ext cx="7886700" cy="14416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376803108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2416968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939923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5073056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5058698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128612426"/>
                    </a:ext>
                  </a:extLst>
                </a:gridCol>
              </a:tblGrid>
              <a:tr h="24027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Prediction \ Actual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None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1–2 days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3–5 days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dirty="0">
                          <a:effectLst/>
                        </a:rPr>
                        <a:t>6–19 days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20–30 days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90985212"/>
                  </a:ext>
                </a:extLst>
              </a:tr>
              <a:tr h="24027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None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65986546"/>
                  </a:ext>
                </a:extLst>
              </a:tr>
              <a:tr h="24027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1–2 days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dirty="0">
                          <a:effectLst/>
                        </a:rPr>
                        <a:t>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90728498"/>
                  </a:ext>
                </a:extLst>
              </a:tr>
              <a:tr h="24027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3–5 days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67828248"/>
                  </a:ext>
                </a:extLst>
              </a:tr>
              <a:tr h="24027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6–19 days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4777012"/>
                  </a:ext>
                </a:extLst>
              </a:tr>
              <a:tr h="24027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20–30 days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51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37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dirty="0">
                          <a:effectLst/>
                        </a:rPr>
                        <a:t>49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dirty="0">
                          <a:effectLst/>
                        </a:rPr>
                        <a:t>46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1668221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6702EAA-890F-15FB-DCEB-49AB06E60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146146"/>
              </p:ext>
            </p:extLst>
          </p:nvPr>
        </p:nvGraphicFramePr>
        <p:xfrm>
          <a:off x="555498" y="1703788"/>
          <a:ext cx="7886700" cy="11925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11803385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17400349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7017911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85605286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0940606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6031567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Class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dirty="0">
                          <a:effectLst/>
                        </a:rPr>
                        <a:t>Sensitivity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Specificity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Pos Pred Value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Neg Pred Value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Balanced Accuracy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4308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dirty="0">
                          <a:effectLst/>
                        </a:rPr>
                        <a:t>1–2 days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0.1500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0.8831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0.3333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0.7273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0.5166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27502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3–5 days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dirty="0">
                          <a:effectLst/>
                        </a:rPr>
                        <a:t>0.0000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dirty="0">
                          <a:effectLst/>
                        </a:rPr>
                        <a:t>1.0000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NaN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0.7757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0.5000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50568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6–19 days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0.0175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0.9809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0.2500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0.7333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0.4992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99974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dirty="0">
                          <a:effectLst/>
                        </a:rPr>
                        <a:t>20–30 days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0.9388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0.1697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0.2514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0.9032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dirty="0">
                          <a:effectLst/>
                        </a:rPr>
                        <a:t>0.5542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712457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B565E48-0E0B-A9E4-3894-D15824AE73F8}"/>
              </a:ext>
            </a:extLst>
          </p:cNvPr>
          <p:cNvSpPr txBox="1"/>
          <p:nvPr/>
        </p:nvSpPr>
        <p:spPr>
          <a:xfrm>
            <a:off x="628650" y="1417320"/>
            <a:ext cx="681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Class-level Statistics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84D12-445D-2654-3CB6-27400A3D2AAE}"/>
              </a:ext>
            </a:extLst>
          </p:cNvPr>
          <p:cNvSpPr txBox="1"/>
          <p:nvPr/>
        </p:nvSpPr>
        <p:spPr>
          <a:xfrm>
            <a:off x="628650" y="2942783"/>
            <a:ext cx="2059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Confusion Matrix: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944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452D1-2562-C55F-2016-0F9A8D852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74904"/>
            <a:ext cx="7886700" cy="58020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Confusion Matrix &amp; Model Performance (Marijuana Use Frequency)</a:t>
            </a:r>
          </a:p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 heavily overpredicts</a:t>
            </a:r>
            <a:r>
              <a:rPr lang="en-US" dirty="0"/>
              <a:t> the “20–30 days” class (85% of predictions), missing most lower-use categories.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Accuracy</a:t>
            </a:r>
            <a:r>
              <a:rPr lang="en-US" dirty="0"/>
              <a:t> is low (26.2%) and </a:t>
            </a:r>
            <a:r>
              <a:rPr lang="en-US" b="1" dirty="0"/>
              <a:t>Kappa</a:t>
            </a:r>
            <a:r>
              <a:rPr lang="en-US" dirty="0"/>
              <a:t> near zero (0.03), indicating the model performs only slightly better than chance.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Sensitivity</a:t>
            </a:r>
            <a:r>
              <a:rPr lang="en-US" dirty="0"/>
              <a:t> is very high for heavy users (94%), but </a:t>
            </a:r>
            <a:r>
              <a:rPr lang="en-US" b="1" dirty="0"/>
              <a:t>near zero</a:t>
            </a:r>
            <a:r>
              <a:rPr lang="en-US" dirty="0"/>
              <a:t> for moderate use classes like 3–5 or 6–19 days.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Takeaway:</a:t>
            </a:r>
            <a:br>
              <a:rPr lang="en-US" dirty="0"/>
            </a:br>
            <a:r>
              <a:rPr lang="en-US" dirty="0"/>
              <a:t>The model successfully identifies heavy marijuana users but fails to detect light and moderate use due to class imbalance and factor level issues. Fixing data handling and using better-balanced, ordinal-aware models can greatly improve classification across all usage levels.</a:t>
            </a:r>
          </a:p>
        </p:txBody>
      </p:sp>
    </p:spTree>
    <p:extLst>
      <p:ext uri="{BB962C8B-B14F-4D97-AF65-F5344CB8AC3E}">
        <p14:creationId xmlns:p14="http://schemas.microsoft.com/office/powerpoint/2010/main" val="1959723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21E4FA-297E-964E-0C8B-14FCC6FDE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399" y="866775"/>
            <a:ext cx="7746175" cy="5076825"/>
          </a:xfrm>
        </p:spPr>
      </p:pic>
    </p:spTree>
    <p:extLst>
      <p:ext uri="{BB962C8B-B14F-4D97-AF65-F5344CB8AC3E}">
        <p14:creationId xmlns:p14="http://schemas.microsoft.com/office/powerpoint/2010/main" val="1392305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67E57052-D92D-4E88-126D-8A664102F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49" y="154159"/>
            <a:ext cx="8296275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Importance Interpretation (Random Forest)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Alcohol Use (ALCFLAG)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the most important predictor of marijuana use frequency, as shown by the highest scores in both accuracy decrease and Gini impurity.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Tobacco Use (TOBFLAG)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the second strongest indicator, also contributing significantly to model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Gender (IRSEX)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minimal influence, suggesting it adds little value in predicting marijuana use compared to behavioral factors.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takeaway: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Behavioral variables (alcohol and tobacco use) are far more predictive than demographic ones like gender.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DE93F978-1B1C-9091-1826-AED7A9E0D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656" y="203631"/>
            <a:ext cx="585216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 </a:t>
            </a:r>
            <a:r>
              <a:rPr lang="en-US" alt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Cigarette Use (Regression)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7BBB6F-CA75-4CBC-FF26-835045D02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5" y="1094088"/>
            <a:ext cx="5577840" cy="38253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E95068-9244-FEDB-7AE3-863FF997D2CE}"/>
              </a:ext>
            </a:extLst>
          </p:cNvPr>
          <p:cNvSpPr txBox="1"/>
          <p:nvPr/>
        </p:nvSpPr>
        <p:spPr>
          <a:xfrm>
            <a:off x="5870448" y="2806765"/>
            <a:ext cx="25343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performance at ~400 trees (validated by GBM loss plot).</a:t>
            </a:r>
          </a:p>
          <a:p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103AA05-904D-D939-82A1-F32077B51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3289" y="408327"/>
            <a:ext cx="330098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plot shows squared error loss vs. iteration.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 decreases rapidly and stabilizes around iteration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~450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(blue vertical line), suggesting this is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optimal number of boosting iterations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before overfitting begins.</a:t>
            </a:r>
          </a:p>
        </p:txBody>
      </p:sp>
    </p:spTree>
    <p:extLst>
      <p:ext uri="{BB962C8B-B14F-4D97-AF65-F5344CB8AC3E}">
        <p14:creationId xmlns:p14="http://schemas.microsoft.com/office/powerpoint/2010/main" val="4170928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6271C59-C8E0-FC91-8C4D-F99B3402F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065346"/>
              </p:ext>
            </p:extLst>
          </p:nvPr>
        </p:nvGraphicFramePr>
        <p:xfrm>
          <a:off x="509778" y="1094880"/>
          <a:ext cx="6563706" cy="807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81853">
                  <a:extLst>
                    <a:ext uri="{9D8B030D-6E8A-4147-A177-3AD203B41FA5}">
                      <a16:colId xmlns:a16="http://schemas.microsoft.com/office/drawing/2014/main" val="2865583963"/>
                    </a:ext>
                  </a:extLst>
                </a:gridCol>
                <a:gridCol w="3281853">
                  <a:extLst>
                    <a:ext uri="{9D8B030D-6E8A-4147-A177-3AD203B41FA5}">
                      <a16:colId xmlns:a16="http://schemas.microsoft.com/office/drawing/2014/main" val="29737704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Metric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Value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30084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dirty="0">
                          <a:effectLst/>
                        </a:rPr>
                        <a:t>RMSE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10.2063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5406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R-squared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dirty="0">
                          <a:effectLst/>
                        </a:rPr>
                        <a:t>0.0578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13408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MAE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dirty="0">
                          <a:effectLst/>
                        </a:rPr>
                        <a:t>2.2731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11287826"/>
                  </a:ext>
                </a:extLst>
              </a:tr>
            </a:tbl>
          </a:graphicData>
        </a:graphic>
      </p:graphicFrame>
      <p:sp>
        <p:nvSpPr>
          <p:cNvPr id="9" name="Rectangle 5">
            <a:extLst>
              <a:ext uri="{FF2B5EF4-FFF2-40B4-BE49-F238E27FC236}">
                <a16:creationId xmlns:a16="http://schemas.microsoft.com/office/drawing/2014/main" id="{276F214D-83A3-31EA-EB96-7BC2EC71B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618" y="484844"/>
            <a:ext cx="68602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Performance Table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737182-7E54-1AA2-0D53-4A9501024F0B}"/>
              </a:ext>
            </a:extLst>
          </p:cNvPr>
          <p:cNvSpPr txBox="1"/>
          <p:nvPr/>
        </p:nvSpPr>
        <p:spPr>
          <a:xfrm>
            <a:off x="987552" y="2175182"/>
            <a:ext cx="671169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RMSE (Root Mean Squared Error) of 10.21 </a:t>
            </a:r>
            <a:r>
              <a:rPr lang="en-US" dirty="0"/>
              <a:t>means that, on average, the model’s predictions deviate from the actual values by about 10 units.</a:t>
            </a:r>
          </a:p>
          <a:p>
            <a:endParaRPr lang="en-US" dirty="0"/>
          </a:p>
          <a:p>
            <a:r>
              <a:rPr lang="en-US" b="1" dirty="0"/>
              <a:t>MAE (Mean Absolute Error) of 2.27 </a:t>
            </a:r>
            <a:r>
              <a:rPr lang="en-US" dirty="0"/>
              <a:t>shows the average magnitude of errors without considering direction.</a:t>
            </a:r>
          </a:p>
          <a:p>
            <a:endParaRPr lang="en-US" dirty="0"/>
          </a:p>
          <a:p>
            <a:r>
              <a:rPr lang="en-US" b="1" dirty="0"/>
              <a:t>R-squared of 0.058 </a:t>
            </a:r>
            <a:r>
              <a:rPr lang="en-US" dirty="0"/>
              <a:t>means that the model explains only 5.8% of the variability in the response variable — indicating weak predictive power.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DD54A5C4-CDDD-75F9-0CE8-B3C35B072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" y="529522"/>
            <a:ext cx="818388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applied three models to explore youth drug use prediction using NSDUH 2023 data: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Tree (Binary Classification – Marijuana Use Yes/No):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model achieved high accuracy 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88.8%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and excellent sensitivity 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97.9%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for detecting non-users. However, it had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specificity (37%)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meaning it missed many actual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(Multi-class Classification – Marijuana Use Frequency):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was low at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26.2%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with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Kappa of only 0.033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indicating minimal agreement beyond chance. The model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overpredicted heavy users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(20–30 days) and performed poorly on moderate/lower-use categories due to class imbalance.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Gradient Boosted Machine (Regression – Cigarette Use Days):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had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RMSE of 10.21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R² of 0.058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meaning it could explain only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5.8%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the variability in cigarette use. While the model learned general patterns, it lacked precision in predicting individual outcomes.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176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4DDD85-7B03-AA29-8936-D39A3BF055C8}"/>
              </a:ext>
            </a:extLst>
          </p:cNvPr>
          <p:cNvSpPr txBox="1"/>
          <p:nvPr/>
        </p:nvSpPr>
        <p:spPr>
          <a:xfrm>
            <a:off x="612648" y="490418"/>
            <a:ext cx="7607808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References</a:t>
            </a:r>
          </a:p>
          <a:p>
            <a:endParaRPr lang="en-US" b="1" dirty="0"/>
          </a:p>
          <a:p>
            <a:r>
              <a:rPr lang="en-US" sz="2800" dirty="0"/>
              <a:t>1.</a:t>
            </a:r>
            <a:r>
              <a:rPr lang="en-US" sz="2400" dirty="0"/>
              <a:t>NSDUH 2023 – Substance Abuse and Mental Health Services Administration (SAMHSA)</a:t>
            </a:r>
          </a:p>
          <a:p>
            <a:endParaRPr lang="en-US" sz="2400" dirty="0"/>
          </a:p>
          <a:p>
            <a:r>
              <a:rPr lang="en-US" sz="2400" dirty="0"/>
              <a:t>2.James et al. (2021) – An Introduction to Statistical Learning (ISLR2)</a:t>
            </a:r>
          </a:p>
          <a:p>
            <a:endParaRPr lang="en-US" sz="2400" dirty="0"/>
          </a:p>
          <a:p>
            <a:r>
              <a:rPr lang="en-US" sz="2400" dirty="0"/>
              <a:t>3.R packages: </a:t>
            </a:r>
            <a:r>
              <a:rPr lang="en-US" sz="2400" dirty="0" err="1"/>
              <a:t>rpart</a:t>
            </a:r>
            <a:r>
              <a:rPr lang="en-US" sz="2400" dirty="0"/>
              <a:t>, </a:t>
            </a:r>
            <a:r>
              <a:rPr lang="en-US" sz="2400" dirty="0" err="1"/>
              <a:t>randomForest</a:t>
            </a:r>
            <a:r>
              <a:rPr lang="en-US" sz="2400" dirty="0"/>
              <a:t>, </a:t>
            </a:r>
            <a:r>
              <a:rPr lang="en-US" sz="2400" dirty="0" err="1"/>
              <a:t>gbm</a:t>
            </a:r>
            <a:r>
              <a:rPr lang="en-US" sz="2400" dirty="0"/>
              <a:t>, caret, </a:t>
            </a:r>
            <a:r>
              <a:rPr lang="en-US" sz="2400" dirty="0" err="1"/>
              <a:t>pROC</a:t>
            </a:r>
            <a:endParaRPr lang="en-US" sz="2400" dirty="0"/>
          </a:p>
          <a:p>
            <a:r>
              <a:rPr lang="en-US" sz="2400" dirty="0"/>
              <a:t>4.NHIS 2022 Codebook – IPUMS</a:t>
            </a:r>
          </a:p>
        </p:txBody>
      </p:sp>
    </p:spTree>
    <p:extLst>
      <p:ext uri="{BB962C8B-B14F-4D97-AF65-F5344CB8AC3E}">
        <p14:creationId xmlns:p14="http://schemas.microsoft.com/office/powerpoint/2010/main" val="832627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E4DC8-ADCC-DB62-2DD9-1FCC7CD8C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420" y="2016252"/>
            <a:ext cx="6697980" cy="1399032"/>
          </a:xfrm>
        </p:spPr>
        <p:txBody>
          <a:bodyPr/>
          <a:lstStyle/>
          <a:p>
            <a:pPr algn="ctr"/>
            <a:r>
              <a:rPr lang="en-US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294594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5B7C9-67D7-305F-2671-8B5654CA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 &amp; Objective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C6E910-DEE7-201A-D4A7-F4F52D249323}"/>
              </a:ext>
            </a:extLst>
          </p:cNvPr>
          <p:cNvSpPr txBox="1"/>
          <p:nvPr/>
        </p:nvSpPr>
        <p:spPr>
          <a:xfrm>
            <a:off x="628650" y="1613790"/>
            <a:ext cx="7765542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&amp; Objective</a:t>
            </a:r>
          </a:p>
          <a:p>
            <a:pPr marL="0" marR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study explores how machine learning models can predict youth substance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use.Using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from the 2023 (</a:t>
            </a:r>
            <a:r>
              <a:rPr lang="en-US" sz="2400" b="0" i="0" dirty="0">
                <a:solidFill>
                  <a:srgbClr val="4A4A4A"/>
                </a:solidFill>
                <a:effectLst/>
                <a:latin typeface="Source Sans Pro Web"/>
              </a:rPr>
              <a:t> </a:t>
            </a:r>
            <a:r>
              <a:rPr lang="en-US" b="0" i="0" dirty="0">
                <a:effectLst/>
                <a:latin typeface="Source Sans Pro Web"/>
              </a:rPr>
              <a:t>National Survey on Drug Use and Health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NSDUH survey focused on individuals under 18.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aims to identify important predictors of marijuana and cigarette use.</a:t>
            </a:r>
          </a:p>
          <a:p>
            <a:pPr marL="342900" marR="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Goals:</a:t>
            </a: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 marijuana use (Yes/No)</a:t>
            </a: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Classify marijuana use frequency</a:t>
            </a: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cigarette use days</a:t>
            </a:r>
          </a:p>
        </p:txBody>
      </p:sp>
    </p:spTree>
    <p:extLst>
      <p:ext uri="{BB962C8B-B14F-4D97-AF65-F5344CB8AC3E}">
        <p14:creationId xmlns:p14="http://schemas.microsoft.com/office/powerpoint/2010/main" val="119702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Source: </a:t>
            </a:r>
            <a:r>
              <a:rPr lang="en-US" b="0" i="0" dirty="0">
                <a:effectLst/>
                <a:latin typeface="Source Sans Pro Web"/>
              </a:rPr>
              <a:t>National Survey on Drug Use and Health </a:t>
            </a:r>
            <a:r>
              <a:rPr dirty="0"/>
              <a:t>NSDUH 2023 by </a:t>
            </a:r>
            <a:r>
              <a:rPr lang="en-US" b="1" i="0" dirty="0">
                <a:effectLst/>
                <a:latin typeface="Source Sans Pro Web"/>
              </a:rPr>
              <a:t>Substance Abuse and Mental Health Services Administration  </a:t>
            </a:r>
            <a:r>
              <a:rPr lang="en-US" b="0" i="0" dirty="0">
                <a:solidFill>
                  <a:srgbClr val="4A4A4A"/>
                </a:solidFill>
                <a:effectLst/>
                <a:latin typeface="Source Sans Pro Web"/>
              </a:rPr>
              <a:t>(</a:t>
            </a:r>
            <a:r>
              <a:rPr dirty="0"/>
              <a:t>SAMHSA</a:t>
            </a:r>
            <a:r>
              <a:rPr lang="en-US" dirty="0"/>
              <a:t>)</a:t>
            </a:r>
            <a:endParaRPr dirty="0"/>
          </a:p>
          <a:p>
            <a:r>
              <a:rPr dirty="0"/>
              <a:t>Population: U.S. youth aged 12–17</a:t>
            </a:r>
          </a:p>
          <a:p>
            <a:r>
              <a:rPr dirty="0"/>
              <a:t>Size: ~10,500 participants</a:t>
            </a:r>
          </a:p>
          <a:p>
            <a:r>
              <a:rPr dirty="0"/>
              <a:t>Key Variables: Gender, Income, Poverty Level, Health, Alcohol Use, Tobacco Use, Cigarette Days</a:t>
            </a:r>
          </a:p>
        </p:txBody>
      </p:sp>
    </p:spTree>
    <p:extLst>
      <p:ext uri="{BB962C8B-B14F-4D97-AF65-F5344CB8AC3E}">
        <p14:creationId xmlns:p14="http://schemas.microsoft.com/office/powerpoint/2010/main" val="26227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1F525-870D-1E5F-DAF3-995F80047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57200"/>
            <a:ext cx="7886700" cy="5719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Theoretical Background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Decision Trees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Recursively split data based on features that maximize separation of classes using measures like Gini impurity.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Easy to interpret and visualize.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Tuned using complexity parameter (cp) for pruning to prevent overfitting.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Random Forests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Uses bagging and random feature selection to improve stability and accuracy over single decision trees.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Key hyperparameters: number of trees and </a:t>
            </a:r>
            <a:r>
              <a:rPr lang="en-US" dirty="0" err="1"/>
              <a:t>mtry</a:t>
            </a:r>
            <a:r>
              <a:rPr lang="en-US" dirty="0"/>
              <a:t> (number of features per split).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Offers feature importance rankings.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Gradient Boosting Machines (GBM)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Builds trees sequentially where each new tree learns to correct residual errors from the previous tree.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Powerful but can overfit without tuning.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Key hyperparameters: learning rate, number of trees, tree depth.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67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3F170BA-42D5-D25D-55DD-A8765458D6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866" y="293046"/>
            <a:ext cx="9146286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 Metrics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Classification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Accuracy: % of correct predictions.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Sensitivity: % of actual positives correctly identified.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Specificity: % of actual negatives correctly identified.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Kappa: agreement beyond chance between predicted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true labels.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Regression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RMSE: Root Mean Squared Error, penalizes large errors.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MAE: Mean Absolute Error, easier to interpret, less penalizing.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R²: Proportion of variance explained by the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902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8CA74-87EF-46B4-638C-87A8BE7C5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48056"/>
            <a:ext cx="7886700" cy="572890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Methodology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Preparation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Dropped rows with missing or imputed values in outcome variables.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Converted categorical variables to ordered factors.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Binary target: MRJFLAG (marijuana use: Yes/No)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Multi-class target: </a:t>
            </a:r>
            <a:r>
              <a:rPr lang="en-US" dirty="0" err="1"/>
              <a:t>MJuseFreq</a:t>
            </a:r>
            <a:r>
              <a:rPr lang="en-US" dirty="0"/>
              <a:t> (categorical marijuana frequency)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Regression target: IRCIGFM (cigarette use days)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Train/Test Split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70% training set, 30% test 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 Implementation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Decision Tree: </a:t>
            </a:r>
            <a:r>
              <a:rPr lang="en-US" dirty="0" err="1"/>
              <a:t>rpart</a:t>
            </a:r>
            <a:r>
              <a:rPr lang="en-US" dirty="0"/>
              <a:t>() with cross-validated pruning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 Forest: </a:t>
            </a:r>
            <a:r>
              <a:rPr lang="en-US" dirty="0" err="1"/>
              <a:t>randomForest</a:t>
            </a:r>
            <a:r>
              <a:rPr lang="en-US" dirty="0"/>
              <a:t>() with 5-fold cross-validation on </a:t>
            </a:r>
            <a:r>
              <a:rPr lang="en-US" dirty="0" err="1"/>
              <a:t>mtry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GBM: </a:t>
            </a:r>
            <a:r>
              <a:rPr lang="en-US" dirty="0" err="1"/>
              <a:t>gbm</a:t>
            </a:r>
            <a:r>
              <a:rPr lang="en-US" dirty="0"/>
              <a:t>() with tuning on learning rate, tree depth, and number of trees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213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9DDDF539-B7BD-786D-D3CD-966EF25F6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344" y="242240"/>
            <a:ext cx="8156626" cy="578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None/>
            </a:pPr>
            <a:r>
              <a:rPr lang="en-US" sz="3600" b="1" dirty="0"/>
              <a:t>Result  and Discussion </a:t>
            </a:r>
          </a:p>
          <a:p>
            <a:pPr>
              <a:buNone/>
            </a:pPr>
            <a:endParaRPr lang="en-US" sz="2800" b="1" dirty="0"/>
          </a:p>
          <a:p>
            <a:pPr>
              <a:buNone/>
            </a:pPr>
            <a:r>
              <a:rPr lang="en-US" b="1" dirty="0"/>
              <a:t> </a:t>
            </a:r>
            <a:r>
              <a:rPr lang="en-US" sz="2800" b="1" dirty="0"/>
              <a:t>Marijuana Use (Binary Classification)</a:t>
            </a:r>
          </a:p>
          <a:p>
            <a:pPr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Model: Decision Tree (</a:t>
            </a:r>
            <a:r>
              <a:rPr lang="en-US" sz="2400" dirty="0" err="1"/>
              <a:t>rpart</a:t>
            </a:r>
            <a:r>
              <a:rPr lang="en-US" sz="24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Key Splits: Alcohol Use → Tobacco 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Performance Metrics: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Accuracy: 88.8%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Sensitivity: 97.96% (good at identifying non-users)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Specificity: 37.32% (missed many actual users)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Confusion Matrix shows many false negatives.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Insight: Strong association between alcohol/tobacco use and marijuana use.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666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767ED-D0D4-B366-F550-2F0D72706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957" y="204172"/>
            <a:ext cx="7886700" cy="6624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Decision three to predict marijuana use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DF4221A-496D-DEBA-8404-2DACCA82C26A}"/>
              </a:ext>
            </a:extLst>
          </p:cNvPr>
          <p:cNvGrpSpPr/>
          <p:nvPr/>
        </p:nvGrpSpPr>
        <p:grpSpPr>
          <a:xfrm>
            <a:off x="237747" y="1107002"/>
            <a:ext cx="7724590" cy="5092629"/>
            <a:chOff x="1188720" y="374905"/>
            <a:chExt cx="8156909" cy="550858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A1A4F85-3A79-42D9-F8A1-961D27E08620}"/>
                </a:ext>
              </a:extLst>
            </p:cNvPr>
            <p:cNvGrpSpPr/>
            <p:nvPr/>
          </p:nvGrpSpPr>
          <p:grpSpPr>
            <a:xfrm>
              <a:off x="3410713" y="374905"/>
              <a:ext cx="2240280" cy="1078991"/>
              <a:chOff x="2788920" y="374904"/>
              <a:chExt cx="3163824" cy="1501116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A18BDEC-CACB-9A13-EBDC-5B8AE0D1A7D1}"/>
                  </a:ext>
                </a:extLst>
              </p:cNvPr>
              <p:cNvSpPr/>
              <p:nvPr/>
            </p:nvSpPr>
            <p:spPr>
              <a:xfrm>
                <a:off x="2788920" y="374904"/>
                <a:ext cx="2990088" cy="1325563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288AB5A-8640-CE72-AFAA-2F4988D970FE}"/>
                  </a:ext>
                </a:extLst>
              </p:cNvPr>
              <p:cNvSpPr txBox="1"/>
              <p:nvPr/>
            </p:nvSpPr>
            <p:spPr>
              <a:xfrm>
                <a:off x="3520440" y="467186"/>
                <a:ext cx="2432304" cy="1408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b="1" dirty="0"/>
                  <a:t>Root : All Youth</a:t>
                </a:r>
              </a:p>
              <a:p>
                <a:r>
                  <a:rPr lang="en-US" sz="1400" dirty="0"/>
                  <a:t>No: 6280  </a:t>
                </a:r>
              </a:p>
              <a:p>
                <a:r>
                  <a:rPr lang="en-US" sz="1400" dirty="0"/>
                  <a:t>Yes: 1113  </a:t>
                </a:r>
              </a:p>
              <a:p>
                <a:r>
                  <a:rPr lang="en-US" sz="1400" dirty="0"/>
                  <a:t>100%</a:t>
                </a:r>
              </a:p>
              <a:p>
                <a:endParaRPr lang="en-US" dirty="0"/>
              </a:p>
            </p:txBody>
          </p: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8E1E8E9-3EAD-368E-F166-F303B8510F5D}"/>
                </a:ext>
              </a:extLst>
            </p:cNvPr>
            <p:cNvCxnSpPr/>
            <p:nvPr/>
          </p:nvCxnSpPr>
          <p:spPr>
            <a:xfrm>
              <a:off x="4480560" y="1327710"/>
              <a:ext cx="0" cy="5398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381B4E7-1FCC-1A3F-F7F9-C20FF16D3494}"/>
                </a:ext>
              </a:extLst>
            </p:cNvPr>
            <p:cNvSpPr/>
            <p:nvPr/>
          </p:nvSpPr>
          <p:spPr>
            <a:xfrm>
              <a:off x="1188720" y="4621623"/>
              <a:ext cx="1722296" cy="886473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9CF3B53-8600-A011-B0DA-80A09C60D9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02073" y="1793140"/>
              <a:ext cx="2467269" cy="29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43FDDE0-CC30-DDF6-F741-218976A514EB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2049868" y="1808183"/>
              <a:ext cx="0" cy="28134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72E7D3-63B4-D3E5-BE58-206D5E0AB1D3}"/>
                </a:ext>
              </a:extLst>
            </p:cNvPr>
            <p:cNvCxnSpPr/>
            <p:nvPr/>
          </p:nvCxnSpPr>
          <p:spPr>
            <a:xfrm>
              <a:off x="4480560" y="1793140"/>
              <a:ext cx="225856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01A0597-1009-6CE6-861A-104F59F32905}"/>
                </a:ext>
              </a:extLst>
            </p:cNvPr>
            <p:cNvCxnSpPr>
              <a:cxnSpLocks/>
            </p:cNvCxnSpPr>
            <p:nvPr/>
          </p:nvCxnSpPr>
          <p:spPr>
            <a:xfrm>
              <a:off x="6739128" y="1793140"/>
              <a:ext cx="0" cy="5398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DE98C9C-2929-4653-97E0-74C2B8DCF7D4}"/>
                </a:ext>
              </a:extLst>
            </p:cNvPr>
            <p:cNvSpPr/>
            <p:nvPr/>
          </p:nvSpPr>
          <p:spPr>
            <a:xfrm>
              <a:off x="5903800" y="2310759"/>
              <a:ext cx="1722296" cy="93027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CEBF5F-9BA2-214F-87CF-633CDA346787}"/>
                </a:ext>
              </a:extLst>
            </p:cNvPr>
            <p:cNvSpPr txBox="1"/>
            <p:nvPr/>
          </p:nvSpPr>
          <p:spPr>
            <a:xfrm>
              <a:off x="1252728" y="4573508"/>
              <a:ext cx="155448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Alcohol use=NO</a:t>
              </a:r>
            </a:p>
            <a:p>
              <a:r>
                <a:rPr lang="en-US" sz="1400" dirty="0"/>
                <a:t>No: 5438  </a:t>
              </a:r>
            </a:p>
            <a:p>
              <a:r>
                <a:rPr lang="en-US" sz="1400" dirty="0"/>
                <a:t>Yes: 284  </a:t>
              </a:r>
            </a:p>
            <a:p>
              <a:r>
                <a:rPr lang="en-US" sz="1400" dirty="0"/>
                <a:t>77%</a:t>
              </a:r>
            </a:p>
            <a:p>
              <a:endParaRPr lang="en-US" sz="1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595354-5A5C-FB36-C6ED-52EE698988ED}"/>
                </a:ext>
              </a:extLst>
            </p:cNvPr>
            <p:cNvSpPr txBox="1"/>
            <p:nvPr/>
          </p:nvSpPr>
          <p:spPr>
            <a:xfrm>
              <a:off x="5973722" y="2333228"/>
              <a:ext cx="1722296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Alcohol use=Yes</a:t>
              </a:r>
            </a:p>
            <a:p>
              <a:r>
                <a:rPr lang="en-US" sz="1400" dirty="0"/>
                <a:t>No: 842  </a:t>
              </a:r>
            </a:p>
            <a:p>
              <a:r>
                <a:rPr lang="en-US" sz="1400" dirty="0"/>
                <a:t>Yes: 829  , 23%</a:t>
              </a:r>
            </a:p>
            <a:p>
              <a:endParaRPr lang="en-US" sz="1400" dirty="0"/>
            </a:p>
            <a:p>
              <a:endParaRPr lang="en-US" sz="14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929A839-008E-54CF-C1E8-87A7D8A839F8}"/>
                </a:ext>
              </a:extLst>
            </p:cNvPr>
            <p:cNvSpPr/>
            <p:nvPr/>
          </p:nvSpPr>
          <p:spPr>
            <a:xfrm>
              <a:off x="3410713" y="1808183"/>
              <a:ext cx="2038881" cy="47754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8440461-0D75-B838-2C27-CB8326B52763}"/>
                </a:ext>
              </a:extLst>
            </p:cNvPr>
            <p:cNvSpPr txBox="1"/>
            <p:nvPr/>
          </p:nvSpPr>
          <p:spPr>
            <a:xfrm>
              <a:off x="3441799" y="1891960"/>
              <a:ext cx="19197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ALCOHOL USE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F006B38-2B71-042F-EA64-B0BA12B4D057}"/>
                </a:ext>
              </a:extLst>
            </p:cNvPr>
            <p:cNvCxnSpPr/>
            <p:nvPr/>
          </p:nvCxnSpPr>
          <p:spPr>
            <a:xfrm>
              <a:off x="6812280" y="3263498"/>
              <a:ext cx="0" cy="4215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8391672-E760-9B95-914E-912448D6296E}"/>
                </a:ext>
              </a:extLst>
            </p:cNvPr>
            <p:cNvCxnSpPr/>
            <p:nvPr/>
          </p:nvCxnSpPr>
          <p:spPr>
            <a:xfrm flipH="1">
              <a:off x="5398152" y="3685032"/>
              <a:ext cx="141412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4A66B41-01F3-01D1-1BA2-E6D1DBF7F9DF}"/>
                </a:ext>
              </a:extLst>
            </p:cNvPr>
            <p:cNvCxnSpPr/>
            <p:nvPr/>
          </p:nvCxnSpPr>
          <p:spPr>
            <a:xfrm>
              <a:off x="5398152" y="3685032"/>
              <a:ext cx="0" cy="9365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47D304-E035-C9AB-8EF5-75982FDFEDDE}"/>
                </a:ext>
              </a:extLst>
            </p:cNvPr>
            <p:cNvCxnSpPr/>
            <p:nvPr/>
          </p:nvCxnSpPr>
          <p:spPr>
            <a:xfrm>
              <a:off x="6812280" y="3685032"/>
              <a:ext cx="12984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3DA2072-0A7D-3F98-5495-8C616876ED9D}"/>
                </a:ext>
              </a:extLst>
            </p:cNvPr>
            <p:cNvCxnSpPr/>
            <p:nvPr/>
          </p:nvCxnSpPr>
          <p:spPr>
            <a:xfrm>
              <a:off x="8110728" y="3685032"/>
              <a:ext cx="0" cy="8884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AEF24C5-AEB3-25A7-9CF6-269AF4E6473E}"/>
                </a:ext>
              </a:extLst>
            </p:cNvPr>
            <p:cNvSpPr/>
            <p:nvPr/>
          </p:nvSpPr>
          <p:spPr>
            <a:xfrm>
              <a:off x="4620913" y="4609896"/>
              <a:ext cx="1554478" cy="914108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u="sng" dirty="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2C811D1D-1020-F62A-D8D3-1A15AF5B4D74}"/>
                </a:ext>
              </a:extLst>
            </p:cNvPr>
            <p:cNvSpPr/>
            <p:nvPr/>
          </p:nvSpPr>
          <p:spPr>
            <a:xfrm>
              <a:off x="7461504" y="4556349"/>
              <a:ext cx="1554481" cy="100193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386FA6A-B23F-92DE-430A-F4665A0977C2}"/>
                </a:ext>
              </a:extLst>
            </p:cNvPr>
            <p:cNvSpPr txBox="1"/>
            <p:nvPr/>
          </p:nvSpPr>
          <p:spPr>
            <a:xfrm>
              <a:off x="4620913" y="4652388"/>
              <a:ext cx="1853533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Tobacco use=No</a:t>
              </a:r>
            </a:p>
            <a:p>
              <a:r>
                <a:rPr lang="en-US" sz="1400" dirty="0"/>
                <a:t>No: 738  </a:t>
              </a:r>
            </a:p>
            <a:p>
              <a:r>
                <a:rPr lang="en-US" sz="1400" dirty="0"/>
                <a:t>Yes: 424  </a:t>
              </a:r>
            </a:p>
            <a:p>
              <a:r>
                <a:rPr lang="en-US" sz="1400" dirty="0"/>
                <a:t>16%</a:t>
              </a:r>
            </a:p>
            <a:p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26880F7-813D-6981-174C-40AB3B4D800C}"/>
                </a:ext>
              </a:extLst>
            </p:cNvPr>
            <p:cNvSpPr txBox="1"/>
            <p:nvPr/>
          </p:nvSpPr>
          <p:spPr>
            <a:xfrm>
              <a:off x="7492096" y="4640414"/>
              <a:ext cx="1853533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Tobacco use=No</a:t>
              </a:r>
            </a:p>
            <a:p>
              <a:r>
                <a:rPr lang="en-US" sz="1400" dirty="0"/>
                <a:t>No: 104  </a:t>
              </a:r>
            </a:p>
            <a:p>
              <a:r>
                <a:rPr lang="en-US" sz="1400" dirty="0"/>
                <a:t>Yes: 405  </a:t>
              </a:r>
            </a:p>
            <a:p>
              <a:r>
                <a:rPr lang="en-US" sz="1400" dirty="0"/>
                <a:t>7%</a:t>
              </a:r>
            </a:p>
            <a:p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FC0F063-05BB-A54E-9A74-6D37EE352356}"/>
                </a:ext>
              </a:extLst>
            </p:cNvPr>
            <p:cNvSpPr txBox="1"/>
            <p:nvPr/>
          </p:nvSpPr>
          <p:spPr>
            <a:xfrm>
              <a:off x="6072109" y="3704273"/>
              <a:ext cx="1596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Tobacco use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7C2999E-C971-C4EC-E181-54567361879A}"/>
              </a:ext>
            </a:extLst>
          </p:cNvPr>
          <p:cNvSpPr txBox="1"/>
          <p:nvPr/>
        </p:nvSpPr>
        <p:spPr>
          <a:xfrm>
            <a:off x="5250662" y="462698"/>
            <a:ext cx="401485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1" dirty="0"/>
              <a:t>Key Takeaways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Behavioral factors (alcohol &amp; tobacco)</a:t>
            </a:r>
            <a:r>
              <a:rPr lang="en-US" sz="1400" dirty="0"/>
              <a:t> are strong predictors of marijuana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Youth with </a:t>
            </a:r>
            <a:r>
              <a:rPr lang="en-US" sz="1400" b="1" dirty="0"/>
              <a:t>no alcohol or tobacco use</a:t>
            </a:r>
            <a:r>
              <a:rPr lang="en-US" sz="1400" dirty="0"/>
              <a:t> are the least likely to use marijuana.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Youth who use </a:t>
            </a:r>
            <a:r>
              <a:rPr lang="en-US" sz="1400" b="1" dirty="0"/>
              <a:t>both alcohol and tobacco</a:t>
            </a:r>
            <a:r>
              <a:rPr lang="en-US" sz="1400" dirty="0"/>
              <a:t> have the </a:t>
            </a:r>
            <a:r>
              <a:rPr lang="en-US" sz="1400" b="1" dirty="0"/>
              <a:t>highest likelihood</a:t>
            </a:r>
            <a:r>
              <a:rPr lang="en-US" sz="1400" dirty="0"/>
              <a:t> of marijuana use.</a:t>
            </a:r>
          </a:p>
          <a:p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00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A954C-3ADA-CE58-D76D-C59598465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274954"/>
          </a:xfrm>
        </p:spPr>
        <p:txBody>
          <a:bodyPr>
            <a:normAutofit fontScale="90000"/>
          </a:bodyPr>
          <a:lstStyle/>
          <a:p>
            <a:r>
              <a:rPr lang="en-US" dirty="0"/>
              <a:t>Conti…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E02714-4C39-F1EB-E111-0D2561C063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1865864"/>
              </p:ext>
            </p:extLst>
          </p:nvPr>
        </p:nvGraphicFramePr>
        <p:xfrm>
          <a:off x="555498" y="1459610"/>
          <a:ext cx="5442966" cy="1027557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814322">
                  <a:extLst>
                    <a:ext uri="{9D8B030D-6E8A-4147-A177-3AD203B41FA5}">
                      <a16:colId xmlns:a16="http://schemas.microsoft.com/office/drawing/2014/main" val="2386553143"/>
                    </a:ext>
                  </a:extLst>
                </a:gridCol>
                <a:gridCol w="1814322">
                  <a:extLst>
                    <a:ext uri="{9D8B030D-6E8A-4147-A177-3AD203B41FA5}">
                      <a16:colId xmlns:a16="http://schemas.microsoft.com/office/drawing/2014/main" val="1666028044"/>
                    </a:ext>
                  </a:extLst>
                </a:gridCol>
                <a:gridCol w="1814322">
                  <a:extLst>
                    <a:ext uri="{9D8B030D-6E8A-4147-A177-3AD203B41FA5}">
                      <a16:colId xmlns:a16="http://schemas.microsoft.com/office/drawing/2014/main" val="2539244426"/>
                    </a:ext>
                  </a:extLst>
                </a:gridCol>
              </a:tblGrid>
              <a:tr h="342519">
                <a:tc>
                  <a:txBody>
                    <a:bodyPr/>
                    <a:lstStyle/>
                    <a:p>
                      <a:endParaRPr lang="en-US" sz="12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dirty="0">
                          <a:effectLst/>
                        </a:rPr>
                        <a:t>Predicted No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Predicted Yes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87418307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Actual No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dirty="0">
                          <a:effectLst/>
                        </a:rPr>
                        <a:t>2636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dirty="0">
                          <a:effectLst/>
                        </a:rPr>
                        <a:t>55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8569670"/>
                  </a:ext>
                </a:extLst>
              </a:tr>
              <a:tr h="34251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Actual Yes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dirty="0">
                          <a:effectLst/>
                        </a:rPr>
                        <a:t>299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 dirty="0">
                          <a:effectLst/>
                        </a:rPr>
                        <a:t>178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995719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6A62845-BF29-F96A-6BCD-1DD3D5DE9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472" y="1012229"/>
            <a:ext cx="8241030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Confusion Matrix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Additional Statistics: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Accuracy: 0.8883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95% Confidence Interval: (0.8768, 0.899)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Information Rate: 0.8494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P-Value [Acc &gt; NIR]: 1.284e-10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Kappa: 0.4467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McNemar's Test P-Value: &lt; 2.2e-16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Sensitivity: 0.9796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Specificity: 0.3732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Positive Predictive Value: 0.8981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Negative Predictive Value: 0.7639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Prevalence: 0.8494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Detection Prevalence: 0.9265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Detection Rate: 0.8321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Balanced Accuracy: 0.6764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1996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3480</TotalTime>
  <Words>1410</Words>
  <Application>Microsoft Office PowerPoint</Application>
  <PresentationFormat>On-screen Show (4:3)</PresentationFormat>
  <Paragraphs>251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Courier New</vt:lpstr>
      <vt:lpstr>Source Sans Pro Web</vt:lpstr>
      <vt:lpstr>Symbol</vt:lpstr>
      <vt:lpstr>Office Theme</vt:lpstr>
      <vt:lpstr>Youth Drug Use Analysis Using Decision Trees</vt:lpstr>
      <vt:lpstr>Introduction &amp; Objective </vt:lpstr>
      <vt:lpstr>About the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Conti…</vt:lpstr>
      <vt:lpstr>Results – Marijuana Use Frequency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Yeabsera Worku Genet</dc:creator>
  <cp:keywords/>
  <dc:description>generated using python-pptx</dc:description>
  <cp:lastModifiedBy>Yeabsera Worku Genet</cp:lastModifiedBy>
  <cp:revision>5</cp:revision>
  <dcterms:created xsi:type="dcterms:W3CDTF">2013-01-27T09:14:16Z</dcterms:created>
  <dcterms:modified xsi:type="dcterms:W3CDTF">2025-04-21T22:01:38Z</dcterms:modified>
  <cp:category/>
</cp:coreProperties>
</file>