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31"/>
    <p:restoredTop sz="94689"/>
  </p:normalViewPr>
  <p:slideViewPr>
    <p:cSldViewPr snapToGrid="0">
      <p:cViewPr>
        <p:scale>
          <a:sx n="67" d="100"/>
          <a:sy n="67" d="100"/>
        </p:scale>
        <p:origin x="26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7B74B-E5BB-6AD2-0F18-B19D7E725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C5E7D-70A6-B2CB-F0E5-377FE9F3B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01C04-33AE-04FF-1843-9349B2F4A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7E9D-BBDE-3C42-9484-67AF39A8A417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C7D7F-AA34-751C-275A-EAE18339B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B42CF-20F6-61C6-283B-2129BB8A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5F35-F00A-5F42-912F-2B884BC3D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44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067A-1410-31D2-D36A-16AEBD38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8A832-D14F-A539-3B4A-4687B7635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C3F05-BFAB-3BFE-97EC-F04C5713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7E9D-BBDE-3C42-9484-67AF39A8A417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6056C-22BE-EFF0-D14A-A64BD058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2FC2F-8E73-A627-D513-1D9A91C5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5F35-F00A-5F42-912F-2B884BC3D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3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DCDB4-1276-FD46-9F6A-16DC78176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31600-C46C-4F99-7D02-495A34586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87CAE-1DAA-4E34-90A5-D2507FFF6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7E9D-BBDE-3C42-9484-67AF39A8A417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F4F2F-EA67-6C9D-C824-84F5467E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59AA0-7C3D-E470-664F-B4F2167E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5F35-F00A-5F42-912F-2B884BC3D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2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343A-F28C-0036-F6AB-0EE69F53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5AF81-A6C7-9F9E-79EC-BB57AC7F3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C9B36-2A03-94DD-2416-EEA5974A5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7E9D-BBDE-3C42-9484-67AF39A8A417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3E131-5BC7-E65F-A927-6D8F7945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B806D-B5DF-B405-EF99-B21460533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5F35-F00A-5F42-912F-2B884BC3D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8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9E48-C64D-F159-7664-358BF544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B85AD-0D4A-AB65-C5DD-116BCE8FD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36677-40A9-6780-2B28-D071BA74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7E9D-BBDE-3C42-9484-67AF39A8A417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6DA3A-4BFF-CDBB-7F8A-8E30DBC78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01E4D-5F31-1295-DA52-B8EBE291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5F35-F00A-5F42-912F-2B884BC3D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8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1570-7981-B96C-17AC-514C4EC8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068A5-87E6-BCB4-0EEF-592FB7D03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96A07-D73C-B70F-68F9-6D5F127FF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9B256-BFDF-A53F-BCDC-1F4F427A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7E9D-BBDE-3C42-9484-67AF39A8A417}" type="datetimeFigureOut">
              <a:rPr lang="en-US" smtClean="0"/>
              <a:t>5/19/24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86795-46ED-01AC-65A5-07A271C2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22143-2C72-7683-7F07-C1681FD1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5F35-F00A-5F42-912F-2B884BC3D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1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41F2-7E76-799D-856A-BC6765096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98EAF-D517-1730-2488-C8AF3B165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4A254-4545-1964-E232-6C3CFBE72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30B6F1-BEC1-D4B4-54E6-2F0594478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BCC8C-9C1D-9E2F-1DE6-FB8078D1C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77527-ED7B-516A-7DE5-9C849AF2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7E9D-BBDE-3C42-9484-67AF39A8A417}" type="datetimeFigureOut">
              <a:rPr lang="en-US" smtClean="0"/>
              <a:t>5/19/24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EAF2D1-981E-0E37-245E-7E56C35C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165D4E-0D03-AEBC-1DF8-5F0B5821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5F35-F00A-5F42-912F-2B884BC3D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5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6181-7868-BB47-8C34-0000B985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2D48AE-CF0E-F38E-617F-640045E0E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7E9D-BBDE-3C42-9484-67AF39A8A417}" type="datetimeFigureOut">
              <a:rPr lang="en-US" smtClean="0"/>
              <a:t>5/19/24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DC223-7432-5CCC-6553-86724ED6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320EB-C64C-97F6-A8CF-F8EA776D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5F35-F00A-5F42-912F-2B884BC3D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7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170E1-73B5-E6F8-0A86-2B70B012F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7E9D-BBDE-3C42-9484-67AF39A8A417}" type="datetimeFigureOut">
              <a:rPr lang="en-US" smtClean="0"/>
              <a:t>5/19/24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DEEBE8-9B68-9768-370F-FDC5D821F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C583E-319C-87E3-F517-A8275FFF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5F35-F00A-5F42-912F-2B884BC3D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92AF-7EAA-2B88-31C6-E0BC23AB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F6134-C852-64D1-7C8D-0CB316A10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F15D6-44AF-42C0-70DA-F546BC4DB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C7AD3-A644-7081-EC99-A7C25065F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7E9D-BBDE-3C42-9484-67AF39A8A417}" type="datetimeFigureOut">
              <a:rPr lang="en-US" smtClean="0"/>
              <a:t>5/19/24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40DD8-8A10-7E8B-6234-855B07973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E6F4D-9EF0-A3C3-3724-CA75EABC3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5F35-F00A-5F42-912F-2B884BC3D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2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B9CD-DC9C-F967-D95E-86FBE5BED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ADB900-F80E-B6FA-BB9D-31B8D2F01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08C2E-305B-80FF-AF06-406A0448E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A061A-BE6F-B06F-76A0-7AD614E0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7E9D-BBDE-3C42-9484-67AF39A8A417}" type="datetimeFigureOut">
              <a:rPr lang="en-US" smtClean="0"/>
              <a:t>5/19/24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51CCE-4CBF-13DF-A4D4-50F3A1CF9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09997-EC26-7320-BAB0-38B5DF41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5F35-F00A-5F42-912F-2B884BC3D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8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AB0AD-6231-4AB5-F810-85329971F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C0E7A-1DC6-83C0-A73D-E895F6EF5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223E3-F4EE-11BD-0102-D6FE7F543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67E9D-BBDE-3C42-9484-67AF39A8A417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94BE5-6269-E605-3C40-1A91B6845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D9C48-7E38-B765-06F6-577FA457F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D5F35-F00A-5F42-912F-2B884BC3D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7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EC0A4-71CC-9BEC-8613-74E55FD43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2CA7-5BA8-3B6E-DEFC-A3215C88A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200"/>
            <a:ext cx="9144000" cy="751114"/>
          </a:xfrm>
        </p:spPr>
        <p:txBody>
          <a:bodyPr>
            <a:normAutofit/>
          </a:bodyPr>
          <a:lstStyle/>
          <a:p>
            <a:r>
              <a:rPr lang="en-US" sz="2400" dirty="0"/>
              <a:t>Meta Learners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0F62AD-2F17-26A5-1AF9-E38CA13F7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201"/>
            <a:ext cx="9144000" cy="3701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Fundamental Modeling </a:t>
            </a:r>
          </a:p>
          <a:p>
            <a:endParaRPr lang="en-US" dirty="0"/>
          </a:p>
        </p:txBody>
      </p:sp>
      <p:pic>
        <p:nvPicPr>
          <p:cNvPr id="6" name="Picture 5" descr="A diagram of a cross-section&#10;&#10;Description automatically generated">
            <a:extLst>
              <a:ext uri="{FF2B5EF4-FFF2-40B4-BE49-F238E27FC236}">
                <a16:creationId xmlns:a16="http://schemas.microsoft.com/office/drawing/2014/main" id="{03E2E203-F573-A16F-B529-65EB5C8B1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010" y="942319"/>
            <a:ext cx="7772400" cy="17464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E542E1-1C3F-C449-9918-362FFBD2A6E1}"/>
              </a:ext>
            </a:extLst>
          </p:cNvPr>
          <p:cNvSpPr txBox="1"/>
          <p:nvPr/>
        </p:nvSpPr>
        <p:spPr>
          <a:xfrm>
            <a:off x="2105591" y="2688772"/>
            <a:ext cx="77723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Preprocessing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Normalization with Z-transformation</a:t>
            </a:r>
          </a:p>
          <a:p>
            <a:r>
              <a:rPr lang="en-US" sz="2400" dirty="0"/>
              <a:t>Ensemble Techniques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Bagging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Bayesian Boosting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AdaBoost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Random Forest</a:t>
            </a:r>
          </a:p>
          <a:p>
            <a:r>
              <a:rPr lang="en-US" sz="2400" dirty="0"/>
              <a:t>Base-Learner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Decision Tree</a:t>
            </a:r>
          </a:p>
          <a:p>
            <a:r>
              <a:rPr lang="en-US" sz="2400" dirty="0"/>
              <a:t>Validation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10-fold cross-validation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212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C57A-11D9-DB98-019F-104F5D9FD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200"/>
            <a:ext cx="9144000" cy="751114"/>
          </a:xfrm>
        </p:spPr>
        <p:txBody>
          <a:bodyPr>
            <a:normAutofit/>
          </a:bodyPr>
          <a:lstStyle/>
          <a:p>
            <a:r>
              <a:rPr lang="en-US" sz="2400" dirty="0"/>
              <a:t>Meta Learners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1807C-6471-77D3-D723-6B5955319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04131"/>
            <a:ext cx="9144000" cy="530412"/>
          </a:xfrm>
        </p:spPr>
        <p:txBody>
          <a:bodyPr/>
          <a:lstStyle/>
          <a:p>
            <a:r>
              <a:rPr lang="en-US" dirty="0"/>
              <a:t>Performance of Bagging Ensemble learner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907AF8-C08D-0441-D87A-D976AF39F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340371"/>
              </p:ext>
            </p:extLst>
          </p:nvPr>
        </p:nvGraphicFramePr>
        <p:xfrm>
          <a:off x="2209798" y="4486121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756319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678498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88711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40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DAPRA_a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97.73% +/- 0.39%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2.27% +/- 0.39%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10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DAPRA_b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99.85% +/- 0.04%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0.15% +/- 0.04%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279504"/>
                  </a:ext>
                </a:extLst>
              </a:tr>
            </a:tbl>
          </a:graphicData>
        </a:graphic>
      </p:graphicFrame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113BD04-0F03-7FC9-64CD-3B0824448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597" y="1637626"/>
            <a:ext cx="7772400" cy="1814927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362D9529-B8B6-36DC-B086-9CFF0ABDFFE2}"/>
              </a:ext>
            </a:extLst>
          </p:cNvPr>
          <p:cNvSpPr txBox="1">
            <a:spLocks/>
          </p:cNvSpPr>
          <p:nvPr/>
        </p:nvSpPr>
        <p:spPr>
          <a:xfrm>
            <a:off x="1817914" y="967264"/>
            <a:ext cx="9144000" cy="530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Cross-validation of Bagging Ensemble learner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7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D9420F-C4FC-7295-B4F5-82FBC4BB668F}"/>
              </a:ext>
            </a:extLst>
          </p:cNvPr>
          <p:cNvSpPr txBox="1">
            <a:spLocks/>
          </p:cNvSpPr>
          <p:nvPr/>
        </p:nvSpPr>
        <p:spPr>
          <a:xfrm>
            <a:off x="1524000" y="76200"/>
            <a:ext cx="9144000" cy="751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                                                      Meta Learners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FF3EAD7-8D78-163D-97D7-8C81138D700C}"/>
              </a:ext>
            </a:extLst>
          </p:cNvPr>
          <p:cNvSpPr txBox="1">
            <a:spLocks/>
          </p:cNvSpPr>
          <p:nvPr/>
        </p:nvSpPr>
        <p:spPr>
          <a:xfrm>
            <a:off x="2536371" y="3429000"/>
            <a:ext cx="9144000" cy="4680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Performance of Bayesian Boosting Ensemble learner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7576DE3-F7B1-0210-0568-8E00E45B9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678263"/>
              </p:ext>
            </p:extLst>
          </p:nvPr>
        </p:nvGraphicFramePr>
        <p:xfrm>
          <a:off x="2260600" y="4357984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756319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678498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88711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40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DAPRA_a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98.39% +/- 0.26%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1.61% +/- 0.26%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10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DAPRA_b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99.98% +/- 0.02%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0.02% +/- 0.02%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279504"/>
                  </a:ext>
                </a:extLst>
              </a:tr>
            </a:tbl>
          </a:graphicData>
        </a:graphic>
      </p:graphicFrame>
      <p:sp>
        <p:nvSpPr>
          <p:cNvPr id="2" name="Subtitle 2">
            <a:extLst>
              <a:ext uri="{FF2B5EF4-FFF2-40B4-BE49-F238E27FC236}">
                <a16:creationId xmlns:a16="http://schemas.microsoft.com/office/drawing/2014/main" id="{AEAE8F98-5A41-9E4C-4CE5-6AF346C297B0}"/>
              </a:ext>
            </a:extLst>
          </p:cNvPr>
          <p:cNvSpPr txBox="1">
            <a:spLocks/>
          </p:cNvSpPr>
          <p:nvPr/>
        </p:nvSpPr>
        <p:spPr>
          <a:xfrm>
            <a:off x="2438400" y="549185"/>
            <a:ext cx="9144000" cy="4680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Cross-validation of Bayesian Boosting Ensemble learner</a:t>
            </a:r>
          </a:p>
          <a:p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FDAF738-0AD9-4E56-1D77-2FD6BC09C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387496"/>
            <a:ext cx="7772400" cy="128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6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9B575-0EB5-0536-7347-4CCD777AD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93F7AD-758B-D853-8DC2-421D33A51284}"/>
              </a:ext>
            </a:extLst>
          </p:cNvPr>
          <p:cNvSpPr txBox="1">
            <a:spLocks/>
          </p:cNvSpPr>
          <p:nvPr/>
        </p:nvSpPr>
        <p:spPr>
          <a:xfrm>
            <a:off x="1524000" y="76200"/>
            <a:ext cx="9144000" cy="751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                                                      Meta Learners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9B1349F-1479-C6DC-7424-D949AC862129}"/>
              </a:ext>
            </a:extLst>
          </p:cNvPr>
          <p:cNvSpPr txBox="1">
            <a:spLocks/>
          </p:cNvSpPr>
          <p:nvPr/>
        </p:nvSpPr>
        <p:spPr>
          <a:xfrm>
            <a:off x="2797629" y="4310744"/>
            <a:ext cx="9144000" cy="478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Performance of AdaBoost Ensemble learner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C0ADC8-21B9-CC90-8A73-E89C64A23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670675"/>
              </p:ext>
            </p:extLst>
          </p:nvPr>
        </p:nvGraphicFramePr>
        <p:xfrm>
          <a:off x="2032000" y="4997751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756319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678498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88711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40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DAPRA_a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97.66% +/- 0.41%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2.34% +/- 0.41%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10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DAPRA_b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99.99% +/- 0.01%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0.01% +/- 0.01%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279504"/>
                  </a:ext>
                </a:extLst>
              </a:tr>
            </a:tbl>
          </a:graphicData>
        </a:graphic>
      </p:graphicFrame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4C2BD5F-C641-0C29-57A6-47F0075E6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599" y="1902696"/>
            <a:ext cx="7772400" cy="1332666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79C50B23-5866-BEAB-AE5D-1021E5D6BCC0}"/>
              </a:ext>
            </a:extLst>
          </p:cNvPr>
          <p:cNvSpPr txBox="1">
            <a:spLocks/>
          </p:cNvSpPr>
          <p:nvPr/>
        </p:nvSpPr>
        <p:spPr>
          <a:xfrm>
            <a:off x="3033733" y="747729"/>
            <a:ext cx="9144000" cy="478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Cross-validation of AdaBoost Ensemble learner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4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56488-B232-86B7-DFF7-FF16A9FF8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54310B-EA6C-6CBD-4B9E-13215D44A4DA}"/>
              </a:ext>
            </a:extLst>
          </p:cNvPr>
          <p:cNvSpPr txBox="1">
            <a:spLocks/>
          </p:cNvSpPr>
          <p:nvPr/>
        </p:nvSpPr>
        <p:spPr>
          <a:xfrm>
            <a:off x="1524000" y="76200"/>
            <a:ext cx="9144000" cy="751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                                                      Meta Learners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3892712-3D2D-67F5-7A67-289E1383FDA9}"/>
              </a:ext>
            </a:extLst>
          </p:cNvPr>
          <p:cNvSpPr txBox="1">
            <a:spLocks/>
          </p:cNvSpPr>
          <p:nvPr/>
        </p:nvSpPr>
        <p:spPr>
          <a:xfrm>
            <a:off x="2441881" y="4050876"/>
            <a:ext cx="9144000" cy="549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Performance of Random Forest Ensemble learner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213F2A-1FD5-7AF3-E0E3-A43F8EB3E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44241"/>
              </p:ext>
            </p:extLst>
          </p:nvPr>
        </p:nvGraphicFramePr>
        <p:xfrm>
          <a:off x="2086282" y="4851568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756319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678498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88711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40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DAPRA_a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97.81% +/- 0.39%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2.19% +/- 0.39%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10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DAPRA_b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100.00% +/- 0.01%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0.00% +/- 0.01%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279504"/>
                  </a:ext>
                </a:extLst>
              </a:tr>
            </a:tbl>
          </a:graphicData>
        </a:graphic>
      </p:graphicFrame>
      <p:sp>
        <p:nvSpPr>
          <p:cNvPr id="2" name="Subtitle 2">
            <a:extLst>
              <a:ext uri="{FF2B5EF4-FFF2-40B4-BE49-F238E27FC236}">
                <a16:creationId xmlns:a16="http://schemas.microsoft.com/office/drawing/2014/main" id="{023B1413-E803-8497-6BD8-01888975D271}"/>
              </a:ext>
            </a:extLst>
          </p:cNvPr>
          <p:cNvSpPr txBox="1">
            <a:spLocks/>
          </p:cNvSpPr>
          <p:nvPr/>
        </p:nvSpPr>
        <p:spPr>
          <a:xfrm>
            <a:off x="2441881" y="827314"/>
            <a:ext cx="9144000" cy="549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Cross-validation of Random Forest Ensemble learner</a:t>
            </a:r>
          </a:p>
          <a:p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5C9652C-EB62-19DB-57AD-B3670FCB4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881" y="1733728"/>
            <a:ext cx="7772400" cy="150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6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E72F3-D46B-2B14-765F-B91448B3C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E4D6E-816B-3095-8822-72E69D6AB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Bagging achieved lower accuracy on more complex datasets (</a:t>
            </a:r>
            <a:r>
              <a:rPr lang="en-US" dirty="0" err="1"/>
              <a:t>DARPA_a</a:t>
            </a:r>
            <a:r>
              <a:rPr lang="en-US" dirty="0"/>
              <a:t>) with 21 classes.</a:t>
            </a:r>
          </a:p>
          <a:p>
            <a:r>
              <a:rPr lang="en-US" dirty="0"/>
              <a:t>Bayesian Boosting achieved highest accuracy on the more complex dataset (</a:t>
            </a:r>
            <a:r>
              <a:rPr lang="en-US" dirty="0" err="1"/>
              <a:t>DARPA_a</a:t>
            </a:r>
            <a:r>
              <a:rPr lang="en-US" dirty="0"/>
              <a:t>) compared to all other ensemble technique but computationally intensive due to its iterative nature of boosting.</a:t>
            </a:r>
          </a:p>
          <a:p>
            <a:r>
              <a:rPr lang="en-US" dirty="0"/>
              <a:t>AdaBoost is less effective on complex data (</a:t>
            </a:r>
            <a:r>
              <a:rPr lang="en-US" dirty="0" err="1"/>
              <a:t>DARPA_a</a:t>
            </a:r>
            <a:r>
              <a:rPr lang="en-US" dirty="0"/>
              <a:t>) with more  classes but performs well on simpler data (</a:t>
            </a:r>
            <a:r>
              <a:rPr lang="en-US" dirty="0" err="1"/>
              <a:t>DARPA_b</a:t>
            </a:r>
            <a:r>
              <a:rPr lang="en-US" dirty="0"/>
              <a:t>).</a:t>
            </a:r>
          </a:p>
          <a:p>
            <a:r>
              <a:rPr lang="en-US" dirty="0"/>
              <a:t>Random Forest achieved the highest accuracy in the simpler dataset (</a:t>
            </a:r>
            <a:r>
              <a:rPr lang="en-US" dirty="0" err="1"/>
              <a:t>DARPA_b</a:t>
            </a:r>
            <a:r>
              <a:rPr lang="en-US" dirty="0"/>
              <a:t>) compared to the other </a:t>
            </a:r>
            <a:r>
              <a:rPr lang="en-US"/>
              <a:t>ensemble techniques but </a:t>
            </a:r>
            <a:r>
              <a:rPr lang="en-US" dirty="0"/>
              <a:t>can be computationally expensive due to the large number of trees.</a:t>
            </a:r>
          </a:p>
        </p:txBody>
      </p:sp>
    </p:spTree>
    <p:extLst>
      <p:ext uri="{BB962C8B-B14F-4D97-AF65-F5344CB8AC3E}">
        <p14:creationId xmlns:p14="http://schemas.microsoft.com/office/powerpoint/2010/main" val="3077233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315</Words>
  <Application>Microsoft Macintosh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Meta Learners </vt:lpstr>
      <vt:lpstr>Meta Learners </vt:lpstr>
      <vt:lpstr>PowerPoint Presentation</vt:lpstr>
      <vt:lpstr>PowerPoint Presentation</vt:lpstr>
      <vt:lpstr>PowerPoint Presentation</vt:lpstr>
      <vt:lpstr>                              Observations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 Learners </dc:title>
  <dc:creator>Yead Rahman</dc:creator>
  <cp:lastModifiedBy>Yead Rahman</cp:lastModifiedBy>
  <cp:revision>30</cp:revision>
  <dcterms:created xsi:type="dcterms:W3CDTF">2024-05-18T02:21:44Z</dcterms:created>
  <dcterms:modified xsi:type="dcterms:W3CDTF">2024-05-19T16:12:19Z</dcterms:modified>
</cp:coreProperties>
</file>