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81"/>
  </p:normalViewPr>
  <p:slideViewPr>
    <p:cSldViewPr snapToGrid="0">
      <p:cViewPr>
        <p:scale>
          <a:sx n="92" d="100"/>
          <a:sy n="92" d="100"/>
        </p:scale>
        <p:origin x="208" y="41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CE4ED-4676-1FA1-1D92-4D1208E6D6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AFBB92-A1F0-B915-9375-9062C8C660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7C8FBB-06D8-A8A5-52CF-A192A160119D}"/>
              </a:ext>
            </a:extLst>
          </p:cNvPr>
          <p:cNvSpPr>
            <a:spLocks noGrp="1"/>
          </p:cNvSpPr>
          <p:nvPr>
            <p:ph type="dt" sz="half" idx="10"/>
          </p:nvPr>
        </p:nvSpPr>
        <p:spPr/>
        <p:txBody>
          <a:bodyPr/>
          <a:lstStyle/>
          <a:p>
            <a:fld id="{00FB3A86-93ED-8D43-8ED1-0802FA994B2A}" type="datetimeFigureOut">
              <a:rPr lang="en-US" smtClean="0"/>
              <a:t>4/17/24</a:t>
            </a:fld>
            <a:endParaRPr lang="en-US"/>
          </a:p>
        </p:txBody>
      </p:sp>
      <p:sp>
        <p:nvSpPr>
          <p:cNvPr id="5" name="Footer Placeholder 4">
            <a:extLst>
              <a:ext uri="{FF2B5EF4-FFF2-40B4-BE49-F238E27FC236}">
                <a16:creationId xmlns:a16="http://schemas.microsoft.com/office/drawing/2014/main" id="{44458B44-CB16-03A0-90DE-8F17628060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D56592-BDA6-1FE3-816B-5C03A32344BD}"/>
              </a:ext>
            </a:extLst>
          </p:cNvPr>
          <p:cNvSpPr>
            <a:spLocks noGrp="1"/>
          </p:cNvSpPr>
          <p:nvPr>
            <p:ph type="sldNum" sz="quarter" idx="12"/>
          </p:nvPr>
        </p:nvSpPr>
        <p:spPr/>
        <p:txBody>
          <a:bodyPr/>
          <a:lstStyle/>
          <a:p>
            <a:fld id="{1BABA906-C7A0-534E-BE47-DB4D824C72B2}" type="slidenum">
              <a:rPr lang="en-US" smtClean="0"/>
              <a:t>‹#›</a:t>
            </a:fld>
            <a:endParaRPr lang="en-US"/>
          </a:p>
        </p:txBody>
      </p:sp>
    </p:spTree>
    <p:extLst>
      <p:ext uri="{BB962C8B-B14F-4D97-AF65-F5344CB8AC3E}">
        <p14:creationId xmlns:p14="http://schemas.microsoft.com/office/powerpoint/2010/main" val="1617437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329FA-F575-7318-908D-F37297B5B2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F4F280-1FC2-C3E1-963E-0F1D9F4D2C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403053-E4D9-EB10-4561-0BD44CA97FF4}"/>
              </a:ext>
            </a:extLst>
          </p:cNvPr>
          <p:cNvSpPr>
            <a:spLocks noGrp="1"/>
          </p:cNvSpPr>
          <p:nvPr>
            <p:ph type="dt" sz="half" idx="10"/>
          </p:nvPr>
        </p:nvSpPr>
        <p:spPr/>
        <p:txBody>
          <a:bodyPr/>
          <a:lstStyle/>
          <a:p>
            <a:fld id="{00FB3A86-93ED-8D43-8ED1-0802FA994B2A}" type="datetimeFigureOut">
              <a:rPr lang="en-US" smtClean="0"/>
              <a:t>4/17/24</a:t>
            </a:fld>
            <a:endParaRPr lang="en-US"/>
          </a:p>
        </p:txBody>
      </p:sp>
      <p:sp>
        <p:nvSpPr>
          <p:cNvPr id="5" name="Footer Placeholder 4">
            <a:extLst>
              <a:ext uri="{FF2B5EF4-FFF2-40B4-BE49-F238E27FC236}">
                <a16:creationId xmlns:a16="http://schemas.microsoft.com/office/drawing/2014/main" id="{8FC6A027-D9FC-0A37-8197-44DAF72196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47A0B1-5BA5-F08D-129C-CE49479EF070}"/>
              </a:ext>
            </a:extLst>
          </p:cNvPr>
          <p:cNvSpPr>
            <a:spLocks noGrp="1"/>
          </p:cNvSpPr>
          <p:nvPr>
            <p:ph type="sldNum" sz="quarter" idx="12"/>
          </p:nvPr>
        </p:nvSpPr>
        <p:spPr/>
        <p:txBody>
          <a:bodyPr/>
          <a:lstStyle/>
          <a:p>
            <a:fld id="{1BABA906-C7A0-534E-BE47-DB4D824C72B2}" type="slidenum">
              <a:rPr lang="en-US" smtClean="0"/>
              <a:t>‹#›</a:t>
            </a:fld>
            <a:endParaRPr lang="en-US"/>
          </a:p>
        </p:txBody>
      </p:sp>
    </p:spTree>
    <p:extLst>
      <p:ext uri="{BB962C8B-B14F-4D97-AF65-F5344CB8AC3E}">
        <p14:creationId xmlns:p14="http://schemas.microsoft.com/office/powerpoint/2010/main" val="185480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AD7798-89AA-BA4E-5C45-B448CB80E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1F0FDF-85F1-D4E1-86B0-FD4B978839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FD5053-7851-5E17-3766-06C34F3A6D4B}"/>
              </a:ext>
            </a:extLst>
          </p:cNvPr>
          <p:cNvSpPr>
            <a:spLocks noGrp="1"/>
          </p:cNvSpPr>
          <p:nvPr>
            <p:ph type="dt" sz="half" idx="10"/>
          </p:nvPr>
        </p:nvSpPr>
        <p:spPr/>
        <p:txBody>
          <a:bodyPr/>
          <a:lstStyle/>
          <a:p>
            <a:fld id="{00FB3A86-93ED-8D43-8ED1-0802FA994B2A}" type="datetimeFigureOut">
              <a:rPr lang="en-US" smtClean="0"/>
              <a:t>4/17/24</a:t>
            </a:fld>
            <a:endParaRPr lang="en-US"/>
          </a:p>
        </p:txBody>
      </p:sp>
      <p:sp>
        <p:nvSpPr>
          <p:cNvPr id="5" name="Footer Placeholder 4">
            <a:extLst>
              <a:ext uri="{FF2B5EF4-FFF2-40B4-BE49-F238E27FC236}">
                <a16:creationId xmlns:a16="http://schemas.microsoft.com/office/drawing/2014/main" id="{767A7FEC-9A38-8E56-F3C8-72F762B462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58BB8D-9F15-E05F-D499-B33821CEC487}"/>
              </a:ext>
            </a:extLst>
          </p:cNvPr>
          <p:cNvSpPr>
            <a:spLocks noGrp="1"/>
          </p:cNvSpPr>
          <p:nvPr>
            <p:ph type="sldNum" sz="quarter" idx="12"/>
          </p:nvPr>
        </p:nvSpPr>
        <p:spPr/>
        <p:txBody>
          <a:bodyPr/>
          <a:lstStyle/>
          <a:p>
            <a:fld id="{1BABA906-C7A0-534E-BE47-DB4D824C72B2}" type="slidenum">
              <a:rPr lang="en-US" smtClean="0"/>
              <a:t>‹#›</a:t>
            </a:fld>
            <a:endParaRPr lang="en-US"/>
          </a:p>
        </p:txBody>
      </p:sp>
    </p:spTree>
    <p:extLst>
      <p:ext uri="{BB962C8B-B14F-4D97-AF65-F5344CB8AC3E}">
        <p14:creationId xmlns:p14="http://schemas.microsoft.com/office/powerpoint/2010/main" val="2104190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71F8-FEB9-01E0-5723-66A2A67405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5C2CBA-2E2A-60F6-A770-51E324CE37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8E38B-1774-3DEF-34F7-0A30C230CB76}"/>
              </a:ext>
            </a:extLst>
          </p:cNvPr>
          <p:cNvSpPr>
            <a:spLocks noGrp="1"/>
          </p:cNvSpPr>
          <p:nvPr>
            <p:ph type="dt" sz="half" idx="10"/>
          </p:nvPr>
        </p:nvSpPr>
        <p:spPr/>
        <p:txBody>
          <a:bodyPr/>
          <a:lstStyle/>
          <a:p>
            <a:fld id="{00FB3A86-93ED-8D43-8ED1-0802FA994B2A}" type="datetimeFigureOut">
              <a:rPr lang="en-US" smtClean="0"/>
              <a:t>4/17/24</a:t>
            </a:fld>
            <a:endParaRPr lang="en-US"/>
          </a:p>
        </p:txBody>
      </p:sp>
      <p:sp>
        <p:nvSpPr>
          <p:cNvPr id="5" name="Footer Placeholder 4">
            <a:extLst>
              <a:ext uri="{FF2B5EF4-FFF2-40B4-BE49-F238E27FC236}">
                <a16:creationId xmlns:a16="http://schemas.microsoft.com/office/drawing/2014/main" id="{4002FE3A-FA3C-697B-D667-EC06A0EFE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599B41-36FF-C055-C1CE-DB8E41AD5AF7}"/>
              </a:ext>
            </a:extLst>
          </p:cNvPr>
          <p:cNvSpPr>
            <a:spLocks noGrp="1"/>
          </p:cNvSpPr>
          <p:nvPr>
            <p:ph type="sldNum" sz="quarter" idx="12"/>
          </p:nvPr>
        </p:nvSpPr>
        <p:spPr/>
        <p:txBody>
          <a:bodyPr/>
          <a:lstStyle/>
          <a:p>
            <a:fld id="{1BABA906-C7A0-534E-BE47-DB4D824C72B2}" type="slidenum">
              <a:rPr lang="en-US" smtClean="0"/>
              <a:t>‹#›</a:t>
            </a:fld>
            <a:endParaRPr lang="en-US"/>
          </a:p>
        </p:txBody>
      </p:sp>
    </p:spTree>
    <p:extLst>
      <p:ext uri="{BB962C8B-B14F-4D97-AF65-F5344CB8AC3E}">
        <p14:creationId xmlns:p14="http://schemas.microsoft.com/office/powerpoint/2010/main" val="2829635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B4517-0CE8-09AE-35FE-3E13903DE6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1552C0-374F-2CFF-9665-2CED938BD9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31F45D-9133-ED7F-7C90-B1DD5856A324}"/>
              </a:ext>
            </a:extLst>
          </p:cNvPr>
          <p:cNvSpPr>
            <a:spLocks noGrp="1"/>
          </p:cNvSpPr>
          <p:nvPr>
            <p:ph type="dt" sz="half" idx="10"/>
          </p:nvPr>
        </p:nvSpPr>
        <p:spPr/>
        <p:txBody>
          <a:bodyPr/>
          <a:lstStyle/>
          <a:p>
            <a:fld id="{00FB3A86-93ED-8D43-8ED1-0802FA994B2A}" type="datetimeFigureOut">
              <a:rPr lang="en-US" smtClean="0"/>
              <a:t>4/17/24</a:t>
            </a:fld>
            <a:endParaRPr lang="en-US"/>
          </a:p>
        </p:txBody>
      </p:sp>
      <p:sp>
        <p:nvSpPr>
          <p:cNvPr id="5" name="Footer Placeholder 4">
            <a:extLst>
              <a:ext uri="{FF2B5EF4-FFF2-40B4-BE49-F238E27FC236}">
                <a16:creationId xmlns:a16="http://schemas.microsoft.com/office/drawing/2014/main" id="{D3819F6F-D23B-E072-71EA-E6DB2CFD7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7D6C7A-1CF8-A851-9532-CF05C0F089C4}"/>
              </a:ext>
            </a:extLst>
          </p:cNvPr>
          <p:cNvSpPr>
            <a:spLocks noGrp="1"/>
          </p:cNvSpPr>
          <p:nvPr>
            <p:ph type="sldNum" sz="quarter" idx="12"/>
          </p:nvPr>
        </p:nvSpPr>
        <p:spPr/>
        <p:txBody>
          <a:bodyPr/>
          <a:lstStyle/>
          <a:p>
            <a:fld id="{1BABA906-C7A0-534E-BE47-DB4D824C72B2}" type="slidenum">
              <a:rPr lang="en-US" smtClean="0"/>
              <a:t>‹#›</a:t>
            </a:fld>
            <a:endParaRPr lang="en-US"/>
          </a:p>
        </p:txBody>
      </p:sp>
    </p:spTree>
    <p:extLst>
      <p:ext uri="{BB962C8B-B14F-4D97-AF65-F5344CB8AC3E}">
        <p14:creationId xmlns:p14="http://schemas.microsoft.com/office/powerpoint/2010/main" val="101429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A741D-6AC6-E551-9388-C1179DEA4A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859698-F479-90A0-1B4E-A2AD5E3D61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AFC210-8AE8-9520-7D71-580C2AEA8E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3CD466-85CB-39E2-6BCD-0CD3AEE1EC17}"/>
              </a:ext>
            </a:extLst>
          </p:cNvPr>
          <p:cNvSpPr>
            <a:spLocks noGrp="1"/>
          </p:cNvSpPr>
          <p:nvPr>
            <p:ph type="dt" sz="half" idx="10"/>
          </p:nvPr>
        </p:nvSpPr>
        <p:spPr/>
        <p:txBody>
          <a:bodyPr/>
          <a:lstStyle/>
          <a:p>
            <a:fld id="{00FB3A86-93ED-8D43-8ED1-0802FA994B2A}" type="datetimeFigureOut">
              <a:rPr lang="en-US" smtClean="0"/>
              <a:t>4/17/24</a:t>
            </a:fld>
            <a:endParaRPr lang="en-US"/>
          </a:p>
        </p:txBody>
      </p:sp>
      <p:sp>
        <p:nvSpPr>
          <p:cNvPr id="6" name="Footer Placeholder 5">
            <a:extLst>
              <a:ext uri="{FF2B5EF4-FFF2-40B4-BE49-F238E27FC236}">
                <a16:creationId xmlns:a16="http://schemas.microsoft.com/office/drawing/2014/main" id="{0BC8A416-C815-91B9-3198-A79BB543CD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6962D9-2BD0-81DE-53DB-C26449A0695C}"/>
              </a:ext>
            </a:extLst>
          </p:cNvPr>
          <p:cNvSpPr>
            <a:spLocks noGrp="1"/>
          </p:cNvSpPr>
          <p:nvPr>
            <p:ph type="sldNum" sz="quarter" idx="12"/>
          </p:nvPr>
        </p:nvSpPr>
        <p:spPr/>
        <p:txBody>
          <a:bodyPr/>
          <a:lstStyle/>
          <a:p>
            <a:fld id="{1BABA906-C7A0-534E-BE47-DB4D824C72B2}" type="slidenum">
              <a:rPr lang="en-US" smtClean="0"/>
              <a:t>‹#›</a:t>
            </a:fld>
            <a:endParaRPr lang="en-US"/>
          </a:p>
        </p:txBody>
      </p:sp>
    </p:spTree>
    <p:extLst>
      <p:ext uri="{BB962C8B-B14F-4D97-AF65-F5344CB8AC3E}">
        <p14:creationId xmlns:p14="http://schemas.microsoft.com/office/powerpoint/2010/main" val="200355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B02B-29D5-1FA9-11DB-9A27064F01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A3EB0C-B9EE-1896-FEE5-0D4A016FC4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AB48F7-C3FF-B800-39A9-FCD0B1E1CE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9672FA-5D9F-D4F2-F7D3-B0FDBC3212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3A0FE5-E855-EFF8-8360-168A431072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B9C61C-3977-E470-7AA3-6EEB0F904C75}"/>
              </a:ext>
            </a:extLst>
          </p:cNvPr>
          <p:cNvSpPr>
            <a:spLocks noGrp="1"/>
          </p:cNvSpPr>
          <p:nvPr>
            <p:ph type="dt" sz="half" idx="10"/>
          </p:nvPr>
        </p:nvSpPr>
        <p:spPr/>
        <p:txBody>
          <a:bodyPr/>
          <a:lstStyle/>
          <a:p>
            <a:fld id="{00FB3A86-93ED-8D43-8ED1-0802FA994B2A}" type="datetimeFigureOut">
              <a:rPr lang="en-US" smtClean="0"/>
              <a:t>4/17/24</a:t>
            </a:fld>
            <a:endParaRPr lang="en-US"/>
          </a:p>
        </p:txBody>
      </p:sp>
      <p:sp>
        <p:nvSpPr>
          <p:cNvPr id="8" name="Footer Placeholder 7">
            <a:extLst>
              <a:ext uri="{FF2B5EF4-FFF2-40B4-BE49-F238E27FC236}">
                <a16:creationId xmlns:a16="http://schemas.microsoft.com/office/drawing/2014/main" id="{97120441-59AC-FC58-91EB-6D5DAF448F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03367A-67D4-A4FB-4B75-88B301ADE749}"/>
              </a:ext>
            </a:extLst>
          </p:cNvPr>
          <p:cNvSpPr>
            <a:spLocks noGrp="1"/>
          </p:cNvSpPr>
          <p:nvPr>
            <p:ph type="sldNum" sz="quarter" idx="12"/>
          </p:nvPr>
        </p:nvSpPr>
        <p:spPr/>
        <p:txBody>
          <a:bodyPr/>
          <a:lstStyle/>
          <a:p>
            <a:fld id="{1BABA906-C7A0-534E-BE47-DB4D824C72B2}" type="slidenum">
              <a:rPr lang="en-US" smtClean="0"/>
              <a:t>‹#›</a:t>
            </a:fld>
            <a:endParaRPr lang="en-US"/>
          </a:p>
        </p:txBody>
      </p:sp>
    </p:spTree>
    <p:extLst>
      <p:ext uri="{BB962C8B-B14F-4D97-AF65-F5344CB8AC3E}">
        <p14:creationId xmlns:p14="http://schemas.microsoft.com/office/powerpoint/2010/main" val="1770712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3F36A-89BD-1B5B-81EE-661E02F720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52FD74-075F-3849-97D2-026F2CA13851}"/>
              </a:ext>
            </a:extLst>
          </p:cNvPr>
          <p:cNvSpPr>
            <a:spLocks noGrp="1"/>
          </p:cNvSpPr>
          <p:nvPr>
            <p:ph type="dt" sz="half" idx="10"/>
          </p:nvPr>
        </p:nvSpPr>
        <p:spPr/>
        <p:txBody>
          <a:bodyPr/>
          <a:lstStyle/>
          <a:p>
            <a:fld id="{00FB3A86-93ED-8D43-8ED1-0802FA994B2A}" type="datetimeFigureOut">
              <a:rPr lang="en-US" smtClean="0"/>
              <a:t>4/17/24</a:t>
            </a:fld>
            <a:endParaRPr lang="en-US"/>
          </a:p>
        </p:txBody>
      </p:sp>
      <p:sp>
        <p:nvSpPr>
          <p:cNvPr id="4" name="Footer Placeholder 3">
            <a:extLst>
              <a:ext uri="{FF2B5EF4-FFF2-40B4-BE49-F238E27FC236}">
                <a16:creationId xmlns:a16="http://schemas.microsoft.com/office/drawing/2014/main" id="{71741C00-0EEB-A4F8-905E-013AED5F24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88DA1A-A5BE-DD62-979E-B5761D9DB989}"/>
              </a:ext>
            </a:extLst>
          </p:cNvPr>
          <p:cNvSpPr>
            <a:spLocks noGrp="1"/>
          </p:cNvSpPr>
          <p:nvPr>
            <p:ph type="sldNum" sz="quarter" idx="12"/>
          </p:nvPr>
        </p:nvSpPr>
        <p:spPr/>
        <p:txBody>
          <a:bodyPr/>
          <a:lstStyle/>
          <a:p>
            <a:fld id="{1BABA906-C7A0-534E-BE47-DB4D824C72B2}" type="slidenum">
              <a:rPr lang="en-US" smtClean="0"/>
              <a:t>‹#›</a:t>
            </a:fld>
            <a:endParaRPr lang="en-US"/>
          </a:p>
        </p:txBody>
      </p:sp>
    </p:spTree>
    <p:extLst>
      <p:ext uri="{BB962C8B-B14F-4D97-AF65-F5344CB8AC3E}">
        <p14:creationId xmlns:p14="http://schemas.microsoft.com/office/powerpoint/2010/main" val="322272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8128D2-2A4C-61CF-BF89-7264D42BE963}"/>
              </a:ext>
            </a:extLst>
          </p:cNvPr>
          <p:cNvSpPr>
            <a:spLocks noGrp="1"/>
          </p:cNvSpPr>
          <p:nvPr>
            <p:ph type="dt" sz="half" idx="10"/>
          </p:nvPr>
        </p:nvSpPr>
        <p:spPr/>
        <p:txBody>
          <a:bodyPr/>
          <a:lstStyle/>
          <a:p>
            <a:fld id="{00FB3A86-93ED-8D43-8ED1-0802FA994B2A}" type="datetimeFigureOut">
              <a:rPr lang="en-US" smtClean="0"/>
              <a:t>4/17/24</a:t>
            </a:fld>
            <a:endParaRPr lang="en-US"/>
          </a:p>
        </p:txBody>
      </p:sp>
      <p:sp>
        <p:nvSpPr>
          <p:cNvPr id="3" name="Footer Placeholder 2">
            <a:extLst>
              <a:ext uri="{FF2B5EF4-FFF2-40B4-BE49-F238E27FC236}">
                <a16:creationId xmlns:a16="http://schemas.microsoft.com/office/drawing/2014/main" id="{6CF512EA-0D4E-9D98-E02B-8E9D841D34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618EBB-277B-CBC8-BFD4-75A6BD42117F}"/>
              </a:ext>
            </a:extLst>
          </p:cNvPr>
          <p:cNvSpPr>
            <a:spLocks noGrp="1"/>
          </p:cNvSpPr>
          <p:nvPr>
            <p:ph type="sldNum" sz="quarter" idx="12"/>
          </p:nvPr>
        </p:nvSpPr>
        <p:spPr/>
        <p:txBody>
          <a:bodyPr/>
          <a:lstStyle/>
          <a:p>
            <a:fld id="{1BABA906-C7A0-534E-BE47-DB4D824C72B2}" type="slidenum">
              <a:rPr lang="en-US" smtClean="0"/>
              <a:t>‹#›</a:t>
            </a:fld>
            <a:endParaRPr lang="en-US"/>
          </a:p>
        </p:txBody>
      </p:sp>
    </p:spTree>
    <p:extLst>
      <p:ext uri="{BB962C8B-B14F-4D97-AF65-F5344CB8AC3E}">
        <p14:creationId xmlns:p14="http://schemas.microsoft.com/office/powerpoint/2010/main" val="2649648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87CE6-7AA7-A0AB-0258-20C3722B2A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ABCE63-F04B-C7BE-2E97-FDAA6543D5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90ACB3-DEBC-E369-9EAE-09C58264A1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853D21-7396-C411-18A4-6225F898C76A}"/>
              </a:ext>
            </a:extLst>
          </p:cNvPr>
          <p:cNvSpPr>
            <a:spLocks noGrp="1"/>
          </p:cNvSpPr>
          <p:nvPr>
            <p:ph type="dt" sz="half" idx="10"/>
          </p:nvPr>
        </p:nvSpPr>
        <p:spPr/>
        <p:txBody>
          <a:bodyPr/>
          <a:lstStyle/>
          <a:p>
            <a:fld id="{00FB3A86-93ED-8D43-8ED1-0802FA994B2A}" type="datetimeFigureOut">
              <a:rPr lang="en-US" smtClean="0"/>
              <a:t>4/17/24</a:t>
            </a:fld>
            <a:endParaRPr lang="en-US"/>
          </a:p>
        </p:txBody>
      </p:sp>
      <p:sp>
        <p:nvSpPr>
          <p:cNvPr id="6" name="Footer Placeholder 5">
            <a:extLst>
              <a:ext uri="{FF2B5EF4-FFF2-40B4-BE49-F238E27FC236}">
                <a16:creationId xmlns:a16="http://schemas.microsoft.com/office/drawing/2014/main" id="{B4857C3C-A2DB-5C02-D49E-6097D46BEF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F86D3C-767A-6BAB-F262-C79B08DC8374}"/>
              </a:ext>
            </a:extLst>
          </p:cNvPr>
          <p:cNvSpPr>
            <a:spLocks noGrp="1"/>
          </p:cNvSpPr>
          <p:nvPr>
            <p:ph type="sldNum" sz="quarter" idx="12"/>
          </p:nvPr>
        </p:nvSpPr>
        <p:spPr/>
        <p:txBody>
          <a:bodyPr/>
          <a:lstStyle/>
          <a:p>
            <a:fld id="{1BABA906-C7A0-534E-BE47-DB4D824C72B2}" type="slidenum">
              <a:rPr lang="en-US" smtClean="0"/>
              <a:t>‹#›</a:t>
            </a:fld>
            <a:endParaRPr lang="en-US"/>
          </a:p>
        </p:txBody>
      </p:sp>
    </p:spTree>
    <p:extLst>
      <p:ext uri="{BB962C8B-B14F-4D97-AF65-F5344CB8AC3E}">
        <p14:creationId xmlns:p14="http://schemas.microsoft.com/office/powerpoint/2010/main" val="691521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BDB72-6BFE-2AEA-F6C7-3C1006BCD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CC8F1D-53D2-09FA-4212-3C391E0DCD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7E1602-27A4-FD84-5AC9-3AD17E95C8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AAA9C9-D58E-FF11-F9F2-642706D99FA0}"/>
              </a:ext>
            </a:extLst>
          </p:cNvPr>
          <p:cNvSpPr>
            <a:spLocks noGrp="1"/>
          </p:cNvSpPr>
          <p:nvPr>
            <p:ph type="dt" sz="half" idx="10"/>
          </p:nvPr>
        </p:nvSpPr>
        <p:spPr/>
        <p:txBody>
          <a:bodyPr/>
          <a:lstStyle/>
          <a:p>
            <a:fld id="{00FB3A86-93ED-8D43-8ED1-0802FA994B2A}" type="datetimeFigureOut">
              <a:rPr lang="en-US" smtClean="0"/>
              <a:t>4/17/24</a:t>
            </a:fld>
            <a:endParaRPr lang="en-US"/>
          </a:p>
        </p:txBody>
      </p:sp>
      <p:sp>
        <p:nvSpPr>
          <p:cNvPr id="6" name="Footer Placeholder 5">
            <a:extLst>
              <a:ext uri="{FF2B5EF4-FFF2-40B4-BE49-F238E27FC236}">
                <a16:creationId xmlns:a16="http://schemas.microsoft.com/office/drawing/2014/main" id="{DED3392F-E029-0719-2053-BE35F92271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AAFD8F-CD15-A4F6-F487-EC4A51A40BE0}"/>
              </a:ext>
            </a:extLst>
          </p:cNvPr>
          <p:cNvSpPr>
            <a:spLocks noGrp="1"/>
          </p:cNvSpPr>
          <p:nvPr>
            <p:ph type="sldNum" sz="quarter" idx="12"/>
          </p:nvPr>
        </p:nvSpPr>
        <p:spPr/>
        <p:txBody>
          <a:bodyPr/>
          <a:lstStyle/>
          <a:p>
            <a:fld id="{1BABA906-C7A0-534E-BE47-DB4D824C72B2}" type="slidenum">
              <a:rPr lang="en-US" smtClean="0"/>
              <a:t>‹#›</a:t>
            </a:fld>
            <a:endParaRPr lang="en-US"/>
          </a:p>
        </p:txBody>
      </p:sp>
    </p:spTree>
    <p:extLst>
      <p:ext uri="{BB962C8B-B14F-4D97-AF65-F5344CB8AC3E}">
        <p14:creationId xmlns:p14="http://schemas.microsoft.com/office/powerpoint/2010/main" val="2819923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7404DE-F2E1-7A3B-DAC8-F6D7763F11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4F2F5B-044C-36BA-FBB8-71D95048D5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4570F2-B6B2-297E-236A-7DC9BEB6FE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B3A86-93ED-8D43-8ED1-0802FA994B2A}" type="datetimeFigureOut">
              <a:rPr lang="en-US" smtClean="0"/>
              <a:t>4/17/24</a:t>
            </a:fld>
            <a:endParaRPr lang="en-US"/>
          </a:p>
        </p:txBody>
      </p:sp>
      <p:sp>
        <p:nvSpPr>
          <p:cNvPr id="5" name="Footer Placeholder 4">
            <a:extLst>
              <a:ext uri="{FF2B5EF4-FFF2-40B4-BE49-F238E27FC236}">
                <a16:creationId xmlns:a16="http://schemas.microsoft.com/office/drawing/2014/main" id="{B5977E94-31E0-39D1-4D3E-BB28A74F51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3CF5AB-16B2-CEE1-DB99-DCEC3B6B00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ABA906-C7A0-534E-BE47-DB4D824C72B2}" type="slidenum">
              <a:rPr lang="en-US" smtClean="0"/>
              <a:t>‹#›</a:t>
            </a:fld>
            <a:endParaRPr lang="en-US"/>
          </a:p>
        </p:txBody>
      </p:sp>
    </p:spTree>
    <p:extLst>
      <p:ext uri="{BB962C8B-B14F-4D97-AF65-F5344CB8AC3E}">
        <p14:creationId xmlns:p14="http://schemas.microsoft.com/office/powerpoint/2010/main" val="4086006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A26F-7B8A-793B-8846-E946C20825AA}"/>
              </a:ext>
            </a:extLst>
          </p:cNvPr>
          <p:cNvSpPr>
            <a:spLocks noGrp="1"/>
          </p:cNvSpPr>
          <p:nvPr>
            <p:ph type="ctrTitle"/>
          </p:nvPr>
        </p:nvSpPr>
        <p:spPr>
          <a:xfrm>
            <a:off x="1524000" y="254001"/>
            <a:ext cx="9144000" cy="940934"/>
          </a:xfrm>
        </p:spPr>
        <p:txBody>
          <a:bodyPr/>
          <a:lstStyle/>
          <a:p>
            <a:r>
              <a:rPr lang="en-US" dirty="0"/>
              <a:t>Introduction</a:t>
            </a:r>
          </a:p>
        </p:txBody>
      </p:sp>
      <p:sp>
        <p:nvSpPr>
          <p:cNvPr id="3" name="Subtitle 2">
            <a:extLst>
              <a:ext uri="{FF2B5EF4-FFF2-40B4-BE49-F238E27FC236}">
                <a16:creationId xmlns:a16="http://schemas.microsoft.com/office/drawing/2014/main" id="{B11A509C-8596-23B0-1551-912E90191DF8}"/>
              </a:ext>
            </a:extLst>
          </p:cNvPr>
          <p:cNvSpPr>
            <a:spLocks noGrp="1"/>
          </p:cNvSpPr>
          <p:nvPr>
            <p:ph type="subTitle" idx="1"/>
          </p:nvPr>
        </p:nvSpPr>
        <p:spPr>
          <a:xfrm>
            <a:off x="1524000" y="1194935"/>
            <a:ext cx="9144000" cy="3255962"/>
          </a:xfrm>
        </p:spPr>
        <p:txBody>
          <a:bodyPr/>
          <a:lstStyle/>
          <a:p>
            <a:r>
              <a:rPr lang="en-US" dirty="0"/>
              <a:t>This paper proposes an intelligent mining algorithm for complex attribute medical data based on deep learning.</a:t>
            </a:r>
          </a:p>
          <a:p>
            <a:pPr marL="342900" indent="-342900">
              <a:buFont typeface="Arial" panose="020B0604020202020204" pitchFamily="34" charset="0"/>
              <a:buChar char="•"/>
            </a:pPr>
            <a:r>
              <a:rPr lang="en-US" dirty="0"/>
              <a:t>discrete processing on complex attribute medical data to obtain applicable data types</a:t>
            </a:r>
          </a:p>
          <a:p>
            <a:pPr marL="342900" indent="-342900">
              <a:buFont typeface="Arial" panose="020B0604020202020204" pitchFamily="34" charset="0"/>
              <a:buChar char="•"/>
            </a:pPr>
            <a:r>
              <a:rPr lang="en-US" dirty="0" err="1"/>
              <a:t>classifes</a:t>
            </a:r>
            <a:r>
              <a:rPr lang="en-US" dirty="0"/>
              <a:t> medical data with </a:t>
            </a:r>
            <a:r>
              <a:rPr lang="en-US" dirty="0" err="1"/>
              <a:t>diferent</a:t>
            </a:r>
            <a:r>
              <a:rPr lang="en-US" dirty="0"/>
              <a:t> attributes according to medical data association rules</a:t>
            </a:r>
          </a:p>
          <a:p>
            <a:pPr marL="342900" indent="-342900">
              <a:buFont typeface="Arial" panose="020B0604020202020204" pitchFamily="34" charset="0"/>
              <a:buChar char="•"/>
            </a:pPr>
            <a:r>
              <a:rPr lang="en-US" dirty="0"/>
              <a:t>finally completes complex attribute medical data mining</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4012347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7F338E-60FB-FE41-B9AA-8813D76E821D}"/>
              </a:ext>
            </a:extLst>
          </p:cNvPr>
          <p:cNvSpPr>
            <a:spLocks noGrp="1"/>
          </p:cNvSpPr>
          <p:nvPr>
            <p:ph idx="1"/>
          </p:nvPr>
        </p:nvSpPr>
        <p:spPr>
          <a:xfrm>
            <a:off x="838200" y="0"/>
            <a:ext cx="10515600" cy="7013574"/>
          </a:xfrm>
        </p:spPr>
        <p:txBody>
          <a:bodyPr>
            <a:normAutofit/>
          </a:bodyPr>
          <a:lstStyle/>
          <a:p>
            <a:r>
              <a:rPr lang="en-US" sz="1000" dirty="0"/>
              <a:t>How to mine complex medical data intelligently is become an urgent problem in the medical industry</a:t>
            </a:r>
          </a:p>
          <a:p>
            <a:r>
              <a:rPr lang="en-US" sz="1000" dirty="0"/>
              <a:t>the </a:t>
            </a:r>
            <a:r>
              <a:rPr lang="en-US" sz="1000" dirty="0" err="1"/>
              <a:t>feld</a:t>
            </a:r>
            <a:r>
              <a:rPr lang="en-US" sz="1000" dirty="0"/>
              <a:t> of medical information is facing </a:t>
            </a:r>
            <a:r>
              <a:rPr lang="en-US" sz="1000" dirty="0" err="1"/>
              <a:t>difculties</a:t>
            </a:r>
            <a:r>
              <a:rPr lang="en-US" sz="1000" dirty="0"/>
              <a:t> such as fewer talents and poor academic skills, more </a:t>
            </a:r>
            <a:r>
              <a:rPr lang="en-US" sz="1000" dirty="0" err="1"/>
              <a:t>difculty</a:t>
            </a:r>
            <a:r>
              <a:rPr lang="en-US" sz="1000" dirty="0"/>
              <a:t> in complex attributes of medical data mining, and a wide range of coverage, which greatly limits the application of mining technology in medical data</a:t>
            </a:r>
          </a:p>
          <a:p>
            <a:r>
              <a:rPr lang="en-US" sz="1000" dirty="0"/>
              <a:t>Conducted in-depth research on medical text entity recognition methods and achieved good research results, verifying the superiority of computer technology</a:t>
            </a:r>
          </a:p>
          <a:p>
            <a:r>
              <a:rPr lang="en-US" sz="1000" dirty="0"/>
              <a:t>applied mining intelligent technology well, and solved the problem of data loss based on mining technology</a:t>
            </a:r>
          </a:p>
          <a:p>
            <a:r>
              <a:rPr lang="en-US" sz="1000" dirty="0"/>
              <a:t>pointed out that machine intelligence has powerful algorithmic capabilities, can </a:t>
            </a:r>
            <a:r>
              <a:rPr lang="en-US" sz="1000" dirty="0" err="1"/>
              <a:t>fnd</a:t>
            </a:r>
            <a:r>
              <a:rPr lang="en-US" sz="1000" dirty="0"/>
              <a:t> hidden patterns in data, acquires features of things based on data association patterns, and solves complex medical dataset calculation problems</a:t>
            </a:r>
          </a:p>
          <a:p>
            <a:r>
              <a:rPr lang="en-US" sz="800" dirty="0"/>
              <a:t>established a Python-based software platform to facilitate data-driven method analysis, using data mining and statistical learning methods, by using data mining * </a:t>
            </a:r>
            <a:r>
              <a:rPr lang="en-US" sz="800" dirty="0" err="1"/>
              <a:t>Xiaofeng</a:t>
            </a:r>
            <a:r>
              <a:rPr lang="en-US" sz="800" dirty="0"/>
              <a:t> Li mberse@126.com 1 Department of Information Engineering, Heilongjiang International University, Harbin 150025, China 2 School of Computer Science and Technology, Harbin Institute of Technology, Harbin 150001, China 3 College of Mathematics and Econometrics, Hunan University, Changsha 410082, China 4 School of Physical Education, Northeast Normal University, Changchun 130024, China X. Li et al. 1 3 and statistical learning methods, the data set is analyzed and a prediction model is established, which gives full play to the superior performance of data mining technology</a:t>
            </a:r>
            <a:endParaRPr lang="en-US" sz="1000" dirty="0"/>
          </a:p>
          <a:p>
            <a:r>
              <a:rPr lang="en-US" sz="800" dirty="0"/>
              <a:t>pointed out that the existing sequential frequent </a:t>
            </a:r>
            <a:r>
              <a:rPr lang="en-US" sz="800" dirty="0" err="1"/>
              <a:t>itemsets</a:t>
            </a:r>
            <a:r>
              <a:rPr lang="en-US" sz="800" dirty="0"/>
              <a:t> mining methods have certain limitations. A fast frequent itemset mining method based on GPU is proposed. By making full use of the computing power of the GPU, a very fast performance is achieved, which is suitable for large-scale data.</a:t>
            </a:r>
            <a:endParaRPr lang="en-US" sz="1000" dirty="0"/>
          </a:p>
          <a:p>
            <a:endParaRPr lang="en-US" sz="1000" dirty="0"/>
          </a:p>
          <a:p>
            <a:endParaRPr lang="en-US" sz="1000" dirty="0"/>
          </a:p>
          <a:p>
            <a:r>
              <a:rPr lang="en-US" sz="800" dirty="0"/>
              <a:t>From the analysis of Fig. 3, we can see that the frequency of data mining is at a high level under </a:t>
            </a:r>
            <a:r>
              <a:rPr lang="en-US" sz="800" dirty="0" err="1"/>
              <a:t>diferent</a:t>
            </a:r>
            <a:r>
              <a:rPr lang="en-US" sz="800" dirty="0"/>
              <a:t> mining factors, and the state of data mining is stable. From this, we can conclude that the mining </a:t>
            </a:r>
            <a:r>
              <a:rPr lang="en-US" sz="800" dirty="0" err="1"/>
              <a:t>efciency</a:t>
            </a:r>
            <a:r>
              <a:rPr lang="en-US" sz="800" dirty="0"/>
              <a:t> of this algorithm is higher and the time consuming is lower when mining complex attribute medical data, which can save a lot of data mining time. In order to </a:t>
            </a:r>
            <a:r>
              <a:rPr lang="en-US" sz="800" dirty="0" err="1"/>
              <a:t>furthe</a:t>
            </a:r>
            <a:endParaRPr lang="en-US" sz="1000" dirty="0"/>
          </a:p>
          <a:p>
            <a:r>
              <a:rPr lang="en-US" sz="800" dirty="0"/>
              <a:t>However, it can be clearly seen that the accuracy of these two algorithms is lower than the other algorithms, and the results are not good. According to the above analysis, it can be seen that the accuracy of the proposed algorithm extraction is high, which can well match the output value of medical data. This is because the proposed algorithm uses the convolutional neural network to extract the association rules of medical data, and uses the association coefficient matrix and the difference coefficient matrix to obtain the association mapping of the data set. The association mapping relationship is used to obtain all the association rules of the complex attribute medical data set, thereby improving the accuracy of association rule extraction, and the medical data mining effect is better.</a:t>
            </a:r>
          </a:p>
          <a:p>
            <a:endParaRPr lang="en-US" sz="1000" dirty="0"/>
          </a:p>
        </p:txBody>
      </p:sp>
    </p:spTree>
    <p:extLst>
      <p:ext uri="{BB962C8B-B14F-4D97-AF65-F5344CB8AC3E}">
        <p14:creationId xmlns:p14="http://schemas.microsoft.com/office/powerpoint/2010/main" val="62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6513F-C627-2E85-10FD-FA2E5ACEEAEB}"/>
              </a:ext>
            </a:extLst>
          </p:cNvPr>
          <p:cNvSpPr>
            <a:spLocks noGrp="1"/>
          </p:cNvSpPr>
          <p:nvPr>
            <p:ph type="title"/>
          </p:nvPr>
        </p:nvSpPr>
        <p:spPr>
          <a:xfrm>
            <a:off x="838200" y="125639"/>
            <a:ext cx="10515600" cy="636361"/>
          </a:xfrm>
        </p:spPr>
        <p:txBody>
          <a:bodyPr>
            <a:normAutofit fontScale="90000"/>
          </a:bodyPr>
          <a:lstStyle/>
          <a:p>
            <a:r>
              <a:rPr lang="en-US" dirty="0"/>
              <a:t>Steps</a:t>
            </a:r>
          </a:p>
        </p:txBody>
      </p:sp>
      <p:sp>
        <p:nvSpPr>
          <p:cNvPr id="3" name="Content Placeholder 2">
            <a:extLst>
              <a:ext uri="{FF2B5EF4-FFF2-40B4-BE49-F238E27FC236}">
                <a16:creationId xmlns:a16="http://schemas.microsoft.com/office/drawing/2014/main" id="{1E91BB50-2128-1819-70E3-6DF8AFAB72E7}"/>
              </a:ext>
            </a:extLst>
          </p:cNvPr>
          <p:cNvSpPr>
            <a:spLocks noGrp="1"/>
          </p:cNvSpPr>
          <p:nvPr>
            <p:ph idx="1"/>
          </p:nvPr>
        </p:nvSpPr>
        <p:spPr>
          <a:xfrm>
            <a:off x="838200" y="761999"/>
            <a:ext cx="10515600" cy="5845629"/>
          </a:xfrm>
        </p:spPr>
        <p:txBody>
          <a:bodyPr/>
          <a:lstStyle/>
          <a:p>
            <a:pPr marL="0" indent="0">
              <a:buNone/>
            </a:pPr>
            <a:r>
              <a:rPr lang="en-US" dirty="0"/>
              <a:t>1. Discretized medical data with complex attributes, and the processed data is more suitable for subsequent research on convolutional neural networks; </a:t>
            </a:r>
          </a:p>
          <a:p>
            <a:pPr marL="0" indent="0">
              <a:buNone/>
            </a:pPr>
            <a:r>
              <a:rPr lang="en-US" dirty="0"/>
              <a:t>2. The association rules of medical data with complex attributes are extracted, and the associations between data sets are analyzed, which lays the foundation for data mining research;</a:t>
            </a:r>
          </a:p>
          <a:p>
            <a:pPr marL="0" indent="0">
              <a:buNone/>
            </a:pPr>
            <a:r>
              <a:rPr lang="en-US" dirty="0"/>
              <a:t>3. Before data mining, data </a:t>
            </a:r>
            <a:r>
              <a:rPr lang="en-US" dirty="0" err="1"/>
              <a:t>classifcation</a:t>
            </a:r>
            <a:r>
              <a:rPr lang="en-US" dirty="0"/>
              <a:t> was performed </a:t>
            </a:r>
            <a:r>
              <a:rPr lang="en-US" dirty="0" err="1"/>
              <a:t>frst</a:t>
            </a:r>
            <a:r>
              <a:rPr lang="en-US" dirty="0"/>
              <a:t>, which </a:t>
            </a:r>
            <a:r>
              <a:rPr lang="en-US" dirty="0" err="1"/>
              <a:t>efectively</a:t>
            </a:r>
            <a:r>
              <a:rPr lang="en-US" dirty="0"/>
              <a:t> improved mining accuracy; </a:t>
            </a:r>
          </a:p>
          <a:p>
            <a:pPr marL="0" indent="0">
              <a:buNone/>
            </a:pPr>
            <a:r>
              <a:rPr lang="en-US" dirty="0"/>
              <a:t>4. The performance of the proposed algorithm is </a:t>
            </a:r>
            <a:r>
              <a:rPr lang="en-US" dirty="0" err="1"/>
              <a:t>verifed</a:t>
            </a:r>
            <a:r>
              <a:rPr lang="en-US" dirty="0"/>
              <a:t> by multiple groups of comparative experiments. The index content is rich and the results have certain reliability.</a:t>
            </a:r>
          </a:p>
        </p:txBody>
      </p:sp>
    </p:spTree>
    <p:extLst>
      <p:ext uri="{BB962C8B-B14F-4D97-AF65-F5344CB8AC3E}">
        <p14:creationId xmlns:p14="http://schemas.microsoft.com/office/powerpoint/2010/main" val="643562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flowchart of a model&#10;&#10;Description automatically generated">
            <a:extLst>
              <a:ext uri="{FF2B5EF4-FFF2-40B4-BE49-F238E27FC236}">
                <a16:creationId xmlns:a16="http://schemas.microsoft.com/office/drawing/2014/main" id="{53240F93-E77F-F4EB-6646-9472D2BF0302}"/>
              </a:ext>
            </a:extLst>
          </p:cNvPr>
          <p:cNvPicPr>
            <a:picLocks noGrp="1" noChangeAspect="1"/>
          </p:cNvPicPr>
          <p:nvPr>
            <p:ph idx="1"/>
          </p:nvPr>
        </p:nvPicPr>
        <p:blipFill>
          <a:blip r:embed="rId2"/>
          <a:stretch>
            <a:fillRect/>
          </a:stretch>
        </p:blipFill>
        <p:spPr>
          <a:xfrm>
            <a:off x="0" y="1212490"/>
            <a:ext cx="3557392" cy="5173249"/>
          </a:xfrm>
        </p:spPr>
      </p:pic>
      <p:pic>
        <p:nvPicPr>
          <p:cNvPr id="7" name="Picture 6" descr="A graph of a graph&#10;&#10;Description automatically generated">
            <a:extLst>
              <a:ext uri="{FF2B5EF4-FFF2-40B4-BE49-F238E27FC236}">
                <a16:creationId xmlns:a16="http://schemas.microsoft.com/office/drawing/2014/main" id="{0E951A1C-7A52-BDEE-6AA9-334F493558C6}"/>
              </a:ext>
            </a:extLst>
          </p:cNvPr>
          <p:cNvPicPr>
            <a:picLocks noChangeAspect="1"/>
          </p:cNvPicPr>
          <p:nvPr/>
        </p:nvPicPr>
        <p:blipFill>
          <a:blip r:embed="rId3"/>
          <a:stretch>
            <a:fillRect/>
          </a:stretch>
        </p:blipFill>
        <p:spPr>
          <a:xfrm>
            <a:off x="2505362" y="1304071"/>
            <a:ext cx="2743043" cy="2367332"/>
          </a:xfrm>
          <a:prstGeom prst="rect">
            <a:avLst/>
          </a:prstGeom>
        </p:spPr>
      </p:pic>
      <p:pic>
        <p:nvPicPr>
          <p:cNvPr id="9" name="Picture 8" descr="A graph of data&#10;&#10;Description automatically generated">
            <a:extLst>
              <a:ext uri="{FF2B5EF4-FFF2-40B4-BE49-F238E27FC236}">
                <a16:creationId xmlns:a16="http://schemas.microsoft.com/office/drawing/2014/main" id="{29F56AEE-13E5-7233-98AC-AAE2B7DA9295}"/>
              </a:ext>
            </a:extLst>
          </p:cNvPr>
          <p:cNvPicPr>
            <a:picLocks noChangeAspect="1"/>
          </p:cNvPicPr>
          <p:nvPr/>
        </p:nvPicPr>
        <p:blipFill>
          <a:blip r:embed="rId4"/>
          <a:stretch>
            <a:fillRect/>
          </a:stretch>
        </p:blipFill>
        <p:spPr>
          <a:xfrm>
            <a:off x="5069909" y="1208773"/>
            <a:ext cx="3776597" cy="2593257"/>
          </a:xfrm>
          <a:prstGeom prst="rect">
            <a:avLst/>
          </a:prstGeom>
        </p:spPr>
      </p:pic>
      <p:pic>
        <p:nvPicPr>
          <p:cNvPr id="11" name="Picture 10" descr="A graph of different numbers&#10;&#10;Description automatically generated with medium confidence">
            <a:extLst>
              <a:ext uri="{FF2B5EF4-FFF2-40B4-BE49-F238E27FC236}">
                <a16:creationId xmlns:a16="http://schemas.microsoft.com/office/drawing/2014/main" id="{F8D8C4F7-B5B2-19EB-D724-6D6092C27AB4}"/>
              </a:ext>
            </a:extLst>
          </p:cNvPr>
          <p:cNvPicPr>
            <a:picLocks noChangeAspect="1"/>
          </p:cNvPicPr>
          <p:nvPr/>
        </p:nvPicPr>
        <p:blipFill>
          <a:blip r:embed="rId5"/>
          <a:stretch>
            <a:fillRect/>
          </a:stretch>
        </p:blipFill>
        <p:spPr>
          <a:xfrm>
            <a:off x="8694333" y="1067257"/>
            <a:ext cx="3497667" cy="2755378"/>
          </a:xfrm>
          <a:prstGeom prst="rect">
            <a:avLst/>
          </a:prstGeom>
        </p:spPr>
      </p:pic>
      <p:pic>
        <p:nvPicPr>
          <p:cNvPr id="13" name="Picture 12" descr="A table with numbers and text&#10;&#10;Description automatically generated">
            <a:extLst>
              <a:ext uri="{FF2B5EF4-FFF2-40B4-BE49-F238E27FC236}">
                <a16:creationId xmlns:a16="http://schemas.microsoft.com/office/drawing/2014/main" id="{CDBA8E97-C7FB-DF59-2276-AE83E7269235}"/>
              </a:ext>
            </a:extLst>
          </p:cNvPr>
          <p:cNvPicPr>
            <a:picLocks noChangeAspect="1"/>
          </p:cNvPicPr>
          <p:nvPr/>
        </p:nvPicPr>
        <p:blipFill>
          <a:blip r:embed="rId6"/>
          <a:stretch>
            <a:fillRect/>
          </a:stretch>
        </p:blipFill>
        <p:spPr>
          <a:xfrm>
            <a:off x="3465684" y="4088194"/>
            <a:ext cx="8160706" cy="2367332"/>
          </a:xfrm>
          <a:prstGeom prst="rect">
            <a:avLst/>
          </a:prstGeom>
        </p:spPr>
      </p:pic>
    </p:spTree>
    <p:extLst>
      <p:ext uri="{BB962C8B-B14F-4D97-AF65-F5344CB8AC3E}">
        <p14:creationId xmlns:p14="http://schemas.microsoft.com/office/powerpoint/2010/main" val="2110247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59BA8-207A-301F-440C-0349BBC9D295}"/>
              </a:ext>
            </a:extLst>
          </p:cNvPr>
          <p:cNvSpPr>
            <a:spLocks noGrp="1"/>
          </p:cNvSpPr>
          <p:nvPr>
            <p:ph type="title"/>
          </p:nvPr>
        </p:nvSpPr>
        <p:spPr/>
        <p:txBody>
          <a:bodyPr>
            <a:normAutofit/>
          </a:bodyPr>
          <a:lstStyle/>
          <a:p>
            <a:pPr algn="ctr"/>
            <a:r>
              <a:rPr lang="en-US" sz="3600" dirty="0"/>
              <a:t>Intelligent Mining of Complex Medical Data</a:t>
            </a:r>
          </a:p>
        </p:txBody>
      </p:sp>
      <p:sp>
        <p:nvSpPr>
          <p:cNvPr id="3" name="Content Placeholder 2">
            <a:extLst>
              <a:ext uri="{FF2B5EF4-FFF2-40B4-BE49-F238E27FC236}">
                <a16:creationId xmlns:a16="http://schemas.microsoft.com/office/drawing/2014/main" id="{1EE3BC0E-020A-527C-51FD-8FB8557645A2}"/>
              </a:ext>
            </a:extLst>
          </p:cNvPr>
          <p:cNvSpPr>
            <a:spLocks noGrp="1"/>
          </p:cNvSpPr>
          <p:nvPr>
            <p:ph idx="1"/>
          </p:nvPr>
        </p:nvSpPr>
        <p:spPr>
          <a:xfrm>
            <a:off x="838200" y="1437696"/>
            <a:ext cx="11353800" cy="5420303"/>
          </a:xfrm>
        </p:spPr>
        <p:txBody>
          <a:bodyPr>
            <a:normAutofit/>
          </a:bodyPr>
          <a:lstStyle/>
          <a:p>
            <a:pPr>
              <a:buFont typeface="Wingdings" pitchFamily="2" charset="2"/>
              <a:buChar char="Ø"/>
            </a:pPr>
            <a:r>
              <a:rPr lang="en-US" sz="2400" dirty="0"/>
              <a:t> Challenges in Complex Medical Data Analysis </a:t>
            </a:r>
          </a:p>
          <a:p>
            <a:pPr>
              <a:buFont typeface="Wingdings" pitchFamily="2" charset="2"/>
              <a:buChar char="Ø"/>
            </a:pPr>
            <a:r>
              <a:rPr lang="en-US" sz="2400" dirty="0"/>
              <a:t> Proposed intelligent mining algorithm </a:t>
            </a:r>
          </a:p>
          <a:p>
            <a:pPr>
              <a:buFont typeface="Wingdings" pitchFamily="2" charset="2"/>
              <a:buChar char="Ø"/>
            </a:pPr>
            <a:r>
              <a:rPr lang="en-US" sz="2400" dirty="0"/>
              <a:t> Deep learning approach for complex medical data </a:t>
            </a:r>
          </a:p>
          <a:p>
            <a:pPr>
              <a:buFont typeface="Wingdings" pitchFamily="2" charset="2"/>
              <a:buChar char="Ø"/>
            </a:pPr>
            <a:r>
              <a:rPr lang="en-US" sz="2400" dirty="0"/>
              <a:t> Addressing low precision, long processing time, and low recall rate </a:t>
            </a:r>
          </a:p>
          <a:p>
            <a:pPr>
              <a:buFont typeface="Wingdings" pitchFamily="2" charset="2"/>
              <a:buChar char="Ø"/>
            </a:pPr>
            <a:r>
              <a:rPr lang="en-US" sz="2400" dirty="0"/>
              <a:t> Discretization and association rule extraction </a:t>
            </a:r>
          </a:p>
          <a:p>
            <a:pPr>
              <a:buFont typeface="Wingdings" pitchFamily="2" charset="2"/>
              <a:buChar char="Ø"/>
            </a:pPr>
            <a:r>
              <a:rPr lang="en-US" sz="2400" dirty="0"/>
              <a:t> Experimental validation and results</a:t>
            </a:r>
          </a:p>
          <a:p>
            <a:pPr marL="0" indent="0">
              <a:buNone/>
            </a:pPr>
            <a:endParaRPr lang="en-US" sz="2400" dirty="0"/>
          </a:p>
        </p:txBody>
      </p:sp>
      <p:pic>
        <p:nvPicPr>
          <p:cNvPr id="5" name="Picture 4" descr="A graph of a graph&#10;&#10;Description automatically generated">
            <a:extLst>
              <a:ext uri="{FF2B5EF4-FFF2-40B4-BE49-F238E27FC236}">
                <a16:creationId xmlns:a16="http://schemas.microsoft.com/office/drawing/2014/main" id="{6592B35E-2CC0-C050-354B-03661ED80EAF}"/>
              </a:ext>
            </a:extLst>
          </p:cNvPr>
          <p:cNvPicPr>
            <a:picLocks noChangeAspect="1"/>
          </p:cNvPicPr>
          <p:nvPr/>
        </p:nvPicPr>
        <p:blipFill>
          <a:blip r:embed="rId2"/>
          <a:stretch>
            <a:fillRect/>
          </a:stretch>
        </p:blipFill>
        <p:spPr>
          <a:xfrm>
            <a:off x="1092198" y="4236638"/>
            <a:ext cx="2743043" cy="2367332"/>
          </a:xfrm>
          <a:prstGeom prst="rect">
            <a:avLst/>
          </a:prstGeom>
        </p:spPr>
      </p:pic>
      <p:pic>
        <p:nvPicPr>
          <p:cNvPr id="6" name="Picture 5" descr="A graph of data&#10;&#10;Description automatically generated">
            <a:extLst>
              <a:ext uri="{FF2B5EF4-FFF2-40B4-BE49-F238E27FC236}">
                <a16:creationId xmlns:a16="http://schemas.microsoft.com/office/drawing/2014/main" id="{DE556DA9-BEF5-4D44-E1D3-808C58410B98}"/>
              </a:ext>
            </a:extLst>
          </p:cNvPr>
          <p:cNvPicPr>
            <a:picLocks noChangeAspect="1"/>
          </p:cNvPicPr>
          <p:nvPr/>
        </p:nvPicPr>
        <p:blipFill>
          <a:blip r:embed="rId3"/>
          <a:stretch>
            <a:fillRect/>
          </a:stretch>
        </p:blipFill>
        <p:spPr>
          <a:xfrm>
            <a:off x="4207701" y="4123675"/>
            <a:ext cx="3776597" cy="2480295"/>
          </a:xfrm>
          <a:prstGeom prst="rect">
            <a:avLst/>
          </a:prstGeom>
        </p:spPr>
      </p:pic>
      <p:pic>
        <p:nvPicPr>
          <p:cNvPr id="7" name="Picture 6" descr="A graph of different numbers&#10;&#10;Description automatically generated with medium confidence">
            <a:extLst>
              <a:ext uri="{FF2B5EF4-FFF2-40B4-BE49-F238E27FC236}">
                <a16:creationId xmlns:a16="http://schemas.microsoft.com/office/drawing/2014/main" id="{33F3BAFC-591D-4DA6-A72B-396EFE74B06B}"/>
              </a:ext>
            </a:extLst>
          </p:cNvPr>
          <p:cNvPicPr>
            <a:picLocks noChangeAspect="1"/>
          </p:cNvPicPr>
          <p:nvPr/>
        </p:nvPicPr>
        <p:blipFill>
          <a:blip r:embed="rId4"/>
          <a:stretch>
            <a:fillRect/>
          </a:stretch>
        </p:blipFill>
        <p:spPr>
          <a:xfrm>
            <a:off x="8500369" y="3776143"/>
            <a:ext cx="3497667" cy="2755378"/>
          </a:xfrm>
          <a:prstGeom prst="rect">
            <a:avLst/>
          </a:prstGeom>
        </p:spPr>
      </p:pic>
    </p:spTree>
    <p:extLst>
      <p:ext uri="{BB962C8B-B14F-4D97-AF65-F5344CB8AC3E}">
        <p14:creationId xmlns:p14="http://schemas.microsoft.com/office/powerpoint/2010/main" val="518204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{DCD0A3F3-C0AA-8D47-A0C4-AC04A8E944BE}tf10001062</Template>
  <TotalTime>1981</TotalTime>
  <Words>732</Words>
  <Application>Microsoft Macintosh PowerPoint</Application>
  <PresentationFormat>Widescreen</PresentationFormat>
  <Paragraphs>28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Introduction</vt:lpstr>
      <vt:lpstr>PowerPoint Presentation</vt:lpstr>
      <vt:lpstr>Steps</vt:lpstr>
      <vt:lpstr>PowerPoint Presentation</vt:lpstr>
      <vt:lpstr>Intelligent Mining of Complex Medical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Yead Rahman</dc:creator>
  <cp:lastModifiedBy>Yead Rahman</cp:lastModifiedBy>
  <cp:revision>14</cp:revision>
  <dcterms:created xsi:type="dcterms:W3CDTF">2024-04-16T22:53:41Z</dcterms:created>
  <dcterms:modified xsi:type="dcterms:W3CDTF">2024-04-18T20:32:44Z</dcterms:modified>
</cp:coreProperties>
</file>