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02" r:id="rId1"/>
  </p:sldMasterIdLst>
  <p:notesMasterIdLst>
    <p:notesMasterId r:id="rId11"/>
  </p:notesMasterIdLst>
  <p:sldIdLst>
    <p:sldId id="265" r:id="rId2"/>
    <p:sldId id="267" r:id="rId3"/>
    <p:sldId id="270" r:id="rId4"/>
    <p:sldId id="275" r:id="rId5"/>
    <p:sldId id="278" r:id="rId6"/>
    <p:sldId id="282" r:id="rId7"/>
    <p:sldId id="279" r:id="rId8"/>
    <p:sldId id="281" r:id="rId9"/>
    <p:sldId id="268" r:id="rId10"/>
  </p:sldIdLst>
  <p:sldSz cx="9144000" cy="6858000" type="screen4x3"/>
  <p:notesSz cx="6858000" cy="9144000"/>
  <p:embeddedFontLst>
    <p:embeddedFont>
      <p:font typeface="-윤고딕310" panose="020B0600000101010101" charset="-127"/>
      <p:regular r:id="rId12"/>
    </p:embeddedFont>
    <p:embeddedFont>
      <p:font typeface="Tahoma" panose="020B0604030504040204" pitchFamily="34" charset="0"/>
      <p:regular r:id="rId13"/>
      <p:bold r:id="rId14"/>
    </p:embeddedFont>
    <p:embeddedFont>
      <p:font typeface="-윤고딕350" panose="020B0600000101010101" charset="-127"/>
      <p:regular r:id="rId15"/>
    </p:embeddedFont>
    <p:embeddedFont>
      <p:font typeface="THE바닐라빈R" panose="02020603020101020101" pitchFamily="18" charset="-127"/>
      <p:regular r:id="rId16"/>
    </p:embeddedFont>
    <p:embeddedFont>
      <p:font typeface="A046신문명조VV" panose="02010504000101010101"/>
      <p:regular r:id="rId17"/>
    </p:embeddedFont>
    <p:embeddedFont>
      <p:font typeface="David" panose="020E0502060401010101" pitchFamily="34" charset="-79"/>
      <p:regular r:id="rId18"/>
      <p:bold r:id="rId19"/>
    </p:embeddedFont>
    <p:embeddedFont>
      <p:font typeface="a옛날목욕탕L" panose="02020600000000000000" pitchFamily="18" charset="-127"/>
      <p:regular r:id="rId20"/>
    </p:embeddedFont>
    <p:embeddedFont>
      <p:font typeface="THE외계인설명서" panose="02020503020101020101" pitchFamily="18" charset="-127"/>
      <p:regular r:id="rId21"/>
    </p:embeddedFont>
    <p:embeddedFont>
      <p:font typeface="휴먼둥근헤드라인" panose="02030504000101010101" pitchFamily="18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249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pos="5511" userDrawn="1">
          <p15:clr>
            <a:srgbClr val="A4A3A4"/>
          </p15:clr>
        </p15:guide>
        <p15:guide id="6" orient="horz" pos="3430" userDrawn="1">
          <p15:clr>
            <a:srgbClr val="A4A3A4"/>
          </p15:clr>
        </p15:guide>
        <p15:guide id="7" orient="horz" pos="890" userDrawn="1">
          <p15:clr>
            <a:srgbClr val="A4A3A4"/>
          </p15:clr>
        </p15:guide>
        <p15:guide id="8" pos="55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  <a:srgbClr val="548235"/>
    <a:srgbClr val="7CDA5F"/>
    <a:srgbClr val="8CD84D"/>
    <a:srgbClr val="8DD84C"/>
    <a:srgbClr val="EBF4E4"/>
    <a:srgbClr val="83D95B"/>
    <a:srgbClr val="7DDA5F"/>
    <a:srgbClr val="86D958"/>
    <a:srgbClr val="8BD9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3867" autoAdjust="0"/>
  </p:normalViewPr>
  <p:slideViewPr>
    <p:cSldViewPr showGuides="1">
      <p:cViewPr varScale="1">
        <p:scale>
          <a:sx n="82" d="100"/>
          <a:sy n="82" d="100"/>
        </p:scale>
        <p:origin x="1052" y="48"/>
      </p:cViewPr>
      <p:guideLst>
        <p:guide orient="horz" pos="2160"/>
        <p:guide pos="249"/>
        <p:guide pos="2880"/>
        <p:guide pos="5511"/>
        <p:guide orient="horz" pos="3430"/>
        <p:guide orient="horz" pos="890"/>
        <p:guide pos="55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412CD-2A21-4426-8319-5D7393BB96BF}" type="datetimeFigureOut">
              <a:rPr lang="ko-KR" altLang="en-US" smtClean="0"/>
              <a:pPr/>
              <a:t>2015-12-22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C4073-6FB3-4D2C-9AF2-2229580981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74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C4073-6FB3-4D2C-9AF2-2229580981A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649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C4073-6FB3-4D2C-9AF2-2229580981A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758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C4073-6FB3-4D2C-9AF2-2229580981A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C4073-6FB3-4D2C-9AF2-2229580981A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786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C4073-6FB3-4D2C-9AF2-2229580981A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393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2648-5C8D-4992-8ED4-FE323F3F9C61}" type="datetimeFigureOut">
              <a:rPr lang="ko-KR" altLang="en-US" smtClean="0"/>
              <a:pPr/>
              <a:t>2015-12-22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81FD-F48D-4723-8965-D920426B4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88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2648-5C8D-4992-8ED4-FE323F3F9C61}" type="datetimeFigureOut">
              <a:rPr lang="ko-KR" altLang="en-US" smtClean="0"/>
              <a:pPr/>
              <a:t>2015-12-22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81FD-F48D-4723-8965-D920426B4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83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2648-5C8D-4992-8ED4-FE323F3F9C61}" type="datetimeFigureOut">
              <a:rPr lang="ko-KR" altLang="en-US" smtClean="0"/>
              <a:pPr/>
              <a:t>2015-12-22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81FD-F48D-4723-8965-D920426B4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4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2648-5C8D-4992-8ED4-FE323F3F9C61}" type="datetimeFigureOut">
              <a:rPr lang="ko-KR" altLang="en-US" smtClean="0"/>
              <a:pPr/>
              <a:t>2015-12-22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81FD-F48D-4723-8965-D920426B4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59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2648-5C8D-4992-8ED4-FE323F3F9C61}" type="datetimeFigureOut">
              <a:rPr lang="ko-KR" altLang="en-US" smtClean="0"/>
              <a:pPr/>
              <a:t>2015-12-22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81FD-F48D-4723-8965-D920426B4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35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2648-5C8D-4992-8ED4-FE323F3F9C61}" type="datetimeFigureOut">
              <a:rPr lang="ko-KR" altLang="en-US" smtClean="0"/>
              <a:pPr/>
              <a:t>2015-12-22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81FD-F48D-4723-8965-D920426B4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00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2648-5C8D-4992-8ED4-FE323F3F9C61}" type="datetimeFigureOut">
              <a:rPr lang="ko-KR" altLang="en-US" smtClean="0"/>
              <a:pPr/>
              <a:t>2015-12-22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81FD-F48D-4723-8965-D920426B4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02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2648-5C8D-4992-8ED4-FE323F3F9C61}" type="datetimeFigureOut">
              <a:rPr lang="ko-KR" altLang="en-US" smtClean="0"/>
              <a:pPr/>
              <a:t>2015-12-22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81FD-F48D-4723-8965-D920426B4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85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2648-5C8D-4992-8ED4-FE323F3F9C61}" type="datetimeFigureOut">
              <a:rPr lang="ko-KR" altLang="en-US" smtClean="0"/>
              <a:pPr/>
              <a:t>2015-12-22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81FD-F48D-4723-8965-D920426B4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8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2648-5C8D-4992-8ED4-FE323F3F9C61}" type="datetimeFigureOut">
              <a:rPr lang="ko-KR" altLang="en-US" smtClean="0"/>
              <a:pPr/>
              <a:t>2015-12-22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81FD-F48D-4723-8965-D920426B4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56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2648-5C8D-4992-8ED4-FE323F3F9C61}" type="datetimeFigureOut">
              <a:rPr lang="ko-KR" altLang="en-US" smtClean="0"/>
              <a:pPr/>
              <a:t>2015-12-22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81FD-F48D-4723-8965-D920426B4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52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E2648-5C8D-4992-8ED4-FE323F3F9C61}" type="datetimeFigureOut">
              <a:rPr lang="ko-KR" altLang="en-US" smtClean="0"/>
              <a:pPr/>
              <a:t>2015-12-22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781FD-F48D-4723-8965-D920426B4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0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104565"/>
            <a:ext cx="9144000" cy="324036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71500" y="1845273"/>
            <a:ext cx="8001000" cy="1758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15000"/>
              </a:spcBef>
            </a:pPr>
            <a:r>
              <a:rPr lang="en-US" altLang="ko-KR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Cafe Searcher</a:t>
            </a:r>
          </a:p>
          <a:p>
            <a:pPr algn="ctr">
              <a:spcBef>
                <a:spcPct val="15000"/>
              </a:spcBef>
            </a:pPr>
            <a:endParaRPr lang="en-US" altLang="ko-KR" sz="1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>
              <a:spcBef>
                <a:spcPct val="15000"/>
              </a:spcBef>
            </a:pP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프로젝트 최종발표</a:t>
            </a:r>
            <a:endParaRPr lang="en-US" altLang="ko-K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62100" y="5203358"/>
            <a:ext cx="60198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ko-K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201311190 </a:t>
            </a:r>
            <a:r>
              <a:rPr lang="ko-KR" altLang="en-US" sz="3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강예은</a:t>
            </a:r>
            <a:endParaRPr lang="en-US" altLang="ko-KR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7504" y="92243"/>
            <a:ext cx="201622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15000"/>
              </a:spcBef>
            </a:pPr>
            <a:r>
              <a:rPr lang="en-US" altLang="ko-KR" sz="15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anose="020B0600000101010101" pitchFamily="50" charset="-127"/>
              </a:rPr>
              <a:t>2015 Web Services</a:t>
            </a:r>
            <a:endParaRPr lang="en-US" altLang="ko-KR" sz="1500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530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31"/>
          <a:stretch/>
        </p:blipFill>
        <p:spPr>
          <a:xfrm>
            <a:off x="0" y="0"/>
            <a:ext cx="3955680" cy="68580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636630" y="625144"/>
            <a:ext cx="19992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spc="-150" dirty="0" smtClean="0">
                <a:ln>
                  <a:solidFill>
                    <a:srgbClr val="D91962">
                      <a:alpha val="0"/>
                    </a:srgbClr>
                  </a:solidFill>
                </a:ln>
                <a:solidFill>
                  <a:srgbClr val="402524"/>
                </a:solidFill>
                <a:latin typeface="David" panose="020E0502060401010101" pitchFamily="34" charset="-79"/>
                <a:ea typeface="A046신문명조VV" panose="02010504000101010101" pitchFamily="2" charset="-127"/>
                <a:cs typeface="David" panose="020E0502060401010101" pitchFamily="34" charset="-79"/>
              </a:rPr>
              <a:t>Contents</a:t>
            </a:r>
            <a:endParaRPr lang="ko-KR" altLang="en-US" sz="4000" b="1" spc="-150" dirty="0">
              <a:solidFill>
                <a:srgbClr val="402524"/>
              </a:solidFill>
              <a:latin typeface="David" panose="020E0502060401010101" pitchFamily="34" charset="-79"/>
              <a:ea typeface="A046신문명조VV" panose="02010504000101010101" pitchFamily="2" charset="-127"/>
              <a:cs typeface="David" panose="020E0502060401010101" pitchFamily="34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1760" y="1961514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100" dirty="0" smtClean="0">
                <a:ln>
                  <a:solidFill>
                    <a:srgbClr val="7DDD71">
                      <a:alpha val="5000"/>
                    </a:srgbClr>
                  </a:solidFill>
                </a:ln>
                <a:solidFill>
                  <a:srgbClr val="47CF35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01 </a:t>
            </a:r>
            <a:r>
              <a:rPr lang="ko-KR" altLang="en-US" sz="2800" spc="-100" smtClean="0">
                <a:ln>
                  <a:solidFill>
                    <a:srgbClr val="7DDD71">
                      <a:alpha val="5000"/>
                    </a:srgbClr>
                  </a:solidFill>
                </a:ln>
                <a:latin typeface="THE바닐라빈R" panose="02020603020101020101" pitchFamily="18" charset="-127"/>
                <a:ea typeface="THE바닐라빈R" panose="02020603020101020101" pitchFamily="18" charset="-127"/>
              </a:rPr>
              <a:t>서비스 소개</a:t>
            </a:r>
            <a:endParaRPr lang="ko-KR" altLang="en-US" sz="2000" spc="-100" dirty="0">
              <a:ln>
                <a:solidFill>
                  <a:srgbClr val="7DDD71">
                    <a:alpha val="5000"/>
                  </a:srgbClr>
                </a:solidFill>
              </a:ln>
              <a:latin typeface="THE바닐라빈R" panose="02020603020101020101" pitchFamily="18" charset="-127"/>
              <a:ea typeface="THE바닐라빈R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87824" y="3003149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100" dirty="0" smtClean="0">
                <a:ln>
                  <a:solidFill>
                    <a:srgbClr val="7DDD71">
                      <a:alpha val="5000"/>
                    </a:srgbClr>
                  </a:solidFill>
                </a:ln>
                <a:solidFill>
                  <a:srgbClr val="47CF35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02 </a:t>
            </a:r>
            <a:r>
              <a:rPr lang="en-US" altLang="ko-KR" sz="2800" spc="-100" dirty="0" smtClean="0">
                <a:ln>
                  <a:solidFill>
                    <a:srgbClr val="7DDD71">
                      <a:alpha val="5000"/>
                    </a:srgbClr>
                  </a:solidFill>
                </a:ln>
                <a:latin typeface="THE바닐라빈R" panose="02020603020101020101" pitchFamily="18" charset="-127"/>
                <a:ea typeface="THE바닐라빈R" panose="02020603020101020101" pitchFamily="18" charset="-127"/>
              </a:rPr>
              <a:t>Open APIs</a:t>
            </a:r>
            <a:endParaRPr lang="ko-KR" altLang="en-US" sz="2000" spc="-100" dirty="0">
              <a:ln>
                <a:solidFill>
                  <a:srgbClr val="7DDD71">
                    <a:alpha val="5000"/>
                  </a:srgbClr>
                </a:solidFill>
              </a:ln>
              <a:latin typeface="THE바닐라빈R" panose="02020603020101020101" pitchFamily="18" charset="-127"/>
              <a:ea typeface="THE바닐라빈R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91704" y="4045037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100" dirty="0" smtClean="0">
                <a:ln>
                  <a:solidFill>
                    <a:srgbClr val="7DDD71">
                      <a:alpha val="5000"/>
                    </a:srgbClr>
                  </a:solidFill>
                </a:ln>
                <a:solidFill>
                  <a:srgbClr val="47CF35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03 </a:t>
            </a:r>
            <a:r>
              <a:rPr lang="en-US" altLang="ko-KR" sz="2800" spc="-100" dirty="0" smtClean="0">
                <a:ln>
                  <a:solidFill>
                    <a:srgbClr val="7DDD71">
                      <a:alpha val="5000"/>
                    </a:srgbClr>
                  </a:solidFill>
                </a:ln>
                <a:latin typeface="THE바닐라빈R" panose="02020603020101020101" pitchFamily="18" charset="-127"/>
                <a:ea typeface="THE바닐라빈R" panose="02020603020101020101" pitchFamily="18" charset="-127"/>
              </a:rPr>
              <a:t>Mashup Service</a:t>
            </a:r>
            <a:endParaRPr lang="ko-KR" altLang="en-US" sz="2000" spc="-100" dirty="0">
              <a:ln>
                <a:solidFill>
                  <a:srgbClr val="7DDD71">
                    <a:alpha val="5000"/>
                  </a:srgbClr>
                </a:solidFill>
              </a:ln>
              <a:latin typeface="THE바닐라빈R" panose="02020603020101020101" pitchFamily="18" charset="-127"/>
              <a:ea typeface="THE바닐라빈R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5083485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100" dirty="0" smtClean="0">
                <a:ln>
                  <a:solidFill>
                    <a:srgbClr val="7DDD71">
                      <a:alpha val="5000"/>
                    </a:srgbClr>
                  </a:solidFill>
                </a:ln>
                <a:solidFill>
                  <a:srgbClr val="47CF35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04 </a:t>
            </a:r>
            <a:r>
              <a:rPr lang="ko-KR" altLang="en-US" sz="2800" spc="-100" smtClean="0">
                <a:ln>
                  <a:solidFill>
                    <a:srgbClr val="7DDD71">
                      <a:alpha val="5000"/>
                    </a:srgbClr>
                  </a:solidFill>
                </a:ln>
                <a:latin typeface="THE바닐라빈R" panose="02020603020101020101" pitchFamily="18" charset="-127"/>
                <a:ea typeface="THE바닐라빈R" panose="02020603020101020101" pitchFamily="18" charset="-127"/>
              </a:rPr>
              <a:t>시연</a:t>
            </a:r>
            <a:endParaRPr lang="ko-KR" altLang="en-US" sz="2000" spc="-100" dirty="0">
              <a:ln>
                <a:solidFill>
                  <a:srgbClr val="7DDD71">
                    <a:alpha val="5000"/>
                  </a:srgbClr>
                </a:solidFill>
              </a:ln>
              <a:latin typeface="THE바닐라빈R" panose="02020603020101020101" pitchFamily="18" charset="-127"/>
              <a:ea typeface="THE바닐라빈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17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-1" y="0"/>
            <a:ext cx="9167149" cy="138896"/>
          </a:xfrm>
          <a:prstGeom prst="rect">
            <a:avLst/>
          </a:prstGeom>
          <a:gradFill>
            <a:gsLst>
              <a:gs pos="0">
                <a:srgbClr val="6FDA62"/>
              </a:gs>
              <a:gs pos="100000">
                <a:srgbClr val="90D738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6384" y="189395"/>
            <a:ext cx="599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00" dirty="0" smtClean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rgbClr val="86D958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01</a:t>
            </a:r>
            <a:endParaRPr lang="ko-KR" altLang="en-US" spc="-100" dirty="0">
              <a:ln>
                <a:solidFill>
                  <a:schemeClr val="tx1">
                    <a:alpha val="5000"/>
                  </a:schemeClr>
                </a:solidFill>
              </a:ln>
              <a:solidFill>
                <a:srgbClr val="86D958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11560" y="189394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00" dirty="0" smtClean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rgbClr val="402524"/>
                </a:solidFill>
                <a:latin typeface="THE바닐라빈R" panose="02020603020101020101" pitchFamily="18" charset="-127"/>
                <a:ea typeface="THE바닐라빈R" panose="02020603020101020101" pitchFamily="18" charset="-127"/>
              </a:rPr>
              <a:t>서비스 소개</a:t>
            </a:r>
            <a:endParaRPr lang="ko-KR" altLang="en-US" sz="2400" b="1" spc="-100" dirty="0">
              <a:ln>
                <a:solidFill>
                  <a:schemeClr val="tx1">
                    <a:alpha val="5000"/>
                  </a:schemeClr>
                </a:solidFill>
              </a:ln>
              <a:solidFill>
                <a:srgbClr val="402524"/>
              </a:solidFill>
              <a:latin typeface="THE바닐라빈R" panose="02020603020101020101" pitchFamily="18" charset="-127"/>
              <a:ea typeface="THE바닐라빈R" panose="0202060302010102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980728"/>
            <a:ext cx="3240000" cy="3001916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9" b="5190"/>
          <a:stretch/>
        </p:blipFill>
        <p:spPr bwMode="auto">
          <a:xfrm>
            <a:off x="5148424" y="980728"/>
            <a:ext cx="3240000" cy="338139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385"/>
          <a:stretch/>
        </p:blipFill>
        <p:spPr bwMode="auto">
          <a:xfrm>
            <a:off x="5148424" y="1303215"/>
            <a:ext cx="3240000" cy="2675138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6" t="16401"/>
          <a:stretch/>
        </p:blipFill>
        <p:spPr>
          <a:xfrm>
            <a:off x="3181954" y="2418781"/>
            <a:ext cx="2810188" cy="427889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456128" y="3127608"/>
            <a:ext cx="2268000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2800" dirty="0" smtClean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  <a:cs typeface="THE외계인설명서" panose="02020503020101020101" pitchFamily="18" charset="-127"/>
              </a:rPr>
              <a:t>지역별 </a:t>
            </a:r>
            <a:endParaRPr lang="en-US" altLang="ko-KR" sz="2800" dirty="0" smtClean="0">
              <a:latin typeface="a옛날목욕탕L" panose="02020600000000000000" pitchFamily="18" charset="-127"/>
              <a:ea typeface="a옛날목욕탕L" panose="02020600000000000000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  <a:cs typeface="THE외계인설명서" panose="02020503020101020101" pitchFamily="18" charset="-127"/>
              </a:rPr>
              <a:t>카페들의 </a:t>
            </a:r>
            <a:endParaRPr lang="en-US" altLang="ko-KR" sz="2800" dirty="0" smtClean="0">
              <a:latin typeface="a옛날목욕탕L" panose="02020600000000000000" pitchFamily="18" charset="-127"/>
              <a:ea typeface="a옛날목욕탕L" panose="02020600000000000000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2800" b="1" dirty="0" smtClean="0">
                <a:solidFill>
                  <a:srgbClr val="C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THE외계인설명서" panose="02020503020101020101" pitchFamily="18" charset="-127"/>
              </a:rPr>
              <a:t>위치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  <a:cs typeface="THE외계인설명서" panose="02020503020101020101" pitchFamily="18" charset="-127"/>
              </a:rPr>
              <a:t>와 </a:t>
            </a:r>
            <a:r>
              <a:rPr lang="ko-KR" altLang="en-US" sz="2800" b="1" dirty="0" smtClean="0">
                <a:solidFill>
                  <a:srgbClr val="C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THE외계인설명서" panose="02020503020101020101" pitchFamily="18" charset="-127"/>
              </a:rPr>
              <a:t>정보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  <a:cs typeface="THE외계인설명서" panose="02020503020101020101" pitchFamily="18" charset="-127"/>
              </a:rPr>
              <a:t>를 </a:t>
            </a:r>
            <a:endParaRPr lang="en-US" altLang="ko-KR" sz="2800" dirty="0" smtClean="0">
              <a:latin typeface="a옛날목욕탕L" panose="02020600000000000000" pitchFamily="18" charset="-127"/>
              <a:ea typeface="a옛날목욕탕L" panose="02020600000000000000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  <a:cs typeface="THE외계인설명서" panose="02020503020101020101" pitchFamily="18" charset="-127"/>
              </a:rPr>
              <a:t>한눈에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  <a:cs typeface="THE외계인설명서" panose="02020503020101020101" pitchFamily="18" charset="-127"/>
              </a:rPr>
              <a:t>!</a:t>
            </a:r>
          </a:p>
          <a:p>
            <a:pPr algn="ctr"/>
            <a:endParaRPr lang="ko-KR" altLang="en-US" sz="28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 rot="2700000">
            <a:off x="2972820" y="2521965"/>
            <a:ext cx="900000" cy="720000"/>
          </a:xfrm>
          <a:prstGeom prst="rightArrow">
            <a:avLst/>
          </a:prstGeom>
          <a:solidFill>
            <a:srgbClr val="8BD95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 rot="8100000">
            <a:off x="5271180" y="2521964"/>
            <a:ext cx="900000" cy="720000"/>
          </a:xfrm>
          <a:prstGeom prst="rightArrow">
            <a:avLst/>
          </a:prstGeom>
          <a:solidFill>
            <a:srgbClr val="8BD95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45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-1" y="0"/>
            <a:ext cx="9167149" cy="138896"/>
          </a:xfrm>
          <a:prstGeom prst="rect">
            <a:avLst/>
          </a:prstGeom>
          <a:gradFill>
            <a:gsLst>
              <a:gs pos="0">
                <a:srgbClr val="6FDA62"/>
              </a:gs>
              <a:gs pos="100000">
                <a:srgbClr val="90D738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6384" y="189395"/>
            <a:ext cx="599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00" dirty="0" smtClean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rgbClr val="86D958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01</a:t>
            </a:r>
            <a:endParaRPr lang="ko-KR" altLang="en-US" spc="-100" dirty="0">
              <a:ln>
                <a:solidFill>
                  <a:schemeClr val="tx1">
                    <a:alpha val="5000"/>
                  </a:schemeClr>
                </a:solidFill>
              </a:ln>
              <a:solidFill>
                <a:srgbClr val="86D958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11560" y="189394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00" dirty="0" smtClean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rgbClr val="402524"/>
                </a:solidFill>
                <a:latin typeface="THE바닐라빈R" panose="02020603020101020101" pitchFamily="18" charset="-127"/>
                <a:ea typeface="THE바닐라빈R" panose="02020603020101020101" pitchFamily="18" charset="-127"/>
              </a:rPr>
              <a:t>서비스 소개</a:t>
            </a:r>
            <a:endParaRPr lang="ko-KR" altLang="en-US" sz="2400" b="1" spc="-100" dirty="0">
              <a:ln>
                <a:solidFill>
                  <a:schemeClr val="tx1">
                    <a:alpha val="5000"/>
                  </a:schemeClr>
                </a:solidFill>
              </a:ln>
              <a:solidFill>
                <a:srgbClr val="402524"/>
              </a:solidFill>
              <a:latin typeface="THE바닐라빈R" panose="02020603020101020101" pitchFamily="18" charset="-127"/>
              <a:ea typeface="THE바닐라빈R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20112" y="1346482"/>
            <a:ext cx="1784168" cy="2234466"/>
          </a:xfrm>
          <a:prstGeom prst="rect">
            <a:avLst/>
          </a:prstGeom>
          <a:solidFill>
            <a:srgbClr val="EBF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지역 </a:t>
            </a:r>
            <a:r>
              <a:rPr lang="ko-KR" altLang="en-US" sz="2800" dirty="0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선택</a:t>
            </a:r>
            <a:endParaRPr lang="en-US" altLang="ko-KR" sz="28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1560" y="3794123"/>
            <a:ext cx="1801272" cy="2219378"/>
          </a:xfrm>
          <a:prstGeom prst="rect">
            <a:avLst/>
          </a:prstGeom>
          <a:solidFill>
            <a:srgbClr val="EBF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카페 이름</a:t>
            </a:r>
            <a:endParaRPr lang="en-US" altLang="ko-KR" sz="2800" dirty="0" smtClean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입력</a:t>
            </a:r>
            <a:endParaRPr lang="en-US" altLang="ko-KR" sz="28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줄무늬가 있는 오른쪽 화살표 11"/>
          <p:cNvSpPr/>
          <p:nvPr/>
        </p:nvSpPr>
        <p:spPr>
          <a:xfrm>
            <a:off x="2518584" y="3186876"/>
            <a:ext cx="875535" cy="974804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508423" y="1340769"/>
            <a:ext cx="2152758" cy="4667018"/>
          </a:xfrm>
          <a:prstGeom prst="rect">
            <a:avLst/>
          </a:prstGeom>
          <a:solidFill>
            <a:srgbClr val="EBF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카페 목록</a:t>
            </a:r>
            <a:endParaRPr lang="en-US" altLang="ko-KR" sz="2800" dirty="0" smtClean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2800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이름</a:t>
            </a:r>
            <a:r>
              <a:rPr lang="en-US" altLang="ko-KR" sz="2800" dirty="0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800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주소</a:t>
            </a:r>
            <a:r>
              <a:rPr lang="en-US" altLang="ko-KR" sz="2800" dirty="0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en-US" altLang="ko-KR" sz="28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765324" y="1340768"/>
            <a:ext cx="1784168" cy="1368000"/>
          </a:xfrm>
          <a:prstGeom prst="rect">
            <a:avLst/>
          </a:prstGeom>
          <a:solidFill>
            <a:srgbClr val="EBF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위치 확인</a:t>
            </a:r>
            <a:endParaRPr lang="en-US" altLang="ko-KR" sz="28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765324" y="4639787"/>
            <a:ext cx="1784168" cy="1368000"/>
          </a:xfrm>
          <a:prstGeom prst="rect">
            <a:avLst/>
          </a:prstGeom>
          <a:solidFill>
            <a:srgbClr val="EBF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리뷰 보기</a:t>
            </a:r>
            <a:endParaRPr lang="en-US" altLang="ko-KR" sz="28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65324" y="2990278"/>
            <a:ext cx="1784168" cy="1368000"/>
          </a:xfrm>
          <a:prstGeom prst="rect">
            <a:avLst/>
          </a:prstGeom>
          <a:solidFill>
            <a:srgbClr val="EBF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사진 보기</a:t>
            </a:r>
            <a:endParaRPr lang="en-US" altLang="ko-KR" sz="28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7" name="줄무늬가 있는 오른쪽 화살표 26"/>
          <p:cNvSpPr/>
          <p:nvPr/>
        </p:nvSpPr>
        <p:spPr>
          <a:xfrm>
            <a:off x="5775485" y="3182717"/>
            <a:ext cx="875535" cy="974804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66588" y="3408509"/>
            <a:ext cx="691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54823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OR</a:t>
            </a:r>
            <a:endParaRPr lang="ko-KR" altLang="en-US" sz="2800" b="1" dirty="0">
              <a:solidFill>
                <a:srgbClr val="548235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35590" y="2790223"/>
            <a:ext cx="641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333F5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검색</a:t>
            </a:r>
            <a:endParaRPr lang="ko-KR" altLang="en-US" sz="2000" dirty="0">
              <a:solidFill>
                <a:srgbClr val="333F5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967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-1" y="0"/>
            <a:ext cx="9167149" cy="138896"/>
          </a:xfrm>
          <a:prstGeom prst="rect">
            <a:avLst/>
          </a:prstGeom>
          <a:gradFill>
            <a:gsLst>
              <a:gs pos="0">
                <a:srgbClr val="6FDA62"/>
              </a:gs>
              <a:gs pos="100000">
                <a:srgbClr val="90D738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6384" y="189395"/>
            <a:ext cx="599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00" dirty="0" smtClean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rgbClr val="86D958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02</a:t>
            </a:r>
            <a:endParaRPr lang="ko-KR" altLang="en-US" spc="-100" dirty="0">
              <a:ln>
                <a:solidFill>
                  <a:schemeClr val="tx1">
                    <a:alpha val="5000"/>
                  </a:schemeClr>
                </a:solidFill>
              </a:ln>
              <a:solidFill>
                <a:srgbClr val="86D958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11560" y="189394"/>
            <a:ext cx="15745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100" dirty="0" smtClean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rgbClr val="402524"/>
                </a:solidFill>
                <a:latin typeface="THE바닐라빈R" panose="02020603020101020101" pitchFamily="18" charset="-127"/>
                <a:ea typeface="THE바닐라빈R" panose="02020603020101020101" pitchFamily="18" charset="-127"/>
              </a:rPr>
              <a:t>Open </a:t>
            </a:r>
            <a:r>
              <a:rPr lang="en-US" altLang="ko-KR" sz="2400" b="1" spc="-100" dirty="0" smtClean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rgbClr val="402524"/>
                </a:solidFill>
                <a:latin typeface="THE바닐라빈R" panose="02020603020101020101" pitchFamily="18" charset="-127"/>
                <a:ea typeface="THE바닐라빈R" panose="02020603020101020101" pitchFamily="18" charset="-127"/>
              </a:rPr>
              <a:t>API</a:t>
            </a:r>
            <a:r>
              <a:rPr lang="en-US" altLang="ko-KR" sz="2400" b="1" spc="-100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rgbClr val="402524"/>
                </a:solidFill>
                <a:latin typeface="THE바닐라빈R" panose="02020603020101020101" pitchFamily="18" charset="-127"/>
                <a:ea typeface="THE바닐라빈R" panose="02020603020101020101" pitchFamily="18" charset="-127"/>
              </a:rPr>
              <a:t>s</a:t>
            </a:r>
            <a:endParaRPr lang="ko-KR" altLang="en-US" sz="2400" b="1" spc="-100" dirty="0">
              <a:ln>
                <a:solidFill>
                  <a:schemeClr val="tx1">
                    <a:alpha val="5000"/>
                  </a:schemeClr>
                </a:solidFill>
              </a:ln>
              <a:solidFill>
                <a:srgbClr val="402524"/>
              </a:solidFill>
              <a:latin typeface="THE바닐라빈R" panose="02020603020101020101" pitchFamily="18" charset="-127"/>
              <a:ea typeface="THE바닐라빈R" panose="02020603020101020101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971600" y="1412776"/>
            <a:ext cx="72008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THE바닐라빈R" panose="02020603020101020101" pitchFamily="18" charset="-127"/>
                <a:ea typeface="THE바닐라빈R" panose="02020603020101020101" pitchFamily="18" charset="-127"/>
              </a:rPr>
              <a:t> </a:t>
            </a:r>
            <a:r>
              <a:rPr lang="ko-KR" altLang="en-US" sz="2400" b="1">
                <a:solidFill>
                  <a:schemeClr val="accent6">
                    <a:lumMod val="75000"/>
                  </a:schemeClr>
                </a:solidFill>
                <a:latin typeface="THE바닐라빈R" panose="02020603020101020101" pitchFamily="18" charset="-127"/>
                <a:ea typeface="THE바닐라빈R" panose="02020603020101020101" pitchFamily="18" charset="-127"/>
              </a:rPr>
              <a:t>카페 정보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THE바닐라빈R" panose="02020603020101020101" pitchFamily="18" charset="-127"/>
              <a:ea typeface="THE바닐라빈R" panose="02020603020101020101" pitchFamily="18" charset="-127"/>
            </a:endParaRPr>
          </a:p>
          <a:p>
            <a:pPr lvl="1">
              <a:buFontTx/>
              <a:buChar char="-"/>
            </a:pPr>
            <a:r>
              <a:rPr lang="ko-KR" altLang="en-US" sz="2400" dirty="0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 서울 </a:t>
            </a:r>
            <a:r>
              <a:rPr lang="ko-KR" altLang="en-US" sz="2400" dirty="0">
                <a:latin typeface="THE바닐라빈R" panose="02020603020101020101" pitchFamily="18" charset="-127"/>
                <a:ea typeface="THE바닐라빈R" panose="02020603020101020101" pitchFamily="18" charset="-127"/>
              </a:rPr>
              <a:t>열린 데이터 광장</a:t>
            </a:r>
            <a:r>
              <a:rPr lang="en-US" altLang="ko-KR" sz="2400" dirty="0">
                <a:latin typeface="THE바닐라빈R" panose="02020603020101020101" pitchFamily="18" charset="-127"/>
                <a:ea typeface="THE바닐라빈R" panose="02020603020101020101" pitchFamily="18" charset="-127"/>
              </a:rPr>
              <a:t>(data.seoul.go.kr</a:t>
            </a:r>
            <a:r>
              <a:rPr lang="en-US" altLang="ko-KR" sz="2400" dirty="0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)</a:t>
            </a:r>
            <a:endParaRPr lang="en-US" altLang="ko-KR" sz="2400" dirty="0">
              <a:latin typeface="THE바닐라빈R" panose="02020603020101020101" pitchFamily="18" charset="-127"/>
              <a:ea typeface="THE바닐라빈R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 sz="2400" dirty="0">
              <a:latin typeface="THE바닐라빈R" panose="02020603020101020101" pitchFamily="18" charset="-127"/>
              <a:ea typeface="THE바닐라빈R" panose="02020603020101020101" pitchFamily="18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THE바닐라빈R" panose="02020603020101020101" pitchFamily="18" charset="-127"/>
                <a:ea typeface="THE바닐라빈R" panose="02020603020101020101" pitchFamily="18" charset="-127"/>
              </a:rPr>
              <a:t> </a:t>
            </a:r>
            <a:r>
              <a:rPr lang="ko-KR" altLang="en-US" sz="2400" b="1" smtClean="0">
                <a:solidFill>
                  <a:schemeClr val="accent6">
                    <a:lumMod val="75000"/>
                  </a:schemeClr>
                </a:solidFill>
                <a:latin typeface="THE바닐라빈R" panose="02020603020101020101" pitchFamily="18" charset="-127"/>
                <a:ea typeface="THE바닐라빈R" panose="02020603020101020101" pitchFamily="18" charset="-127"/>
              </a:rPr>
              <a:t>위치</a:t>
            </a: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  <a:latin typeface="THE바닐라빈R" panose="02020603020101020101" pitchFamily="18" charset="-127"/>
                <a:ea typeface="THE바닐라빈R" panose="02020603020101020101" pitchFamily="18" charset="-127"/>
              </a:rPr>
              <a:t>/</a:t>
            </a:r>
            <a:r>
              <a:rPr lang="ko-KR" altLang="en-US" sz="2400" b="1" smtClean="0">
                <a:solidFill>
                  <a:schemeClr val="accent6">
                    <a:lumMod val="75000"/>
                  </a:schemeClr>
                </a:solidFill>
                <a:latin typeface="THE바닐라빈R" panose="02020603020101020101" pitchFamily="18" charset="-127"/>
                <a:ea typeface="THE바닐라빈R" panose="02020603020101020101" pitchFamily="18" charset="-127"/>
              </a:rPr>
              <a:t>좌표 검색</a:t>
            </a:r>
            <a:endParaRPr lang="en-US" altLang="ko-KR" sz="2400" dirty="0" smtClean="0"/>
          </a:p>
          <a:p>
            <a:pPr lvl="1">
              <a:buFontTx/>
              <a:buChar char="-"/>
            </a:pPr>
            <a:r>
              <a:rPr lang="ko-KR" altLang="en-US" sz="2400" dirty="0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 </a:t>
            </a:r>
            <a:r>
              <a:rPr lang="ko-KR" altLang="en-US" sz="2400" dirty="0" err="1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네이버</a:t>
            </a:r>
            <a:r>
              <a:rPr lang="ko-KR" altLang="en-US" sz="2400" dirty="0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 지도 </a:t>
            </a:r>
            <a:r>
              <a:rPr lang="en-US" altLang="ko-KR" sz="2400" dirty="0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API(developer.naver.com)</a:t>
            </a:r>
          </a:p>
          <a:p>
            <a:pPr lvl="1">
              <a:buFontTx/>
              <a:buChar char="-"/>
            </a:pPr>
            <a:endParaRPr lang="en-US" altLang="ko-KR" sz="2400" dirty="0">
              <a:latin typeface="THE바닐라빈R" panose="02020603020101020101" pitchFamily="18" charset="-127"/>
              <a:ea typeface="THE바닐라빈R" panose="02020603020101020101" pitchFamily="18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THE바닐라빈R" panose="02020603020101020101" pitchFamily="18" charset="-127"/>
                <a:ea typeface="THE바닐라빈R" panose="02020603020101020101" pitchFamily="18" charset="-127"/>
              </a:rPr>
              <a:t> </a:t>
            </a:r>
            <a:r>
              <a:rPr lang="ko-KR" altLang="en-US" sz="2400" b="1" smtClean="0">
                <a:solidFill>
                  <a:schemeClr val="accent6">
                    <a:lumMod val="75000"/>
                  </a:schemeClr>
                </a:solidFill>
                <a:latin typeface="THE바닐라빈R" panose="02020603020101020101" pitchFamily="18" charset="-127"/>
                <a:ea typeface="THE바닐라빈R" panose="02020603020101020101" pitchFamily="18" charset="-127"/>
              </a:rPr>
              <a:t>이미지</a:t>
            </a: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  <a:latin typeface="THE바닐라빈R" panose="02020603020101020101" pitchFamily="18" charset="-127"/>
                <a:ea typeface="THE바닐라빈R" panose="02020603020101020101" pitchFamily="18" charset="-127"/>
              </a:rPr>
              <a:t> </a:t>
            </a:r>
            <a:r>
              <a:rPr lang="ko-KR" altLang="en-US" sz="2400" b="1" smtClean="0">
                <a:solidFill>
                  <a:schemeClr val="accent6">
                    <a:lumMod val="75000"/>
                  </a:schemeClr>
                </a:solidFill>
                <a:latin typeface="THE바닐라빈R" panose="02020603020101020101" pitchFamily="18" charset="-127"/>
                <a:ea typeface="THE바닐라빈R" panose="02020603020101020101" pitchFamily="18" charset="-127"/>
              </a:rPr>
              <a:t>검색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THE바닐라빈R" panose="02020603020101020101" pitchFamily="18" charset="-127"/>
              <a:ea typeface="THE바닐라빈R" panose="02020603020101020101" pitchFamily="18" charset="-127"/>
            </a:endParaRPr>
          </a:p>
          <a:p>
            <a:pPr lvl="1">
              <a:buFontTx/>
              <a:buChar char="-"/>
            </a:pPr>
            <a:r>
              <a:rPr lang="ko-KR" altLang="en-US" sz="2400" dirty="0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 </a:t>
            </a:r>
            <a:r>
              <a:rPr lang="ko-KR" altLang="en-US" sz="2400" dirty="0" err="1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네이버</a:t>
            </a:r>
            <a:r>
              <a:rPr lang="ko-KR" altLang="en-US" sz="2400" dirty="0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 검색 </a:t>
            </a:r>
            <a:r>
              <a:rPr lang="en-US" altLang="ko-KR" sz="2400" dirty="0">
                <a:latin typeface="THE바닐라빈R" panose="02020603020101020101" pitchFamily="18" charset="-127"/>
                <a:ea typeface="THE바닐라빈R" panose="02020603020101020101" pitchFamily="18" charset="-127"/>
              </a:rPr>
              <a:t>API(developer.naver.com</a:t>
            </a:r>
            <a:r>
              <a:rPr lang="en-US" altLang="ko-KR" sz="2400" dirty="0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)</a:t>
            </a:r>
            <a:r>
              <a:rPr lang="ko-KR" altLang="en-US" sz="2400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 </a:t>
            </a:r>
            <a:endParaRPr lang="en-US" altLang="ko-KR" sz="2400" dirty="0" smtClean="0">
              <a:latin typeface="THE바닐라빈R" panose="02020603020101020101" pitchFamily="18" charset="-127"/>
              <a:ea typeface="THE바닐라빈R" panose="02020603020101020101" pitchFamily="18" charset="-127"/>
            </a:endParaRPr>
          </a:p>
          <a:p>
            <a:pPr lvl="1">
              <a:buFontTx/>
              <a:buChar char="-"/>
            </a:pPr>
            <a:endParaRPr lang="en-US" altLang="ko-KR" sz="2400" dirty="0">
              <a:latin typeface="THE바닐라빈R" panose="02020603020101020101" pitchFamily="18" charset="-127"/>
              <a:ea typeface="THE바닐라빈R" panose="02020603020101020101" pitchFamily="18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THE바닐라빈R" panose="02020603020101020101" pitchFamily="18" charset="-127"/>
                <a:ea typeface="THE바닐라빈R" panose="02020603020101020101" pitchFamily="18" charset="-127"/>
              </a:rPr>
              <a:t> </a:t>
            </a:r>
            <a:r>
              <a:rPr lang="ko-KR" altLang="en-US" sz="2400" b="1" smtClean="0">
                <a:solidFill>
                  <a:schemeClr val="accent6">
                    <a:lumMod val="75000"/>
                  </a:schemeClr>
                </a:solidFill>
                <a:latin typeface="THE바닐라빈R" panose="02020603020101020101" pitchFamily="18" charset="-127"/>
                <a:ea typeface="THE바닐라빈R" panose="02020603020101020101" pitchFamily="18" charset="-127"/>
              </a:rPr>
              <a:t>블로그</a:t>
            </a: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  <a:latin typeface="THE바닐라빈R" panose="02020603020101020101" pitchFamily="18" charset="-127"/>
                <a:ea typeface="THE바닐라빈R" panose="02020603020101020101" pitchFamily="18" charset="-127"/>
              </a:rPr>
              <a:t> </a:t>
            </a:r>
            <a:r>
              <a:rPr lang="ko-KR" altLang="en-US" sz="2400" b="1">
                <a:solidFill>
                  <a:schemeClr val="accent6">
                    <a:lumMod val="75000"/>
                  </a:schemeClr>
                </a:solidFill>
                <a:latin typeface="THE바닐라빈R" panose="02020603020101020101" pitchFamily="18" charset="-127"/>
                <a:ea typeface="THE바닐라빈R" panose="02020603020101020101" pitchFamily="18" charset="-127"/>
              </a:rPr>
              <a:t>검색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THE바닐라빈R" panose="02020603020101020101" pitchFamily="18" charset="-127"/>
              <a:ea typeface="THE바닐라빈R" panose="02020603020101020101" pitchFamily="18" charset="-127"/>
            </a:endParaRPr>
          </a:p>
          <a:p>
            <a:pPr lvl="1">
              <a:buFontTx/>
              <a:buChar char="-"/>
            </a:pPr>
            <a:r>
              <a:rPr lang="ko-KR" altLang="en-US" sz="2400" dirty="0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 </a:t>
            </a:r>
            <a:r>
              <a:rPr lang="ko-KR" altLang="en-US" sz="2400" dirty="0" err="1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네이버</a:t>
            </a:r>
            <a:r>
              <a:rPr lang="ko-KR" altLang="en-US" sz="2400" dirty="0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 </a:t>
            </a:r>
            <a:r>
              <a:rPr lang="ko-KR" altLang="en-US" sz="2400" dirty="0">
                <a:latin typeface="THE바닐라빈R" panose="02020603020101020101" pitchFamily="18" charset="-127"/>
                <a:ea typeface="THE바닐라빈R" panose="02020603020101020101" pitchFamily="18" charset="-127"/>
              </a:rPr>
              <a:t>검색 </a:t>
            </a:r>
            <a:r>
              <a:rPr lang="en-US" altLang="ko-KR" sz="2400" dirty="0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API</a:t>
            </a:r>
            <a:r>
              <a:rPr lang="en-US" altLang="ko-KR" sz="2400" dirty="0">
                <a:latin typeface="THE바닐라빈R" panose="02020603020101020101" pitchFamily="18" charset="-127"/>
                <a:ea typeface="THE바닐라빈R" panose="02020603020101020101" pitchFamily="18" charset="-127"/>
              </a:rPr>
              <a:t>(developer.naver.com</a:t>
            </a:r>
            <a:r>
              <a:rPr lang="en-US" altLang="ko-KR" sz="2400" dirty="0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)</a:t>
            </a:r>
            <a:endParaRPr lang="en-US" altLang="ko-KR" sz="2400" dirty="0">
              <a:latin typeface="THE바닐라빈R" panose="02020603020101020101" pitchFamily="18" charset="-127"/>
              <a:ea typeface="THE바닐라빈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406" y="548680"/>
            <a:ext cx="30670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2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-1" y="0"/>
            <a:ext cx="9167149" cy="138896"/>
          </a:xfrm>
          <a:prstGeom prst="rect">
            <a:avLst/>
          </a:prstGeom>
          <a:gradFill>
            <a:gsLst>
              <a:gs pos="0">
                <a:srgbClr val="6FDA62"/>
              </a:gs>
              <a:gs pos="100000">
                <a:srgbClr val="90D738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6384" y="189395"/>
            <a:ext cx="599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00" dirty="0" smtClean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rgbClr val="86D958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03</a:t>
            </a:r>
            <a:endParaRPr lang="ko-KR" altLang="en-US" spc="-100" dirty="0">
              <a:ln>
                <a:solidFill>
                  <a:schemeClr val="tx1">
                    <a:alpha val="5000"/>
                  </a:schemeClr>
                </a:solidFill>
              </a:ln>
              <a:solidFill>
                <a:srgbClr val="86D958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11560" y="189394"/>
            <a:ext cx="22573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100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rgbClr val="402524"/>
                </a:solidFill>
                <a:latin typeface="THE바닐라빈R" panose="02020603020101020101" pitchFamily="18" charset="-127"/>
                <a:ea typeface="THE바닐라빈R" panose="02020603020101020101" pitchFamily="18" charset="-127"/>
              </a:rPr>
              <a:t>Mashup Service</a:t>
            </a:r>
            <a:endParaRPr lang="ko-KR" altLang="en-US" sz="2400" b="1" spc="-100" dirty="0">
              <a:ln>
                <a:solidFill>
                  <a:schemeClr val="tx1">
                    <a:alpha val="5000"/>
                  </a:schemeClr>
                </a:solidFill>
              </a:ln>
              <a:solidFill>
                <a:srgbClr val="402524"/>
              </a:solidFill>
              <a:latin typeface="THE바닐라빈R" panose="02020603020101020101" pitchFamily="18" charset="-127"/>
              <a:ea typeface="THE바닐라빈R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2025" y="1435346"/>
            <a:ext cx="1056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서버 시작</a:t>
            </a:r>
            <a:endParaRPr lang="en-US" altLang="ko-KR" dirty="0" smtClean="0">
              <a:latin typeface="THE바닐라빈R" panose="02020603020101020101" pitchFamily="18" charset="-127"/>
              <a:ea typeface="THE바닐라빈R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59217" y="1301727"/>
            <a:ext cx="15023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index.jsp</a:t>
            </a:r>
            <a:r>
              <a:rPr lang="en-US" altLang="ko-KR" dirty="0"/>
              <a:t>&gt;</a:t>
            </a:r>
          </a:p>
          <a:p>
            <a:pPr algn="ctr"/>
            <a:r>
              <a:rPr lang="ko-KR" altLang="en-US" dirty="0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카페 정보 </a:t>
            </a:r>
            <a:r>
              <a:rPr lang="ko-KR" altLang="en-US" dirty="0" err="1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파싱</a:t>
            </a:r>
            <a:endParaRPr lang="en-US" altLang="ko-KR" dirty="0" smtClean="0">
              <a:latin typeface="THE바닐라빈R" panose="02020603020101020101" pitchFamily="18" charset="-127"/>
              <a:ea typeface="THE바닐라빈R" panose="02020603020101020101" pitchFamily="18" charset="-127"/>
            </a:endParaRPr>
          </a:p>
        </p:txBody>
      </p:sp>
      <p:cxnSp>
        <p:nvCxnSpPr>
          <p:cNvPr id="5" name="구부러진 연결선 4"/>
          <p:cNvCxnSpPr>
            <a:stCxn id="3" idx="3"/>
            <a:endCxn id="10" idx="1"/>
          </p:cNvCxnSpPr>
          <p:nvPr/>
        </p:nvCxnSpPr>
        <p:spPr>
          <a:xfrm>
            <a:off x="1718725" y="1620012"/>
            <a:ext cx="740492" cy="4881"/>
          </a:xfrm>
          <a:prstGeom prst="curvedConnector3">
            <a:avLst>
              <a:gd name="adj1" fmla="val 50000"/>
            </a:avLst>
          </a:prstGeom>
          <a:ln w="28575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71386" y="836712"/>
            <a:ext cx="167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HE바닐라빈R" panose="02020603020101020101" pitchFamily="18" charset="-127"/>
                <a:ea typeface="THE바닐라빈R" panose="02020603020101020101" pitchFamily="18" charset="-127"/>
              </a:rPr>
              <a:t>&lt;</a:t>
            </a:r>
            <a:r>
              <a:rPr lang="en-US" altLang="ko-KR" dirty="0" err="1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index.jsp</a:t>
            </a:r>
            <a:r>
              <a:rPr lang="en-US" altLang="ko-KR" dirty="0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&gt;</a:t>
            </a:r>
          </a:p>
          <a:p>
            <a:pPr algn="ctr"/>
            <a:r>
              <a:rPr lang="en-US" altLang="ko-KR" dirty="0">
                <a:latin typeface="THE바닐라빈R" panose="02020603020101020101" pitchFamily="18" charset="-127"/>
                <a:ea typeface="THE바닐라빈R" panose="02020603020101020101" pitchFamily="18" charset="-127"/>
              </a:rPr>
              <a:t>r</a:t>
            </a:r>
            <a:r>
              <a:rPr lang="en-US" altLang="ko-KR" dirty="0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efresh()</a:t>
            </a:r>
            <a:r>
              <a:rPr lang="ko-KR" altLang="en-US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 호출</a:t>
            </a:r>
            <a:endParaRPr lang="en-US" altLang="ko-KR" dirty="0" smtClean="0">
              <a:latin typeface="THE바닐라빈R" panose="02020603020101020101" pitchFamily="18" charset="-127"/>
              <a:ea typeface="THE바닐라빈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65587" y="1652704"/>
            <a:ext cx="1809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HE바닐라빈R" panose="02020603020101020101" pitchFamily="18" charset="-127"/>
                <a:ea typeface="THE바닐라빈R" panose="02020603020101020101" pitchFamily="18" charset="-127"/>
              </a:rPr>
              <a:t>&lt;</a:t>
            </a:r>
            <a:r>
              <a:rPr lang="en-US" altLang="ko-KR" dirty="0" err="1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index.jsp</a:t>
            </a:r>
            <a:r>
              <a:rPr lang="en-US" altLang="ko-KR" dirty="0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&gt;</a:t>
            </a:r>
          </a:p>
          <a:p>
            <a:pPr algn="ctr"/>
            <a:r>
              <a:rPr lang="en-US" altLang="ko-KR" dirty="0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refresh2()</a:t>
            </a:r>
            <a:r>
              <a:rPr lang="ko-KR" altLang="en-US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 호출</a:t>
            </a:r>
            <a:endParaRPr lang="en-US" altLang="ko-KR" dirty="0" smtClean="0">
              <a:latin typeface="THE바닐라빈R" panose="02020603020101020101" pitchFamily="18" charset="-127"/>
              <a:ea typeface="THE바닐라빈R" panose="02020603020101020101" pitchFamily="18" charset="-127"/>
            </a:endParaRPr>
          </a:p>
        </p:txBody>
      </p:sp>
      <p:cxnSp>
        <p:nvCxnSpPr>
          <p:cNvPr id="11" name="구부러진 연결선 10"/>
          <p:cNvCxnSpPr>
            <a:stCxn id="10" idx="3"/>
            <a:endCxn id="13" idx="1"/>
          </p:cNvCxnSpPr>
          <p:nvPr/>
        </p:nvCxnSpPr>
        <p:spPr>
          <a:xfrm flipV="1">
            <a:off x="3961551" y="1159878"/>
            <a:ext cx="2609835" cy="465015"/>
          </a:xfrm>
          <a:prstGeom prst="curvedConnector3">
            <a:avLst>
              <a:gd name="adj1" fmla="val 50000"/>
            </a:avLst>
          </a:prstGeom>
          <a:ln w="28575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10" idx="3"/>
            <a:endCxn id="14" idx="1"/>
          </p:cNvCxnSpPr>
          <p:nvPr/>
        </p:nvCxnSpPr>
        <p:spPr>
          <a:xfrm>
            <a:off x="3961551" y="1624893"/>
            <a:ext cx="2604036" cy="350977"/>
          </a:xfrm>
          <a:prstGeom prst="curvedConnector3">
            <a:avLst>
              <a:gd name="adj1" fmla="val 50000"/>
            </a:avLst>
          </a:prstGeom>
          <a:ln w="28575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154886" y="3930678"/>
            <a:ext cx="152157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HE바닐라빈R" panose="02020603020101020101" pitchFamily="18" charset="-127"/>
                <a:ea typeface="THE바닐라빈R" panose="02020603020101020101" pitchFamily="18" charset="-127"/>
              </a:rPr>
              <a:t>&lt;</a:t>
            </a:r>
            <a:r>
              <a:rPr lang="en-US" altLang="ko-KR" dirty="0" err="1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index.jsp</a:t>
            </a:r>
            <a:r>
              <a:rPr lang="en-US" altLang="ko-KR" dirty="0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&gt;</a:t>
            </a:r>
          </a:p>
          <a:p>
            <a:pPr algn="ctr"/>
            <a:r>
              <a:rPr lang="ko-KR" altLang="en-US" dirty="0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카페 목록</a:t>
            </a:r>
            <a:endParaRPr lang="en-US" altLang="ko-KR" dirty="0" smtClean="0">
              <a:latin typeface="THE바닐라빈R" panose="02020603020101020101" pitchFamily="18" charset="-127"/>
              <a:ea typeface="THE바닐라빈R" panose="02020603020101020101" pitchFamily="18" charset="-127"/>
            </a:endParaRPr>
          </a:p>
          <a:p>
            <a:pPr algn="ctr"/>
            <a:r>
              <a:rPr lang="en-US" altLang="ko-KR" sz="1400" dirty="0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(</a:t>
            </a:r>
            <a:r>
              <a:rPr lang="ko-KR" altLang="en-US" sz="1400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이름</a:t>
            </a:r>
            <a:r>
              <a:rPr lang="en-US" altLang="ko-KR" sz="1400" dirty="0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, </a:t>
            </a:r>
            <a:r>
              <a:rPr lang="ko-KR" altLang="en-US" sz="1400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주소</a:t>
            </a:r>
            <a:r>
              <a:rPr lang="en-US" altLang="ko-KR" sz="1400" dirty="0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)</a:t>
            </a:r>
            <a:r>
              <a:rPr lang="en-US" altLang="ko-KR" dirty="0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 </a:t>
            </a:r>
            <a:r>
              <a:rPr lang="ko-KR" altLang="en-US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출력</a:t>
            </a:r>
            <a:endParaRPr lang="en-US" altLang="ko-KR" dirty="0" smtClean="0">
              <a:latin typeface="THE바닐라빈R" panose="02020603020101020101" pitchFamily="18" charset="-127"/>
              <a:ea typeface="THE바닐라빈R" panose="02020603020101020101" pitchFamily="18" charset="-127"/>
            </a:endParaRPr>
          </a:p>
        </p:txBody>
      </p:sp>
      <p:cxnSp>
        <p:nvCxnSpPr>
          <p:cNvPr id="59" name="구부러진 연결선 58"/>
          <p:cNvCxnSpPr>
            <a:stCxn id="14" idx="2"/>
            <a:endCxn id="58" idx="0"/>
          </p:cNvCxnSpPr>
          <p:nvPr/>
        </p:nvCxnSpPr>
        <p:spPr>
          <a:xfrm rot="16200000" flipH="1">
            <a:off x="6877127" y="2892133"/>
            <a:ext cx="1631643" cy="445445"/>
          </a:xfrm>
          <a:prstGeom prst="curvedConnector3">
            <a:avLst>
              <a:gd name="adj1" fmla="val 50000"/>
            </a:avLst>
          </a:prstGeom>
          <a:ln w="28575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490237" y="2785336"/>
            <a:ext cx="283891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&lt;</a:t>
            </a:r>
            <a:r>
              <a:rPr lang="en-US" altLang="ko-KR" dirty="0" err="1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map.jsp</a:t>
            </a:r>
            <a:r>
              <a:rPr lang="en-US" altLang="ko-KR" dirty="0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&gt;</a:t>
            </a:r>
          </a:p>
          <a:p>
            <a:pPr algn="ctr"/>
            <a:r>
              <a:rPr lang="en-US" altLang="ko-KR" dirty="0" err="1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MapCoordinate</a:t>
            </a:r>
            <a:r>
              <a:rPr lang="en-US" altLang="ko-KR" dirty="0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 </a:t>
            </a:r>
            <a:r>
              <a:rPr lang="ko-KR" altLang="en-US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객체 생성</a:t>
            </a:r>
            <a:endParaRPr lang="en-US" altLang="ko-KR" dirty="0">
              <a:latin typeface="THE바닐라빈R" panose="02020603020101020101" pitchFamily="18" charset="-127"/>
              <a:ea typeface="THE바닐라빈R" panose="02020603020101020101" pitchFamily="18" charset="-127"/>
            </a:endParaRPr>
          </a:p>
          <a:p>
            <a:pPr algn="ctr"/>
            <a:r>
              <a:rPr lang="en-US" altLang="ko-KR" dirty="0" err="1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getCoordinate</a:t>
            </a:r>
            <a:r>
              <a:rPr lang="en-US" altLang="ko-KR" dirty="0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() </a:t>
            </a:r>
            <a:r>
              <a:rPr lang="ko-KR" altLang="en-US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호출</a:t>
            </a:r>
            <a:endParaRPr lang="en-US" altLang="ko-KR" dirty="0" smtClean="0">
              <a:latin typeface="THE바닐라빈R" panose="02020603020101020101" pitchFamily="18" charset="-127"/>
              <a:ea typeface="THE바닐라빈R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지도 생성 및 출력</a:t>
            </a:r>
            <a:endParaRPr lang="en-US" altLang="ko-KR" dirty="0" smtClean="0">
              <a:latin typeface="THE바닐라빈R" panose="02020603020101020101" pitchFamily="18" charset="-127"/>
              <a:ea typeface="THE바닐라빈R" panose="02020603020101020101" pitchFamily="18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00255" y="2924944"/>
            <a:ext cx="26369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&lt;MapCoordinate.java&gt;</a:t>
            </a:r>
          </a:p>
          <a:p>
            <a:pPr algn="ctr"/>
            <a:r>
              <a:rPr lang="ko-KR" altLang="en-US" dirty="0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위치 좌표 </a:t>
            </a:r>
            <a:r>
              <a:rPr lang="ko-KR" altLang="en-US" dirty="0" err="1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파싱</a:t>
            </a:r>
            <a:endParaRPr lang="en-US" altLang="ko-KR" dirty="0">
              <a:latin typeface="THE바닐라빈R" panose="02020603020101020101" pitchFamily="18" charset="-127"/>
              <a:ea typeface="THE바닐라빈R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위도</a:t>
            </a:r>
            <a:r>
              <a:rPr lang="en-US" altLang="ko-KR" dirty="0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, </a:t>
            </a:r>
            <a:r>
              <a:rPr lang="ko-KR" altLang="en-US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경도값 반환</a:t>
            </a:r>
            <a:endParaRPr lang="en-US" altLang="ko-KR" dirty="0" smtClean="0">
              <a:latin typeface="THE바닐라빈R" panose="02020603020101020101" pitchFamily="18" charset="-127"/>
              <a:ea typeface="THE바닐라빈R" panose="02020603020101020101" pitchFamily="18" charset="-127"/>
            </a:endParaRPr>
          </a:p>
        </p:txBody>
      </p:sp>
      <p:cxnSp>
        <p:nvCxnSpPr>
          <p:cNvPr id="127" name="구부러진 연결선 126"/>
          <p:cNvCxnSpPr>
            <a:stCxn id="58" idx="1"/>
            <a:endCxn id="124" idx="3"/>
          </p:cNvCxnSpPr>
          <p:nvPr/>
        </p:nvCxnSpPr>
        <p:spPr>
          <a:xfrm rot="10800000">
            <a:off x="6329156" y="3385501"/>
            <a:ext cx="825731" cy="1006842"/>
          </a:xfrm>
          <a:prstGeom prst="curvedConnector3">
            <a:avLst>
              <a:gd name="adj1" fmla="val 50000"/>
            </a:avLst>
          </a:prstGeom>
          <a:ln w="28575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 129"/>
          <p:cNvCxnSpPr>
            <a:stCxn id="58" idx="1"/>
            <a:endCxn id="133" idx="3"/>
          </p:cNvCxnSpPr>
          <p:nvPr/>
        </p:nvCxnSpPr>
        <p:spPr>
          <a:xfrm rot="10800000" flipV="1">
            <a:off x="4344300" y="4392343"/>
            <a:ext cx="2810587" cy="431726"/>
          </a:xfrm>
          <a:prstGeom prst="curvedConnector3">
            <a:avLst>
              <a:gd name="adj1" fmla="val 50000"/>
            </a:avLst>
          </a:prstGeom>
          <a:ln w="28575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183130" y="4362404"/>
            <a:ext cx="216116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&lt;</a:t>
            </a:r>
            <a:r>
              <a:rPr lang="en-US" altLang="ko-KR" dirty="0" err="1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image.jsp</a:t>
            </a:r>
            <a:r>
              <a:rPr lang="en-US" altLang="ko-KR" dirty="0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&gt;</a:t>
            </a:r>
          </a:p>
          <a:p>
            <a:pPr algn="ctr"/>
            <a:r>
              <a:rPr lang="ko-KR" altLang="en-US" dirty="0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이미지 검색 결과 </a:t>
            </a:r>
            <a:r>
              <a:rPr lang="ko-KR" altLang="en-US" dirty="0" err="1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파싱</a:t>
            </a:r>
            <a:endParaRPr lang="en-US" altLang="ko-KR" dirty="0">
              <a:latin typeface="THE바닐라빈R" panose="02020603020101020101" pitchFamily="18" charset="-127"/>
              <a:ea typeface="THE바닐라빈R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이미지 </a:t>
            </a:r>
            <a:r>
              <a:rPr lang="en-US" altLang="ko-KR" dirty="0" err="1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url</a:t>
            </a:r>
            <a:r>
              <a:rPr lang="en-US" altLang="ko-KR" dirty="0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 </a:t>
            </a:r>
            <a:r>
              <a:rPr lang="ko-KR" altLang="en-US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출력</a:t>
            </a:r>
            <a:endParaRPr lang="en-US" altLang="ko-KR" dirty="0" smtClean="0">
              <a:latin typeface="THE바닐라빈R" panose="02020603020101020101" pitchFamily="18" charset="-127"/>
              <a:ea typeface="THE바닐라빈R" panose="02020603020101020101" pitchFamily="18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838489" y="5445224"/>
            <a:ext cx="216116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&lt;</a:t>
            </a:r>
            <a:r>
              <a:rPr lang="en-US" altLang="ko-KR" dirty="0" err="1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blog.jsp</a:t>
            </a:r>
            <a:r>
              <a:rPr lang="en-US" altLang="ko-KR" dirty="0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&gt;</a:t>
            </a:r>
          </a:p>
          <a:p>
            <a:pPr algn="ctr"/>
            <a:r>
              <a:rPr lang="ko-KR" altLang="en-US" dirty="0" err="1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블로그</a:t>
            </a:r>
            <a:r>
              <a:rPr lang="ko-KR" altLang="en-US" dirty="0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 검색 결과 </a:t>
            </a:r>
            <a:r>
              <a:rPr lang="ko-KR" altLang="en-US" dirty="0" err="1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파싱</a:t>
            </a:r>
            <a:endParaRPr lang="en-US" altLang="ko-KR" dirty="0">
              <a:latin typeface="THE바닐라빈R" panose="02020603020101020101" pitchFamily="18" charset="-127"/>
              <a:ea typeface="THE바닐라빈R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제목</a:t>
            </a:r>
            <a:r>
              <a:rPr lang="en-US" altLang="ko-KR" dirty="0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, </a:t>
            </a:r>
            <a:r>
              <a:rPr lang="ko-KR" altLang="en-US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내용 출력</a:t>
            </a:r>
            <a:endParaRPr lang="en-US" altLang="ko-KR" dirty="0" smtClean="0">
              <a:latin typeface="THE바닐라빈R" panose="02020603020101020101" pitchFamily="18" charset="-127"/>
              <a:ea typeface="THE바닐라빈R" panose="02020603020101020101" pitchFamily="18" charset="-127"/>
            </a:endParaRPr>
          </a:p>
        </p:txBody>
      </p:sp>
      <p:cxnSp>
        <p:nvCxnSpPr>
          <p:cNvPr id="139" name="구부러진 연결선 138"/>
          <p:cNvCxnSpPr>
            <a:stCxn id="124" idx="1"/>
            <a:endCxn id="125" idx="3"/>
          </p:cNvCxnSpPr>
          <p:nvPr/>
        </p:nvCxnSpPr>
        <p:spPr>
          <a:xfrm rot="10800000" flipV="1">
            <a:off x="3037195" y="3385501"/>
            <a:ext cx="453042" cy="1108"/>
          </a:xfrm>
          <a:prstGeom prst="curvedConnector3">
            <a:avLst/>
          </a:prstGeom>
          <a:ln w="28575">
            <a:solidFill>
              <a:srgbClr val="54823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 140"/>
          <p:cNvCxnSpPr>
            <a:stCxn id="58" idx="1"/>
            <a:endCxn id="136" idx="0"/>
          </p:cNvCxnSpPr>
          <p:nvPr/>
        </p:nvCxnSpPr>
        <p:spPr>
          <a:xfrm rot="10800000" flipV="1">
            <a:off x="5919074" y="4392342"/>
            <a:ext cx="1235812" cy="1052881"/>
          </a:xfrm>
          <a:prstGeom prst="curvedConnector2">
            <a:avLst/>
          </a:prstGeom>
          <a:ln w="28575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/>
          <p:cNvSpPr/>
          <p:nvPr/>
        </p:nvSpPr>
        <p:spPr>
          <a:xfrm>
            <a:off x="6565587" y="836713"/>
            <a:ext cx="1809277" cy="14727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/>
          <p:cNvSpPr txBox="1"/>
          <p:nvPr/>
        </p:nvSpPr>
        <p:spPr>
          <a:xfrm>
            <a:off x="5071106" y="782983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54823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지역 선택</a:t>
            </a:r>
            <a:endParaRPr lang="ko-KR" altLang="en-US" dirty="0">
              <a:solidFill>
                <a:srgbClr val="548235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5113556" y="1979514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54823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이름 검색</a:t>
            </a:r>
            <a:endParaRPr lang="ko-KR" altLang="en-US" dirty="0">
              <a:solidFill>
                <a:srgbClr val="548235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568589" y="3275692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54823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위치 보기</a:t>
            </a:r>
            <a:endParaRPr lang="ko-KR" altLang="en-US" dirty="0">
              <a:solidFill>
                <a:srgbClr val="548235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4406441" y="435581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54823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이미지 보기</a:t>
            </a:r>
            <a:endParaRPr lang="ko-KR" altLang="en-US" dirty="0">
              <a:solidFill>
                <a:srgbClr val="548235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6146013" y="4701911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54823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리뷰 보기</a:t>
            </a:r>
            <a:endParaRPr lang="ko-KR" altLang="en-US" dirty="0">
              <a:solidFill>
                <a:srgbClr val="548235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439614" y="1198733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ADMDNG</a:t>
            </a:r>
            <a:endParaRPr lang="ko-KR" altLang="en-US" sz="1400" dirty="0">
              <a:solidFill>
                <a:srgbClr val="C0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5586288" y="1627092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UPSO</a:t>
            </a:r>
            <a:endParaRPr lang="ko-KR" altLang="en-US" sz="1400" dirty="0">
              <a:solidFill>
                <a:srgbClr val="C0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6300192" y="3049215"/>
            <a:ext cx="1298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UPSO, ADDR</a:t>
            </a:r>
            <a:endParaRPr lang="ko-KR" altLang="en-US" sz="1400" dirty="0">
              <a:solidFill>
                <a:srgbClr val="C0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915009" y="2920942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ADDR</a:t>
            </a:r>
            <a:endParaRPr lang="ko-KR" altLang="en-US" sz="1400" dirty="0">
              <a:solidFill>
                <a:srgbClr val="C0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66898" y="5805264"/>
            <a:ext cx="15408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THE바닐라빈R" panose="02020603020101020101" pitchFamily="18" charset="-127"/>
                <a:ea typeface="THE바닐라빈R" panose="02020603020101020101" pitchFamily="18" charset="-127"/>
              </a:rPr>
              <a:t>UPSO</a:t>
            </a:r>
            <a:r>
              <a:rPr lang="en-US" altLang="ko-KR" sz="1400" dirty="0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: </a:t>
            </a:r>
            <a:r>
              <a:rPr lang="ko-KR" altLang="en-US" sz="1400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카페 이름</a:t>
            </a:r>
            <a:endParaRPr lang="en-US" altLang="ko-KR" sz="1400" dirty="0" smtClean="0">
              <a:latin typeface="THE바닐라빈R" panose="02020603020101020101" pitchFamily="18" charset="-127"/>
              <a:ea typeface="THE바닐라빈R" panose="02020603020101020101" pitchFamily="18" charset="-127"/>
            </a:endParaRPr>
          </a:p>
          <a:p>
            <a:r>
              <a:rPr lang="en-US" altLang="ko-KR" sz="1400" dirty="0" smtClean="0">
                <a:solidFill>
                  <a:srgbClr val="C00000"/>
                </a:solidFill>
                <a:latin typeface="THE바닐라빈R" panose="02020603020101020101" pitchFamily="18" charset="-127"/>
                <a:ea typeface="THE바닐라빈R" panose="02020603020101020101" pitchFamily="18" charset="-127"/>
              </a:rPr>
              <a:t>ADMDNG</a:t>
            </a:r>
            <a:r>
              <a:rPr lang="en-US" altLang="ko-KR" sz="1400" dirty="0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: </a:t>
            </a:r>
            <a:r>
              <a:rPr lang="ko-KR" altLang="en-US" sz="1400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지역명</a:t>
            </a:r>
            <a:endParaRPr lang="en-US" altLang="ko-KR" sz="1400" dirty="0" smtClean="0">
              <a:latin typeface="THE바닐라빈R" panose="02020603020101020101" pitchFamily="18" charset="-127"/>
              <a:ea typeface="THE바닐라빈R" panose="02020603020101020101" pitchFamily="18" charset="-127"/>
            </a:endParaRPr>
          </a:p>
          <a:p>
            <a:r>
              <a:rPr lang="en-US" altLang="ko-KR" sz="1400" dirty="0" smtClean="0">
                <a:solidFill>
                  <a:srgbClr val="C00000"/>
                </a:solidFill>
                <a:latin typeface="THE바닐라빈R" panose="02020603020101020101" pitchFamily="18" charset="-127"/>
                <a:ea typeface="THE바닐라빈R" panose="02020603020101020101" pitchFamily="18" charset="-127"/>
              </a:rPr>
              <a:t>ADDR</a:t>
            </a:r>
            <a:r>
              <a:rPr lang="en-US" altLang="ko-KR" sz="1400" dirty="0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: </a:t>
            </a:r>
            <a:r>
              <a:rPr lang="ko-KR" altLang="en-US" sz="1400" smtClean="0">
                <a:latin typeface="THE바닐라빈R" panose="02020603020101020101" pitchFamily="18" charset="-127"/>
                <a:ea typeface="THE바닐라빈R" panose="02020603020101020101" pitchFamily="18" charset="-127"/>
              </a:rPr>
              <a:t>카페 주소</a:t>
            </a:r>
            <a:endParaRPr lang="ko-KR" altLang="en-US" sz="1400" dirty="0">
              <a:latin typeface="THE바닐라빈R" panose="02020603020101020101" pitchFamily="18" charset="-127"/>
              <a:ea typeface="THE바닐라빈R" panose="02020603020101020101" pitchFamily="18" charset="-127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329154" y="4993431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UPSO</a:t>
            </a:r>
            <a:endParaRPr lang="ko-KR" altLang="en-US" sz="1400" dirty="0">
              <a:solidFill>
                <a:srgbClr val="C0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676978" y="4777407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UPSO</a:t>
            </a:r>
            <a:endParaRPr lang="ko-KR" altLang="en-US" sz="1400" dirty="0">
              <a:solidFill>
                <a:srgbClr val="C0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93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-1" y="0"/>
            <a:ext cx="9167149" cy="138896"/>
          </a:xfrm>
          <a:prstGeom prst="rect">
            <a:avLst/>
          </a:prstGeom>
          <a:gradFill>
            <a:gsLst>
              <a:gs pos="0">
                <a:srgbClr val="6FDA62"/>
              </a:gs>
              <a:gs pos="100000">
                <a:srgbClr val="90D738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6384" y="189395"/>
            <a:ext cx="599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00" dirty="0" smtClean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rgbClr val="86D958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03</a:t>
            </a:r>
            <a:endParaRPr lang="ko-KR" altLang="en-US" spc="-100" dirty="0">
              <a:ln>
                <a:solidFill>
                  <a:schemeClr val="tx1">
                    <a:alpha val="5000"/>
                  </a:schemeClr>
                </a:solidFill>
              </a:ln>
              <a:solidFill>
                <a:srgbClr val="86D958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11560" y="189394"/>
            <a:ext cx="22573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100" dirty="0" smtClean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rgbClr val="402524"/>
                </a:solidFill>
                <a:latin typeface="THE바닐라빈R" panose="02020603020101020101" pitchFamily="18" charset="-127"/>
                <a:ea typeface="THE바닐라빈R" panose="02020603020101020101" pitchFamily="18" charset="-127"/>
              </a:rPr>
              <a:t>Mashup Service</a:t>
            </a:r>
            <a:endParaRPr lang="ko-KR" altLang="en-US" sz="2400" b="1" spc="-100" dirty="0">
              <a:ln>
                <a:solidFill>
                  <a:schemeClr val="tx1">
                    <a:alpha val="5000"/>
                  </a:schemeClr>
                </a:solidFill>
              </a:ln>
              <a:solidFill>
                <a:srgbClr val="402524"/>
              </a:solidFill>
              <a:latin typeface="THE바닐라빈R" panose="02020603020101020101" pitchFamily="18" charset="-127"/>
              <a:ea typeface="THE바닐라빈R" panose="02020603020101020101" pitchFamily="18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971600" y="1268760"/>
            <a:ext cx="72008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sz="2400" b="1" dirty="0">
              <a:solidFill>
                <a:srgbClr val="8CD84D"/>
              </a:solidFill>
              <a:latin typeface="THE바닐라빈R" panose="02020603020101020101" pitchFamily="18" charset="-127"/>
              <a:ea typeface="THE바닐라빈R" panose="02020603020101020101" pitchFamily="18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971600" y="1052736"/>
            <a:ext cx="7200800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THE바닐라빈R" panose="02020603020101020101" pitchFamily="18" charset="-127"/>
                <a:ea typeface="THE바닐라빈R" panose="02020603020101020101" pitchFamily="18" charset="-127"/>
              </a:rPr>
              <a:t> </a:t>
            </a:r>
            <a:r>
              <a:rPr lang="ko-KR" altLang="en-US" sz="2400" b="1" smtClean="0">
                <a:solidFill>
                  <a:schemeClr val="accent6">
                    <a:lumMod val="75000"/>
                  </a:schemeClr>
                </a:solidFill>
                <a:latin typeface="THE바닐라빈R" panose="02020603020101020101" pitchFamily="18" charset="-127"/>
                <a:ea typeface="THE바닐라빈R" panose="02020603020101020101" pitchFamily="18" charset="-127"/>
              </a:rPr>
              <a:t>데이터 파싱 </a:t>
            </a: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  <a:latin typeface="THE바닐라빈R" panose="02020603020101020101" pitchFamily="18" charset="-127"/>
                <a:ea typeface="THE바닐라빈R" panose="02020603020101020101" pitchFamily="18" charset="-127"/>
              </a:rPr>
              <a:t>1 </a:t>
            </a:r>
            <a:r>
              <a:rPr lang="en-US" altLang="ko-KR" sz="1800" b="1" dirty="0" smtClean="0">
                <a:solidFill>
                  <a:schemeClr val="accent6">
                    <a:lumMod val="75000"/>
                  </a:schemeClr>
                </a:solidFill>
                <a:latin typeface="THE바닐라빈R" panose="02020603020101020101" pitchFamily="18" charset="-127"/>
                <a:ea typeface="THE바닐라빈R" panose="02020603020101020101" pitchFamily="18" charset="-127"/>
              </a:rPr>
              <a:t>– </a:t>
            </a:r>
            <a:r>
              <a:rPr lang="ko-KR" altLang="en-US" sz="1800" b="1" smtClean="0">
                <a:solidFill>
                  <a:schemeClr val="accent6">
                    <a:lumMod val="75000"/>
                  </a:schemeClr>
                </a:solidFill>
                <a:latin typeface="THE바닐라빈R" panose="02020603020101020101" pitchFamily="18" charset="-127"/>
                <a:ea typeface="THE바닐라빈R" panose="02020603020101020101" pitchFamily="18" charset="-127"/>
              </a:rPr>
              <a:t>카페</a:t>
            </a:r>
            <a:r>
              <a:rPr lang="en-US" altLang="ko-KR" sz="1800" b="1" dirty="0" smtClean="0">
                <a:solidFill>
                  <a:schemeClr val="accent6">
                    <a:lumMod val="75000"/>
                  </a:schemeClr>
                </a:solidFill>
                <a:latin typeface="THE바닐라빈R" panose="02020603020101020101" pitchFamily="18" charset="-127"/>
                <a:ea typeface="THE바닐라빈R" panose="02020603020101020101" pitchFamily="18" charset="-127"/>
              </a:rPr>
              <a:t>, </a:t>
            </a:r>
            <a:r>
              <a:rPr lang="ko-KR" altLang="en-US" sz="1800" b="1" smtClean="0">
                <a:solidFill>
                  <a:schemeClr val="accent6">
                    <a:lumMod val="75000"/>
                  </a:schemeClr>
                </a:solidFill>
                <a:latin typeface="THE바닐라빈R" panose="02020603020101020101" pitchFamily="18" charset="-127"/>
                <a:ea typeface="THE바닐라빈R" panose="02020603020101020101" pitchFamily="18" charset="-127"/>
              </a:rPr>
              <a:t>이미지</a:t>
            </a:r>
            <a:r>
              <a:rPr lang="en-US" altLang="ko-KR" sz="1800" b="1" dirty="0" smtClean="0">
                <a:solidFill>
                  <a:schemeClr val="accent6">
                    <a:lumMod val="75000"/>
                  </a:schemeClr>
                </a:solidFill>
                <a:latin typeface="THE바닐라빈R" panose="02020603020101020101" pitchFamily="18" charset="-127"/>
                <a:ea typeface="THE바닐라빈R" panose="02020603020101020101" pitchFamily="18" charset="-127"/>
              </a:rPr>
              <a:t>, </a:t>
            </a:r>
            <a:r>
              <a:rPr lang="ko-KR" altLang="en-US" sz="1800" b="1" smtClean="0">
                <a:solidFill>
                  <a:schemeClr val="accent6">
                    <a:lumMod val="75000"/>
                  </a:schemeClr>
                </a:solidFill>
                <a:latin typeface="THE바닐라빈R" panose="02020603020101020101" pitchFamily="18" charset="-127"/>
                <a:ea typeface="THE바닐라빈R" panose="02020603020101020101" pitchFamily="18" charset="-127"/>
              </a:rPr>
              <a:t>블로그</a:t>
            </a:r>
            <a:endParaRPr lang="en-US" altLang="ko-KR" sz="1800" dirty="0" smtClean="0">
              <a:latin typeface="THE바닐라빈R" panose="02020603020101020101" pitchFamily="18" charset="-127"/>
              <a:ea typeface="THE바닐라빈R" panose="02020603020101020101" pitchFamily="18" charset="-127"/>
            </a:endParaRPr>
          </a:p>
          <a:p>
            <a:pPr marL="0" indent="0">
              <a:buNone/>
            </a:pPr>
            <a:endParaRPr lang="en-US" altLang="ko-KR" sz="500" dirty="0" smtClean="0"/>
          </a:p>
          <a:p>
            <a:pPr marL="0" indent="0">
              <a:buNone/>
            </a:pPr>
            <a:r>
              <a:rPr lang="en-US" altLang="ko-KR" sz="1600" dirty="0"/>
              <a:t>	- Document doc = </a:t>
            </a:r>
            <a:r>
              <a:rPr lang="en-US" altLang="ko-KR" sz="1600" dirty="0" err="1"/>
              <a:t>b.parse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r>
              <a:rPr lang="en-US" altLang="ko-KR" sz="1600" dirty="0" smtClean="0"/>
              <a:t>	- String[] </a:t>
            </a:r>
            <a:r>
              <a:rPr lang="en-US" altLang="ko-KR" sz="1600" dirty="0" err="1" smtClean="0"/>
              <a:t>fieldNames</a:t>
            </a:r>
            <a:r>
              <a:rPr lang="en-US" altLang="ko-KR" sz="1600" dirty="0" smtClean="0"/>
              <a:t> ={"UPSO_NM", "SITE_ADDR", </a:t>
            </a: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		"ADMDNG_NM", "SNT_UPTAE_NM"};</a:t>
            </a:r>
          </a:p>
          <a:p>
            <a:pPr marL="0" indent="0">
              <a:buNone/>
            </a:pPr>
            <a:r>
              <a:rPr lang="en-US" altLang="ko-KR" sz="1600" dirty="0" smtClean="0"/>
              <a:t>	- </a:t>
            </a:r>
            <a:r>
              <a:rPr lang="en-US" altLang="ko-KR" sz="1600" dirty="0" err="1" smtClean="0"/>
              <a:t>ArrayList</a:t>
            </a:r>
            <a:r>
              <a:rPr lang="en-US" altLang="ko-KR" sz="1600" dirty="0" smtClean="0"/>
              <a:t>&lt;Map</a:t>
            </a:r>
            <a:r>
              <a:rPr lang="en-US" altLang="ko-KR" sz="1600" dirty="0"/>
              <a:t>&gt; </a:t>
            </a:r>
            <a:r>
              <a:rPr lang="en-US" altLang="ko-KR" sz="1600" dirty="0" err="1"/>
              <a:t>cafeList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ArrayList</a:t>
            </a:r>
            <a:r>
              <a:rPr lang="en-US" altLang="ko-KR" sz="1600" dirty="0"/>
              <a:t>&lt;Map</a:t>
            </a:r>
            <a:r>
              <a:rPr lang="en-US" altLang="ko-KR" sz="1600" dirty="0" smtClean="0"/>
              <a:t>&gt;();</a:t>
            </a:r>
          </a:p>
          <a:p>
            <a:pPr marL="0" indent="0">
              <a:buNone/>
            </a:pPr>
            <a:r>
              <a:rPr lang="en-US" altLang="ko-KR" sz="1600" dirty="0" smtClean="0"/>
              <a:t>	- </a:t>
            </a:r>
            <a:r>
              <a:rPr lang="en-US" altLang="ko-KR" sz="1600" dirty="0" err="1" smtClean="0"/>
              <a:t>NodeList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items = </a:t>
            </a:r>
            <a:r>
              <a:rPr lang="en-US" altLang="ko-KR" sz="1600" dirty="0" err="1"/>
              <a:t>doc.getElementsByTagName</a:t>
            </a:r>
            <a:r>
              <a:rPr lang="en-US" altLang="ko-KR" sz="1600" dirty="0" smtClean="0"/>
              <a:t>(“item");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635" y="3413720"/>
            <a:ext cx="5857875" cy="2895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824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-1" y="0"/>
            <a:ext cx="9167149" cy="138896"/>
          </a:xfrm>
          <a:prstGeom prst="rect">
            <a:avLst/>
          </a:prstGeom>
          <a:gradFill>
            <a:gsLst>
              <a:gs pos="0">
                <a:srgbClr val="6FDA62"/>
              </a:gs>
              <a:gs pos="100000">
                <a:srgbClr val="90D738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6384" y="189395"/>
            <a:ext cx="599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00" dirty="0" smtClean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rgbClr val="86D958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03</a:t>
            </a:r>
            <a:endParaRPr lang="ko-KR" altLang="en-US" spc="-100" dirty="0">
              <a:ln>
                <a:solidFill>
                  <a:schemeClr val="tx1">
                    <a:alpha val="5000"/>
                  </a:schemeClr>
                </a:solidFill>
              </a:ln>
              <a:solidFill>
                <a:srgbClr val="86D958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11560" y="189394"/>
            <a:ext cx="22573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100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rgbClr val="402524"/>
                </a:solidFill>
                <a:latin typeface="THE바닐라빈R" panose="02020603020101020101" pitchFamily="18" charset="-127"/>
                <a:ea typeface="THE바닐라빈R" panose="02020603020101020101" pitchFamily="18" charset="-127"/>
              </a:rPr>
              <a:t>Mashup Service</a:t>
            </a:r>
            <a:endParaRPr lang="ko-KR" altLang="en-US" sz="2400" b="1" spc="-100" dirty="0">
              <a:ln>
                <a:solidFill>
                  <a:schemeClr val="tx1">
                    <a:alpha val="5000"/>
                  </a:schemeClr>
                </a:solidFill>
              </a:ln>
              <a:solidFill>
                <a:srgbClr val="402524"/>
              </a:solidFill>
              <a:latin typeface="THE바닐라빈R" panose="02020603020101020101" pitchFamily="18" charset="-127"/>
              <a:ea typeface="THE바닐라빈R" panose="02020603020101020101" pitchFamily="18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971600" y="1268760"/>
            <a:ext cx="72008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sz="2400" b="1" dirty="0">
              <a:solidFill>
                <a:srgbClr val="8CD84D"/>
              </a:solidFill>
              <a:latin typeface="THE바닐라빈R" panose="02020603020101020101" pitchFamily="18" charset="-127"/>
              <a:ea typeface="THE바닐라빈R" panose="02020603020101020101" pitchFamily="18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971600" y="1052736"/>
            <a:ext cx="720080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THE바닐라빈R" panose="02020603020101020101" pitchFamily="18" charset="-127"/>
                <a:ea typeface="THE바닐라빈R" panose="02020603020101020101" pitchFamily="18" charset="-127"/>
              </a:rPr>
              <a:t> </a:t>
            </a:r>
            <a:r>
              <a:rPr lang="ko-KR" altLang="en-US" sz="2400" b="1" smtClean="0">
                <a:solidFill>
                  <a:schemeClr val="accent6">
                    <a:lumMod val="75000"/>
                  </a:schemeClr>
                </a:solidFill>
                <a:latin typeface="THE바닐라빈R" panose="02020603020101020101" pitchFamily="18" charset="-127"/>
                <a:ea typeface="THE바닐라빈R" panose="02020603020101020101" pitchFamily="18" charset="-127"/>
              </a:rPr>
              <a:t>데이터</a:t>
            </a:r>
            <a:r>
              <a:rPr lang="ko-KR" altLang="en-US" sz="2400" b="1" smtClean="0">
                <a:solidFill>
                  <a:schemeClr val="accent6">
                    <a:lumMod val="75000"/>
                  </a:schemeClr>
                </a:solidFill>
                <a:latin typeface="THE바닐라빈R" panose="02020603020101020101" pitchFamily="18" charset="-127"/>
                <a:ea typeface="THE바닐라빈R" panose="02020603020101020101" pitchFamily="18" charset="-127"/>
              </a:rPr>
              <a:t> 파싱 </a:t>
            </a: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  <a:latin typeface="THE바닐라빈R" panose="02020603020101020101" pitchFamily="18" charset="-127"/>
                <a:ea typeface="THE바닐라빈R" panose="02020603020101020101" pitchFamily="18" charset="-127"/>
              </a:rPr>
              <a:t>2 </a:t>
            </a:r>
            <a:r>
              <a:rPr lang="en-US" altLang="ko-KR" sz="1800" b="1" dirty="0" smtClean="0">
                <a:solidFill>
                  <a:schemeClr val="accent6">
                    <a:lumMod val="75000"/>
                  </a:schemeClr>
                </a:solidFill>
                <a:latin typeface="THE바닐라빈R" panose="02020603020101020101" pitchFamily="18" charset="-127"/>
                <a:ea typeface="THE바닐라빈R" panose="02020603020101020101" pitchFamily="18" charset="-127"/>
              </a:rPr>
              <a:t>– </a:t>
            </a:r>
            <a:r>
              <a:rPr lang="ko-KR" altLang="en-US" sz="1800" b="1" smtClean="0">
                <a:solidFill>
                  <a:schemeClr val="accent6">
                    <a:lumMod val="75000"/>
                  </a:schemeClr>
                </a:solidFill>
                <a:latin typeface="THE바닐라빈R" panose="02020603020101020101" pitchFamily="18" charset="-127"/>
                <a:ea typeface="THE바닐라빈R" panose="02020603020101020101" pitchFamily="18" charset="-127"/>
              </a:rPr>
              <a:t>위치 좌표</a:t>
            </a:r>
            <a:endParaRPr lang="en-US" altLang="ko-KR" sz="1800" dirty="0" smtClean="0">
              <a:latin typeface="THE바닐라빈R" panose="02020603020101020101" pitchFamily="18" charset="-127"/>
              <a:ea typeface="THE바닐라빈R" panose="02020603020101020101" pitchFamily="18" charset="-127"/>
            </a:endParaRPr>
          </a:p>
          <a:p>
            <a:pPr marL="0" indent="0">
              <a:buNone/>
            </a:pPr>
            <a:endParaRPr lang="en-US" altLang="ko-KR" sz="1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09" y="1716469"/>
            <a:ext cx="8529127" cy="41451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671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1683172" y="2531395"/>
            <a:ext cx="5769148" cy="1825352"/>
            <a:chOff x="2971800" y="2832100"/>
            <a:chExt cx="3352800" cy="105410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2971800" y="3822700"/>
              <a:ext cx="3352800" cy="0"/>
            </a:xfrm>
            <a:prstGeom prst="line">
              <a:avLst/>
            </a:prstGeom>
            <a:ln>
              <a:solidFill>
                <a:srgbClr val="422825">
                  <a:alpha val="2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2971800" y="2895600"/>
              <a:ext cx="3352800" cy="0"/>
            </a:xfrm>
            <a:prstGeom prst="line">
              <a:avLst/>
            </a:prstGeom>
            <a:ln>
              <a:solidFill>
                <a:srgbClr val="422825">
                  <a:alpha val="2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971800" y="2832100"/>
              <a:ext cx="3352800" cy="0"/>
            </a:xfrm>
            <a:prstGeom prst="line">
              <a:avLst/>
            </a:prstGeom>
            <a:ln w="34925">
              <a:solidFill>
                <a:srgbClr val="422825">
                  <a:alpha val="2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2971800" y="3886200"/>
              <a:ext cx="3352800" cy="0"/>
            </a:xfrm>
            <a:prstGeom prst="line">
              <a:avLst/>
            </a:prstGeom>
            <a:ln w="34925">
              <a:solidFill>
                <a:srgbClr val="422825">
                  <a:alpha val="2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직사각형 10"/>
          <p:cNvSpPr/>
          <p:nvPr/>
        </p:nvSpPr>
        <p:spPr>
          <a:xfrm>
            <a:off x="2506971" y="2936240"/>
            <a:ext cx="418294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THANK YOU</a:t>
            </a:r>
            <a:endParaRPr lang="ko-KR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130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3434</TotalTime>
  <Words>230</Words>
  <Application>Microsoft Office PowerPoint</Application>
  <PresentationFormat>화면 슬라이드 쇼(4:3)</PresentationFormat>
  <Paragraphs>99</Paragraphs>
  <Slides>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3" baseType="lpstr">
      <vt:lpstr>Arial</vt:lpstr>
      <vt:lpstr>굴림</vt:lpstr>
      <vt:lpstr>-윤고딕310</vt:lpstr>
      <vt:lpstr>Tahoma</vt:lpstr>
      <vt:lpstr>-윤고딕350</vt:lpstr>
      <vt:lpstr>THE바닐라빈R</vt:lpstr>
      <vt:lpstr>A046신문명조VV</vt:lpstr>
      <vt:lpstr>David</vt:lpstr>
      <vt:lpstr>a옛날목욕탕L</vt:lpstr>
      <vt:lpstr>Wingdings</vt:lpstr>
      <vt:lpstr>THE외계인설명서</vt:lpstr>
      <vt:lpstr>휴먼둥근헤드라인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예니♡</cp:lastModifiedBy>
  <cp:revision>201</cp:revision>
  <dcterms:created xsi:type="dcterms:W3CDTF">2012-12-01T20:04:07Z</dcterms:created>
  <dcterms:modified xsi:type="dcterms:W3CDTF">2015-12-21T20:23:36Z</dcterms:modified>
</cp:coreProperties>
</file>