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61" r:id="rId5"/>
    <p:sldId id="258" r:id="rId6"/>
    <p:sldId id="259" r:id="rId7"/>
    <p:sldId id="262" r:id="rId8"/>
    <p:sldId id="265"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3" r:id="rId23"/>
    <p:sldId id="284"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0A174E-5C14-4754-9F41-2151FBABF3B0}"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305A4A78-7A1C-47F2-AF46-F97D9A2EA805}">
      <dgm:prSet custT="1"/>
      <dgm:spPr/>
      <dgm:t>
        <a:bodyPr/>
        <a:lstStyle/>
        <a:p>
          <a:r>
            <a:rPr lang="en-US" sz="2000" dirty="0"/>
            <a:t>The Singular Value Decomposition (SVD) of a matrix is a factorization of that matrix into three matrices. It has some interesting algebraic properties and conveys important geometrical and theoretical insights about linear transformations. It also has some important applications in data science.</a:t>
          </a:r>
        </a:p>
      </dgm:t>
    </dgm:pt>
    <dgm:pt modelId="{48B2EF19-C8D8-4209-B64A-9D9BF7B03F3B}" type="parTrans" cxnId="{7561C43F-3DE0-4941-B578-0E5B2F4698E6}">
      <dgm:prSet/>
      <dgm:spPr/>
      <dgm:t>
        <a:bodyPr/>
        <a:lstStyle/>
        <a:p>
          <a:endParaRPr lang="en-US"/>
        </a:p>
      </dgm:t>
    </dgm:pt>
    <dgm:pt modelId="{B838FBB9-4DB7-4BE4-B621-A7325C09785D}" type="sibTrans" cxnId="{7561C43F-3DE0-4941-B578-0E5B2F4698E6}">
      <dgm:prSet/>
      <dgm:spPr/>
      <dgm:t>
        <a:bodyPr/>
        <a:lstStyle/>
        <a:p>
          <a:endParaRPr lang="en-US"/>
        </a:p>
      </dgm:t>
    </dgm:pt>
    <dgm:pt modelId="{E8C2710D-B074-454B-AA33-678558EE5809}">
      <dgm:prSet/>
      <dgm:spPr/>
      <dgm:t>
        <a:bodyPr/>
        <a:lstStyle/>
        <a:p>
          <a:r>
            <a:rPr lang="en-US" dirty="0"/>
            <a:t>Given an input matrix A then the generated form will  be A = UΣV^T, where U and V are orthogonal matrices, and Σ is a diagonal matrix with non-negative singular values.</a:t>
          </a:r>
        </a:p>
      </dgm:t>
    </dgm:pt>
    <dgm:pt modelId="{22612DA1-3027-4DD0-ADF2-C8D64516E3BD}" type="parTrans" cxnId="{1847D8F1-2820-4787-8B87-726CA9EEF0EB}">
      <dgm:prSet/>
      <dgm:spPr/>
      <dgm:t>
        <a:bodyPr/>
        <a:lstStyle/>
        <a:p>
          <a:endParaRPr lang="en-US"/>
        </a:p>
      </dgm:t>
    </dgm:pt>
    <dgm:pt modelId="{57650023-4785-411B-AFAB-4A825C90DDF3}" type="sibTrans" cxnId="{1847D8F1-2820-4787-8B87-726CA9EEF0EB}">
      <dgm:prSet/>
      <dgm:spPr/>
      <dgm:t>
        <a:bodyPr/>
        <a:lstStyle/>
        <a:p>
          <a:endParaRPr lang="en-US"/>
        </a:p>
      </dgm:t>
    </dgm:pt>
    <dgm:pt modelId="{09DC0BED-003C-4D73-BBBC-FD41D5DCD375}" type="pres">
      <dgm:prSet presAssocID="{800A174E-5C14-4754-9F41-2151FBABF3B0}" presName="outerComposite" presStyleCnt="0">
        <dgm:presLayoutVars>
          <dgm:chMax val="5"/>
          <dgm:dir/>
          <dgm:resizeHandles val="exact"/>
        </dgm:presLayoutVars>
      </dgm:prSet>
      <dgm:spPr/>
    </dgm:pt>
    <dgm:pt modelId="{B058206D-69D9-47B7-A9B3-C894A444310A}" type="pres">
      <dgm:prSet presAssocID="{800A174E-5C14-4754-9F41-2151FBABF3B0}" presName="dummyMaxCanvas" presStyleCnt="0">
        <dgm:presLayoutVars/>
      </dgm:prSet>
      <dgm:spPr/>
    </dgm:pt>
    <dgm:pt modelId="{DC13056B-EAB0-413A-89A9-0FF403FD9017}" type="pres">
      <dgm:prSet presAssocID="{800A174E-5C14-4754-9F41-2151FBABF3B0}" presName="TwoNodes_1" presStyleLbl="node1" presStyleIdx="0" presStyleCnt="2">
        <dgm:presLayoutVars>
          <dgm:bulletEnabled val="1"/>
        </dgm:presLayoutVars>
      </dgm:prSet>
      <dgm:spPr/>
    </dgm:pt>
    <dgm:pt modelId="{C8BA4E6F-F1D4-406A-9EFD-9AECE39EAF2F}" type="pres">
      <dgm:prSet presAssocID="{800A174E-5C14-4754-9F41-2151FBABF3B0}" presName="TwoNodes_2" presStyleLbl="node1" presStyleIdx="1" presStyleCnt="2">
        <dgm:presLayoutVars>
          <dgm:bulletEnabled val="1"/>
        </dgm:presLayoutVars>
      </dgm:prSet>
      <dgm:spPr/>
    </dgm:pt>
    <dgm:pt modelId="{8ADF6AA0-7C9A-41E2-9CCC-29279D782EE4}" type="pres">
      <dgm:prSet presAssocID="{800A174E-5C14-4754-9F41-2151FBABF3B0}" presName="TwoConn_1-2" presStyleLbl="fgAccFollowNode1" presStyleIdx="0" presStyleCnt="1">
        <dgm:presLayoutVars>
          <dgm:bulletEnabled val="1"/>
        </dgm:presLayoutVars>
      </dgm:prSet>
      <dgm:spPr/>
    </dgm:pt>
    <dgm:pt modelId="{D40689EC-3E91-4B43-9097-2465CFD271C8}" type="pres">
      <dgm:prSet presAssocID="{800A174E-5C14-4754-9F41-2151FBABF3B0}" presName="TwoNodes_1_text" presStyleLbl="node1" presStyleIdx="1" presStyleCnt="2">
        <dgm:presLayoutVars>
          <dgm:bulletEnabled val="1"/>
        </dgm:presLayoutVars>
      </dgm:prSet>
      <dgm:spPr/>
    </dgm:pt>
    <dgm:pt modelId="{CF7F979E-66C7-443B-804B-EA358AB73AEF}" type="pres">
      <dgm:prSet presAssocID="{800A174E-5C14-4754-9F41-2151FBABF3B0}" presName="TwoNodes_2_text" presStyleLbl="node1" presStyleIdx="1" presStyleCnt="2">
        <dgm:presLayoutVars>
          <dgm:bulletEnabled val="1"/>
        </dgm:presLayoutVars>
      </dgm:prSet>
      <dgm:spPr/>
    </dgm:pt>
  </dgm:ptLst>
  <dgm:cxnLst>
    <dgm:cxn modelId="{7561C43F-3DE0-4941-B578-0E5B2F4698E6}" srcId="{800A174E-5C14-4754-9F41-2151FBABF3B0}" destId="{305A4A78-7A1C-47F2-AF46-F97D9A2EA805}" srcOrd="0" destOrd="0" parTransId="{48B2EF19-C8D8-4209-B64A-9D9BF7B03F3B}" sibTransId="{B838FBB9-4DB7-4BE4-B621-A7325C09785D}"/>
    <dgm:cxn modelId="{8E3CCF5D-2D56-4DF9-B457-799146032C22}" type="presOf" srcId="{305A4A78-7A1C-47F2-AF46-F97D9A2EA805}" destId="{DC13056B-EAB0-413A-89A9-0FF403FD9017}" srcOrd="0" destOrd="0" presId="urn:microsoft.com/office/officeart/2005/8/layout/vProcess5"/>
    <dgm:cxn modelId="{83360E51-E9CF-4723-92C8-DD8CFF11D722}" type="presOf" srcId="{E8C2710D-B074-454B-AA33-678558EE5809}" destId="{C8BA4E6F-F1D4-406A-9EFD-9AECE39EAF2F}" srcOrd="0" destOrd="0" presId="urn:microsoft.com/office/officeart/2005/8/layout/vProcess5"/>
    <dgm:cxn modelId="{5A573BA8-C7B7-44F8-A842-16377BCE0C35}" type="presOf" srcId="{B838FBB9-4DB7-4BE4-B621-A7325C09785D}" destId="{8ADF6AA0-7C9A-41E2-9CCC-29279D782EE4}" srcOrd="0" destOrd="0" presId="urn:microsoft.com/office/officeart/2005/8/layout/vProcess5"/>
    <dgm:cxn modelId="{E129AAA9-2CF7-4779-A86B-E06161101BB1}" type="presOf" srcId="{305A4A78-7A1C-47F2-AF46-F97D9A2EA805}" destId="{D40689EC-3E91-4B43-9097-2465CFD271C8}" srcOrd="1" destOrd="0" presId="urn:microsoft.com/office/officeart/2005/8/layout/vProcess5"/>
    <dgm:cxn modelId="{B818F7D8-81CB-411D-B06A-831E69888EB1}" type="presOf" srcId="{800A174E-5C14-4754-9F41-2151FBABF3B0}" destId="{09DC0BED-003C-4D73-BBBC-FD41D5DCD375}" srcOrd="0" destOrd="0" presId="urn:microsoft.com/office/officeart/2005/8/layout/vProcess5"/>
    <dgm:cxn modelId="{1847D8F1-2820-4787-8B87-726CA9EEF0EB}" srcId="{800A174E-5C14-4754-9F41-2151FBABF3B0}" destId="{E8C2710D-B074-454B-AA33-678558EE5809}" srcOrd="1" destOrd="0" parTransId="{22612DA1-3027-4DD0-ADF2-C8D64516E3BD}" sibTransId="{57650023-4785-411B-AFAB-4A825C90DDF3}"/>
    <dgm:cxn modelId="{BC67B3F7-4873-477E-A56D-5EAB29475B2D}" type="presOf" srcId="{E8C2710D-B074-454B-AA33-678558EE5809}" destId="{CF7F979E-66C7-443B-804B-EA358AB73AEF}" srcOrd="1" destOrd="0" presId="urn:microsoft.com/office/officeart/2005/8/layout/vProcess5"/>
    <dgm:cxn modelId="{F89A05E8-778A-4E87-919D-A9363140CC2B}" type="presParOf" srcId="{09DC0BED-003C-4D73-BBBC-FD41D5DCD375}" destId="{B058206D-69D9-47B7-A9B3-C894A444310A}" srcOrd="0" destOrd="0" presId="urn:microsoft.com/office/officeart/2005/8/layout/vProcess5"/>
    <dgm:cxn modelId="{F0004268-D57A-4D4E-BE4F-17D070E317CE}" type="presParOf" srcId="{09DC0BED-003C-4D73-BBBC-FD41D5DCD375}" destId="{DC13056B-EAB0-413A-89A9-0FF403FD9017}" srcOrd="1" destOrd="0" presId="urn:microsoft.com/office/officeart/2005/8/layout/vProcess5"/>
    <dgm:cxn modelId="{0297DEF4-A475-4A1C-8CCB-B7F93C51B2F1}" type="presParOf" srcId="{09DC0BED-003C-4D73-BBBC-FD41D5DCD375}" destId="{C8BA4E6F-F1D4-406A-9EFD-9AECE39EAF2F}" srcOrd="2" destOrd="0" presId="urn:microsoft.com/office/officeart/2005/8/layout/vProcess5"/>
    <dgm:cxn modelId="{0B7011B9-F96A-43F3-BE3A-F43C21C3A8B3}" type="presParOf" srcId="{09DC0BED-003C-4D73-BBBC-FD41D5DCD375}" destId="{8ADF6AA0-7C9A-41E2-9CCC-29279D782EE4}" srcOrd="3" destOrd="0" presId="urn:microsoft.com/office/officeart/2005/8/layout/vProcess5"/>
    <dgm:cxn modelId="{F35E86E8-CD3E-46E9-86F8-F955AF1A2217}" type="presParOf" srcId="{09DC0BED-003C-4D73-BBBC-FD41D5DCD375}" destId="{D40689EC-3E91-4B43-9097-2465CFD271C8}" srcOrd="4" destOrd="0" presId="urn:microsoft.com/office/officeart/2005/8/layout/vProcess5"/>
    <dgm:cxn modelId="{CE4DD470-99A4-4FE7-A821-20AC527E6B7F}" type="presParOf" srcId="{09DC0BED-003C-4D73-BBBC-FD41D5DCD375}" destId="{CF7F979E-66C7-443B-804B-EA358AB73AEF}"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3B3A3C-7514-46C6-9D91-497536B963E0}"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0DFBBCDE-F930-4BBC-83BB-F927E5FB0648}">
      <dgm:prSet/>
      <dgm:spPr/>
      <dgm:t>
        <a:bodyPr/>
        <a:lstStyle/>
        <a:p>
          <a:r>
            <a:rPr lang="en-US" dirty="0"/>
            <a:t>U is </a:t>
          </a:r>
          <a:r>
            <a:rPr lang="en-US" dirty="0" err="1"/>
            <a:t>mxm</a:t>
          </a:r>
          <a:r>
            <a:rPr lang="en-US" dirty="0"/>
            <a:t> and column orthogonal (that means its columns are eigenvectors of AA</a:t>
          </a:r>
          <a:r>
            <a:rPr lang="en-US" baseline="30000" dirty="0"/>
            <a:t>T</a:t>
          </a:r>
          <a:r>
            <a:rPr lang="en-US" dirty="0"/>
            <a:t>)</a:t>
          </a:r>
        </a:p>
      </dgm:t>
    </dgm:pt>
    <dgm:pt modelId="{B9146AC9-9A74-44C2-A4EB-959809CB00B0}" type="parTrans" cxnId="{BEBB5969-51A6-4EE8-81A0-0E2F7577A795}">
      <dgm:prSet/>
      <dgm:spPr/>
      <dgm:t>
        <a:bodyPr/>
        <a:lstStyle/>
        <a:p>
          <a:endParaRPr lang="en-US"/>
        </a:p>
      </dgm:t>
    </dgm:pt>
    <dgm:pt modelId="{44315039-8952-4427-9451-295A1911F83A}" type="sibTrans" cxnId="{BEBB5969-51A6-4EE8-81A0-0E2F7577A795}">
      <dgm:prSet/>
      <dgm:spPr/>
      <dgm:t>
        <a:bodyPr/>
        <a:lstStyle/>
        <a:p>
          <a:endParaRPr lang="en-US"/>
        </a:p>
      </dgm:t>
    </dgm:pt>
    <dgm:pt modelId="{C48039F4-BC00-4863-AEAB-AA62512724D8}">
      <dgm:prSet/>
      <dgm:spPr/>
      <dgm:t>
        <a:bodyPr/>
        <a:lstStyle/>
        <a:p>
          <a:r>
            <a:rPr lang="en-US"/>
            <a:t>(AA</a:t>
          </a:r>
          <a:r>
            <a:rPr lang="en-US" baseline="30000"/>
            <a:t>T</a:t>
          </a:r>
          <a:r>
            <a:rPr lang="en-US"/>
            <a:t> = UV</a:t>
          </a:r>
          <a:r>
            <a:rPr lang="en-US" baseline="30000"/>
            <a:t>T </a:t>
          </a:r>
          <a:r>
            <a:rPr lang="en-US"/>
            <a:t>VDU</a:t>
          </a:r>
          <a:r>
            <a:rPr lang="en-US" baseline="30000"/>
            <a:t>T</a:t>
          </a:r>
          <a:r>
            <a:rPr lang="en-US"/>
            <a:t> = UD</a:t>
          </a:r>
          <a:r>
            <a:rPr lang="en-US" baseline="30000"/>
            <a:t>2</a:t>
          </a:r>
          <a:r>
            <a:rPr lang="en-US"/>
            <a:t>U</a:t>
          </a:r>
          <a:r>
            <a:rPr lang="en-US" baseline="30000"/>
            <a:t>T</a:t>
          </a:r>
          <a:r>
            <a:rPr lang="en-US"/>
            <a:t> )</a:t>
          </a:r>
        </a:p>
      </dgm:t>
    </dgm:pt>
    <dgm:pt modelId="{92A6048C-C078-4B35-8C68-DB2232F8A33F}" type="parTrans" cxnId="{F9B17175-F836-4C46-95B0-62C62325F94D}">
      <dgm:prSet/>
      <dgm:spPr/>
      <dgm:t>
        <a:bodyPr/>
        <a:lstStyle/>
        <a:p>
          <a:endParaRPr lang="en-US"/>
        </a:p>
      </dgm:t>
    </dgm:pt>
    <dgm:pt modelId="{B4B7A01F-FCF3-4001-9655-F07307887B47}" type="sibTrans" cxnId="{F9B17175-F836-4C46-95B0-62C62325F94D}">
      <dgm:prSet/>
      <dgm:spPr/>
      <dgm:t>
        <a:bodyPr/>
        <a:lstStyle/>
        <a:p>
          <a:endParaRPr lang="en-US"/>
        </a:p>
      </dgm:t>
    </dgm:pt>
    <dgm:pt modelId="{9498881D-FA9D-46B0-9CE1-66D4921BAA7E}">
      <dgm:prSet/>
      <dgm:spPr/>
      <dgm:t>
        <a:bodyPr/>
        <a:lstStyle/>
        <a:p>
          <a:r>
            <a:rPr lang="en-US"/>
            <a:t>V is nxn and orthogonal (that means its columns are eigenvectors of A</a:t>
          </a:r>
          <a:r>
            <a:rPr lang="en-US" baseline="30000"/>
            <a:t>T</a:t>
          </a:r>
          <a:r>
            <a:rPr lang="en-US"/>
            <a:t>A)</a:t>
          </a:r>
        </a:p>
      </dgm:t>
    </dgm:pt>
    <dgm:pt modelId="{2D8AD117-F8C6-40B7-8C92-3BECCDF61C8C}" type="parTrans" cxnId="{833CFEA1-3205-47F5-910A-34234B1DB756}">
      <dgm:prSet/>
      <dgm:spPr/>
      <dgm:t>
        <a:bodyPr/>
        <a:lstStyle/>
        <a:p>
          <a:endParaRPr lang="en-US"/>
        </a:p>
      </dgm:t>
    </dgm:pt>
    <dgm:pt modelId="{55DC9614-81C8-43ED-9DF2-54A95D1F6ED2}" type="sibTrans" cxnId="{833CFEA1-3205-47F5-910A-34234B1DB756}">
      <dgm:prSet/>
      <dgm:spPr/>
      <dgm:t>
        <a:bodyPr/>
        <a:lstStyle/>
        <a:p>
          <a:endParaRPr lang="en-US"/>
        </a:p>
      </dgm:t>
    </dgm:pt>
    <dgm:pt modelId="{45E50D65-E7FA-46CA-A1F9-4D0F3351056F}">
      <dgm:prSet/>
      <dgm:spPr/>
      <dgm:t>
        <a:bodyPr/>
        <a:lstStyle/>
        <a:p>
          <a:r>
            <a:rPr lang="en-US"/>
            <a:t>(A</a:t>
          </a:r>
          <a:r>
            <a:rPr lang="en-US" baseline="30000"/>
            <a:t>T</a:t>
          </a:r>
          <a:r>
            <a:rPr lang="en-US"/>
            <a:t>A = VDU</a:t>
          </a:r>
          <a:r>
            <a:rPr lang="en-US" baseline="30000"/>
            <a:t>T </a:t>
          </a:r>
          <a:r>
            <a:rPr lang="en-US"/>
            <a:t>UDV</a:t>
          </a:r>
          <a:r>
            <a:rPr lang="en-US" baseline="30000"/>
            <a:t>T</a:t>
          </a:r>
          <a:r>
            <a:rPr lang="en-US"/>
            <a:t> = VD</a:t>
          </a:r>
          <a:r>
            <a:rPr lang="en-US" baseline="30000"/>
            <a:t>2</a:t>
          </a:r>
          <a:r>
            <a:rPr lang="en-US"/>
            <a:t>V </a:t>
          </a:r>
          <a:r>
            <a:rPr lang="en-US" baseline="30000"/>
            <a:t>T</a:t>
          </a:r>
          <a:r>
            <a:rPr lang="en-US"/>
            <a:t> )</a:t>
          </a:r>
        </a:p>
      </dgm:t>
    </dgm:pt>
    <dgm:pt modelId="{B65389B1-3914-4538-A1BA-8468FC018BA6}" type="parTrans" cxnId="{A4DEB424-FE84-45CC-AAF2-2D573A3DF59B}">
      <dgm:prSet/>
      <dgm:spPr/>
      <dgm:t>
        <a:bodyPr/>
        <a:lstStyle/>
        <a:p>
          <a:endParaRPr lang="en-US"/>
        </a:p>
      </dgm:t>
    </dgm:pt>
    <dgm:pt modelId="{96AB1ACF-BFE6-4E10-99F5-A0FFFF2D474F}" type="sibTrans" cxnId="{A4DEB424-FE84-45CC-AAF2-2D573A3DF59B}">
      <dgm:prSet/>
      <dgm:spPr/>
      <dgm:t>
        <a:bodyPr/>
        <a:lstStyle/>
        <a:p>
          <a:endParaRPr lang="en-US"/>
        </a:p>
      </dgm:t>
    </dgm:pt>
    <dgm:pt modelId="{7883B0EA-792F-499E-8D53-19FAFAC8386D}">
      <dgm:prSet/>
      <dgm:spPr/>
      <dgm:t>
        <a:bodyPr/>
        <a:lstStyle/>
        <a:p>
          <a:r>
            <a:rPr lang="en-US"/>
            <a:t>D is nxn diagonal, where non-negative real values are called singular values.</a:t>
          </a:r>
        </a:p>
      </dgm:t>
    </dgm:pt>
    <dgm:pt modelId="{19E1CCFF-9FD7-4C1C-AB88-50DEFDED42EA}" type="parTrans" cxnId="{DDDBCD95-E8F9-4082-89DC-C87816112D05}">
      <dgm:prSet/>
      <dgm:spPr/>
      <dgm:t>
        <a:bodyPr/>
        <a:lstStyle/>
        <a:p>
          <a:endParaRPr lang="en-US"/>
        </a:p>
      </dgm:t>
    </dgm:pt>
    <dgm:pt modelId="{F151121A-4127-46A6-A987-92E44DDB2199}" type="sibTrans" cxnId="{DDDBCD95-E8F9-4082-89DC-C87816112D05}">
      <dgm:prSet/>
      <dgm:spPr/>
      <dgm:t>
        <a:bodyPr/>
        <a:lstStyle/>
        <a:p>
          <a:endParaRPr lang="en-US"/>
        </a:p>
      </dgm:t>
    </dgm:pt>
    <dgm:pt modelId="{CDB33FF7-005A-4F84-8A02-552175287686}" type="pres">
      <dgm:prSet presAssocID="{3E3B3A3C-7514-46C6-9D91-497536B963E0}" presName="outerComposite" presStyleCnt="0">
        <dgm:presLayoutVars>
          <dgm:chMax val="5"/>
          <dgm:dir/>
          <dgm:resizeHandles val="exact"/>
        </dgm:presLayoutVars>
      </dgm:prSet>
      <dgm:spPr/>
    </dgm:pt>
    <dgm:pt modelId="{A558F9A4-0C52-4825-B61F-45F7D0A224EF}" type="pres">
      <dgm:prSet presAssocID="{3E3B3A3C-7514-46C6-9D91-497536B963E0}" presName="dummyMaxCanvas" presStyleCnt="0">
        <dgm:presLayoutVars/>
      </dgm:prSet>
      <dgm:spPr/>
    </dgm:pt>
    <dgm:pt modelId="{5FD9E202-86F0-48A8-AA89-8CB8BCBDB2B8}" type="pres">
      <dgm:prSet presAssocID="{3E3B3A3C-7514-46C6-9D91-497536B963E0}" presName="FiveNodes_1" presStyleLbl="node1" presStyleIdx="0" presStyleCnt="5">
        <dgm:presLayoutVars>
          <dgm:bulletEnabled val="1"/>
        </dgm:presLayoutVars>
      </dgm:prSet>
      <dgm:spPr/>
    </dgm:pt>
    <dgm:pt modelId="{23ECD8BA-7FFC-4232-8346-C21EE5DEE751}" type="pres">
      <dgm:prSet presAssocID="{3E3B3A3C-7514-46C6-9D91-497536B963E0}" presName="FiveNodes_2" presStyleLbl="node1" presStyleIdx="1" presStyleCnt="5">
        <dgm:presLayoutVars>
          <dgm:bulletEnabled val="1"/>
        </dgm:presLayoutVars>
      </dgm:prSet>
      <dgm:spPr/>
    </dgm:pt>
    <dgm:pt modelId="{4FA0EE75-7BE2-46D4-B5AE-677D9F1EAABD}" type="pres">
      <dgm:prSet presAssocID="{3E3B3A3C-7514-46C6-9D91-497536B963E0}" presName="FiveNodes_3" presStyleLbl="node1" presStyleIdx="2" presStyleCnt="5">
        <dgm:presLayoutVars>
          <dgm:bulletEnabled val="1"/>
        </dgm:presLayoutVars>
      </dgm:prSet>
      <dgm:spPr/>
    </dgm:pt>
    <dgm:pt modelId="{5206CA93-9D85-4CBB-93C5-85B3E20C6851}" type="pres">
      <dgm:prSet presAssocID="{3E3B3A3C-7514-46C6-9D91-497536B963E0}" presName="FiveNodes_4" presStyleLbl="node1" presStyleIdx="3" presStyleCnt="5">
        <dgm:presLayoutVars>
          <dgm:bulletEnabled val="1"/>
        </dgm:presLayoutVars>
      </dgm:prSet>
      <dgm:spPr/>
    </dgm:pt>
    <dgm:pt modelId="{265684AD-C437-40A1-95A7-AA41923E387E}" type="pres">
      <dgm:prSet presAssocID="{3E3B3A3C-7514-46C6-9D91-497536B963E0}" presName="FiveNodes_5" presStyleLbl="node1" presStyleIdx="4" presStyleCnt="5">
        <dgm:presLayoutVars>
          <dgm:bulletEnabled val="1"/>
        </dgm:presLayoutVars>
      </dgm:prSet>
      <dgm:spPr/>
    </dgm:pt>
    <dgm:pt modelId="{5CD0B4E4-4849-4D37-AE41-D29C1F3F19A2}" type="pres">
      <dgm:prSet presAssocID="{3E3B3A3C-7514-46C6-9D91-497536B963E0}" presName="FiveConn_1-2" presStyleLbl="fgAccFollowNode1" presStyleIdx="0" presStyleCnt="4">
        <dgm:presLayoutVars>
          <dgm:bulletEnabled val="1"/>
        </dgm:presLayoutVars>
      </dgm:prSet>
      <dgm:spPr/>
    </dgm:pt>
    <dgm:pt modelId="{AF2EA376-B822-4FAA-A653-505170C7613E}" type="pres">
      <dgm:prSet presAssocID="{3E3B3A3C-7514-46C6-9D91-497536B963E0}" presName="FiveConn_2-3" presStyleLbl="fgAccFollowNode1" presStyleIdx="1" presStyleCnt="4">
        <dgm:presLayoutVars>
          <dgm:bulletEnabled val="1"/>
        </dgm:presLayoutVars>
      </dgm:prSet>
      <dgm:spPr/>
    </dgm:pt>
    <dgm:pt modelId="{8A9277DD-8005-4BA4-A3B5-62923E42C14F}" type="pres">
      <dgm:prSet presAssocID="{3E3B3A3C-7514-46C6-9D91-497536B963E0}" presName="FiveConn_3-4" presStyleLbl="fgAccFollowNode1" presStyleIdx="2" presStyleCnt="4">
        <dgm:presLayoutVars>
          <dgm:bulletEnabled val="1"/>
        </dgm:presLayoutVars>
      </dgm:prSet>
      <dgm:spPr/>
    </dgm:pt>
    <dgm:pt modelId="{31E745C6-3521-47B5-BD35-EF12D486E1D0}" type="pres">
      <dgm:prSet presAssocID="{3E3B3A3C-7514-46C6-9D91-497536B963E0}" presName="FiveConn_4-5" presStyleLbl="fgAccFollowNode1" presStyleIdx="3" presStyleCnt="4">
        <dgm:presLayoutVars>
          <dgm:bulletEnabled val="1"/>
        </dgm:presLayoutVars>
      </dgm:prSet>
      <dgm:spPr/>
    </dgm:pt>
    <dgm:pt modelId="{909554AB-B5A3-4D6C-9AFE-8D924A6CFEB0}" type="pres">
      <dgm:prSet presAssocID="{3E3B3A3C-7514-46C6-9D91-497536B963E0}" presName="FiveNodes_1_text" presStyleLbl="node1" presStyleIdx="4" presStyleCnt="5">
        <dgm:presLayoutVars>
          <dgm:bulletEnabled val="1"/>
        </dgm:presLayoutVars>
      </dgm:prSet>
      <dgm:spPr/>
    </dgm:pt>
    <dgm:pt modelId="{84CA2221-17EF-446F-AB1D-AF69FD5AC26A}" type="pres">
      <dgm:prSet presAssocID="{3E3B3A3C-7514-46C6-9D91-497536B963E0}" presName="FiveNodes_2_text" presStyleLbl="node1" presStyleIdx="4" presStyleCnt="5">
        <dgm:presLayoutVars>
          <dgm:bulletEnabled val="1"/>
        </dgm:presLayoutVars>
      </dgm:prSet>
      <dgm:spPr/>
    </dgm:pt>
    <dgm:pt modelId="{1DCC6DDE-D457-4EF9-9D6E-2A5F00AA52DC}" type="pres">
      <dgm:prSet presAssocID="{3E3B3A3C-7514-46C6-9D91-497536B963E0}" presName="FiveNodes_3_text" presStyleLbl="node1" presStyleIdx="4" presStyleCnt="5">
        <dgm:presLayoutVars>
          <dgm:bulletEnabled val="1"/>
        </dgm:presLayoutVars>
      </dgm:prSet>
      <dgm:spPr/>
    </dgm:pt>
    <dgm:pt modelId="{1C0631DA-18B8-497F-896A-5D2BEAAE728B}" type="pres">
      <dgm:prSet presAssocID="{3E3B3A3C-7514-46C6-9D91-497536B963E0}" presName="FiveNodes_4_text" presStyleLbl="node1" presStyleIdx="4" presStyleCnt="5">
        <dgm:presLayoutVars>
          <dgm:bulletEnabled val="1"/>
        </dgm:presLayoutVars>
      </dgm:prSet>
      <dgm:spPr/>
    </dgm:pt>
    <dgm:pt modelId="{5331498E-DFE0-4762-B0C6-2BDFD616CC67}" type="pres">
      <dgm:prSet presAssocID="{3E3B3A3C-7514-46C6-9D91-497536B963E0}" presName="FiveNodes_5_text" presStyleLbl="node1" presStyleIdx="4" presStyleCnt="5">
        <dgm:presLayoutVars>
          <dgm:bulletEnabled val="1"/>
        </dgm:presLayoutVars>
      </dgm:prSet>
      <dgm:spPr/>
    </dgm:pt>
  </dgm:ptLst>
  <dgm:cxnLst>
    <dgm:cxn modelId="{48C15605-805B-4D5D-8E0D-DAA29308B804}" type="presOf" srcId="{55DC9614-81C8-43ED-9DF2-54A95D1F6ED2}" destId="{8A9277DD-8005-4BA4-A3B5-62923E42C14F}" srcOrd="0" destOrd="0" presId="urn:microsoft.com/office/officeart/2005/8/layout/vProcess5"/>
    <dgm:cxn modelId="{3DCE4607-00B8-46B6-8E0A-5BA998036403}" type="presOf" srcId="{0DFBBCDE-F930-4BBC-83BB-F927E5FB0648}" destId="{909554AB-B5A3-4D6C-9AFE-8D924A6CFEB0}" srcOrd="1" destOrd="0" presId="urn:microsoft.com/office/officeart/2005/8/layout/vProcess5"/>
    <dgm:cxn modelId="{D3A1560F-4F14-4669-A376-366FCA886045}" type="presOf" srcId="{9498881D-FA9D-46B0-9CE1-66D4921BAA7E}" destId="{4FA0EE75-7BE2-46D4-B5AE-677D9F1EAABD}" srcOrd="0" destOrd="0" presId="urn:microsoft.com/office/officeart/2005/8/layout/vProcess5"/>
    <dgm:cxn modelId="{A4DEB424-FE84-45CC-AAF2-2D573A3DF59B}" srcId="{3E3B3A3C-7514-46C6-9D91-497536B963E0}" destId="{45E50D65-E7FA-46CA-A1F9-4D0F3351056F}" srcOrd="3" destOrd="0" parTransId="{B65389B1-3914-4538-A1BA-8468FC018BA6}" sibTransId="{96AB1ACF-BFE6-4E10-99F5-A0FFFF2D474F}"/>
    <dgm:cxn modelId="{30197739-39BF-48AB-A70D-773E38E23CF2}" type="presOf" srcId="{45E50D65-E7FA-46CA-A1F9-4D0F3351056F}" destId="{5206CA93-9D85-4CBB-93C5-85B3E20C6851}" srcOrd="0" destOrd="0" presId="urn:microsoft.com/office/officeart/2005/8/layout/vProcess5"/>
    <dgm:cxn modelId="{D2B8163F-C658-4E3E-BC07-2625CE763A98}" type="presOf" srcId="{96AB1ACF-BFE6-4E10-99F5-A0FFFF2D474F}" destId="{31E745C6-3521-47B5-BD35-EF12D486E1D0}" srcOrd="0" destOrd="0" presId="urn:microsoft.com/office/officeart/2005/8/layout/vProcess5"/>
    <dgm:cxn modelId="{E2F37441-3A0A-4632-A674-A3387140FEC0}" type="presOf" srcId="{9498881D-FA9D-46B0-9CE1-66D4921BAA7E}" destId="{1DCC6DDE-D457-4EF9-9D6E-2A5F00AA52DC}" srcOrd="1" destOrd="0" presId="urn:microsoft.com/office/officeart/2005/8/layout/vProcess5"/>
    <dgm:cxn modelId="{F39D0849-9336-403A-A76A-59E156525D87}" type="presOf" srcId="{45E50D65-E7FA-46CA-A1F9-4D0F3351056F}" destId="{1C0631DA-18B8-497F-896A-5D2BEAAE728B}" srcOrd="1" destOrd="0" presId="urn:microsoft.com/office/officeart/2005/8/layout/vProcess5"/>
    <dgm:cxn modelId="{BEBB5969-51A6-4EE8-81A0-0E2F7577A795}" srcId="{3E3B3A3C-7514-46C6-9D91-497536B963E0}" destId="{0DFBBCDE-F930-4BBC-83BB-F927E5FB0648}" srcOrd="0" destOrd="0" parTransId="{B9146AC9-9A74-44C2-A4EB-959809CB00B0}" sibTransId="{44315039-8952-4427-9451-295A1911F83A}"/>
    <dgm:cxn modelId="{F9B17175-F836-4C46-95B0-62C62325F94D}" srcId="{3E3B3A3C-7514-46C6-9D91-497536B963E0}" destId="{C48039F4-BC00-4863-AEAB-AA62512724D8}" srcOrd="1" destOrd="0" parTransId="{92A6048C-C078-4B35-8C68-DB2232F8A33F}" sibTransId="{B4B7A01F-FCF3-4001-9655-F07307887B47}"/>
    <dgm:cxn modelId="{749A5A81-D872-4D63-B1D5-2785E6D89DF1}" type="presOf" srcId="{3E3B3A3C-7514-46C6-9D91-497536B963E0}" destId="{CDB33FF7-005A-4F84-8A02-552175287686}" srcOrd="0" destOrd="0" presId="urn:microsoft.com/office/officeart/2005/8/layout/vProcess5"/>
    <dgm:cxn modelId="{DDDBCD95-E8F9-4082-89DC-C87816112D05}" srcId="{3E3B3A3C-7514-46C6-9D91-497536B963E0}" destId="{7883B0EA-792F-499E-8D53-19FAFAC8386D}" srcOrd="4" destOrd="0" parTransId="{19E1CCFF-9FD7-4C1C-AB88-50DEFDED42EA}" sibTransId="{F151121A-4127-46A6-A987-92E44DDB2199}"/>
    <dgm:cxn modelId="{CB112AA0-8BDC-4667-9982-43B2F345E40B}" type="presOf" srcId="{44315039-8952-4427-9451-295A1911F83A}" destId="{5CD0B4E4-4849-4D37-AE41-D29C1F3F19A2}" srcOrd="0" destOrd="0" presId="urn:microsoft.com/office/officeart/2005/8/layout/vProcess5"/>
    <dgm:cxn modelId="{833CFEA1-3205-47F5-910A-34234B1DB756}" srcId="{3E3B3A3C-7514-46C6-9D91-497536B963E0}" destId="{9498881D-FA9D-46B0-9CE1-66D4921BAA7E}" srcOrd="2" destOrd="0" parTransId="{2D8AD117-F8C6-40B7-8C92-3BECCDF61C8C}" sibTransId="{55DC9614-81C8-43ED-9DF2-54A95D1F6ED2}"/>
    <dgm:cxn modelId="{D51F75EA-AE46-4FD1-92EE-71634D41359B}" type="presOf" srcId="{B4B7A01F-FCF3-4001-9655-F07307887B47}" destId="{AF2EA376-B822-4FAA-A653-505170C7613E}" srcOrd="0" destOrd="0" presId="urn:microsoft.com/office/officeart/2005/8/layout/vProcess5"/>
    <dgm:cxn modelId="{252FA4EA-B3D7-4834-B705-8ED8FB6FAB4F}" type="presOf" srcId="{0DFBBCDE-F930-4BBC-83BB-F927E5FB0648}" destId="{5FD9E202-86F0-48A8-AA89-8CB8BCBDB2B8}" srcOrd="0" destOrd="0" presId="urn:microsoft.com/office/officeart/2005/8/layout/vProcess5"/>
    <dgm:cxn modelId="{51A18EF0-0AA0-4343-8585-E6B73F79CDF4}" type="presOf" srcId="{C48039F4-BC00-4863-AEAB-AA62512724D8}" destId="{23ECD8BA-7FFC-4232-8346-C21EE5DEE751}" srcOrd="0" destOrd="0" presId="urn:microsoft.com/office/officeart/2005/8/layout/vProcess5"/>
    <dgm:cxn modelId="{506F8FF5-2B32-442B-B040-869E1392883B}" type="presOf" srcId="{7883B0EA-792F-499E-8D53-19FAFAC8386D}" destId="{5331498E-DFE0-4762-B0C6-2BDFD616CC67}" srcOrd="1" destOrd="0" presId="urn:microsoft.com/office/officeart/2005/8/layout/vProcess5"/>
    <dgm:cxn modelId="{795363FB-D4C2-43DF-B86F-096AA0C85544}" type="presOf" srcId="{7883B0EA-792F-499E-8D53-19FAFAC8386D}" destId="{265684AD-C437-40A1-95A7-AA41923E387E}" srcOrd="0" destOrd="0" presId="urn:microsoft.com/office/officeart/2005/8/layout/vProcess5"/>
    <dgm:cxn modelId="{AB9826FC-FB54-41AF-8DE0-0721C16A42B7}" type="presOf" srcId="{C48039F4-BC00-4863-AEAB-AA62512724D8}" destId="{84CA2221-17EF-446F-AB1D-AF69FD5AC26A}" srcOrd="1" destOrd="0" presId="urn:microsoft.com/office/officeart/2005/8/layout/vProcess5"/>
    <dgm:cxn modelId="{C4C9A9D2-0EDC-43A4-AA5F-A8E54F1D83B1}" type="presParOf" srcId="{CDB33FF7-005A-4F84-8A02-552175287686}" destId="{A558F9A4-0C52-4825-B61F-45F7D0A224EF}" srcOrd="0" destOrd="0" presId="urn:microsoft.com/office/officeart/2005/8/layout/vProcess5"/>
    <dgm:cxn modelId="{FD2CD584-95BF-48E1-B1E4-C3C9917CBF81}" type="presParOf" srcId="{CDB33FF7-005A-4F84-8A02-552175287686}" destId="{5FD9E202-86F0-48A8-AA89-8CB8BCBDB2B8}" srcOrd="1" destOrd="0" presId="urn:microsoft.com/office/officeart/2005/8/layout/vProcess5"/>
    <dgm:cxn modelId="{1DB7086F-93B1-405B-81B1-434417D11AAD}" type="presParOf" srcId="{CDB33FF7-005A-4F84-8A02-552175287686}" destId="{23ECD8BA-7FFC-4232-8346-C21EE5DEE751}" srcOrd="2" destOrd="0" presId="urn:microsoft.com/office/officeart/2005/8/layout/vProcess5"/>
    <dgm:cxn modelId="{3BC1FE83-7923-4E1E-B5B4-0C1C89460BB5}" type="presParOf" srcId="{CDB33FF7-005A-4F84-8A02-552175287686}" destId="{4FA0EE75-7BE2-46D4-B5AE-677D9F1EAABD}" srcOrd="3" destOrd="0" presId="urn:microsoft.com/office/officeart/2005/8/layout/vProcess5"/>
    <dgm:cxn modelId="{7CA7486D-E99A-4951-B3D2-FA0E2075629B}" type="presParOf" srcId="{CDB33FF7-005A-4F84-8A02-552175287686}" destId="{5206CA93-9D85-4CBB-93C5-85B3E20C6851}" srcOrd="4" destOrd="0" presId="urn:microsoft.com/office/officeart/2005/8/layout/vProcess5"/>
    <dgm:cxn modelId="{75C545FA-348D-4439-BFE4-8227FF6DE4A1}" type="presParOf" srcId="{CDB33FF7-005A-4F84-8A02-552175287686}" destId="{265684AD-C437-40A1-95A7-AA41923E387E}" srcOrd="5" destOrd="0" presId="urn:microsoft.com/office/officeart/2005/8/layout/vProcess5"/>
    <dgm:cxn modelId="{B77518FF-F555-4E97-B85D-5155CD65E319}" type="presParOf" srcId="{CDB33FF7-005A-4F84-8A02-552175287686}" destId="{5CD0B4E4-4849-4D37-AE41-D29C1F3F19A2}" srcOrd="6" destOrd="0" presId="urn:microsoft.com/office/officeart/2005/8/layout/vProcess5"/>
    <dgm:cxn modelId="{B9318C61-40DC-478C-9DCC-AA558D1FBC1C}" type="presParOf" srcId="{CDB33FF7-005A-4F84-8A02-552175287686}" destId="{AF2EA376-B822-4FAA-A653-505170C7613E}" srcOrd="7" destOrd="0" presId="urn:microsoft.com/office/officeart/2005/8/layout/vProcess5"/>
    <dgm:cxn modelId="{BB1B011B-6DB6-4E77-83DA-0DCB78F9EB79}" type="presParOf" srcId="{CDB33FF7-005A-4F84-8A02-552175287686}" destId="{8A9277DD-8005-4BA4-A3B5-62923E42C14F}" srcOrd="8" destOrd="0" presId="urn:microsoft.com/office/officeart/2005/8/layout/vProcess5"/>
    <dgm:cxn modelId="{C9BE22A9-A84A-4865-BEF6-B66067364BCD}" type="presParOf" srcId="{CDB33FF7-005A-4F84-8A02-552175287686}" destId="{31E745C6-3521-47B5-BD35-EF12D486E1D0}" srcOrd="9" destOrd="0" presId="urn:microsoft.com/office/officeart/2005/8/layout/vProcess5"/>
    <dgm:cxn modelId="{F95684C5-F85D-47A5-8F13-3B4A4E8A0405}" type="presParOf" srcId="{CDB33FF7-005A-4F84-8A02-552175287686}" destId="{909554AB-B5A3-4D6C-9AFE-8D924A6CFEB0}" srcOrd="10" destOrd="0" presId="urn:microsoft.com/office/officeart/2005/8/layout/vProcess5"/>
    <dgm:cxn modelId="{8072C4D6-2B31-4775-84F4-A774570F3753}" type="presParOf" srcId="{CDB33FF7-005A-4F84-8A02-552175287686}" destId="{84CA2221-17EF-446F-AB1D-AF69FD5AC26A}" srcOrd="11" destOrd="0" presId="urn:microsoft.com/office/officeart/2005/8/layout/vProcess5"/>
    <dgm:cxn modelId="{81C850D2-DEBC-416E-9432-0630AEB1B95E}" type="presParOf" srcId="{CDB33FF7-005A-4F84-8A02-552175287686}" destId="{1DCC6DDE-D457-4EF9-9D6E-2A5F00AA52DC}" srcOrd="12" destOrd="0" presId="urn:microsoft.com/office/officeart/2005/8/layout/vProcess5"/>
    <dgm:cxn modelId="{74ACE807-4B4A-465A-9E7A-E293D3CE424F}" type="presParOf" srcId="{CDB33FF7-005A-4F84-8A02-552175287686}" destId="{1C0631DA-18B8-497F-896A-5D2BEAAE728B}" srcOrd="13" destOrd="0" presId="urn:microsoft.com/office/officeart/2005/8/layout/vProcess5"/>
    <dgm:cxn modelId="{79D33B2A-6364-4CA9-9CD3-D3BF65CE5B67}" type="presParOf" srcId="{CDB33FF7-005A-4F84-8A02-552175287686}" destId="{5331498E-DFE0-4762-B0C6-2BDFD616CC6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B311E0-8879-421C-80EA-F7F0993C91CB}"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E99A2AFE-1F3F-4462-AEF6-7847FB6AFE45}">
      <dgm:prSet/>
      <dgm:spPr/>
      <dgm:t>
        <a:bodyPr/>
        <a:lstStyle/>
        <a:p>
          <a:r>
            <a:rPr lang="en-US"/>
            <a:t>The approach of this paper is to apply the concepts of subspace to face recognition. The set of known faces with m × n pixels forms a subspace, called “face space”, of the “image space” containing all images with m × n pixels.</a:t>
          </a:r>
        </a:p>
      </dgm:t>
    </dgm:pt>
    <dgm:pt modelId="{211878B3-9A07-4DAD-B31F-A8275D18C0C3}" type="parTrans" cxnId="{B1FD2A6A-B472-423F-BEAC-DD4939D83C49}">
      <dgm:prSet/>
      <dgm:spPr/>
      <dgm:t>
        <a:bodyPr/>
        <a:lstStyle/>
        <a:p>
          <a:endParaRPr lang="en-US"/>
        </a:p>
      </dgm:t>
    </dgm:pt>
    <dgm:pt modelId="{CDBB9A79-E86C-4899-BEB0-A958D8FD34D5}" type="sibTrans" cxnId="{B1FD2A6A-B472-423F-BEAC-DD4939D83C49}">
      <dgm:prSet/>
      <dgm:spPr/>
      <dgm:t>
        <a:bodyPr/>
        <a:lstStyle/>
        <a:p>
          <a:endParaRPr lang="en-US"/>
        </a:p>
      </dgm:t>
    </dgm:pt>
    <dgm:pt modelId="{5AD37D76-AAC8-4279-AE19-C09D5C356AA1}">
      <dgm:prSet/>
      <dgm:spPr/>
      <dgm:t>
        <a:bodyPr/>
        <a:lstStyle/>
        <a:p>
          <a:r>
            <a:rPr lang="en-US"/>
            <a:t>This face space best defines the variation of the known faces. The basis of the face space is defined by the singular vectors of the set of known faces. </a:t>
          </a:r>
        </a:p>
      </dgm:t>
    </dgm:pt>
    <dgm:pt modelId="{BFAA1DCF-3052-43A3-8EA3-A1C1BE117F36}" type="parTrans" cxnId="{C7E89150-2D9B-466E-B151-1D79EDDAA939}">
      <dgm:prSet/>
      <dgm:spPr/>
      <dgm:t>
        <a:bodyPr/>
        <a:lstStyle/>
        <a:p>
          <a:endParaRPr lang="en-US"/>
        </a:p>
      </dgm:t>
    </dgm:pt>
    <dgm:pt modelId="{F62308FD-B11D-491A-8B8F-97994B2011CA}" type="sibTrans" cxnId="{C7E89150-2D9B-466E-B151-1D79EDDAA939}">
      <dgm:prSet/>
      <dgm:spPr/>
      <dgm:t>
        <a:bodyPr/>
        <a:lstStyle/>
        <a:p>
          <a:endParaRPr lang="en-US"/>
        </a:p>
      </dgm:t>
    </dgm:pt>
    <dgm:pt modelId="{AC6DBEC1-DC9D-451A-90F4-D01317A4945E}" type="pres">
      <dgm:prSet presAssocID="{D4B311E0-8879-421C-80EA-F7F0993C91CB}" presName="hierChild1" presStyleCnt="0">
        <dgm:presLayoutVars>
          <dgm:chPref val="1"/>
          <dgm:dir/>
          <dgm:animOne val="branch"/>
          <dgm:animLvl val="lvl"/>
          <dgm:resizeHandles/>
        </dgm:presLayoutVars>
      </dgm:prSet>
      <dgm:spPr/>
    </dgm:pt>
    <dgm:pt modelId="{743AD297-9AA2-48B8-9622-EDF63B9C3646}" type="pres">
      <dgm:prSet presAssocID="{E99A2AFE-1F3F-4462-AEF6-7847FB6AFE45}" presName="hierRoot1" presStyleCnt="0"/>
      <dgm:spPr/>
    </dgm:pt>
    <dgm:pt modelId="{C777C7AC-13D7-4DC6-942C-630951CEA359}" type="pres">
      <dgm:prSet presAssocID="{E99A2AFE-1F3F-4462-AEF6-7847FB6AFE45}" presName="composite" presStyleCnt="0"/>
      <dgm:spPr/>
    </dgm:pt>
    <dgm:pt modelId="{E4073DDC-D53A-43B3-BC37-005028A4D748}" type="pres">
      <dgm:prSet presAssocID="{E99A2AFE-1F3F-4462-AEF6-7847FB6AFE45}" presName="background" presStyleLbl="node0" presStyleIdx="0" presStyleCnt="2"/>
      <dgm:spPr/>
    </dgm:pt>
    <dgm:pt modelId="{89EF3923-503C-4328-BDD6-8E1B8EEA4464}" type="pres">
      <dgm:prSet presAssocID="{E99A2AFE-1F3F-4462-AEF6-7847FB6AFE45}" presName="text" presStyleLbl="fgAcc0" presStyleIdx="0" presStyleCnt="2">
        <dgm:presLayoutVars>
          <dgm:chPref val="3"/>
        </dgm:presLayoutVars>
      </dgm:prSet>
      <dgm:spPr/>
    </dgm:pt>
    <dgm:pt modelId="{EC7FB925-1411-4DBF-9832-A0F177965C87}" type="pres">
      <dgm:prSet presAssocID="{E99A2AFE-1F3F-4462-AEF6-7847FB6AFE45}" presName="hierChild2" presStyleCnt="0"/>
      <dgm:spPr/>
    </dgm:pt>
    <dgm:pt modelId="{FD2AAA89-BC63-48B4-A049-E7615A85D7CD}" type="pres">
      <dgm:prSet presAssocID="{5AD37D76-AAC8-4279-AE19-C09D5C356AA1}" presName="hierRoot1" presStyleCnt="0"/>
      <dgm:spPr/>
    </dgm:pt>
    <dgm:pt modelId="{C100B9D7-0347-4B64-AEB8-360906A38D83}" type="pres">
      <dgm:prSet presAssocID="{5AD37D76-AAC8-4279-AE19-C09D5C356AA1}" presName="composite" presStyleCnt="0"/>
      <dgm:spPr/>
    </dgm:pt>
    <dgm:pt modelId="{1DE24B56-53C1-4FE6-B268-486C47683586}" type="pres">
      <dgm:prSet presAssocID="{5AD37D76-AAC8-4279-AE19-C09D5C356AA1}" presName="background" presStyleLbl="node0" presStyleIdx="1" presStyleCnt="2"/>
      <dgm:spPr/>
    </dgm:pt>
    <dgm:pt modelId="{00516BDE-8BCE-4F81-8A20-20966B954FEA}" type="pres">
      <dgm:prSet presAssocID="{5AD37D76-AAC8-4279-AE19-C09D5C356AA1}" presName="text" presStyleLbl="fgAcc0" presStyleIdx="1" presStyleCnt="2">
        <dgm:presLayoutVars>
          <dgm:chPref val="3"/>
        </dgm:presLayoutVars>
      </dgm:prSet>
      <dgm:spPr/>
    </dgm:pt>
    <dgm:pt modelId="{0BD4B5E8-2B2C-4273-BD51-40D0F16FBE0B}" type="pres">
      <dgm:prSet presAssocID="{5AD37D76-AAC8-4279-AE19-C09D5C356AA1}" presName="hierChild2" presStyleCnt="0"/>
      <dgm:spPr/>
    </dgm:pt>
  </dgm:ptLst>
  <dgm:cxnLst>
    <dgm:cxn modelId="{55E8FF0D-C33F-4A48-B44D-A0D7AC3FF1BB}" type="presOf" srcId="{D4B311E0-8879-421C-80EA-F7F0993C91CB}" destId="{AC6DBEC1-DC9D-451A-90F4-D01317A4945E}" srcOrd="0" destOrd="0" presId="urn:microsoft.com/office/officeart/2005/8/layout/hierarchy1"/>
    <dgm:cxn modelId="{B1FD2A6A-B472-423F-BEAC-DD4939D83C49}" srcId="{D4B311E0-8879-421C-80EA-F7F0993C91CB}" destId="{E99A2AFE-1F3F-4462-AEF6-7847FB6AFE45}" srcOrd="0" destOrd="0" parTransId="{211878B3-9A07-4DAD-B31F-A8275D18C0C3}" sibTransId="{CDBB9A79-E86C-4899-BEB0-A958D8FD34D5}"/>
    <dgm:cxn modelId="{C7E89150-2D9B-466E-B151-1D79EDDAA939}" srcId="{D4B311E0-8879-421C-80EA-F7F0993C91CB}" destId="{5AD37D76-AAC8-4279-AE19-C09D5C356AA1}" srcOrd="1" destOrd="0" parTransId="{BFAA1DCF-3052-43A3-8EA3-A1C1BE117F36}" sibTransId="{F62308FD-B11D-491A-8B8F-97994B2011CA}"/>
    <dgm:cxn modelId="{AF096F8C-5393-4033-B7F8-2E915B5F34CE}" type="presOf" srcId="{E99A2AFE-1F3F-4462-AEF6-7847FB6AFE45}" destId="{89EF3923-503C-4328-BDD6-8E1B8EEA4464}" srcOrd="0" destOrd="0" presId="urn:microsoft.com/office/officeart/2005/8/layout/hierarchy1"/>
    <dgm:cxn modelId="{96FE40B1-DD5B-4266-BA63-57BEAB119F81}" type="presOf" srcId="{5AD37D76-AAC8-4279-AE19-C09D5C356AA1}" destId="{00516BDE-8BCE-4F81-8A20-20966B954FEA}" srcOrd="0" destOrd="0" presId="urn:microsoft.com/office/officeart/2005/8/layout/hierarchy1"/>
    <dgm:cxn modelId="{14C8E7F9-7805-43C9-82AA-AFC78BEEEC60}" type="presParOf" srcId="{AC6DBEC1-DC9D-451A-90F4-D01317A4945E}" destId="{743AD297-9AA2-48B8-9622-EDF63B9C3646}" srcOrd="0" destOrd="0" presId="urn:microsoft.com/office/officeart/2005/8/layout/hierarchy1"/>
    <dgm:cxn modelId="{4FB43D3B-1177-4FEB-9E90-055A9C08BDFE}" type="presParOf" srcId="{743AD297-9AA2-48B8-9622-EDF63B9C3646}" destId="{C777C7AC-13D7-4DC6-942C-630951CEA359}" srcOrd="0" destOrd="0" presId="urn:microsoft.com/office/officeart/2005/8/layout/hierarchy1"/>
    <dgm:cxn modelId="{486D044A-A17A-4327-A3A7-263B6B00547A}" type="presParOf" srcId="{C777C7AC-13D7-4DC6-942C-630951CEA359}" destId="{E4073DDC-D53A-43B3-BC37-005028A4D748}" srcOrd="0" destOrd="0" presId="urn:microsoft.com/office/officeart/2005/8/layout/hierarchy1"/>
    <dgm:cxn modelId="{6CDF33B0-0D6E-49A5-9177-8C176606A7EE}" type="presParOf" srcId="{C777C7AC-13D7-4DC6-942C-630951CEA359}" destId="{89EF3923-503C-4328-BDD6-8E1B8EEA4464}" srcOrd="1" destOrd="0" presId="urn:microsoft.com/office/officeart/2005/8/layout/hierarchy1"/>
    <dgm:cxn modelId="{7414C721-0847-4A2F-AD98-2BF2D4B04E78}" type="presParOf" srcId="{743AD297-9AA2-48B8-9622-EDF63B9C3646}" destId="{EC7FB925-1411-4DBF-9832-A0F177965C87}" srcOrd="1" destOrd="0" presId="urn:microsoft.com/office/officeart/2005/8/layout/hierarchy1"/>
    <dgm:cxn modelId="{14877D2D-F6C3-4F3B-A0E3-65B3CF3B6FD6}" type="presParOf" srcId="{AC6DBEC1-DC9D-451A-90F4-D01317A4945E}" destId="{FD2AAA89-BC63-48B4-A049-E7615A85D7CD}" srcOrd="1" destOrd="0" presId="urn:microsoft.com/office/officeart/2005/8/layout/hierarchy1"/>
    <dgm:cxn modelId="{3C35D193-ED40-470C-B96E-F60A6C60AA92}" type="presParOf" srcId="{FD2AAA89-BC63-48B4-A049-E7615A85D7CD}" destId="{C100B9D7-0347-4B64-AEB8-360906A38D83}" srcOrd="0" destOrd="0" presId="urn:microsoft.com/office/officeart/2005/8/layout/hierarchy1"/>
    <dgm:cxn modelId="{5AD4B012-A69A-4BC0-9200-02EB1B8E0865}" type="presParOf" srcId="{C100B9D7-0347-4B64-AEB8-360906A38D83}" destId="{1DE24B56-53C1-4FE6-B268-486C47683586}" srcOrd="0" destOrd="0" presId="urn:microsoft.com/office/officeart/2005/8/layout/hierarchy1"/>
    <dgm:cxn modelId="{1AE7BAA0-FF07-423C-BAAB-05D9FBFD9400}" type="presParOf" srcId="{C100B9D7-0347-4B64-AEB8-360906A38D83}" destId="{00516BDE-8BCE-4F81-8A20-20966B954FEA}" srcOrd="1" destOrd="0" presId="urn:microsoft.com/office/officeart/2005/8/layout/hierarchy1"/>
    <dgm:cxn modelId="{9026D0C2-0C91-4F21-BB69-A81147036E14}" type="presParOf" srcId="{FD2AAA89-BC63-48B4-A049-E7615A85D7CD}" destId="{0BD4B5E8-2B2C-4273-BD51-40D0F16FBE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A3ADF0-CFEA-44FF-82F5-13EC5CCFEC8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85745E7-CC5F-49E9-916C-B4A1D308BCED}">
      <dgm:prSet/>
      <dgm:spPr/>
      <dgm:t>
        <a:bodyPr/>
        <a:lstStyle/>
        <a:p>
          <a:r>
            <a:rPr lang="en-US" dirty="0"/>
            <a:t>The coordinate vector x of the test image is calculated by projecting the normalized image onto the eigenfaces.</a:t>
          </a:r>
        </a:p>
      </dgm:t>
    </dgm:pt>
    <dgm:pt modelId="{C57B6E51-E427-495D-9765-7B9AC8440255}" type="parTrans" cxnId="{ABFDBA7A-D25A-4771-953C-0B85AE4E5A3D}">
      <dgm:prSet/>
      <dgm:spPr/>
      <dgm:t>
        <a:bodyPr/>
        <a:lstStyle/>
        <a:p>
          <a:endParaRPr lang="en-US"/>
        </a:p>
      </dgm:t>
    </dgm:pt>
    <dgm:pt modelId="{C0F430A9-3C07-49BC-A6CA-BAC3B1D3B1AF}" type="sibTrans" cxnId="{ABFDBA7A-D25A-4771-953C-0B85AE4E5A3D}">
      <dgm:prSet/>
      <dgm:spPr/>
      <dgm:t>
        <a:bodyPr/>
        <a:lstStyle/>
        <a:p>
          <a:endParaRPr lang="en-US"/>
        </a:p>
      </dgm:t>
    </dgm:pt>
    <dgm:pt modelId="{ABD6B84F-AD63-4884-84DE-B9776E9C1ED5}">
      <dgm:prSet/>
      <dgm:spPr/>
      <dgm:t>
        <a:bodyPr/>
        <a:lstStyle/>
        <a:p>
          <a:r>
            <a:rPr lang="en-US"/>
            <a:t>The variable epsilon_f represents the distance of the test image from the face space. If it is less than epsilon_1, it implies that the test image lies within the face space.</a:t>
          </a:r>
        </a:p>
      </dgm:t>
    </dgm:pt>
    <dgm:pt modelId="{5363956B-7BC0-4711-8BBE-EBD32BC012CB}" type="parTrans" cxnId="{28238A44-ED3E-456A-92C1-2A9633EC71E9}">
      <dgm:prSet/>
      <dgm:spPr/>
      <dgm:t>
        <a:bodyPr/>
        <a:lstStyle/>
        <a:p>
          <a:endParaRPr lang="en-US"/>
        </a:p>
      </dgm:t>
    </dgm:pt>
    <dgm:pt modelId="{E9421F39-F28D-4A39-9FB4-3FF80808A7A0}" type="sibTrans" cxnId="{28238A44-ED3E-456A-92C1-2A9633EC71E9}">
      <dgm:prSet/>
      <dgm:spPr/>
      <dgm:t>
        <a:bodyPr/>
        <a:lstStyle/>
        <a:p>
          <a:endParaRPr lang="en-US"/>
        </a:p>
      </dgm:t>
    </dgm:pt>
    <dgm:pt modelId="{C3B6FBC8-AFC3-4882-8696-85C0F256778B}">
      <dgm:prSet/>
      <dgm:spPr/>
      <dgm:t>
        <a:bodyPr/>
        <a:lstStyle/>
        <a:p>
          <a:r>
            <a:rPr lang="en-US"/>
            <a:t>If the test image is in the face space, a loop calculates the distances epsilons(i) between the test image and each class (represented by xi(:, i)). The minimum distance is obtained, and the corresponding classId is assigned.</a:t>
          </a:r>
        </a:p>
      </dgm:t>
    </dgm:pt>
    <dgm:pt modelId="{257D7487-F9BA-4DF2-9E0B-525C069DE3AB}" type="parTrans" cxnId="{C505D52F-D3EF-4BA3-A24F-0660F238108A}">
      <dgm:prSet/>
      <dgm:spPr/>
      <dgm:t>
        <a:bodyPr/>
        <a:lstStyle/>
        <a:p>
          <a:endParaRPr lang="en-US"/>
        </a:p>
      </dgm:t>
    </dgm:pt>
    <dgm:pt modelId="{EA37E81A-36A2-4B48-97C0-CD7BF3832CEC}" type="sibTrans" cxnId="{C505D52F-D3EF-4BA3-A24F-0660F238108A}">
      <dgm:prSet/>
      <dgm:spPr/>
      <dgm:t>
        <a:bodyPr/>
        <a:lstStyle/>
        <a:p>
          <a:endParaRPr lang="en-US"/>
        </a:p>
      </dgm:t>
    </dgm:pt>
    <dgm:pt modelId="{855B79D6-B973-48F1-8FB1-85340279316A}">
      <dgm:prSet/>
      <dgm:spPr/>
      <dgm:t>
        <a:bodyPr/>
        <a:lstStyle/>
        <a:p>
          <a:r>
            <a:rPr lang="en-US"/>
            <a:t>If the minimum distance val is less than epsilon_0, the algorithm recognizes the face and displays the class ID. Otherwise, it labels the face as an unknown face.</a:t>
          </a:r>
        </a:p>
      </dgm:t>
    </dgm:pt>
    <dgm:pt modelId="{AEEE61EB-A9CC-4418-B8AC-1134FB61F56D}" type="parTrans" cxnId="{FEFAD58F-23E9-46E9-979C-50A3CB6767E7}">
      <dgm:prSet/>
      <dgm:spPr/>
      <dgm:t>
        <a:bodyPr/>
        <a:lstStyle/>
        <a:p>
          <a:endParaRPr lang="en-US"/>
        </a:p>
      </dgm:t>
    </dgm:pt>
    <dgm:pt modelId="{D4739B4D-7C6C-4382-AC10-182B1A97F646}" type="sibTrans" cxnId="{FEFAD58F-23E9-46E9-979C-50A3CB6767E7}">
      <dgm:prSet/>
      <dgm:spPr/>
      <dgm:t>
        <a:bodyPr/>
        <a:lstStyle/>
        <a:p>
          <a:endParaRPr lang="en-US"/>
        </a:p>
      </dgm:t>
    </dgm:pt>
    <dgm:pt modelId="{674CB225-2568-4DF0-A280-FB54E84E1059}">
      <dgm:prSet/>
      <dgm:spPr/>
      <dgm:t>
        <a:bodyPr/>
        <a:lstStyle/>
        <a:p>
          <a:r>
            <a:rPr lang="en-US"/>
            <a:t>If the test image is not in the face space (i.e., epsilon_f is greater than epsilon_1), it indicates that the input image is not a face.</a:t>
          </a:r>
        </a:p>
      </dgm:t>
    </dgm:pt>
    <dgm:pt modelId="{B2155BF7-3830-49C5-83C5-A2D7A3D5B6BF}" type="parTrans" cxnId="{68D87913-E9A2-4563-912B-E4458CBB4B64}">
      <dgm:prSet/>
      <dgm:spPr/>
      <dgm:t>
        <a:bodyPr/>
        <a:lstStyle/>
        <a:p>
          <a:endParaRPr lang="en-US"/>
        </a:p>
      </dgm:t>
    </dgm:pt>
    <dgm:pt modelId="{262B2A52-ED5F-4E10-8C06-F45EEB3BF5E1}" type="sibTrans" cxnId="{68D87913-E9A2-4563-912B-E4458CBB4B64}">
      <dgm:prSet/>
      <dgm:spPr/>
      <dgm:t>
        <a:bodyPr/>
        <a:lstStyle/>
        <a:p>
          <a:endParaRPr lang="en-US"/>
        </a:p>
      </dgm:t>
    </dgm:pt>
    <dgm:pt modelId="{7CB707C9-D8A4-46F4-97A0-F953D1BDB281}">
      <dgm:prSet/>
      <dgm:spPr/>
      <dgm:t>
        <a:bodyPr/>
        <a:lstStyle/>
        <a:p>
          <a:r>
            <a:rPr lang="en-US"/>
            <a:t>Overall, the code performs face recognition by comparing the distances between the test image and the known face images in the training set using predefined thresholds.</a:t>
          </a:r>
        </a:p>
      </dgm:t>
    </dgm:pt>
    <dgm:pt modelId="{ADAD484A-F687-4D2D-A8CA-B6F9DB6F5E44}" type="parTrans" cxnId="{B89C9B33-6EAB-4E2F-92FB-5A7D5E3D8690}">
      <dgm:prSet/>
      <dgm:spPr/>
      <dgm:t>
        <a:bodyPr/>
        <a:lstStyle/>
        <a:p>
          <a:endParaRPr lang="en-US"/>
        </a:p>
      </dgm:t>
    </dgm:pt>
    <dgm:pt modelId="{AAEFB02B-044C-440F-8750-C9963C33FCFF}" type="sibTrans" cxnId="{B89C9B33-6EAB-4E2F-92FB-5A7D5E3D8690}">
      <dgm:prSet/>
      <dgm:spPr/>
      <dgm:t>
        <a:bodyPr/>
        <a:lstStyle/>
        <a:p>
          <a:endParaRPr lang="en-US"/>
        </a:p>
      </dgm:t>
    </dgm:pt>
    <dgm:pt modelId="{A49FB6FE-6ADD-41BA-82B9-C29F855C7711}" type="pres">
      <dgm:prSet presAssocID="{0AA3ADF0-CFEA-44FF-82F5-13EC5CCFEC80}" presName="root" presStyleCnt="0">
        <dgm:presLayoutVars>
          <dgm:dir/>
          <dgm:resizeHandles val="exact"/>
        </dgm:presLayoutVars>
      </dgm:prSet>
      <dgm:spPr/>
    </dgm:pt>
    <dgm:pt modelId="{CC24E7AB-3B3E-4D41-941C-E85E092BB359}" type="pres">
      <dgm:prSet presAssocID="{585745E7-CC5F-49E9-916C-B4A1D308BCED}" presName="compNode" presStyleCnt="0"/>
      <dgm:spPr/>
    </dgm:pt>
    <dgm:pt modelId="{AECEC24E-B767-46B8-BBCC-99B691120E82}" type="pres">
      <dgm:prSet presAssocID="{585745E7-CC5F-49E9-916C-B4A1D308BCED}" presName="bgRect" presStyleLbl="bgShp" presStyleIdx="0" presStyleCnt="6"/>
      <dgm:spPr/>
    </dgm:pt>
    <dgm:pt modelId="{846F538F-ABE1-4231-951E-68D67A84B697}" type="pres">
      <dgm:prSet presAssocID="{585745E7-CC5F-49E9-916C-B4A1D308BC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1142E255-B39F-4ABF-938E-8C62DFA25604}" type="pres">
      <dgm:prSet presAssocID="{585745E7-CC5F-49E9-916C-B4A1D308BCED}" presName="spaceRect" presStyleCnt="0"/>
      <dgm:spPr/>
    </dgm:pt>
    <dgm:pt modelId="{8AF6714D-FDEB-4A85-9306-20B6EF68649E}" type="pres">
      <dgm:prSet presAssocID="{585745E7-CC5F-49E9-916C-B4A1D308BCED}" presName="parTx" presStyleLbl="revTx" presStyleIdx="0" presStyleCnt="6">
        <dgm:presLayoutVars>
          <dgm:chMax val="0"/>
          <dgm:chPref val="0"/>
        </dgm:presLayoutVars>
      </dgm:prSet>
      <dgm:spPr/>
    </dgm:pt>
    <dgm:pt modelId="{496BFF49-ABF0-410B-8225-4177C36570A7}" type="pres">
      <dgm:prSet presAssocID="{C0F430A9-3C07-49BC-A6CA-BAC3B1D3B1AF}" presName="sibTrans" presStyleCnt="0"/>
      <dgm:spPr/>
    </dgm:pt>
    <dgm:pt modelId="{08A76EA6-AF96-46C7-B10A-6FAA04EC8329}" type="pres">
      <dgm:prSet presAssocID="{ABD6B84F-AD63-4884-84DE-B9776E9C1ED5}" presName="compNode" presStyleCnt="0"/>
      <dgm:spPr/>
    </dgm:pt>
    <dgm:pt modelId="{EFC42B21-89DB-401A-8554-F5DC886923C3}" type="pres">
      <dgm:prSet presAssocID="{ABD6B84F-AD63-4884-84DE-B9776E9C1ED5}" presName="bgRect" presStyleLbl="bgShp" presStyleIdx="1" presStyleCnt="6"/>
      <dgm:spPr/>
    </dgm:pt>
    <dgm:pt modelId="{61307AFB-A3BC-409A-9E10-19682C13A534}" type="pres">
      <dgm:prSet presAssocID="{ABD6B84F-AD63-4884-84DE-B9776E9C1ED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EE88FFE6-ED3C-426A-ABDB-47B3546DC09C}" type="pres">
      <dgm:prSet presAssocID="{ABD6B84F-AD63-4884-84DE-B9776E9C1ED5}" presName="spaceRect" presStyleCnt="0"/>
      <dgm:spPr/>
    </dgm:pt>
    <dgm:pt modelId="{EB85D81F-EF8D-47D2-9CAB-77CD5E3F981D}" type="pres">
      <dgm:prSet presAssocID="{ABD6B84F-AD63-4884-84DE-B9776E9C1ED5}" presName="parTx" presStyleLbl="revTx" presStyleIdx="1" presStyleCnt="6">
        <dgm:presLayoutVars>
          <dgm:chMax val="0"/>
          <dgm:chPref val="0"/>
        </dgm:presLayoutVars>
      </dgm:prSet>
      <dgm:spPr/>
    </dgm:pt>
    <dgm:pt modelId="{7C6B2EA7-F769-49AE-B503-6064217F21A3}" type="pres">
      <dgm:prSet presAssocID="{E9421F39-F28D-4A39-9FB4-3FF80808A7A0}" presName="sibTrans" presStyleCnt="0"/>
      <dgm:spPr/>
    </dgm:pt>
    <dgm:pt modelId="{A1EA44C0-0A78-45CF-B2B4-655F07E87631}" type="pres">
      <dgm:prSet presAssocID="{C3B6FBC8-AFC3-4882-8696-85C0F256778B}" presName="compNode" presStyleCnt="0"/>
      <dgm:spPr/>
    </dgm:pt>
    <dgm:pt modelId="{25AF8DAA-9675-46D8-A67E-6775A3AF1108}" type="pres">
      <dgm:prSet presAssocID="{C3B6FBC8-AFC3-4882-8696-85C0F256778B}" presName="bgRect" presStyleLbl="bgShp" presStyleIdx="2" presStyleCnt="6"/>
      <dgm:spPr/>
    </dgm:pt>
    <dgm:pt modelId="{863BD9A0-4A6A-4286-904F-DB5D1BAAF2C0}" type="pres">
      <dgm:prSet presAssocID="{C3B6FBC8-AFC3-4882-8696-85C0F25677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773A4C5A-332E-4B5A-93A5-0FCEB3AD0E6B}" type="pres">
      <dgm:prSet presAssocID="{C3B6FBC8-AFC3-4882-8696-85C0F256778B}" presName="spaceRect" presStyleCnt="0"/>
      <dgm:spPr/>
    </dgm:pt>
    <dgm:pt modelId="{4009658C-2788-459C-A4FC-F0D9F5AD3B4E}" type="pres">
      <dgm:prSet presAssocID="{C3B6FBC8-AFC3-4882-8696-85C0F256778B}" presName="parTx" presStyleLbl="revTx" presStyleIdx="2" presStyleCnt="6">
        <dgm:presLayoutVars>
          <dgm:chMax val="0"/>
          <dgm:chPref val="0"/>
        </dgm:presLayoutVars>
      </dgm:prSet>
      <dgm:spPr/>
    </dgm:pt>
    <dgm:pt modelId="{B139BB06-13B7-43D1-A0D5-F0D7D43B38A8}" type="pres">
      <dgm:prSet presAssocID="{EA37E81A-36A2-4B48-97C0-CD7BF3832CEC}" presName="sibTrans" presStyleCnt="0"/>
      <dgm:spPr/>
    </dgm:pt>
    <dgm:pt modelId="{12E4D9B5-FC41-41B6-A61E-C1118E74248F}" type="pres">
      <dgm:prSet presAssocID="{855B79D6-B973-48F1-8FB1-85340279316A}" presName="compNode" presStyleCnt="0"/>
      <dgm:spPr/>
    </dgm:pt>
    <dgm:pt modelId="{C0920FC9-5CA5-4F55-A49F-D41502425D24}" type="pres">
      <dgm:prSet presAssocID="{855B79D6-B973-48F1-8FB1-85340279316A}" presName="bgRect" presStyleLbl="bgShp" presStyleIdx="3" presStyleCnt="6"/>
      <dgm:spPr/>
    </dgm:pt>
    <dgm:pt modelId="{41B5968B-0907-4CF8-8C2A-C1BFAA5C0B4B}" type="pres">
      <dgm:prSet presAssocID="{855B79D6-B973-48F1-8FB1-85340279316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E02CB90F-BCC5-4343-8ADA-A7E1259997FF}" type="pres">
      <dgm:prSet presAssocID="{855B79D6-B973-48F1-8FB1-85340279316A}" presName="spaceRect" presStyleCnt="0"/>
      <dgm:spPr/>
    </dgm:pt>
    <dgm:pt modelId="{B00F38C0-8DCE-4234-9552-63204C1D935C}" type="pres">
      <dgm:prSet presAssocID="{855B79D6-B973-48F1-8FB1-85340279316A}" presName="parTx" presStyleLbl="revTx" presStyleIdx="3" presStyleCnt="6">
        <dgm:presLayoutVars>
          <dgm:chMax val="0"/>
          <dgm:chPref val="0"/>
        </dgm:presLayoutVars>
      </dgm:prSet>
      <dgm:spPr/>
    </dgm:pt>
    <dgm:pt modelId="{2AF0C39C-6AAB-44D5-8738-1A4983A29DDA}" type="pres">
      <dgm:prSet presAssocID="{D4739B4D-7C6C-4382-AC10-182B1A97F646}" presName="sibTrans" presStyleCnt="0"/>
      <dgm:spPr/>
    </dgm:pt>
    <dgm:pt modelId="{2E274B01-9515-421B-BB20-660FD2980D53}" type="pres">
      <dgm:prSet presAssocID="{674CB225-2568-4DF0-A280-FB54E84E1059}" presName="compNode" presStyleCnt="0"/>
      <dgm:spPr/>
    </dgm:pt>
    <dgm:pt modelId="{0F498D04-DFAA-471A-95B3-925C358582D0}" type="pres">
      <dgm:prSet presAssocID="{674CB225-2568-4DF0-A280-FB54E84E1059}" presName="bgRect" presStyleLbl="bgShp" presStyleIdx="4" presStyleCnt="6"/>
      <dgm:spPr/>
    </dgm:pt>
    <dgm:pt modelId="{7DD3BAFB-D6B3-4AD6-BC9A-BF784DDDD4B6}" type="pres">
      <dgm:prSet presAssocID="{674CB225-2568-4DF0-A280-FB54E84E10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D840CA7F-8377-42A1-8B68-B60E0D4B146C}" type="pres">
      <dgm:prSet presAssocID="{674CB225-2568-4DF0-A280-FB54E84E1059}" presName="spaceRect" presStyleCnt="0"/>
      <dgm:spPr/>
    </dgm:pt>
    <dgm:pt modelId="{6FEEFB1A-D58D-48A6-9797-8820E49C3386}" type="pres">
      <dgm:prSet presAssocID="{674CB225-2568-4DF0-A280-FB54E84E1059}" presName="parTx" presStyleLbl="revTx" presStyleIdx="4" presStyleCnt="6">
        <dgm:presLayoutVars>
          <dgm:chMax val="0"/>
          <dgm:chPref val="0"/>
        </dgm:presLayoutVars>
      </dgm:prSet>
      <dgm:spPr/>
    </dgm:pt>
    <dgm:pt modelId="{019E9290-5F0B-42AF-AA2D-7D59DA60778B}" type="pres">
      <dgm:prSet presAssocID="{262B2A52-ED5F-4E10-8C06-F45EEB3BF5E1}" presName="sibTrans" presStyleCnt="0"/>
      <dgm:spPr/>
    </dgm:pt>
    <dgm:pt modelId="{69663D03-1FEB-4645-88D5-BD421FC1F1D0}" type="pres">
      <dgm:prSet presAssocID="{7CB707C9-D8A4-46F4-97A0-F953D1BDB281}" presName="compNode" presStyleCnt="0"/>
      <dgm:spPr/>
    </dgm:pt>
    <dgm:pt modelId="{6E590099-C94D-46CB-9DE3-5F5A143C543B}" type="pres">
      <dgm:prSet presAssocID="{7CB707C9-D8A4-46F4-97A0-F953D1BDB281}" presName="bgRect" presStyleLbl="bgShp" presStyleIdx="5" presStyleCnt="6"/>
      <dgm:spPr/>
    </dgm:pt>
    <dgm:pt modelId="{F0ECD5AD-A32E-49B1-B777-4E7226B9AD96}" type="pres">
      <dgm:prSet presAssocID="{7CB707C9-D8A4-46F4-97A0-F953D1BDB28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mera"/>
        </a:ext>
      </dgm:extLst>
    </dgm:pt>
    <dgm:pt modelId="{F079862C-2B85-4792-9E06-4E6E22578DA8}" type="pres">
      <dgm:prSet presAssocID="{7CB707C9-D8A4-46F4-97A0-F953D1BDB281}" presName="spaceRect" presStyleCnt="0"/>
      <dgm:spPr/>
    </dgm:pt>
    <dgm:pt modelId="{50918BCE-EE43-4DEE-BC87-465FFFF09F6C}" type="pres">
      <dgm:prSet presAssocID="{7CB707C9-D8A4-46F4-97A0-F953D1BDB281}" presName="parTx" presStyleLbl="revTx" presStyleIdx="5" presStyleCnt="6">
        <dgm:presLayoutVars>
          <dgm:chMax val="0"/>
          <dgm:chPref val="0"/>
        </dgm:presLayoutVars>
      </dgm:prSet>
      <dgm:spPr/>
    </dgm:pt>
  </dgm:ptLst>
  <dgm:cxnLst>
    <dgm:cxn modelId="{68D87913-E9A2-4563-912B-E4458CBB4B64}" srcId="{0AA3ADF0-CFEA-44FF-82F5-13EC5CCFEC80}" destId="{674CB225-2568-4DF0-A280-FB54E84E1059}" srcOrd="4" destOrd="0" parTransId="{B2155BF7-3830-49C5-83C5-A2D7A3D5B6BF}" sibTransId="{262B2A52-ED5F-4E10-8C06-F45EEB3BF5E1}"/>
    <dgm:cxn modelId="{79E03A19-A9CB-42B9-9533-3063C1001A19}" type="presOf" srcId="{7CB707C9-D8A4-46F4-97A0-F953D1BDB281}" destId="{50918BCE-EE43-4DEE-BC87-465FFFF09F6C}" srcOrd="0" destOrd="0" presId="urn:microsoft.com/office/officeart/2018/2/layout/IconVerticalSolidList"/>
    <dgm:cxn modelId="{C505D52F-D3EF-4BA3-A24F-0660F238108A}" srcId="{0AA3ADF0-CFEA-44FF-82F5-13EC5CCFEC80}" destId="{C3B6FBC8-AFC3-4882-8696-85C0F256778B}" srcOrd="2" destOrd="0" parTransId="{257D7487-F9BA-4DF2-9E0B-525C069DE3AB}" sibTransId="{EA37E81A-36A2-4B48-97C0-CD7BF3832CEC}"/>
    <dgm:cxn modelId="{B89C9B33-6EAB-4E2F-92FB-5A7D5E3D8690}" srcId="{0AA3ADF0-CFEA-44FF-82F5-13EC5CCFEC80}" destId="{7CB707C9-D8A4-46F4-97A0-F953D1BDB281}" srcOrd="5" destOrd="0" parTransId="{ADAD484A-F687-4D2D-A8CA-B6F9DB6F5E44}" sibTransId="{AAEFB02B-044C-440F-8750-C9963C33FCFF}"/>
    <dgm:cxn modelId="{0559773E-25C6-4585-83C9-90DD900334AA}" type="presOf" srcId="{855B79D6-B973-48F1-8FB1-85340279316A}" destId="{B00F38C0-8DCE-4234-9552-63204C1D935C}" srcOrd="0" destOrd="0" presId="urn:microsoft.com/office/officeart/2018/2/layout/IconVerticalSolidList"/>
    <dgm:cxn modelId="{28238A44-ED3E-456A-92C1-2A9633EC71E9}" srcId="{0AA3ADF0-CFEA-44FF-82F5-13EC5CCFEC80}" destId="{ABD6B84F-AD63-4884-84DE-B9776E9C1ED5}" srcOrd="1" destOrd="0" parTransId="{5363956B-7BC0-4711-8BBE-EBD32BC012CB}" sibTransId="{E9421F39-F28D-4A39-9FB4-3FF80808A7A0}"/>
    <dgm:cxn modelId="{ABFDBA7A-D25A-4771-953C-0B85AE4E5A3D}" srcId="{0AA3ADF0-CFEA-44FF-82F5-13EC5CCFEC80}" destId="{585745E7-CC5F-49E9-916C-B4A1D308BCED}" srcOrd="0" destOrd="0" parTransId="{C57B6E51-E427-495D-9765-7B9AC8440255}" sibTransId="{C0F430A9-3C07-49BC-A6CA-BAC3B1D3B1AF}"/>
    <dgm:cxn modelId="{FEFAD58F-23E9-46E9-979C-50A3CB6767E7}" srcId="{0AA3ADF0-CFEA-44FF-82F5-13EC5CCFEC80}" destId="{855B79D6-B973-48F1-8FB1-85340279316A}" srcOrd="3" destOrd="0" parTransId="{AEEE61EB-A9CC-4418-B8AC-1134FB61F56D}" sibTransId="{D4739B4D-7C6C-4382-AC10-182B1A97F646}"/>
    <dgm:cxn modelId="{1E78799A-DECE-43CF-AF51-315B46E2FD7D}" type="presOf" srcId="{0AA3ADF0-CFEA-44FF-82F5-13EC5CCFEC80}" destId="{A49FB6FE-6ADD-41BA-82B9-C29F855C7711}" srcOrd="0" destOrd="0" presId="urn:microsoft.com/office/officeart/2018/2/layout/IconVerticalSolidList"/>
    <dgm:cxn modelId="{ECB01F9B-F8D7-4DBA-BF7A-BDAA8156F4AC}" type="presOf" srcId="{674CB225-2568-4DF0-A280-FB54E84E1059}" destId="{6FEEFB1A-D58D-48A6-9797-8820E49C3386}" srcOrd="0" destOrd="0" presId="urn:microsoft.com/office/officeart/2018/2/layout/IconVerticalSolidList"/>
    <dgm:cxn modelId="{938769A9-9F15-40FA-868E-D3E6F91E4860}" type="presOf" srcId="{ABD6B84F-AD63-4884-84DE-B9776E9C1ED5}" destId="{EB85D81F-EF8D-47D2-9CAB-77CD5E3F981D}" srcOrd="0" destOrd="0" presId="urn:microsoft.com/office/officeart/2018/2/layout/IconVerticalSolidList"/>
    <dgm:cxn modelId="{73A321C1-CF67-4BA2-8BDD-8D41B86A2884}" type="presOf" srcId="{C3B6FBC8-AFC3-4882-8696-85C0F256778B}" destId="{4009658C-2788-459C-A4FC-F0D9F5AD3B4E}" srcOrd="0" destOrd="0" presId="urn:microsoft.com/office/officeart/2018/2/layout/IconVerticalSolidList"/>
    <dgm:cxn modelId="{2C2BC7DB-0451-4B51-8BEE-7FC533C7F483}" type="presOf" srcId="{585745E7-CC5F-49E9-916C-B4A1D308BCED}" destId="{8AF6714D-FDEB-4A85-9306-20B6EF68649E}" srcOrd="0" destOrd="0" presId="urn:microsoft.com/office/officeart/2018/2/layout/IconVerticalSolidList"/>
    <dgm:cxn modelId="{5066EC7D-E478-4731-901F-622F4FF8BC0F}" type="presParOf" srcId="{A49FB6FE-6ADD-41BA-82B9-C29F855C7711}" destId="{CC24E7AB-3B3E-4D41-941C-E85E092BB359}" srcOrd="0" destOrd="0" presId="urn:microsoft.com/office/officeart/2018/2/layout/IconVerticalSolidList"/>
    <dgm:cxn modelId="{79C296F6-A1B9-49EA-A993-CF01C4E0862B}" type="presParOf" srcId="{CC24E7AB-3B3E-4D41-941C-E85E092BB359}" destId="{AECEC24E-B767-46B8-BBCC-99B691120E82}" srcOrd="0" destOrd="0" presId="urn:microsoft.com/office/officeart/2018/2/layout/IconVerticalSolidList"/>
    <dgm:cxn modelId="{453A3719-DFFA-4650-9350-D8E8600D8E0E}" type="presParOf" srcId="{CC24E7AB-3B3E-4D41-941C-E85E092BB359}" destId="{846F538F-ABE1-4231-951E-68D67A84B697}" srcOrd="1" destOrd="0" presId="urn:microsoft.com/office/officeart/2018/2/layout/IconVerticalSolidList"/>
    <dgm:cxn modelId="{D2E39D36-12B8-4D91-93C0-084E44F45C95}" type="presParOf" srcId="{CC24E7AB-3B3E-4D41-941C-E85E092BB359}" destId="{1142E255-B39F-4ABF-938E-8C62DFA25604}" srcOrd="2" destOrd="0" presId="urn:microsoft.com/office/officeart/2018/2/layout/IconVerticalSolidList"/>
    <dgm:cxn modelId="{9DF97FFB-4F90-4459-B6D9-3E5605ACCA64}" type="presParOf" srcId="{CC24E7AB-3B3E-4D41-941C-E85E092BB359}" destId="{8AF6714D-FDEB-4A85-9306-20B6EF68649E}" srcOrd="3" destOrd="0" presId="urn:microsoft.com/office/officeart/2018/2/layout/IconVerticalSolidList"/>
    <dgm:cxn modelId="{4B2EFCC5-9FCB-4EF7-AC16-EAAAD79EFD3D}" type="presParOf" srcId="{A49FB6FE-6ADD-41BA-82B9-C29F855C7711}" destId="{496BFF49-ABF0-410B-8225-4177C36570A7}" srcOrd="1" destOrd="0" presId="urn:microsoft.com/office/officeart/2018/2/layout/IconVerticalSolidList"/>
    <dgm:cxn modelId="{3CA8CBD8-9D99-4D59-AA10-DE4EFE38E020}" type="presParOf" srcId="{A49FB6FE-6ADD-41BA-82B9-C29F855C7711}" destId="{08A76EA6-AF96-46C7-B10A-6FAA04EC8329}" srcOrd="2" destOrd="0" presId="urn:microsoft.com/office/officeart/2018/2/layout/IconVerticalSolidList"/>
    <dgm:cxn modelId="{3C73D8C2-AF64-4813-91A8-7A67066A3113}" type="presParOf" srcId="{08A76EA6-AF96-46C7-B10A-6FAA04EC8329}" destId="{EFC42B21-89DB-401A-8554-F5DC886923C3}" srcOrd="0" destOrd="0" presId="urn:microsoft.com/office/officeart/2018/2/layout/IconVerticalSolidList"/>
    <dgm:cxn modelId="{DDF85BA6-4970-4939-AD8A-21EBADC14647}" type="presParOf" srcId="{08A76EA6-AF96-46C7-B10A-6FAA04EC8329}" destId="{61307AFB-A3BC-409A-9E10-19682C13A534}" srcOrd="1" destOrd="0" presId="urn:microsoft.com/office/officeart/2018/2/layout/IconVerticalSolidList"/>
    <dgm:cxn modelId="{977977A3-65F2-4C7B-BA59-C93F3F5CAD77}" type="presParOf" srcId="{08A76EA6-AF96-46C7-B10A-6FAA04EC8329}" destId="{EE88FFE6-ED3C-426A-ABDB-47B3546DC09C}" srcOrd="2" destOrd="0" presId="urn:microsoft.com/office/officeart/2018/2/layout/IconVerticalSolidList"/>
    <dgm:cxn modelId="{22660F63-0AD3-44B8-A79F-A02B17051272}" type="presParOf" srcId="{08A76EA6-AF96-46C7-B10A-6FAA04EC8329}" destId="{EB85D81F-EF8D-47D2-9CAB-77CD5E3F981D}" srcOrd="3" destOrd="0" presId="urn:microsoft.com/office/officeart/2018/2/layout/IconVerticalSolidList"/>
    <dgm:cxn modelId="{37456670-10CB-4090-95A7-936F4454B37D}" type="presParOf" srcId="{A49FB6FE-6ADD-41BA-82B9-C29F855C7711}" destId="{7C6B2EA7-F769-49AE-B503-6064217F21A3}" srcOrd="3" destOrd="0" presId="urn:microsoft.com/office/officeart/2018/2/layout/IconVerticalSolidList"/>
    <dgm:cxn modelId="{6D83F654-B6C7-476A-9A1A-748B2C2158A7}" type="presParOf" srcId="{A49FB6FE-6ADD-41BA-82B9-C29F855C7711}" destId="{A1EA44C0-0A78-45CF-B2B4-655F07E87631}" srcOrd="4" destOrd="0" presId="urn:microsoft.com/office/officeart/2018/2/layout/IconVerticalSolidList"/>
    <dgm:cxn modelId="{080C6125-0AFF-4EB3-8AF7-B64A4BF012FC}" type="presParOf" srcId="{A1EA44C0-0A78-45CF-B2B4-655F07E87631}" destId="{25AF8DAA-9675-46D8-A67E-6775A3AF1108}" srcOrd="0" destOrd="0" presId="urn:microsoft.com/office/officeart/2018/2/layout/IconVerticalSolidList"/>
    <dgm:cxn modelId="{5E2C0088-F87D-4225-900C-DAA8DB3FC6A8}" type="presParOf" srcId="{A1EA44C0-0A78-45CF-B2B4-655F07E87631}" destId="{863BD9A0-4A6A-4286-904F-DB5D1BAAF2C0}" srcOrd="1" destOrd="0" presId="urn:microsoft.com/office/officeart/2018/2/layout/IconVerticalSolidList"/>
    <dgm:cxn modelId="{C7C507DB-871A-44D3-BAB1-B5A2EE75A345}" type="presParOf" srcId="{A1EA44C0-0A78-45CF-B2B4-655F07E87631}" destId="{773A4C5A-332E-4B5A-93A5-0FCEB3AD0E6B}" srcOrd="2" destOrd="0" presId="urn:microsoft.com/office/officeart/2018/2/layout/IconVerticalSolidList"/>
    <dgm:cxn modelId="{682C0733-C8C5-467A-9556-CDD288B513FD}" type="presParOf" srcId="{A1EA44C0-0A78-45CF-B2B4-655F07E87631}" destId="{4009658C-2788-459C-A4FC-F0D9F5AD3B4E}" srcOrd="3" destOrd="0" presId="urn:microsoft.com/office/officeart/2018/2/layout/IconVerticalSolidList"/>
    <dgm:cxn modelId="{07EA031C-5598-4ADA-BD7E-54EA740CE0C9}" type="presParOf" srcId="{A49FB6FE-6ADD-41BA-82B9-C29F855C7711}" destId="{B139BB06-13B7-43D1-A0D5-F0D7D43B38A8}" srcOrd="5" destOrd="0" presId="urn:microsoft.com/office/officeart/2018/2/layout/IconVerticalSolidList"/>
    <dgm:cxn modelId="{7C8196C4-517B-4519-9755-85C570F72848}" type="presParOf" srcId="{A49FB6FE-6ADD-41BA-82B9-C29F855C7711}" destId="{12E4D9B5-FC41-41B6-A61E-C1118E74248F}" srcOrd="6" destOrd="0" presId="urn:microsoft.com/office/officeart/2018/2/layout/IconVerticalSolidList"/>
    <dgm:cxn modelId="{B8480C44-1783-40F8-A1D5-AC2BED429146}" type="presParOf" srcId="{12E4D9B5-FC41-41B6-A61E-C1118E74248F}" destId="{C0920FC9-5CA5-4F55-A49F-D41502425D24}" srcOrd="0" destOrd="0" presId="urn:microsoft.com/office/officeart/2018/2/layout/IconVerticalSolidList"/>
    <dgm:cxn modelId="{BA9B55B7-7209-445C-9D5D-64BC21F771EB}" type="presParOf" srcId="{12E4D9B5-FC41-41B6-A61E-C1118E74248F}" destId="{41B5968B-0907-4CF8-8C2A-C1BFAA5C0B4B}" srcOrd="1" destOrd="0" presId="urn:microsoft.com/office/officeart/2018/2/layout/IconVerticalSolidList"/>
    <dgm:cxn modelId="{20ECB501-76DE-46EB-B978-026D4AF6D0B6}" type="presParOf" srcId="{12E4D9B5-FC41-41B6-A61E-C1118E74248F}" destId="{E02CB90F-BCC5-4343-8ADA-A7E1259997FF}" srcOrd="2" destOrd="0" presId="urn:microsoft.com/office/officeart/2018/2/layout/IconVerticalSolidList"/>
    <dgm:cxn modelId="{79CBA69E-C2BF-4D34-A69F-4D897C86A6F5}" type="presParOf" srcId="{12E4D9B5-FC41-41B6-A61E-C1118E74248F}" destId="{B00F38C0-8DCE-4234-9552-63204C1D935C}" srcOrd="3" destOrd="0" presId="urn:microsoft.com/office/officeart/2018/2/layout/IconVerticalSolidList"/>
    <dgm:cxn modelId="{247863CC-303F-4335-A6A0-9CCE6F86463D}" type="presParOf" srcId="{A49FB6FE-6ADD-41BA-82B9-C29F855C7711}" destId="{2AF0C39C-6AAB-44D5-8738-1A4983A29DDA}" srcOrd="7" destOrd="0" presId="urn:microsoft.com/office/officeart/2018/2/layout/IconVerticalSolidList"/>
    <dgm:cxn modelId="{C55CDCF8-513A-4DAE-8F89-D2840AE6CA7F}" type="presParOf" srcId="{A49FB6FE-6ADD-41BA-82B9-C29F855C7711}" destId="{2E274B01-9515-421B-BB20-660FD2980D53}" srcOrd="8" destOrd="0" presId="urn:microsoft.com/office/officeart/2018/2/layout/IconVerticalSolidList"/>
    <dgm:cxn modelId="{F160E1E8-1357-4BB4-9949-AA1B80A8CF41}" type="presParOf" srcId="{2E274B01-9515-421B-BB20-660FD2980D53}" destId="{0F498D04-DFAA-471A-95B3-925C358582D0}" srcOrd="0" destOrd="0" presId="urn:microsoft.com/office/officeart/2018/2/layout/IconVerticalSolidList"/>
    <dgm:cxn modelId="{21522AED-3DBD-4EF4-A126-636DBFE78A2B}" type="presParOf" srcId="{2E274B01-9515-421B-BB20-660FD2980D53}" destId="{7DD3BAFB-D6B3-4AD6-BC9A-BF784DDDD4B6}" srcOrd="1" destOrd="0" presId="urn:microsoft.com/office/officeart/2018/2/layout/IconVerticalSolidList"/>
    <dgm:cxn modelId="{3025D4D6-5D9A-4E22-83C2-61E6381A3E16}" type="presParOf" srcId="{2E274B01-9515-421B-BB20-660FD2980D53}" destId="{D840CA7F-8377-42A1-8B68-B60E0D4B146C}" srcOrd="2" destOrd="0" presId="urn:microsoft.com/office/officeart/2018/2/layout/IconVerticalSolidList"/>
    <dgm:cxn modelId="{3C94CFEE-0321-405A-9737-50FD424650D6}" type="presParOf" srcId="{2E274B01-9515-421B-BB20-660FD2980D53}" destId="{6FEEFB1A-D58D-48A6-9797-8820E49C3386}" srcOrd="3" destOrd="0" presId="urn:microsoft.com/office/officeart/2018/2/layout/IconVerticalSolidList"/>
    <dgm:cxn modelId="{5255E9E2-BF24-4ECD-BC4E-8C0B832D5AB6}" type="presParOf" srcId="{A49FB6FE-6ADD-41BA-82B9-C29F855C7711}" destId="{019E9290-5F0B-42AF-AA2D-7D59DA60778B}" srcOrd="9" destOrd="0" presId="urn:microsoft.com/office/officeart/2018/2/layout/IconVerticalSolidList"/>
    <dgm:cxn modelId="{D8B0F49D-C0F9-46D5-9F24-A027AB4185D5}" type="presParOf" srcId="{A49FB6FE-6ADD-41BA-82B9-C29F855C7711}" destId="{69663D03-1FEB-4645-88D5-BD421FC1F1D0}" srcOrd="10" destOrd="0" presId="urn:microsoft.com/office/officeart/2018/2/layout/IconVerticalSolidList"/>
    <dgm:cxn modelId="{71693F7E-32FB-4614-90B3-8BE83D565127}" type="presParOf" srcId="{69663D03-1FEB-4645-88D5-BD421FC1F1D0}" destId="{6E590099-C94D-46CB-9DE3-5F5A143C543B}" srcOrd="0" destOrd="0" presId="urn:microsoft.com/office/officeart/2018/2/layout/IconVerticalSolidList"/>
    <dgm:cxn modelId="{5ACBBB9E-7D05-4E81-B656-D8C903334DAF}" type="presParOf" srcId="{69663D03-1FEB-4645-88D5-BD421FC1F1D0}" destId="{F0ECD5AD-A32E-49B1-B777-4E7226B9AD96}" srcOrd="1" destOrd="0" presId="urn:microsoft.com/office/officeart/2018/2/layout/IconVerticalSolidList"/>
    <dgm:cxn modelId="{C5F85DA5-B1E3-4AE3-A58A-24926845B0C1}" type="presParOf" srcId="{69663D03-1FEB-4645-88D5-BD421FC1F1D0}" destId="{F079862C-2B85-4792-9E06-4E6E22578DA8}" srcOrd="2" destOrd="0" presId="urn:microsoft.com/office/officeart/2018/2/layout/IconVerticalSolidList"/>
    <dgm:cxn modelId="{2F67F6F9-4A3C-4E56-AE03-F6883E7A290A}" type="presParOf" srcId="{69663D03-1FEB-4645-88D5-BD421FC1F1D0}" destId="{50918BCE-EE43-4DEE-BC87-465FFFF09F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3056B-EAB0-413A-89A9-0FF403FD9017}">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Singular Value Decomposition (SVD) of a matrix is a factorization of that matrix into three matrices. It has some interesting algebraic properties and conveys important geometrical and theoretical insights about linear transformations. It also has some important applications in data science.</a:t>
          </a:r>
        </a:p>
      </dsp:txBody>
      <dsp:txXfrm>
        <a:off x="49104" y="49104"/>
        <a:ext cx="6816819" cy="1578317"/>
      </dsp:txXfrm>
    </dsp:sp>
    <dsp:sp modelId="{C8BA4E6F-F1D4-406A-9EFD-9AECE39EAF2F}">
      <dsp:nvSpPr>
        <dsp:cNvPr id="0" name=""/>
        <dsp:cNvSpPr/>
      </dsp:nvSpPr>
      <dsp:spPr>
        <a:xfrm>
          <a:off x="1508759" y="2049086"/>
          <a:ext cx="8549640" cy="16765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Given an input matrix A then the generated form will  be A = UΣV^T, where U and V are orthogonal matrices, and Σ is a diagonal matrix with non-negative singular values.</a:t>
          </a:r>
        </a:p>
      </dsp:txBody>
      <dsp:txXfrm>
        <a:off x="1557863" y="2098190"/>
        <a:ext cx="5852930" cy="1578317"/>
      </dsp:txXfrm>
    </dsp:sp>
    <dsp:sp modelId="{8ADF6AA0-7C9A-41E2-9CCC-29279D782EE4}">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9E202-86F0-48A8-AA89-8CB8BCBDB2B8}">
      <dsp:nvSpPr>
        <dsp:cNvPr id="0" name=""/>
        <dsp:cNvSpPr/>
      </dsp:nvSpPr>
      <dsp:spPr>
        <a:xfrm>
          <a:off x="0" y="0"/>
          <a:ext cx="7744967" cy="85291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 is </a:t>
          </a:r>
          <a:r>
            <a:rPr lang="en-US" sz="2200" kern="1200" dirty="0" err="1"/>
            <a:t>mxm</a:t>
          </a:r>
          <a:r>
            <a:rPr lang="en-US" sz="2200" kern="1200" dirty="0"/>
            <a:t> and column orthogonal (that means its columns are eigenvectors of AA</a:t>
          </a:r>
          <a:r>
            <a:rPr lang="en-US" sz="2200" kern="1200" baseline="30000" dirty="0"/>
            <a:t>T</a:t>
          </a:r>
          <a:r>
            <a:rPr lang="en-US" sz="2200" kern="1200" dirty="0"/>
            <a:t>)</a:t>
          </a:r>
        </a:p>
      </dsp:txBody>
      <dsp:txXfrm>
        <a:off x="24981" y="24981"/>
        <a:ext cx="6724811" cy="802956"/>
      </dsp:txXfrm>
    </dsp:sp>
    <dsp:sp modelId="{23ECD8BA-7FFC-4232-8346-C21EE5DEE751}">
      <dsp:nvSpPr>
        <dsp:cNvPr id="0" name=""/>
        <dsp:cNvSpPr/>
      </dsp:nvSpPr>
      <dsp:spPr>
        <a:xfrm>
          <a:off x="578358" y="971379"/>
          <a:ext cx="7744967" cy="852918"/>
        </a:xfrm>
        <a:prstGeom prst="roundRect">
          <a:avLst>
            <a:gd name="adj" fmla="val 10000"/>
          </a:avLst>
        </a:prstGeom>
        <a:solidFill>
          <a:schemeClr val="accent2">
            <a:hueOff val="-330843"/>
            <a:satOff val="373"/>
            <a:lumOff val="88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(AA</a:t>
          </a:r>
          <a:r>
            <a:rPr lang="en-US" sz="2200" kern="1200" baseline="30000"/>
            <a:t>T</a:t>
          </a:r>
          <a:r>
            <a:rPr lang="en-US" sz="2200" kern="1200"/>
            <a:t> = UV</a:t>
          </a:r>
          <a:r>
            <a:rPr lang="en-US" sz="2200" kern="1200" baseline="30000"/>
            <a:t>T </a:t>
          </a:r>
          <a:r>
            <a:rPr lang="en-US" sz="2200" kern="1200"/>
            <a:t>VDU</a:t>
          </a:r>
          <a:r>
            <a:rPr lang="en-US" sz="2200" kern="1200" baseline="30000"/>
            <a:t>T</a:t>
          </a:r>
          <a:r>
            <a:rPr lang="en-US" sz="2200" kern="1200"/>
            <a:t> = UD</a:t>
          </a:r>
          <a:r>
            <a:rPr lang="en-US" sz="2200" kern="1200" baseline="30000"/>
            <a:t>2</a:t>
          </a:r>
          <a:r>
            <a:rPr lang="en-US" sz="2200" kern="1200"/>
            <a:t>U</a:t>
          </a:r>
          <a:r>
            <a:rPr lang="en-US" sz="2200" kern="1200" baseline="30000"/>
            <a:t>T</a:t>
          </a:r>
          <a:r>
            <a:rPr lang="en-US" sz="2200" kern="1200"/>
            <a:t> )</a:t>
          </a:r>
        </a:p>
      </dsp:txBody>
      <dsp:txXfrm>
        <a:off x="603339" y="996360"/>
        <a:ext cx="6562250" cy="802956"/>
      </dsp:txXfrm>
    </dsp:sp>
    <dsp:sp modelId="{4FA0EE75-7BE2-46D4-B5AE-677D9F1EAABD}">
      <dsp:nvSpPr>
        <dsp:cNvPr id="0" name=""/>
        <dsp:cNvSpPr/>
      </dsp:nvSpPr>
      <dsp:spPr>
        <a:xfrm>
          <a:off x="1156716" y="1942759"/>
          <a:ext cx="7744967" cy="852918"/>
        </a:xfrm>
        <a:prstGeom prst="roundRect">
          <a:avLst>
            <a:gd name="adj" fmla="val 10000"/>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 is nxn and orthogonal (that means its columns are eigenvectors of A</a:t>
          </a:r>
          <a:r>
            <a:rPr lang="en-US" sz="2200" kern="1200" baseline="30000"/>
            <a:t>T</a:t>
          </a:r>
          <a:r>
            <a:rPr lang="en-US" sz="2200" kern="1200"/>
            <a:t>A)</a:t>
          </a:r>
        </a:p>
      </dsp:txBody>
      <dsp:txXfrm>
        <a:off x="1181697" y="1967740"/>
        <a:ext cx="6562250" cy="802956"/>
      </dsp:txXfrm>
    </dsp:sp>
    <dsp:sp modelId="{5206CA93-9D85-4CBB-93C5-85B3E20C6851}">
      <dsp:nvSpPr>
        <dsp:cNvPr id="0" name=""/>
        <dsp:cNvSpPr/>
      </dsp:nvSpPr>
      <dsp:spPr>
        <a:xfrm>
          <a:off x="1735073" y="2914138"/>
          <a:ext cx="7744967" cy="852918"/>
        </a:xfrm>
        <a:prstGeom prst="roundRect">
          <a:avLst>
            <a:gd name="adj" fmla="val 10000"/>
          </a:avLst>
        </a:prstGeom>
        <a:solidFill>
          <a:schemeClr val="accent2">
            <a:hueOff val="-992530"/>
            <a:satOff val="1119"/>
            <a:lumOff val="264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a:t>
          </a:r>
          <a:r>
            <a:rPr lang="en-US" sz="2200" kern="1200" baseline="30000"/>
            <a:t>T</a:t>
          </a:r>
          <a:r>
            <a:rPr lang="en-US" sz="2200" kern="1200"/>
            <a:t>A = VDU</a:t>
          </a:r>
          <a:r>
            <a:rPr lang="en-US" sz="2200" kern="1200" baseline="30000"/>
            <a:t>T </a:t>
          </a:r>
          <a:r>
            <a:rPr lang="en-US" sz="2200" kern="1200"/>
            <a:t>UDV</a:t>
          </a:r>
          <a:r>
            <a:rPr lang="en-US" sz="2200" kern="1200" baseline="30000"/>
            <a:t>T</a:t>
          </a:r>
          <a:r>
            <a:rPr lang="en-US" sz="2200" kern="1200"/>
            <a:t> = VD</a:t>
          </a:r>
          <a:r>
            <a:rPr lang="en-US" sz="2200" kern="1200" baseline="30000"/>
            <a:t>2</a:t>
          </a:r>
          <a:r>
            <a:rPr lang="en-US" sz="2200" kern="1200"/>
            <a:t>V </a:t>
          </a:r>
          <a:r>
            <a:rPr lang="en-US" sz="2200" kern="1200" baseline="30000"/>
            <a:t>T</a:t>
          </a:r>
          <a:r>
            <a:rPr lang="en-US" sz="2200" kern="1200"/>
            <a:t> )</a:t>
          </a:r>
        </a:p>
      </dsp:txBody>
      <dsp:txXfrm>
        <a:off x="1760054" y="2939119"/>
        <a:ext cx="6562250" cy="802956"/>
      </dsp:txXfrm>
    </dsp:sp>
    <dsp:sp modelId="{265684AD-C437-40A1-95A7-AA41923E387E}">
      <dsp:nvSpPr>
        <dsp:cNvPr id="0" name=""/>
        <dsp:cNvSpPr/>
      </dsp:nvSpPr>
      <dsp:spPr>
        <a:xfrm>
          <a:off x="2313432" y="3885518"/>
          <a:ext cx="7744967" cy="852918"/>
        </a:xfrm>
        <a:prstGeom prst="roundRect">
          <a:avLst>
            <a:gd name="adj" fmla="val 10000"/>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 is nxn diagonal, where non-negative real values are called singular values.</a:t>
          </a:r>
        </a:p>
      </dsp:txBody>
      <dsp:txXfrm>
        <a:off x="2338413" y="3910499"/>
        <a:ext cx="6562250" cy="802956"/>
      </dsp:txXfrm>
    </dsp:sp>
    <dsp:sp modelId="{5CD0B4E4-4849-4D37-AE41-D29C1F3F19A2}">
      <dsp:nvSpPr>
        <dsp:cNvPr id="0" name=""/>
        <dsp:cNvSpPr/>
      </dsp:nvSpPr>
      <dsp:spPr>
        <a:xfrm>
          <a:off x="7190570" y="623104"/>
          <a:ext cx="554397" cy="55439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315309" y="623104"/>
        <a:ext cx="304919" cy="417184"/>
      </dsp:txXfrm>
    </dsp:sp>
    <dsp:sp modelId="{AF2EA376-B822-4FAA-A653-505170C7613E}">
      <dsp:nvSpPr>
        <dsp:cNvPr id="0" name=""/>
        <dsp:cNvSpPr/>
      </dsp:nvSpPr>
      <dsp:spPr>
        <a:xfrm>
          <a:off x="7768928" y="1594484"/>
          <a:ext cx="554397" cy="554397"/>
        </a:xfrm>
        <a:prstGeom prst="downArrow">
          <a:avLst>
            <a:gd name="adj1" fmla="val 55000"/>
            <a:gd name="adj2" fmla="val 45000"/>
          </a:avLst>
        </a:prstGeom>
        <a:solidFill>
          <a:schemeClr val="accent2">
            <a:tint val="40000"/>
            <a:alpha val="90000"/>
            <a:hueOff val="-613955"/>
            <a:satOff val="4090"/>
            <a:lumOff val="374"/>
            <a:alphaOff val="0"/>
          </a:schemeClr>
        </a:solidFill>
        <a:ln w="12700" cap="flat" cmpd="sng" algn="ctr">
          <a:solidFill>
            <a:schemeClr val="accent2">
              <a:tint val="40000"/>
              <a:alpha val="90000"/>
              <a:hueOff val="-613955"/>
              <a:satOff val="4090"/>
              <a:lumOff val="3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893667" y="1594484"/>
        <a:ext cx="304919" cy="417184"/>
      </dsp:txXfrm>
    </dsp:sp>
    <dsp:sp modelId="{8A9277DD-8005-4BA4-A3B5-62923E42C14F}">
      <dsp:nvSpPr>
        <dsp:cNvPr id="0" name=""/>
        <dsp:cNvSpPr/>
      </dsp:nvSpPr>
      <dsp:spPr>
        <a:xfrm>
          <a:off x="8347286" y="2551648"/>
          <a:ext cx="554397" cy="554397"/>
        </a:xfrm>
        <a:prstGeom prst="downArrow">
          <a:avLst>
            <a:gd name="adj1" fmla="val 55000"/>
            <a:gd name="adj2" fmla="val 45000"/>
          </a:avLst>
        </a:prstGeom>
        <a:solidFill>
          <a:schemeClr val="accent2">
            <a:tint val="40000"/>
            <a:alpha val="90000"/>
            <a:hueOff val="-1227910"/>
            <a:satOff val="8180"/>
            <a:lumOff val="748"/>
            <a:alphaOff val="0"/>
          </a:schemeClr>
        </a:solidFill>
        <a:ln w="12700" cap="flat" cmpd="sng" algn="ctr">
          <a:solidFill>
            <a:schemeClr val="accent2">
              <a:tint val="40000"/>
              <a:alpha val="90000"/>
              <a:hueOff val="-1227910"/>
              <a:satOff val="8180"/>
              <a:lumOff val="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72025" y="2551648"/>
        <a:ext cx="304919" cy="417184"/>
      </dsp:txXfrm>
    </dsp:sp>
    <dsp:sp modelId="{31E745C6-3521-47B5-BD35-EF12D486E1D0}">
      <dsp:nvSpPr>
        <dsp:cNvPr id="0" name=""/>
        <dsp:cNvSpPr/>
      </dsp:nvSpPr>
      <dsp:spPr>
        <a:xfrm>
          <a:off x="8925644" y="3532504"/>
          <a:ext cx="554397" cy="554397"/>
        </a:xfrm>
        <a:prstGeom prst="downArrow">
          <a:avLst>
            <a:gd name="adj1" fmla="val 55000"/>
            <a:gd name="adj2" fmla="val 45000"/>
          </a:avLst>
        </a:prstGeom>
        <a:solidFill>
          <a:schemeClr val="accent2">
            <a:tint val="40000"/>
            <a:alpha val="90000"/>
            <a:hueOff val="-1841865"/>
            <a:satOff val="12270"/>
            <a:lumOff val="1122"/>
            <a:alphaOff val="0"/>
          </a:schemeClr>
        </a:solidFill>
        <a:ln w="12700"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050383" y="3532504"/>
        <a:ext cx="304919" cy="417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73DDC-D53A-43B3-BC37-005028A4D748}">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EF3923-503C-4328-BDD6-8E1B8EEA4464}">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approach of this paper is to apply the concepts of subspace to face recognition. The set of known faces with m × n pixels forms a subspace, called “face space”, of the “image space” containing all images with m × n pixels.</a:t>
          </a:r>
        </a:p>
      </dsp:txBody>
      <dsp:txXfrm>
        <a:off x="560236" y="802089"/>
        <a:ext cx="4149382" cy="2576345"/>
      </dsp:txXfrm>
    </dsp:sp>
    <dsp:sp modelId="{1DE24B56-53C1-4FE6-B268-486C47683586}">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516BDE-8BCE-4F81-8A20-20966B954FEA}">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This face space best defines the variation of the known faces. The basis of the face space is defined by the singular vectors of the set of known faces. </a:t>
          </a:r>
        </a:p>
      </dsp:txBody>
      <dsp:txXfrm>
        <a:off x="5827635" y="802089"/>
        <a:ext cx="4149382" cy="2576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EC24E-B767-46B8-BBCC-99B691120E82}">
      <dsp:nvSpPr>
        <dsp:cNvPr id="0" name=""/>
        <dsp:cNvSpPr/>
      </dsp:nvSpPr>
      <dsp:spPr>
        <a:xfrm>
          <a:off x="0" y="3476"/>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F538F-ABE1-4231-951E-68D67A84B697}">
      <dsp:nvSpPr>
        <dsp:cNvPr id="0" name=""/>
        <dsp:cNvSpPr/>
      </dsp:nvSpPr>
      <dsp:spPr>
        <a:xfrm>
          <a:off x="139287" y="107078"/>
          <a:ext cx="253497" cy="253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F6714D-FDEB-4A85-9306-20B6EF68649E}">
      <dsp:nvSpPr>
        <dsp:cNvPr id="0" name=""/>
        <dsp:cNvSpPr/>
      </dsp:nvSpPr>
      <dsp:spPr>
        <a:xfrm>
          <a:off x="532071" y="3476"/>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dirty="0"/>
            <a:t>The coordinate vector x of the test image is calculated by projecting the normalized image onto the eigenfaces.</a:t>
          </a:r>
        </a:p>
      </dsp:txBody>
      <dsp:txXfrm>
        <a:off x="532071" y="3476"/>
        <a:ext cx="5064670" cy="589956"/>
      </dsp:txXfrm>
    </dsp:sp>
    <dsp:sp modelId="{EFC42B21-89DB-401A-8554-F5DC886923C3}">
      <dsp:nvSpPr>
        <dsp:cNvPr id="0" name=""/>
        <dsp:cNvSpPr/>
      </dsp:nvSpPr>
      <dsp:spPr>
        <a:xfrm>
          <a:off x="0" y="740921"/>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07AFB-A3BC-409A-9E10-19682C13A534}">
      <dsp:nvSpPr>
        <dsp:cNvPr id="0" name=""/>
        <dsp:cNvSpPr/>
      </dsp:nvSpPr>
      <dsp:spPr>
        <a:xfrm>
          <a:off x="139287" y="844523"/>
          <a:ext cx="253497" cy="253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85D81F-EF8D-47D2-9CAB-77CD5E3F981D}">
      <dsp:nvSpPr>
        <dsp:cNvPr id="0" name=""/>
        <dsp:cNvSpPr/>
      </dsp:nvSpPr>
      <dsp:spPr>
        <a:xfrm>
          <a:off x="532071" y="740921"/>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a:t>The variable epsilon_f represents the distance of the test image from the face space. If it is less than epsilon_1, it implies that the test image lies within the face space.</a:t>
          </a:r>
        </a:p>
      </dsp:txBody>
      <dsp:txXfrm>
        <a:off x="532071" y="740921"/>
        <a:ext cx="5064670" cy="589956"/>
      </dsp:txXfrm>
    </dsp:sp>
    <dsp:sp modelId="{25AF8DAA-9675-46D8-A67E-6775A3AF1108}">
      <dsp:nvSpPr>
        <dsp:cNvPr id="0" name=""/>
        <dsp:cNvSpPr/>
      </dsp:nvSpPr>
      <dsp:spPr>
        <a:xfrm>
          <a:off x="0" y="1478367"/>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BD9A0-4A6A-4286-904F-DB5D1BAAF2C0}">
      <dsp:nvSpPr>
        <dsp:cNvPr id="0" name=""/>
        <dsp:cNvSpPr/>
      </dsp:nvSpPr>
      <dsp:spPr>
        <a:xfrm>
          <a:off x="139287" y="1581969"/>
          <a:ext cx="253497" cy="253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09658C-2788-459C-A4FC-F0D9F5AD3B4E}">
      <dsp:nvSpPr>
        <dsp:cNvPr id="0" name=""/>
        <dsp:cNvSpPr/>
      </dsp:nvSpPr>
      <dsp:spPr>
        <a:xfrm>
          <a:off x="532071" y="1478367"/>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a:t>If the test image is in the face space, a loop calculates the distances epsilons(i) between the test image and each class (represented by xi(:, i)). The minimum distance is obtained, and the corresponding classId is assigned.</a:t>
          </a:r>
        </a:p>
      </dsp:txBody>
      <dsp:txXfrm>
        <a:off x="532071" y="1478367"/>
        <a:ext cx="5064670" cy="589956"/>
      </dsp:txXfrm>
    </dsp:sp>
    <dsp:sp modelId="{C0920FC9-5CA5-4F55-A49F-D41502425D24}">
      <dsp:nvSpPr>
        <dsp:cNvPr id="0" name=""/>
        <dsp:cNvSpPr/>
      </dsp:nvSpPr>
      <dsp:spPr>
        <a:xfrm>
          <a:off x="0" y="2215812"/>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5968B-0907-4CF8-8C2A-C1BFAA5C0B4B}">
      <dsp:nvSpPr>
        <dsp:cNvPr id="0" name=""/>
        <dsp:cNvSpPr/>
      </dsp:nvSpPr>
      <dsp:spPr>
        <a:xfrm>
          <a:off x="139287" y="2319414"/>
          <a:ext cx="253497" cy="253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0F38C0-8DCE-4234-9552-63204C1D935C}">
      <dsp:nvSpPr>
        <dsp:cNvPr id="0" name=""/>
        <dsp:cNvSpPr/>
      </dsp:nvSpPr>
      <dsp:spPr>
        <a:xfrm>
          <a:off x="532071" y="2215812"/>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a:t>If the minimum distance val is less than epsilon_0, the algorithm recognizes the face and displays the class ID. Otherwise, it labels the face as an unknown face.</a:t>
          </a:r>
        </a:p>
      </dsp:txBody>
      <dsp:txXfrm>
        <a:off x="532071" y="2215812"/>
        <a:ext cx="5064670" cy="589956"/>
      </dsp:txXfrm>
    </dsp:sp>
    <dsp:sp modelId="{0F498D04-DFAA-471A-95B3-925C358582D0}">
      <dsp:nvSpPr>
        <dsp:cNvPr id="0" name=""/>
        <dsp:cNvSpPr/>
      </dsp:nvSpPr>
      <dsp:spPr>
        <a:xfrm>
          <a:off x="0" y="2953257"/>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3BAFB-D6B3-4AD6-BC9A-BF784DDDD4B6}">
      <dsp:nvSpPr>
        <dsp:cNvPr id="0" name=""/>
        <dsp:cNvSpPr/>
      </dsp:nvSpPr>
      <dsp:spPr>
        <a:xfrm>
          <a:off x="139287" y="3056860"/>
          <a:ext cx="253497" cy="253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EEFB1A-D58D-48A6-9797-8820E49C3386}">
      <dsp:nvSpPr>
        <dsp:cNvPr id="0" name=""/>
        <dsp:cNvSpPr/>
      </dsp:nvSpPr>
      <dsp:spPr>
        <a:xfrm>
          <a:off x="532071" y="2953257"/>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a:t>If the test image is not in the face space (i.e., epsilon_f is greater than epsilon_1), it indicates that the input image is not a face.</a:t>
          </a:r>
        </a:p>
      </dsp:txBody>
      <dsp:txXfrm>
        <a:off x="532071" y="2953257"/>
        <a:ext cx="5064670" cy="589956"/>
      </dsp:txXfrm>
    </dsp:sp>
    <dsp:sp modelId="{6E590099-C94D-46CB-9DE3-5F5A143C543B}">
      <dsp:nvSpPr>
        <dsp:cNvPr id="0" name=""/>
        <dsp:cNvSpPr/>
      </dsp:nvSpPr>
      <dsp:spPr>
        <a:xfrm>
          <a:off x="0" y="3690703"/>
          <a:ext cx="5668310" cy="460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CD5AD-A32E-49B1-B777-4E7226B9AD96}">
      <dsp:nvSpPr>
        <dsp:cNvPr id="0" name=""/>
        <dsp:cNvSpPr/>
      </dsp:nvSpPr>
      <dsp:spPr>
        <a:xfrm>
          <a:off x="139287" y="3794305"/>
          <a:ext cx="253497" cy="2532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918BCE-EE43-4DEE-BC87-465FFFF09F6C}">
      <dsp:nvSpPr>
        <dsp:cNvPr id="0" name=""/>
        <dsp:cNvSpPr/>
      </dsp:nvSpPr>
      <dsp:spPr>
        <a:xfrm>
          <a:off x="532071" y="3690703"/>
          <a:ext cx="5064670" cy="589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437" tIns="62437" rIns="62437" bIns="62437" numCol="1" spcCol="1270" anchor="ctr" anchorCtr="0">
          <a:noAutofit/>
        </a:bodyPr>
        <a:lstStyle/>
        <a:p>
          <a:pPr marL="0" lvl="0" indent="0" algn="l" defTabSz="622300">
            <a:lnSpc>
              <a:spcPct val="90000"/>
            </a:lnSpc>
            <a:spcBef>
              <a:spcPct val="0"/>
            </a:spcBef>
            <a:spcAft>
              <a:spcPct val="35000"/>
            </a:spcAft>
            <a:buNone/>
          </a:pPr>
          <a:r>
            <a:rPr lang="en-US" sz="1400" kern="1200"/>
            <a:t>Overall, the code performs face recognition by comparing the distances between the test image and the known face images in the training set using predefined thresholds.</a:t>
          </a:r>
        </a:p>
      </dsp:txBody>
      <dsp:txXfrm>
        <a:off x="532071" y="3690703"/>
        <a:ext cx="5064670" cy="5899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7/13/2023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3511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02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29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6716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83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91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86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20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7/13/2023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934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6829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M.F.C-2</a:t>
            </a:r>
          </a:p>
        </p:txBody>
      </p:sp>
      <p:sp>
        <p:nvSpPr>
          <p:cNvPr id="3" name="Subtitle 2"/>
          <p:cNvSpPr>
            <a:spLocks noGrp="1"/>
          </p:cNvSpPr>
          <p:nvPr>
            <p:ph type="subTitle" idx="1"/>
          </p:nvPr>
        </p:nvSpPr>
        <p:spPr/>
        <p:txBody>
          <a:bodyPr>
            <a:normAutofit fontScale="92500" lnSpcReduction="20000"/>
          </a:bodyPr>
          <a:lstStyle/>
          <a:p>
            <a:r>
              <a:rPr lang="en-US" dirty="0"/>
              <a:t>End Sem Project</a:t>
            </a:r>
          </a:p>
          <a:p>
            <a:r>
              <a:rPr lang="en-US" dirty="0"/>
              <a:t>Group-9</a:t>
            </a:r>
          </a:p>
        </p:txBody>
      </p:sp>
    </p:spTree>
    <p:extLst>
      <p:ext uri="{BB962C8B-B14F-4D97-AF65-F5344CB8AC3E}">
        <p14:creationId xmlns:p14="http://schemas.microsoft.com/office/powerpoint/2010/main" val="9663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453" y="789317"/>
            <a:ext cx="10323094" cy="4349839"/>
          </a:xfrm>
        </p:spPr>
        <p:txBody>
          <a:bodyPr>
            <a:noAutofit/>
          </a:bodyPr>
          <a:lstStyle/>
          <a:p>
            <a:r>
              <a:rPr lang="en-US" sz="1700" b="1" dirty="0"/>
              <a:t>For each known individual, compute the coordinate vector representing their face in the face space defined by the base-faces.</a:t>
            </a:r>
          </a:p>
          <a:p>
            <a:r>
              <a:rPr lang="en-US" sz="1700" b="1" dirty="0"/>
              <a:t>Determine two thresholds: ε1, which sets the maximum allowed separation from the face space, and ε0, which sets the maximum permitted separation from any known face in the training set S. These thresholds play a role in classification decisions.</a:t>
            </a:r>
          </a:p>
          <a:p>
            <a:r>
              <a:rPr lang="en-US" sz="1700" b="1" dirty="0"/>
              <a:t>When presented with a new input image, calculate its coordinate vector x and project it onto the face space to obtain the vector projection fp. Additionally, compute the distance </a:t>
            </a:r>
            <a:r>
              <a:rPr lang="en-US" sz="1700" b="1" dirty="0" err="1"/>
              <a:t>εf</a:t>
            </a:r>
            <a:r>
              <a:rPr lang="en-US" sz="1700" b="1" dirty="0"/>
              <a:t> between the input image and the face space. If </a:t>
            </a:r>
            <a:r>
              <a:rPr lang="en-US" sz="1700" b="1" dirty="0" err="1"/>
              <a:t>εf</a:t>
            </a:r>
            <a:r>
              <a:rPr lang="en-US" sz="1700" b="1" dirty="0"/>
              <a:t> exceeds 1, the input image is not recognized as a face.</a:t>
            </a:r>
          </a:p>
          <a:p>
            <a:r>
              <a:rPr lang="en-US" sz="1700" b="1" dirty="0"/>
              <a:t>If </a:t>
            </a:r>
            <a:r>
              <a:rPr lang="en-US" sz="1700" b="1" dirty="0" err="1"/>
              <a:t>εf</a:t>
            </a:r>
            <a:r>
              <a:rPr lang="en-US" sz="1700" b="1" dirty="0"/>
              <a:t> is less than ε1, proceed to further analysis. Calculate the distances </a:t>
            </a:r>
            <a:r>
              <a:rPr lang="en-US" sz="1700" b="1" dirty="0" err="1"/>
              <a:t>εi</a:t>
            </a:r>
            <a:r>
              <a:rPr lang="en-US" sz="1700" b="1" dirty="0"/>
              <a:t> from the input image's coordinate vector to each known individual's coordinate vector.</a:t>
            </a:r>
          </a:p>
          <a:p>
            <a:r>
              <a:rPr lang="en-US" sz="1700" b="1" dirty="0"/>
              <a:t>If all </a:t>
            </a:r>
            <a:r>
              <a:rPr lang="en-US" sz="1700" b="1" dirty="0" err="1"/>
              <a:t>εi</a:t>
            </a:r>
            <a:r>
              <a:rPr lang="en-US" sz="1700" b="1" dirty="0"/>
              <a:t> are greater than ε0, classify the input image as an unknown face. Optionally, the input image can be used to initiate a new individual face in the system.</a:t>
            </a:r>
          </a:p>
          <a:p>
            <a:r>
              <a:rPr lang="en-US" sz="1700" b="1" dirty="0"/>
              <a:t>If </a:t>
            </a:r>
            <a:r>
              <a:rPr lang="en-US" sz="1700" b="1" dirty="0" err="1"/>
              <a:t>εf</a:t>
            </a:r>
            <a:r>
              <a:rPr lang="en-US" sz="1700" b="1" dirty="0"/>
              <a:t> is less than ε1 and at least one </a:t>
            </a:r>
            <a:r>
              <a:rPr lang="en-US" sz="1700" b="1" dirty="0" err="1"/>
              <a:t>εi</a:t>
            </a:r>
            <a:r>
              <a:rPr lang="en-US" sz="1700" b="1" dirty="0"/>
              <a:t> is smaller than ε0, classify the input image as the known individual associated with the minimum </a:t>
            </a:r>
            <a:r>
              <a:rPr lang="en-US" sz="1700" b="1" dirty="0" err="1"/>
              <a:t>εi</a:t>
            </a:r>
            <a:r>
              <a:rPr lang="en-US" sz="1700" b="1" dirty="0"/>
              <a:t>. Optionally, the input image can be added to the original training set, allowing the system to update and incorporate more instances of known faces. Steps 1 to 5 can be repeated to refine the face recognition system.</a:t>
            </a:r>
          </a:p>
          <a:p>
            <a:endParaRPr lang="en-US" sz="1700" b="1" dirty="0"/>
          </a:p>
          <a:p>
            <a:endParaRPr lang="en-US" sz="1700" b="1" dirty="0"/>
          </a:p>
          <a:p>
            <a:endParaRPr lang="en-US" sz="1700" b="1" dirty="0"/>
          </a:p>
        </p:txBody>
      </p:sp>
    </p:spTree>
    <p:extLst>
      <p:ext uri="{BB962C8B-B14F-4D97-AF65-F5344CB8AC3E}">
        <p14:creationId xmlns:p14="http://schemas.microsoft.com/office/powerpoint/2010/main" val="138515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64082" y="406609"/>
            <a:ext cx="5223168" cy="1371600"/>
          </a:xfrm>
        </p:spPr>
        <p:txBody>
          <a:bodyPr>
            <a:normAutofit fontScale="90000"/>
          </a:bodyPr>
          <a:lstStyle/>
          <a:p>
            <a:r>
              <a:rPr lang="en-US" dirty="0"/>
              <a:t>CODE : </a:t>
            </a:r>
            <a:br>
              <a:rPr lang="en-US" dirty="0"/>
            </a:br>
            <a:r>
              <a:rPr lang="en-US" dirty="0"/>
              <a:t>Reading Image</a:t>
            </a:r>
          </a:p>
        </p:txBody>
      </p:sp>
      <p:sp useBgFill="1">
        <p:nvSpPr>
          <p:cNvPr id="11" name="Rectangle 10">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ChangeAspect="1"/>
          </p:cNvPicPr>
          <p:nvPr/>
        </p:nvPicPr>
        <p:blipFill>
          <a:blip r:embed="rId2"/>
          <a:stretch>
            <a:fillRect/>
          </a:stretch>
        </p:blipFill>
        <p:spPr>
          <a:xfrm>
            <a:off x="727654" y="1551896"/>
            <a:ext cx="5367165" cy="3767015"/>
          </a:xfrm>
          <a:prstGeom prst="rect">
            <a:avLst/>
          </a:prstGeom>
        </p:spPr>
      </p:pic>
      <p:sp>
        <p:nvSpPr>
          <p:cNvPr id="8" name="Content Placeholder 7">
            <a:extLst>
              <a:ext uri="{FF2B5EF4-FFF2-40B4-BE49-F238E27FC236}">
                <a16:creationId xmlns:a16="http://schemas.microsoft.com/office/drawing/2014/main" id="{222B5DC2-124A-1326-083E-050E5D9BCE04}"/>
              </a:ext>
            </a:extLst>
          </p:cNvPr>
          <p:cNvSpPr>
            <a:spLocks noGrp="1"/>
          </p:cNvSpPr>
          <p:nvPr>
            <p:ph idx="1"/>
          </p:nvPr>
        </p:nvSpPr>
        <p:spPr>
          <a:xfrm>
            <a:off x="7064082" y="2103120"/>
            <a:ext cx="4472922" cy="3931920"/>
          </a:xfrm>
        </p:spPr>
        <p:txBody>
          <a:bodyPr>
            <a:normAutofit/>
          </a:bodyPr>
          <a:lstStyle/>
          <a:p>
            <a:endParaRPr lang="en-US"/>
          </a:p>
        </p:txBody>
      </p:sp>
      <p:pic>
        <p:nvPicPr>
          <p:cNvPr id="2050" name="Picture 2" descr="PCA and SVD explained with numpy. How exactly are principal component ...">
            <a:extLst>
              <a:ext uri="{FF2B5EF4-FFF2-40B4-BE49-F238E27FC236}">
                <a16:creationId xmlns:a16="http://schemas.microsoft.com/office/drawing/2014/main" id="{BE00078D-D7C5-222D-2111-F7E263060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082" y="2014194"/>
            <a:ext cx="4594518" cy="425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9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p:cNvSpPr>
            <a:spLocks noGrp="1"/>
          </p:cNvSpPr>
          <p:nvPr>
            <p:ph type="title"/>
          </p:nvPr>
        </p:nvSpPr>
        <p:spPr>
          <a:xfrm>
            <a:off x="7532835" y="1420706"/>
            <a:ext cx="3466540" cy="4016587"/>
          </a:xfrm>
        </p:spPr>
        <p:txBody>
          <a:bodyPr>
            <a:normAutofit/>
          </a:bodyPr>
          <a:lstStyle/>
          <a:p>
            <a:r>
              <a:rPr lang="en-US" sz="3600"/>
              <a:t>Explanation</a:t>
            </a:r>
          </a:p>
        </p:txBody>
      </p:sp>
      <p:sp>
        <p:nvSpPr>
          <p:cNvPr id="3" name="Content Placeholder 2"/>
          <p:cNvSpPr>
            <a:spLocks noGrp="1"/>
          </p:cNvSpPr>
          <p:nvPr>
            <p:ph idx="1"/>
          </p:nvPr>
        </p:nvSpPr>
        <p:spPr>
          <a:xfrm>
            <a:off x="1440519" y="1420706"/>
            <a:ext cx="5514758" cy="4016587"/>
          </a:xfrm>
        </p:spPr>
        <p:txBody>
          <a:bodyPr anchor="ctr">
            <a:normAutofit/>
          </a:bodyPr>
          <a:lstStyle/>
          <a:p>
            <a:endParaRPr lang="en-US" dirty="0">
              <a:solidFill>
                <a:schemeClr val="tx1">
                  <a:lumMod val="75000"/>
                  <a:lumOff val="25000"/>
                </a:schemeClr>
              </a:solidFill>
            </a:endParaRPr>
          </a:p>
          <a:p>
            <a:r>
              <a:rPr lang="en-US" dirty="0">
                <a:solidFill>
                  <a:schemeClr val="tx1">
                    <a:lumMod val="75000"/>
                    <a:lumOff val="25000"/>
                  </a:schemeClr>
                </a:solidFill>
              </a:rPr>
              <a:t>The </a:t>
            </a:r>
            <a:r>
              <a:rPr lang="en-US" dirty="0" err="1">
                <a:solidFill>
                  <a:schemeClr val="tx1">
                    <a:lumMod val="75000"/>
                    <a:lumOff val="25000"/>
                  </a:schemeClr>
                </a:solidFill>
              </a:rPr>
              <a:t>readImage</a:t>
            </a:r>
            <a:r>
              <a:rPr lang="en-US" dirty="0">
                <a:solidFill>
                  <a:schemeClr val="tx1">
                    <a:lumMod val="75000"/>
                    <a:lumOff val="25000"/>
                  </a:schemeClr>
                </a:solidFill>
              </a:rPr>
              <a:t> function reads an image file specified by </a:t>
            </a:r>
            <a:r>
              <a:rPr lang="en-US" dirty="0" err="1">
                <a:solidFill>
                  <a:schemeClr val="tx1">
                    <a:lumMod val="75000"/>
                    <a:lumOff val="25000"/>
                  </a:schemeClr>
                </a:solidFill>
              </a:rPr>
              <a:t>img_path</a:t>
            </a:r>
            <a:r>
              <a:rPr lang="en-US" dirty="0">
                <a:solidFill>
                  <a:schemeClr val="tx1">
                    <a:lumMod val="75000"/>
                    <a:lumOff val="25000"/>
                  </a:schemeClr>
                </a:solidFill>
              </a:rPr>
              <a:t>, resizes it to 50% of its original size using </a:t>
            </a:r>
            <a:r>
              <a:rPr lang="en-US" dirty="0" err="1">
                <a:solidFill>
                  <a:schemeClr val="tx1">
                    <a:lumMod val="75000"/>
                    <a:lumOff val="25000"/>
                  </a:schemeClr>
                </a:solidFill>
              </a:rPr>
              <a:t>imresize</a:t>
            </a:r>
            <a:r>
              <a:rPr lang="en-US" dirty="0">
                <a:solidFill>
                  <a:schemeClr val="tx1">
                    <a:lumMod val="75000"/>
                    <a:lumOff val="25000"/>
                  </a:schemeClr>
                </a:solidFill>
              </a:rPr>
              <a:t>, and converts it to grayscale if it is originally a color image. </a:t>
            </a:r>
          </a:p>
          <a:p>
            <a:r>
              <a:rPr lang="en-US" dirty="0">
                <a:solidFill>
                  <a:schemeClr val="tx1">
                    <a:lumMod val="75000"/>
                    <a:lumOff val="25000"/>
                  </a:schemeClr>
                </a:solidFill>
              </a:rPr>
              <a:t>The image is loaded using </a:t>
            </a:r>
            <a:r>
              <a:rPr lang="en-US" dirty="0" err="1">
                <a:solidFill>
                  <a:schemeClr val="tx1">
                    <a:lumMod val="75000"/>
                    <a:lumOff val="25000"/>
                  </a:schemeClr>
                </a:solidFill>
              </a:rPr>
              <a:t>imread</a:t>
            </a:r>
            <a:r>
              <a:rPr lang="en-US" dirty="0">
                <a:solidFill>
                  <a:schemeClr val="tx1">
                    <a:lumMod val="75000"/>
                    <a:lumOff val="25000"/>
                  </a:schemeClr>
                </a:solidFill>
              </a:rPr>
              <a:t> and stored in the variable </a:t>
            </a:r>
            <a:r>
              <a:rPr lang="en-US" dirty="0" err="1">
                <a:solidFill>
                  <a:schemeClr val="tx1">
                    <a:lumMod val="75000"/>
                    <a:lumOff val="25000"/>
                  </a:schemeClr>
                </a:solidFill>
              </a:rPr>
              <a:t>img</a:t>
            </a:r>
            <a:r>
              <a:rPr lang="en-US" dirty="0">
                <a:solidFill>
                  <a:schemeClr val="tx1">
                    <a:lumMod val="75000"/>
                    <a:lumOff val="25000"/>
                  </a:schemeClr>
                </a:solidFill>
              </a:rPr>
              <a:t>. If the image has three color channels (indicating a color image), the function applies rgb2gray to convert it to grayscale. </a:t>
            </a:r>
          </a:p>
          <a:p>
            <a:r>
              <a:rPr lang="en-US" dirty="0">
                <a:solidFill>
                  <a:schemeClr val="tx1">
                    <a:lumMod val="75000"/>
                    <a:lumOff val="25000"/>
                  </a:schemeClr>
                </a:solidFill>
              </a:rPr>
              <a:t>Finally, the image is converted from the default uint8 data type to double using the double function.</a:t>
            </a:r>
          </a:p>
        </p:txBody>
      </p:sp>
      <p:cxnSp>
        <p:nvCxnSpPr>
          <p:cNvPr id="27" name="Straight Connector 26">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89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4838529" y="643468"/>
            <a:ext cx="6538008" cy="5410202"/>
          </a:xfrm>
          <a:prstGeom prst="rect">
            <a:avLst/>
          </a:prstGeom>
        </p:spPr>
      </p:pic>
      <p:sp>
        <p:nvSpPr>
          <p:cNvPr id="13" name="Rectangle 1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643433" y="643464"/>
            <a:ext cx="2888344" cy="1428737"/>
          </a:xfrm>
        </p:spPr>
        <p:txBody>
          <a:bodyPr vert="horz" lIns="91440" tIns="45720" rIns="91440" bIns="45720" rtlCol="0" anchor="ctr">
            <a:normAutofit/>
          </a:bodyPr>
          <a:lstStyle/>
          <a:p>
            <a:r>
              <a:rPr lang="en-US" sz="3200" dirty="0">
                <a:solidFill>
                  <a:srgbClr val="FFFFFF"/>
                </a:solidFill>
              </a:rPr>
              <a:t>Code :</a:t>
            </a:r>
          </a:p>
        </p:txBody>
      </p:sp>
      <p:sp>
        <p:nvSpPr>
          <p:cNvPr id="3" name="TextBox 2">
            <a:extLst>
              <a:ext uri="{FF2B5EF4-FFF2-40B4-BE49-F238E27FC236}">
                <a16:creationId xmlns:a16="http://schemas.microsoft.com/office/drawing/2014/main" id="{6F400147-3057-CBB4-E20E-9194C74E5C56}"/>
              </a:ext>
            </a:extLst>
          </p:cNvPr>
          <p:cNvSpPr txBox="1"/>
          <p:nvPr/>
        </p:nvSpPr>
        <p:spPr>
          <a:xfrm>
            <a:off x="643433" y="1603011"/>
            <a:ext cx="2888439" cy="3869634"/>
          </a:xfrm>
          <a:prstGeom prst="rect">
            <a:avLst/>
          </a:prstGeom>
        </p:spPr>
        <p:txBody>
          <a:bodyPr vert="horz" lIns="91440" tIns="45720" rIns="91440" bIns="45720" rtlCol="0">
            <a:normAutofit/>
          </a:bodyPr>
          <a:lstStyle/>
          <a:p>
            <a:pPr defTabSz="914400">
              <a:spcAft>
                <a:spcPts val="600"/>
              </a:spcAft>
              <a:buClr>
                <a:schemeClr val="tx1">
                  <a:lumMod val="85000"/>
                  <a:lumOff val="15000"/>
                </a:schemeClr>
              </a:buClr>
            </a:pPr>
            <a:r>
              <a:rPr lang="en-US" sz="2000" dirty="0" err="1">
                <a:solidFill>
                  <a:srgbClr val="FFFFFF"/>
                </a:solidFill>
              </a:rPr>
              <a:t>Recognition.m</a:t>
            </a:r>
            <a:endParaRPr lang="en-US" sz="2000" dirty="0">
              <a:solidFill>
                <a:srgbClr val="FFFFFF"/>
              </a:solidFill>
            </a:endParaRPr>
          </a:p>
          <a:p>
            <a:pPr indent="-182880" defTabSz="914400">
              <a:spcAft>
                <a:spcPts val="600"/>
              </a:spcAft>
              <a:buClr>
                <a:schemeClr val="tx1">
                  <a:lumMod val="85000"/>
                  <a:lumOff val="15000"/>
                </a:schemeClr>
              </a:buClr>
              <a:buFont typeface="Garamond" pitchFamily="18" charset="0"/>
              <a:buChar char="◦"/>
            </a:pPr>
            <a:endParaRPr lang="en-US" sz="2000" dirty="0">
              <a:solidFill>
                <a:srgbClr val="FFFFFF"/>
              </a:solidFill>
            </a:endParaRPr>
          </a:p>
        </p:txBody>
      </p:sp>
    </p:spTree>
    <p:extLst>
      <p:ext uri="{BB962C8B-B14F-4D97-AF65-F5344CB8AC3E}">
        <p14:creationId xmlns:p14="http://schemas.microsoft.com/office/powerpoint/2010/main" val="76140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7" name="Rectangle 2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p:cNvSpPr>
            <a:spLocks noGrp="1"/>
          </p:cNvSpPr>
          <p:nvPr>
            <p:ph type="title"/>
          </p:nvPr>
        </p:nvSpPr>
        <p:spPr>
          <a:xfrm>
            <a:off x="7532835" y="1420706"/>
            <a:ext cx="3466540" cy="4016587"/>
          </a:xfrm>
        </p:spPr>
        <p:txBody>
          <a:bodyPr>
            <a:normAutofit/>
          </a:bodyPr>
          <a:lstStyle/>
          <a:p>
            <a:r>
              <a:rPr lang="en-US" sz="3600"/>
              <a:t>Explanation</a:t>
            </a:r>
          </a:p>
        </p:txBody>
      </p:sp>
      <p:sp>
        <p:nvSpPr>
          <p:cNvPr id="3" name="Content Placeholder 2"/>
          <p:cNvSpPr>
            <a:spLocks noGrp="1"/>
          </p:cNvSpPr>
          <p:nvPr>
            <p:ph idx="1"/>
          </p:nvPr>
        </p:nvSpPr>
        <p:spPr>
          <a:xfrm>
            <a:off x="1440519" y="1420706"/>
            <a:ext cx="5514758" cy="4016587"/>
          </a:xfrm>
        </p:spPr>
        <p:txBody>
          <a:bodyPr anchor="ctr">
            <a:normAutofit/>
          </a:bodyPr>
          <a:lstStyle/>
          <a:p>
            <a:pPr>
              <a:lnSpc>
                <a:spcPct val="90000"/>
              </a:lnSpc>
            </a:pPr>
            <a:r>
              <a:rPr lang="en-US" sz="1100" b="1" dirty="0">
                <a:solidFill>
                  <a:schemeClr val="tx1">
                    <a:lumMod val="75000"/>
                    <a:lumOff val="25000"/>
                  </a:schemeClr>
                </a:solidFill>
              </a:rPr>
              <a:t>The function recognition takes several parameters: </a:t>
            </a:r>
            <a:r>
              <a:rPr lang="en-US" sz="1100" b="1" dirty="0" err="1">
                <a:solidFill>
                  <a:schemeClr val="tx1">
                    <a:lumMod val="75000"/>
                    <a:lumOff val="25000"/>
                  </a:schemeClr>
                </a:solidFill>
              </a:rPr>
              <a:t>img_path</a:t>
            </a:r>
            <a:r>
              <a:rPr lang="en-US" sz="1100" b="1" dirty="0">
                <a:solidFill>
                  <a:schemeClr val="tx1">
                    <a:lumMod val="75000"/>
                    <a:lumOff val="25000"/>
                  </a:schemeClr>
                </a:solidFill>
              </a:rPr>
              <a:t> (the path of the test image), </a:t>
            </a:r>
            <a:r>
              <a:rPr lang="en-US" sz="1100" b="1" dirty="0" err="1">
                <a:solidFill>
                  <a:schemeClr val="tx1">
                    <a:lumMod val="75000"/>
                    <a:lumOff val="25000"/>
                  </a:schemeClr>
                </a:solidFill>
              </a:rPr>
              <a:t>train_mean</a:t>
            </a:r>
            <a:r>
              <a:rPr lang="en-US" sz="1100" b="1" dirty="0">
                <a:solidFill>
                  <a:schemeClr val="tx1">
                    <a:lumMod val="75000"/>
                    <a:lumOff val="25000"/>
                  </a:schemeClr>
                </a:solidFill>
              </a:rPr>
              <a:t> (the mean face image of the training set), U (the eigenfaces), rank (the number of significant eigenfaces), and xi (the coordinates of training set faces in face space).</a:t>
            </a:r>
          </a:p>
          <a:p>
            <a:pPr>
              <a:lnSpc>
                <a:spcPct val="90000"/>
              </a:lnSpc>
            </a:pPr>
            <a:endParaRPr lang="en-US" sz="1100" b="1" dirty="0">
              <a:solidFill>
                <a:schemeClr val="tx1">
                  <a:lumMod val="75000"/>
                  <a:lumOff val="25000"/>
                </a:schemeClr>
              </a:solidFill>
            </a:endParaRPr>
          </a:p>
          <a:p>
            <a:pPr>
              <a:lnSpc>
                <a:spcPct val="90000"/>
              </a:lnSpc>
            </a:pPr>
            <a:r>
              <a:rPr lang="en-US" sz="1100" b="1" dirty="0">
                <a:solidFill>
                  <a:schemeClr val="tx1">
                    <a:lumMod val="75000"/>
                    <a:lumOff val="25000"/>
                  </a:schemeClr>
                </a:solidFill>
              </a:rPr>
              <a:t>The variable N is set to 5, representing the number of classes or individuals in the training set.</a:t>
            </a:r>
          </a:p>
          <a:p>
            <a:pPr>
              <a:lnSpc>
                <a:spcPct val="90000"/>
              </a:lnSpc>
            </a:pPr>
            <a:endParaRPr lang="en-US" sz="1100" b="1" dirty="0">
              <a:solidFill>
                <a:schemeClr val="tx1">
                  <a:lumMod val="75000"/>
                  <a:lumOff val="25000"/>
                </a:schemeClr>
              </a:solidFill>
            </a:endParaRPr>
          </a:p>
          <a:p>
            <a:pPr>
              <a:lnSpc>
                <a:spcPct val="90000"/>
              </a:lnSpc>
            </a:pPr>
            <a:r>
              <a:rPr lang="en-US" sz="1100" b="1" dirty="0">
                <a:solidFill>
                  <a:schemeClr val="tx1">
                    <a:lumMod val="75000"/>
                    <a:lumOff val="25000"/>
                  </a:schemeClr>
                </a:solidFill>
              </a:rPr>
              <a:t>Two threshold values, epsilon_0 and epsilon_1, are defined to control the maximum allowable distance for face recognition.</a:t>
            </a:r>
          </a:p>
          <a:p>
            <a:pPr>
              <a:lnSpc>
                <a:spcPct val="90000"/>
              </a:lnSpc>
            </a:pPr>
            <a:endParaRPr lang="en-US" sz="1100" b="1" dirty="0">
              <a:solidFill>
                <a:schemeClr val="tx1">
                  <a:lumMod val="75000"/>
                  <a:lumOff val="25000"/>
                </a:schemeClr>
              </a:solidFill>
            </a:endParaRPr>
          </a:p>
          <a:p>
            <a:pPr>
              <a:lnSpc>
                <a:spcPct val="90000"/>
              </a:lnSpc>
            </a:pPr>
            <a:r>
              <a:rPr lang="en-US" sz="1100" b="1" dirty="0">
                <a:solidFill>
                  <a:schemeClr val="tx1">
                    <a:lumMod val="75000"/>
                    <a:lumOff val="25000"/>
                  </a:schemeClr>
                </a:solidFill>
              </a:rPr>
              <a:t>The variable epsilons is initialized as a zero vector of size N.</a:t>
            </a:r>
          </a:p>
          <a:p>
            <a:pPr>
              <a:lnSpc>
                <a:spcPct val="90000"/>
              </a:lnSpc>
            </a:pPr>
            <a:endParaRPr lang="en-US" sz="1100" b="1" dirty="0">
              <a:solidFill>
                <a:schemeClr val="tx1">
                  <a:lumMod val="75000"/>
                  <a:lumOff val="25000"/>
                </a:schemeClr>
              </a:solidFill>
            </a:endParaRPr>
          </a:p>
          <a:p>
            <a:pPr>
              <a:lnSpc>
                <a:spcPct val="90000"/>
              </a:lnSpc>
            </a:pPr>
            <a:r>
              <a:rPr lang="en-US" sz="1100" b="1" dirty="0">
                <a:solidFill>
                  <a:schemeClr val="tx1">
                    <a:lumMod val="75000"/>
                    <a:lumOff val="25000"/>
                  </a:schemeClr>
                </a:solidFill>
              </a:rPr>
              <a:t>The test image is loaded using the </a:t>
            </a:r>
            <a:r>
              <a:rPr lang="en-US" sz="1100" b="1" dirty="0" err="1">
                <a:solidFill>
                  <a:schemeClr val="tx1">
                    <a:lumMod val="75000"/>
                    <a:lumOff val="25000"/>
                  </a:schemeClr>
                </a:solidFill>
              </a:rPr>
              <a:t>readImage</a:t>
            </a:r>
            <a:r>
              <a:rPr lang="en-US" sz="1100" b="1" dirty="0">
                <a:solidFill>
                  <a:schemeClr val="tx1">
                    <a:lumMod val="75000"/>
                    <a:lumOff val="25000"/>
                  </a:schemeClr>
                </a:solidFill>
              </a:rPr>
              <a:t> function, and then its pixel values are normalized by subtracting the mean face image of the training set.</a:t>
            </a:r>
          </a:p>
        </p:txBody>
      </p:sp>
      <p:cxnSp>
        <p:nvCxnSpPr>
          <p:cNvPr id="29" name="Straight Connector 2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A9026-87C9-4F44-9EC3-75AA7E6FB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D4A564-D451-4CDB-971B-95F3B044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CB884E-F589-488F-ADF5-77FF2008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16" name="Rectangle 15">
            <a:extLst>
              <a:ext uri="{FF2B5EF4-FFF2-40B4-BE49-F238E27FC236}">
                <a16:creationId xmlns:a16="http://schemas.microsoft.com/office/drawing/2014/main" id="{11603A8D-1B1C-4538-9FE9-374B8FD55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txBody>
          <a:bodyPr/>
          <a:lstStyle/>
          <a:p>
            <a:endParaRPr lang="en-US"/>
          </a:p>
        </p:txBody>
      </p:sp>
      <p:sp>
        <p:nvSpPr>
          <p:cNvPr id="18" name="Rectangle 17">
            <a:extLst>
              <a:ext uri="{FF2B5EF4-FFF2-40B4-BE49-F238E27FC236}">
                <a16:creationId xmlns:a16="http://schemas.microsoft.com/office/drawing/2014/main" id="{69BE86D1-7317-478F-819B-8779B075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876" y="0"/>
            <a:ext cx="4025029"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A0356C18-946D-ED3E-C6C0-FCCAB03353E7}"/>
              </a:ext>
            </a:extLst>
          </p:cNvPr>
          <p:cNvGraphicFramePr>
            <a:graphicFrameLocks noGrp="1"/>
          </p:cNvGraphicFramePr>
          <p:nvPr>
            <p:ph idx="1"/>
            <p:extLst>
              <p:ext uri="{D42A27DB-BD31-4B8C-83A1-F6EECF244321}">
                <p14:modId xmlns:p14="http://schemas.microsoft.com/office/powerpoint/2010/main" val="2542227286"/>
              </p:ext>
            </p:extLst>
          </p:nvPr>
        </p:nvGraphicFramePr>
        <p:xfrm>
          <a:off x="1286615" y="1286931"/>
          <a:ext cx="5668310" cy="428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500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879" y="801174"/>
            <a:ext cx="8534400" cy="2627826"/>
          </a:xfrm>
        </p:spPr>
        <p:txBody>
          <a:bodyPr>
            <a:normAutofit/>
          </a:bodyPr>
          <a:lstStyle/>
          <a:p>
            <a:r>
              <a:rPr lang="en-US" dirty="0"/>
              <a:t>Code :</a:t>
            </a:r>
            <a:br>
              <a:rPr lang="en-US" dirty="0"/>
            </a:br>
            <a:r>
              <a:rPr lang="en-US" dirty="0" err="1"/>
              <a:t>Test.m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964" y="634452"/>
            <a:ext cx="6527957" cy="5589096"/>
          </a:xfrm>
        </p:spPr>
      </p:pic>
    </p:spTree>
    <p:extLst>
      <p:ext uri="{BB962C8B-B14F-4D97-AF65-F5344CB8AC3E}">
        <p14:creationId xmlns:p14="http://schemas.microsoft.com/office/powerpoint/2010/main" val="301497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412" y="864277"/>
            <a:ext cx="9515176" cy="5129446"/>
          </a:xfrm>
        </p:spPr>
      </p:pic>
    </p:spTree>
    <p:extLst>
      <p:ext uri="{BB962C8B-B14F-4D97-AF65-F5344CB8AC3E}">
        <p14:creationId xmlns:p14="http://schemas.microsoft.com/office/powerpoint/2010/main" val="73155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340A62-2AB4-4600-96C6-0B60B6E96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DC681C0-91A4-49F5-8158-CF3ECB854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txBody>
          <a:bodyPr/>
          <a:lstStyle/>
          <a:p>
            <a:endParaRPr lang="en-US"/>
          </a:p>
        </p:txBody>
      </p:sp>
      <p:sp>
        <p:nvSpPr>
          <p:cNvPr id="12" name="Rectangle 11">
            <a:extLst>
              <a:ext uri="{FF2B5EF4-FFF2-40B4-BE49-F238E27FC236}">
                <a16:creationId xmlns:a16="http://schemas.microsoft.com/office/drawing/2014/main" id="{D102F34D-849F-4CF9-98E2-E57EC330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0"/>
            <a:ext cx="4657345"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019287" y="1168400"/>
            <a:ext cx="3697043" cy="4521200"/>
          </a:xfrm>
        </p:spPr>
        <p:txBody>
          <a:bodyPr>
            <a:normAutofit/>
          </a:bodyPr>
          <a:lstStyle/>
          <a:p>
            <a:r>
              <a:rPr lang="en-US" sz="4000">
                <a:solidFill>
                  <a:srgbClr val="FFFFFF"/>
                </a:solidFill>
              </a:rPr>
              <a:t>Explanation</a:t>
            </a:r>
          </a:p>
        </p:txBody>
      </p:sp>
      <p:sp>
        <p:nvSpPr>
          <p:cNvPr id="3" name="Content Placeholder 2"/>
          <p:cNvSpPr>
            <a:spLocks noGrp="1"/>
          </p:cNvSpPr>
          <p:nvPr>
            <p:ph idx="1"/>
          </p:nvPr>
        </p:nvSpPr>
        <p:spPr>
          <a:xfrm>
            <a:off x="643337" y="1168400"/>
            <a:ext cx="6326423" cy="4521200"/>
          </a:xfrm>
        </p:spPr>
        <p:txBody>
          <a:bodyPr anchor="ctr">
            <a:noAutofit/>
          </a:bodyPr>
          <a:lstStyle/>
          <a:p>
            <a:pPr>
              <a:lnSpc>
                <a:spcPct val="90000"/>
              </a:lnSpc>
            </a:pPr>
            <a:r>
              <a:rPr lang="en-US" dirty="0"/>
              <a:t>Loading and Preparing the Data:</a:t>
            </a:r>
          </a:p>
          <a:p>
            <a:pPr>
              <a:lnSpc>
                <a:spcPct val="90000"/>
              </a:lnSpc>
            </a:pPr>
            <a:endParaRPr lang="en-US" dirty="0"/>
          </a:p>
          <a:p>
            <a:pPr>
              <a:lnSpc>
                <a:spcPct val="90000"/>
              </a:lnSpc>
            </a:pPr>
            <a:r>
              <a:rPr lang="en-US" dirty="0"/>
              <a:t>The code starts by loading an input image from the "train" directory and determining its size using the </a:t>
            </a:r>
            <a:r>
              <a:rPr lang="en-US" dirty="0" err="1"/>
              <a:t>readImage</a:t>
            </a:r>
            <a:r>
              <a:rPr lang="en-US" dirty="0"/>
              <a:t> function.</a:t>
            </a:r>
          </a:p>
          <a:p>
            <a:pPr>
              <a:lnSpc>
                <a:spcPct val="90000"/>
              </a:lnSpc>
            </a:pPr>
            <a:r>
              <a:rPr lang="en-US" dirty="0"/>
              <a:t>The variables N and M are defined. N represents the number of individuals (known faces) in the training set, and M represents the size of each image (the total number of pixels).</a:t>
            </a:r>
          </a:p>
          <a:p>
            <a:pPr>
              <a:lnSpc>
                <a:spcPct val="90000"/>
              </a:lnSpc>
            </a:pPr>
            <a:r>
              <a:rPr lang="en-US" dirty="0"/>
              <a:t>A matrix S of size M x N is initialized with zeros. This matrix will hold the flattened version of each training image.</a:t>
            </a:r>
          </a:p>
          <a:p>
            <a:pPr>
              <a:lnSpc>
                <a:spcPct val="90000"/>
              </a:lnSpc>
            </a:pPr>
            <a:r>
              <a:rPr lang="en-US" dirty="0"/>
              <a:t>A for loop is used to iterate over each individual in the training set.</a:t>
            </a:r>
          </a:p>
          <a:p>
            <a:pPr>
              <a:lnSpc>
                <a:spcPct val="90000"/>
              </a:lnSpc>
            </a:pPr>
            <a:r>
              <a:rPr lang="en-US" dirty="0"/>
              <a:t>Inside the loop, the corresponding image is read using </a:t>
            </a:r>
            <a:r>
              <a:rPr lang="en-US" dirty="0" err="1"/>
              <a:t>readImage</a:t>
            </a:r>
            <a:r>
              <a:rPr lang="en-US" dirty="0"/>
              <a:t> and stored in the temporary variable temp.</a:t>
            </a:r>
          </a:p>
          <a:p>
            <a:pPr>
              <a:lnSpc>
                <a:spcPct val="90000"/>
              </a:lnSpc>
            </a:pPr>
            <a:r>
              <a:rPr lang="en-US" dirty="0"/>
              <a:t>The (:) operation reshapes the image into a column vector, and the resulting vector is stored in the corresponding column of matrix S.</a:t>
            </a:r>
          </a:p>
        </p:txBody>
      </p:sp>
    </p:spTree>
    <p:extLst>
      <p:ext uri="{BB962C8B-B14F-4D97-AF65-F5344CB8AC3E}">
        <p14:creationId xmlns:p14="http://schemas.microsoft.com/office/powerpoint/2010/main" val="387987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84B1C3-7D8E-B830-B215-9DDEB59AF3DD}"/>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20" y="9535"/>
            <a:ext cx="12191980" cy="6857990"/>
          </a:xfrm>
          <a:prstGeom prst="rect">
            <a:avLst/>
          </a:prstGeom>
        </p:spPr>
      </p:pic>
      <p:sp>
        <p:nvSpPr>
          <p:cNvPr id="3" name="Content Placeholder 2"/>
          <p:cNvSpPr>
            <a:spLocks noGrp="1"/>
          </p:cNvSpPr>
          <p:nvPr>
            <p:ph idx="1"/>
          </p:nvPr>
        </p:nvSpPr>
        <p:spPr>
          <a:xfrm>
            <a:off x="942975" y="685800"/>
            <a:ext cx="10058400" cy="5234940"/>
          </a:xfrm>
        </p:spPr>
        <p:txBody>
          <a:bodyPr>
            <a:noAutofit/>
          </a:bodyPr>
          <a:lstStyle/>
          <a:p>
            <a:pPr>
              <a:lnSpc>
                <a:spcPct val="90000"/>
              </a:lnSpc>
            </a:pPr>
            <a:r>
              <a:rPr lang="en-US" dirty="0"/>
              <a:t>Singular Value Decomposition (SVD):</a:t>
            </a:r>
          </a:p>
          <a:p>
            <a:pPr>
              <a:lnSpc>
                <a:spcPct val="90000"/>
              </a:lnSpc>
            </a:pPr>
            <a:endParaRPr lang="en-US" dirty="0"/>
          </a:p>
          <a:p>
            <a:pPr>
              <a:lnSpc>
                <a:spcPct val="90000"/>
              </a:lnSpc>
            </a:pPr>
            <a:r>
              <a:rPr lang="en-US" dirty="0"/>
              <a:t>The code performs the Singular Value Decomposition on the normalized training data matrix A.</a:t>
            </a:r>
          </a:p>
          <a:p>
            <a:pPr>
              <a:lnSpc>
                <a:spcPct val="90000"/>
              </a:lnSpc>
            </a:pPr>
            <a:r>
              <a:rPr lang="en-US" dirty="0"/>
              <a:t>The SVD is computed using the </a:t>
            </a:r>
            <a:r>
              <a:rPr lang="en-US" dirty="0" err="1"/>
              <a:t>svd</a:t>
            </a:r>
            <a:r>
              <a:rPr lang="en-US" dirty="0"/>
              <a:t> function, which decomposes A into three matrices: u, s, and v.</a:t>
            </a:r>
          </a:p>
          <a:p>
            <a:pPr>
              <a:lnSpc>
                <a:spcPct val="90000"/>
              </a:lnSpc>
            </a:pPr>
            <a:r>
              <a:rPr lang="en-US" dirty="0"/>
              <a:t>Matrix u contains the left singular vectors, s contains the singular values (diagonal matrix), and v contains the right singular vectors.</a:t>
            </a:r>
          </a:p>
          <a:p>
            <a:pPr>
              <a:lnSpc>
                <a:spcPct val="90000"/>
              </a:lnSpc>
            </a:pPr>
            <a:r>
              <a:rPr lang="en-US" dirty="0"/>
              <a:t>Computing Coordinate Vectors:</a:t>
            </a:r>
          </a:p>
          <a:p>
            <a:pPr>
              <a:lnSpc>
                <a:spcPct val="90000"/>
              </a:lnSpc>
            </a:pPr>
            <a:endParaRPr lang="en-US" dirty="0"/>
          </a:p>
          <a:p>
            <a:pPr>
              <a:lnSpc>
                <a:spcPct val="90000"/>
              </a:lnSpc>
            </a:pPr>
            <a:r>
              <a:rPr lang="en-US" dirty="0"/>
              <a:t>The code calculates the coordinate vector (xi) for each known individual by projecting their normalized images onto the face space.</a:t>
            </a:r>
          </a:p>
          <a:p>
            <a:pPr>
              <a:lnSpc>
                <a:spcPct val="90000"/>
              </a:lnSpc>
            </a:pPr>
            <a:r>
              <a:rPr lang="en-US" dirty="0"/>
              <a:t>The variable rank is set to the number of columns in matrix A, representing the rank of the matrix.</a:t>
            </a:r>
          </a:p>
          <a:p>
            <a:pPr>
              <a:lnSpc>
                <a:spcPct val="90000"/>
              </a:lnSpc>
            </a:pPr>
            <a:r>
              <a:rPr lang="en-US" dirty="0"/>
              <a:t>The code computes xi by taking the inner product of the first rank columns of matrix u with matrix A. This projection step projects each normalized image onto the face space.</a:t>
            </a:r>
          </a:p>
        </p:txBody>
      </p:sp>
    </p:spTree>
    <p:extLst>
      <p:ext uri="{BB962C8B-B14F-4D97-AF65-F5344CB8AC3E}">
        <p14:creationId xmlns:p14="http://schemas.microsoft.com/office/powerpoint/2010/main" val="398689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p:cNvSpPr>
            <a:spLocks noGrp="1"/>
          </p:cNvSpPr>
          <p:nvPr>
            <p:ph type="title"/>
          </p:nvPr>
        </p:nvSpPr>
        <p:spPr>
          <a:xfrm>
            <a:off x="7532835" y="1420706"/>
            <a:ext cx="3466540" cy="4016587"/>
          </a:xfrm>
        </p:spPr>
        <p:txBody>
          <a:bodyPr>
            <a:normAutofit/>
          </a:bodyPr>
          <a:lstStyle/>
          <a:p>
            <a:r>
              <a:rPr lang="en-US" sz="3600"/>
              <a:t>Group-09</a:t>
            </a:r>
          </a:p>
        </p:txBody>
      </p:sp>
      <p:sp>
        <p:nvSpPr>
          <p:cNvPr id="3" name="Content Placeholder 2"/>
          <p:cNvSpPr>
            <a:spLocks noGrp="1"/>
          </p:cNvSpPr>
          <p:nvPr>
            <p:ph idx="1"/>
          </p:nvPr>
        </p:nvSpPr>
        <p:spPr>
          <a:xfrm>
            <a:off x="1440519" y="1420706"/>
            <a:ext cx="5514758" cy="4016587"/>
          </a:xfrm>
        </p:spPr>
        <p:txBody>
          <a:bodyPr anchor="ctr">
            <a:normAutofit/>
          </a:bodyPr>
          <a:lstStyle/>
          <a:p>
            <a:r>
              <a:rPr lang="en-US">
                <a:solidFill>
                  <a:schemeClr val="tx1">
                    <a:lumMod val="75000"/>
                    <a:lumOff val="25000"/>
                  </a:schemeClr>
                </a:solidFill>
              </a:rPr>
              <a:t>• Ayush Kumar Rai – CB.EN.U4AIE22111</a:t>
            </a:r>
          </a:p>
          <a:p>
            <a:r>
              <a:rPr lang="en-US" dirty="0">
                <a:solidFill>
                  <a:schemeClr val="tx1">
                    <a:lumMod val="75000"/>
                    <a:lumOff val="25000"/>
                  </a:schemeClr>
                </a:solidFill>
              </a:rPr>
              <a:t>• Anerud– CB.EN.U4AIE22110</a:t>
            </a:r>
          </a:p>
          <a:p>
            <a:r>
              <a:rPr lang="en-US" dirty="0">
                <a:solidFill>
                  <a:schemeClr val="tx1">
                    <a:lumMod val="75000"/>
                    <a:lumOff val="25000"/>
                  </a:schemeClr>
                </a:solidFill>
              </a:rPr>
              <a:t>• MC Dhanush – CB.EN.U4AIE22130</a:t>
            </a:r>
          </a:p>
          <a:p>
            <a:r>
              <a:rPr lang="en-US" dirty="0">
                <a:solidFill>
                  <a:schemeClr val="tx1">
                    <a:lumMod val="75000"/>
                    <a:lumOff val="25000"/>
                  </a:schemeClr>
                </a:solidFill>
              </a:rPr>
              <a:t>• Sudheer </a:t>
            </a:r>
            <a:r>
              <a:rPr lang="en-US" dirty="0" err="1">
                <a:solidFill>
                  <a:schemeClr val="tx1">
                    <a:lumMod val="75000"/>
                    <a:lumOff val="25000"/>
                  </a:schemeClr>
                </a:solidFill>
              </a:rPr>
              <a:t>kumar</a:t>
            </a:r>
            <a:r>
              <a:rPr lang="en-US" dirty="0">
                <a:solidFill>
                  <a:schemeClr val="tx1">
                    <a:lumMod val="75000"/>
                    <a:lumOff val="25000"/>
                  </a:schemeClr>
                </a:solidFill>
              </a:rPr>
              <a:t> Chowdary – CB.EN.U4AIE22069</a:t>
            </a:r>
          </a:p>
          <a:p>
            <a:endParaRPr lang="en-US"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440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469743" cy="4968025"/>
          </a:xfrm>
        </p:spPr>
        <p:txBody>
          <a:bodyPr>
            <a:noAutofit/>
          </a:bodyPr>
          <a:lstStyle/>
          <a:p>
            <a:pPr marL="0" indent="0">
              <a:buNone/>
            </a:pPr>
            <a:r>
              <a:rPr lang="en-US" sz="2000" b="1" dirty="0"/>
              <a:t>Setting Thresholds:</a:t>
            </a:r>
            <a:endParaRPr lang="en-US" dirty="0"/>
          </a:p>
          <a:p>
            <a:r>
              <a:rPr lang="en-US" dirty="0"/>
              <a:t>Two threshold values, epsilon_0 and epsilon_1, are defined.</a:t>
            </a:r>
          </a:p>
          <a:p>
            <a:r>
              <a:rPr lang="en-US" dirty="0"/>
              <a:t>epsilon_0 represents the maximum allowable distance from any known face in the training set S.</a:t>
            </a:r>
          </a:p>
          <a:p>
            <a:r>
              <a:rPr lang="en-US" dirty="0"/>
              <a:t>epsilon_1 represents the maximum allowable distance from the face space.</a:t>
            </a:r>
          </a:p>
          <a:p>
            <a:endParaRPr lang="en-US" dirty="0"/>
          </a:p>
          <a:p>
            <a:pPr marL="0" indent="0">
              <a:buNone/>
            </a:pPr>
            <a:r>
              <a:rPr lang="en-US" b="1" dirty="0"/>
              <a:t>Classification:</a:t>
            </a:r>
          </a:p>
          <a:p>
            <a:r>
              <a:rPr lang="en-US" dirty="0"/>
              <a:t>The code defines a list of test images and their corresponding labels stored in the images variable.</a:t>
            </a:r>
          </a:p>
          <a:p>
            <a:r>
              <a:rPr lang="en-US" dirty="0"/>
              <a:t>The code reads a test image using readImage and stores it in the variable </a:t>
            </a:r>
            <a:r>
              <a:rPr lang="en-US" dirty="0" err="1"/>
              <a:t>test_image</a:t>
            </a:r>
            <a:r>
              <a:rPr lang="en-US" dirty="0"/>
              <a:t>.</a:t>
            </a:r>
          </a:p>
          <a:p>
            <a:r>
              <a:rPr lang="en-US" dirty="0"/>
              <a:t>The test image is normalized by subtracting the mean image calculated earlier.</a:t>
            </a:r>
          </a:p>
          <a:p>
            <a:r>
              <a:rPr lang="en-US" dirty="0"/>
              <a:t>The coordinate vector (x) of the test image is computed by projecting it onto the face space, similar to the calculation of xi for known individuals.</a:t>
            </a:r>
          </a:p>
        </p:txBody>
      </p:sp>
    </p:spTree>
    <p:extLst>
      <p:ext uri="{BB962C8B-B14F-4D97-AF65-F5344CB8AC3E}">
        <p14:creationId xmlns:p14="http://schemas.microsoft.com/office/powerpoint/2010/main" val="46699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4789F1-5F3B-4DEE-BEAA-E70D1E08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C3E38-DF85-49B0-BDB8-38728B09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rgbClr val="5F5041"/>
          </a:solidFill>
          <a:ln w="6350" cap="flat" cmpd="sng" algn="ctr">
            <a:noFill/>
            <a:prstDash val="solid"/>
          </a:ln>
          <a:effectLst>
            <a:softEdge rad="0"/>
          </a:effectLst>
        </p:spPr>
        <p:txBody>
          <a:bodyPr/>
          <a:lstStyle/>
          <a:p>
            <a:endParaRPr lang="en-US"/>
          </a:p>
        </p:txBody>
      </p:sp>
      <p:pic>
        <p:nvPicPr>
          <p:cNvPr id="5" name="Picture 4" descr="3D art of a person">
            <a:extLst>
              <a:ext uri="{FF2B5EF4-FFF2-40B4-BE49-F238E27FC236}">
                <a16:creationId xmlns:a16="http://schemas.microsoft.com/office/drawing/2014/main" id="{781EC99E-1C61-1DFC-38E7-0DCAB6A6E80F}"/>
              </a:ext>
            </a:extLst>
          </p:cNvPr>
          <p:cNvPicPr>
            <a:picLocks noChangeAspect="1"/>
          </p:cNvPicPr>
          <p:nvPr/>
        </p:nvPicPr>
        <p:blipFill rotWithShape="1">
          <a:blip r:embed="rId2">
            <a:duotone>
              <a:prstClr val="black"/>
              <a:schemeClr val="tx2">
                <a:tint val="45000"/>
                <a:satMod val="400000"/>
              </a:schemeClr>
            </a:duotone>
            <a:alphaModFix amt="25000"/>
          </a:blip>
          <a:srcRect t="17606" b="26144"/>
          <a:stretch/>
        </p:blipFill>
        <p:spPr>
          <a:xfrm>
            <a:off x="20" y="9535"/>
            <a:ext cx="12191980" cy="6857990"/>
          </a:xfrm>
          <a:prstGeom prst="rect">
            <a:avLst/>
          </a:prstGeom>
        </p:spPr>
      </p:pic>
      <p:sp>
        <p:nvSpPr>
          <p:cNvPr id="3" name="Content Placeholder 2"/>
          <p:cNvSpPr>
            <a:spLocks noGrp="1"/>
          </p:cNvSpPr>
          <p:nvPr>
            <p:ph idx="1"/>
          </p:nvPr>
        </p:nvSpPr>
        <p:spPr>
          <a:xfrm>
            <a:off x="1066800" y="1257300"/>
            <a:ext cx="10058400" cy="4777740"/>
          </a:xfrm>
        </p:spPr>
        <p:txBody>
          <a:bodyPr>
            <a:normAutofit/>
          </a:bodyPr>
          <a:lstStyle/>
          <a:p>
            <a:pPr>
              <a:lnSpc>
                <a:spcPct val="90000"/>
              </a:lnSpc>
            </a:pPr>
            <a:r>
              <a:rPr lang="en-US" dirty="0"/>
              <a:t>The distance (</a:t>
            </a:r>
            <a:r>
              <a:rPr lang="en-US" dirty="0" err="1"/>
              <a:t>epsilon_f</a:t>
            </a:r>
            <a:r>
              <a:rPr lang="en-US" dirty="0"/>
              <a:t>) between the test image and the face space is calculated by measuring the Euclidean distance between the test image and its projection onto the face space.</a:t>
            </a:r>
          </a:p>
          <a:p>
            <a:pPr>
              <a:lnSpc>
                <a:spcPct val="90000"/>
              </a:lnSpc>
            </a:pPr>
            <a:r>
              <a:rPr lang="en-US" dirty="0"/>
              <a:t>If </a:t>
            </a:r>
            <a:r>
              <a:rPr lang="en-US" dirty="0" err="1"/>
              <a:t>epsilon_f</a:t>
            </a:r>
            <a:r>
              <a:rPr lang="en-US" dirty="0"/>
              <a:t> is below epsilon_1, the test image is considered to be in the face space.</a:t>
            </a:r>
          </a:p>
          <a:p>
            <a:pPr>
              <a:lnSpc>
                <a:spcPct val="90000"/>
              </a:lnSpc>
            </a:pPr>
            <a:r>
              <a:rPr lang="en-US" dirty="0"/>
              <a:t>If </a:t>
            </a:r>
            <a:r>
              <a:rPr lang="en-US" dirty="0" err="1"/>
              <a:t>epsilon_f</a:t>
            </a:r>
            <a:r>
              <a:rPr lang="en-US" dirty="0"/>
              <a:t> is greater than or equal to epsilon_1, the test image is considered to be outside the face space.</a:t>
            </a:r>
          </a:p>
          <a:p>
            <a:pPr>
              <a:lnSpc>
                <a:spcPct val="90000"/>
              </a:lnSpc>
            </a:pPr>
            <a:r>
              <a:rPr lang="en-US" dirty="0"/>
              <a:t>If the test image is within the face space, the code computes the distances (epsilons) between the test image and each known individual's coordinate vector (xi).</a:t>
            </a:r>
          </a:p>
          <a:p>
            <a:pPr>
              <a:lnSpc>
                <a:spcPct val="90000"/>
              </a:lnSpc>
            </a:pPr>
            <a:r>
              <a:rPr lang="en-US" dirty="0"/>
              <a:t>The code finds the minimum distance and its corresponding index (</a:t>
            </a:r>
            <a:r>
              <a:rPr lang="en-US" dirty="0" err="1"/>
              <a:t>idx</a:t>
            </a:r>
            <a:r>
              <a:rPr lang="en-US" dirty="0"/>
              <a:t>), indicating the closest match among the known individuals.</a:t>
            </a:r>
          </a:p>
          <a:p>
            <a:pPr>
              <a:lnSpc>
                <a:spcPct val="90000"/>
              </a:lnSpc>
            </a:pPr>
            <a:r>
              <a:rPr lang="en-US" dirty="0"/>
              <a:t>If the minimum distance (</a:t>
            </a:r>
            <a:r>
              <a:rPr lang="en-US" dirty="0" err="1"/>
              <a:t>val</a:t>
            </a:r>
            <a:r>
              <a:rPr lang="en-US" dirty="0"/>
              <a:t>) is below epsilon_0, the code displays a message indicating that the face belongs to the identified individual.</a:t>
            </a:r>
          </a:p>
          <a:p>
            <a:pPr>
              <a:lnSpc>
                <a:spcPct val="90000"/>
              </a:lnSpc>
            </a:pPr>
            <a:r>
              <a:rPr lang="en-US" dirty="0"/>
              <a:t>If the minimum distance is greater than or equal to epsilon_0, the code displays a message indicating that the face is unknown.</a:t>
            </a:r>
          </a:p>
        </p:txBody>
      </p:sp>
    </p:spTree>
    <p:extLst>
      <p:ext uri="{BB962C8B-B14F-4D97-AF65-F5344CB8AC3E}">
        <p14:creationId xmlns:p14="http://schemas.microsoft.com/office/powerpoint/2010/main" val="184639376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err="1"/>
              <a:t>Output:Test.m</a:t>
            </a:r>
            <a:endParaRPr lang="en-US" dirty="0"/>
          </a:p>
        </p:txBody>
      </p:sp>
      <p:sp>
        <p:nvSpPr>
          <p:cNvPr id="6" name="Content Placeholder 5"/>
          <p:cNvSpPr>
            <a:spLocks noGrp="1"/>
          </p:cNvSpPr>
          <p:nvPr>
            <p:ph idx="1"/>
          </p:nvPr>
        </p:nvSpPr>
        <p:spPr>
          <a:xfrm>
            <a:off x="1126801" y="1979431"/>
            <a:ext cx="8534400" cy="3615267"/>
          </a:xfrm>
        </p:spPr>
        <p:txBody>
          <a:bodyPr/>
          <a:lstStyle/>
          <a:p>
            <a:endParaRPr lang="en-US" dirty="0"/>
          </a:p>
          <a:p>
            <a:pPr marL="0" indent="0">
              <a:buNone/>
            </a:pPr>
            <a:r>
              <a:rPr lang="en-US" dirty="0"/>
              <a:t>If result is an image:                                                          If result is not a image:</a:t>
            </a:r>
          </a:p>
          <a:p>
            <a:endParaRPr lang="en-US" dirty="0"/>
          </a:p>
          <a:p>
            <a:r>
              <a:rPr lang="en-US" dirty="0"/>
              <a:t>                                                                       </a:t>
            </a:r>
          </a:p>
        </p:txBody>
      </p:sp>
      <p:pic>
        <p:nvPicPr>
          <p:cNvPr id="7" name="Picture 6"/>
          <p:cNvPicPr>
            <a:picLocks noChangeAspect="1"/>
          </p:cNvPicPr>
          <p:nvPr/>
        </p:nvPicPr>
        <p:blipFill>
          <a:blip r:embed="rId2"/>
          <a:stretch>
            <a:fillRect/>
          </a:stretch>
        </p:blipFill>
        <p:spPr>
          <a:xfrm>
            <a:off x="684212" y="3043372"/>
            <a:ext cx="4560925" cy="2467319"/>
          </a:xfrm>
          <a:prstGeom prst="rect">
            <a:avLst/>
          </a:prstGeom>
        </p:spPr>
      </p:pic>
      <p:pic>
        <p:nvPicPr>
          <p:cNvPr id="8" name="Picture 7"/>
          <p:cNvPicPr>
            <a:picLocks noChangeAspect="1"/>
          </p:cNvPicPr>
          <p:nvPr/>
        </p:nvPicPr>
        <p:blipFill>
          <a:blip r:embed="rId3"/>
          <a:stretch>
            <a:fillRect/>
          </a:stretch>
        </p:blipFill>
        <p:spPr>
          <a:xfrm>
            <a:off x="6946865" y="3043371"/>
            <a:ext cx="4229008" cy="2467319"/>
          </a:xfrm>
          <a:prstGeom prst="rect">
            <a:avLst/>
          </a:prstGeom>
        </p:spPr>
      </p:pic>
    </p:spTree>
    <p:extLst>
      <p:ext uri="{BB962C8B-B14F-4D97-AF65-F5344CB8AC3E}">
        <p14:creationId xmlns:p14="http://schemas.microsoft.com/office/powerpoint/2010/main" val="304253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742A5F-E0E4-49B9-947A-D0158627F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169D8A-49ED-4849-B778-0475EF373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6165" y="282258"/>
            <a:ext cx="5617029" cy="63238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7486" y="727626"/>
            <a:ext cx="4602152" cy="1718225"/>
          </a:xfrm>
        </p:spPr>
        <p:txBody>
          <a:bodyPr>
            <a:normAutofit/>
          </a:bodyPr>
          <a:lstStyle/>
          <a:p>
            <a:r>
              <a:rPr lang="en-US"/>
              <a:t>Code :</a:t>
            </a:r>
            <a:br>
              <a:rPr lang="en-US"/>
            </a:br>
            <a:r>
              <a:rPr lang="en-US"/>
              <a:t>Train.m</a:t>
            </a:r>
          </a:p>
        </p:txBody>
      </p:sp>
      <p:sp>
        <p:nvSpPr>
          <p:cNvPr id="5" name="Content Placeholder 4">
            <a:extLst>
              <a:ext uri="{FF2B5EF4-FFF2-40B4-BE49-F238E27FC236}">
                <a16:creationId xmlns:a16="http://schemas.microsoft.com/office/drawing/2014/main" id="{62A4B4AD-EE93-2DFF-675F-9FCDFB484173}"/>
              </a:ext>
            </a:extLst>
          </p:cNvPr>
          <p:cNvSpPr>
            <a:spLocks noGrp="1"/>
          </p:cNvSpPr>
          <p:nvPr>
            <p:ph idx="1"/>
          </p:nvPr>
        </p:nvSpPr>
        <p:spPr>
          <a:xfrm>
            <a:off x="737486" y="2538919"/>
            <a:ext cx="4602152" cy="3596880"/>
          </a:xfrm>
        </p:spPr>
        <p:txBody>
          <a:bodyPr>
            <a:normAutofit/>
          </a:bodyPr>
          <a:lstStyle/>
          <a:p>
            <a:endParaRPr lang="en-US"/>
          </a:p>
        </p:txBody>
      </p:sp>
      <p:sp>
        <p:nvSpPr>
          <p:cNvPr id="25" name="Rectangle 24">
            <a:extLst>
              <a:ext uri="{FF2B5EF4-FFF2-40B4-BE49-F238E27FC236}">
                <a16:creationId xmlns:a16="http://schemas.microsoft.com/office/drawing/2014/main" id="{44BBEC7D-2853-4D0C-9239-541F862C1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5771" y="282258"/>
            <a:ext cx="1846073" cy="27808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CA3A81-3664-42EF-A8EC-40B40A51E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3957" y="4194827"/>
            <a:ext cx="2071742" cy="24112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FC84EA-1ADF-6344-0DE7-EC102FD60D3F}"/>
              </a:ext>
            </a:extLst>
          </p:cNvPr>
          <p:cNvPicPr>
            <a:picLocks noChangeAspect="1"/>
          </p:cNvPicPr>
          <p:nvPr/>
        </p:nvPicPr>
        <p:blipFill rotWithShape="1">
          <a:blip r:embed="rId2"/>
          <a:srcRect r="35164" b="3"/>
          <a:stretch/>
        </p:blipFill>
        <p:spPr>
          <a:xfrm>
            <a:off x="8245165" y="3209731"/>
            <a:ext cx="3716680" cy="3396343"/>
          </a:xfrm>
          <a:prstGeom prst="rect">
            <a:avLst/>
          </a:prstGeom>
        </p:spPr>
      </p:pic>
      <p:pic>
        <p:nvPicPr>
          <p:cNvPr id="7" name="Picture 6">
            <a:extLst>
              <a:ext uri="{FF2B5EF4-FFF2-40B4-BE49-F238E27FC236}">
                <a16:creationId xmlns:a16="http://schemas.microsoft.com/office/drawing/2014/main" id="{485B5A14-8EC3-9BB8-4F60-6DC160D6FFA9}"/>
              </a:ext>
            </a:extLst>
          </p:cNvPr>
          <p:cNvPicPr>
            <a:picLocks noChangeAspect="1"/>
          </p:cNvPicPr>
          <p:nvPr/>
        </p:nvPicPr>
        <p:blipFill rotWithShape="1">
          <a:blip r:embed="rId3"/>
          <a:srcRect l="871" r="9253" b="-4"/>
          <a:stretch/>
        </p:blipFill>
        <p:spPr>
          <a:xfrm>
            <a:off x="6013956" y="282258"/>
            <a:ext cx="3950144" cy="3749831"/>
          </a:xfrm>
          <a:custGeom>
            <a:avLst/>
            <a:gdLst/>
            <a:ahLst/>
            <a:cxnLst/>
            <a:rect l="l" t="t" r="r" b="b"/>
            <a:pathLst>
              <a:path w="3950144" h="3749831">
                <a:moveTo>
                  <a:pt x="0" y="0"/>
                </a:moveTo>
                <a:lnTo>
                  <a:pt x="3950144" y="0"/>
                </a:lnTo>
                <a:lnTo>
                  <a:pt x="3950144" y="2780881"/>
                </a:lnTo>
                <a:lnTo>
                  <a:pt x="2071742" y="2780881"/>
                </a:lnTo>
                <a:lnTo>
                  <a:pt x="2071742" y="3749831"/>
                </a:lnTo>
                <a:lnTo>
                  <a:pt x="0" y="3749831"/>
                </a:lnTo>
                <a:close/>
              </a:path>
            </a:pathLst>
          </a:custGeom>
        </p:spPr>
      </p:pic>
    </p:spTree>
    <p:extLst>
      <p:ext uri="{BB962C8B-B14F-4D97-AF65-F5344CB8AC3E}">
        <p14:creationId xmlns:p14="http://schemas.microsoft.com/office/powerpoint/2010/main" val="192451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9" name="Rectangle 18">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1" name="Rectangle 20">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3" name="Group 22">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4" name="Straight Connector 23">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5472113B-41FA-450E-B533-F51733045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10" name="Picture 9">
            <a:extLst>
              <a:ext uri="{FF2B5EF4-FFF2-40B4-BE49-F238E27FC236}">
                <a16:creationId xmlns:a16="http://schemas.microsoft.com/office/drawing/2014/main" id="{774116DA-86CE-3B8F-AE94-74837B7FB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703" y="1562546"/>
            <a:ext cx="3750954" cy="3750954"/>
          </a:xfrm>
          <a:prstGeom prst="rect">
            <a:avLst/>
          </a:prstGeom>
        </p:spPr>
      </p:pic>
      <p:sp>
        <p:nvSpPr>
          <p:cNvPr id="30" name="Rectangle 29">
            <a:extLst>
              <a:ext uri="{FF2B5EF4-FFF2-40B4-BE49-F238E27FC236}">
                <a16:creationId xmlns:a16="http://schemas.microsoft.com/office/drawing/2014/main" id="{3CB5E9E0-7C44-46B5-B3E8-E62887B31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p:cNvSpPr>
            <a:spLocks noGrp="1"/>
          </p:cNvSpPr>
          <p:nvPr>
            <p:ph type="title"/>
          </p:nvPr>
        </p:nvSpPr>
        <p:spPr>
          <a:xfrm>
            <a:off x="1136849" y="1348844"/>
            <a:ext cx="5716338" cy="3042706"/>
          </a:xfrm>
        </p:spPr>
        <p:txBody>
          <a:bodyPr vert="horz" lIns="91440" tIns="45720" rIns="91440" bIns="45720" rtlCol="0" anchor="ctr">
            <a:normAutofit/>
          </a:bodyPr>
          <a:lstStyle/>
          <a:p>
            <a:pPr>
              <a:lnSpc>
                <a:spcPct val="83000"/>
              </a:lnSpc>
            </a:pPr>
            <a:r>
              <a:rPr lang="en-US" sz="5600" cap="all" spc="-100" dirty="0"/>
              <a:t>Output:</a:t>
            </a:r>
            <a:br>
              <a:rPr lang="en-US" sz="5600" cap="all" spc="-100" dirty="0"/>
            </a:br>
            <a:r>
              <a:rPr lang="en-US" sz="5600" cap="all" spc="-100" dirty="0" err="1"/>
              <a:t>Train.m</a:t>
            </a:r>
            <a:endParaRPr lang="en-US" sz="5600" cap="all" spc="-100" dirty="0"/>
          </a:p>
        </p:txBody>
      </p:sp>
      <p:sp>
        <p:nvSpPr>
          <p:cNvPr id="32" name="Rectangle 31">
            <a:extLst>
              <a:ext uri="{FF2B5EF4-FFF2-40B4-BE49-F238E27FC236}">
                <a16:creationId xmlns:a16="http://schemas.microsoft.com/office/drawing/2014/main" id="{1EF88855-34D7-45DF-9DB8-682E4A358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BC6981A1-6AD0-44A6-84F4-420410F3B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9FF0FB-30CE-40B4-B3F2-A565E71CE2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7216A06-7EF2-4C72-8D1E-8959D3EB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E21894-B551-4237-8D1F-D1B10A202C91}"/>
              </a:ext>
            </a:extLst>
          </p:cNvPr>
          <p:cNvSpPr txBox="1"/>
          <p:nvPr/>
        </p:nvSpPr>
        <p:spPr>
          <a:xfrm>
            <a:off x="8291893" y="5392809"/>
            <a:ext cx="1897812" cy="369332"/>
          </a:xfrm>
          <a:prstGeom prst="rect">
            <a:avLst/>
          </a:prstGeom>
          <a:noFill/>
        </p:spPr>
        <p:txBody>
          <a:bodyPr wrap="square" rtlCol="0">
            <a:spAutoFit/>
          </a:bodyPr>
          <a:lstStyle/>
          <a:p>
            <a:r>
              <a:rPr lang="en-US" dirty="0"/>
              <a:t>Mean Image</a:t>
            </a:r>
          </a:p>
        </p:txBody>
      </p:sp>
    </p:spTree>
    <p:extLst>
      <p:ext uri="{BB962C8B-B14F-4D97-AF65-F5344CB8AC3E}">
        <p14:creationId xmlns:p14="http://schemas.microsoft.com/office/powerpoint/2010/main" val="2821745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3" name="Rectangle 12">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5" name="Group 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6" name="Straight Connector 15">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6" name="Rectangle 25">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a:solidFill>
                  <a:schemeClr val="tx1"/>
                </a:solidFill>
              </a:rPr>
              <a:t>                      Thank you</a:t>
            </a:r>
          </a:p>
        </p:txBody>
      </p:sp>
      <p:cxnSp>
        <p:nvCxnSpPr>
          <p:cNvPr id="28" name="Straight Connector 27">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6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US"/>
              <a:t>Singular Value Decomposition</a:t>
            </a:r>
          </a:p>
        </p:txBody>
      </p:sp>
      <p:graphicFrame>
        <p:nvGraphicFramePr>
          <p:cNvPr id="7" name="Content Placeholder 2">
            <a:extLst>
              <a:ext uri="{FF2B5EF4-FFF2-40B4-BE49-F238E27FC236}">
                <a16:creationId xmlns:a16="http://schemas.microsoft.com/office/drawing/2014/main" id="{9CBD17CE-956F-3817-3332-BCC6937DC40E}"/>
              </a:ext>
            </a:extLst>
          </p:cNvPr>
          <p:cNvGraphicFramePr>
            <a:graphicFrameLocks noGrp="1"/>
          </p:cNvGraphicFramePr>
          <p:nvPr>
            <p:ph idx="1"/>
            <p:extLst>
              <p:ext uri="{D42A27DB-BD31-4B8C-83A1-F6EECF244321}">
                <p14:modId xmlns:p14="http://schemas.microsoft.com/office/powerpoint/2010/main" val="23176961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12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381EB95-3F1C-6404-538E-8D1F19ABAD43}"/>
              </a:ext>
            </a:extLst>
          </p:cNvPr>
          <p:cNvGraphicFramePr>
            <a:graphicFrameLocks noGrp="1"/>
          </p:cNvGraphicFramePr>
          <p:nvPr>
            <p:ph idx="1"/>
            <p:extLst>
              <p:ext uri="{D42A27DB-BD31-4B8C-83A1-F6EECF244321}">
                <p14:modId xmlns:p14="http://schemas.microsoft.com/office/powerpoint/2010/main" val="4211296722"/>
              </p:ext>
            </p:extLst>
          </p:nvPr>
        </p:nvGraphicFramePr>
        <p:xfrm>
          <a:off x="962025" y="957512"/>
          <a:ext cx="10058400" cy="473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47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US" sz="3000" b="1"/>
              <a:t>Face-Recognition-with-Singular-Value-Decomposition</a:t>
            </a:r>
            <a:br>
              <a:rPr lang="en-US" sz="3000" b="1"/>
            </a:br>
            <a:endParaRPr lang="en-US" sz="3000"/>
          </a:p>
        </p:txBody>
      </p:sp>
      <p:graphicFrame>
        <p:nvGraphicFramePr>
          <p:cNvPr id="13" name="Content Placeholder 2">
            <a:extLst>
              <a:ext uri="{FF2B5EF4-FFF2-40B4-BE49-F238E27FC236}">
                <a16:creationId xmlns:a16="http://schemas.microsoft.com/office/drawing/2014/main" id="{A6091443-CBB7-FB3E-1BF5-5A697BC0D5F6}"/>
              </a:ext>
            </a:extLst>
          </p:cNvPr>
          <p:cNvGraphicFramePr>
            <a:graphicFrameLocks noGrp="1"/>
          </p:cNvGraphicFramePr>
          <p:nvPr>
            <p:ph idx="1"/>
            <p:extLst>
              <p:ext uri="{D42A27DB-BD31-4B8C-83A1-F6EECF244321}">
                <p14:modId xmlns:p14="http://schemas.microsoft.com/office/powerpoint/2010/main" val="5826535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53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Content Placeholder 2"/>
          <p:cNvSpPr>
            <a:spLocks noGrp="1"/>
          </p:cNvSpPr>
          <p:nvPr>
            <p:ph idx="1"/>
          </p:nvPr>
        </p:nvSpPr>
        <p:spPr>
          <a:xfrm>
            <a:off x="3844616" y="1476376"/>
            <a:ext cx="7245103" cy="4282242"/>
          </a:xfrm>
        </p:spPr>
        <p:txBody>
          <a:bodyPr>
            <a:normAutofit/>
          </a:bodyPr>
          <a:lstStyle/>
          <a:p>
            <a:pPr>
              <a:lnSpc>
                <a:spcPct val="90000"/>
              </a:lnSpc>
            </a:pPr>
            <a:r>
              <a:rPr lang="en-US" dirty="0">
                <a:solidFill>
                  <a:schemeClr val="tx1">
                    <a:lumMod val="75000"/>
                    <a:lumOff val="25000"/>
                  </a:schemeClr>
                </a:solidFill>
              </a:rPr>
              <a:t>These singular-vectors do not necessarily correspond to the distinct features like ears , eyes and noses.</a:t>
            </a:r>
          </a:p>
          <a:p>
            <a:pPr>
              <a:lnSpc>
                <a:spcPct val="90000"/>
              </a:lnSpc>
            </a:pPr>
            <a:r>
              <a:rPr lang="en-US" dirty="0">
                <a:solidFill>
                  <a:schemeClr val="tx1">
                    <a:lumMod val="75000"/>
                    <a:lumOff val="25000"/>
                  </a:schemeClr>
                </a:solidFill>
              </a:rPr>
              <a:t> The projection of a new image onto this face space is then compared to the available projections of known faces to identify the person. </a:t>
            </a:r>
          </a:p>
          <a:p>
            <a:pPr>
              <a:lnSpc>
                <a:spcPct val="90000"/>
              </a:lnSpc>
            </a:pPr>
            <a:r>
              <a:rPr lang="en-US" dirty="0">
                <a:solidFill>
                  <a:schemeClr val="tx1">
                    <a:lumMod val="75000"/>
                    <a:lumOff val="25000"/>
                  </a:schemeClr>
                </a:solidFill>
              </a:rPr>
              <a:t>Since the dimension of face subspace is much less than the whole image space, it is much easier to compare projections than origin images pixel by pixel.</a:t>
            </a:r>
          </a:p>
          <a:p>
            <a:pPr>
              <a:lnSpc>
                <a:spcPct val="90000"/>
              </a:lnSpc>
            </a:pPr>
            <a:r>
              <a:rPr lang="en-US" dirty="0">
                <a:solidFill>
                  <a:schemeClr val="tx1">
                    <a:lumMod val="75000"/>
                    <a:lumOff val="25000"/>
                  </a:schemeClr>
                </a:solidFill>
              </a:rPr>
              <a:t> Based on the above idea, a Singular Value Decomposition (SVD) approach is implemented in this project.</a:t>
            </a:r>
          </a:p>
          <a:p>
            <a:pPr>
              <a:lnSpc>
                <a:spcPct val="90000"/>
              </a:lnSpc>
            </a:pPr>
            <a:endParaRPr lang="en-US" dirty="0">
              <a:solidFill>
                <a:schemeClr val="tx1">
                  <a:lumMod val="75000"/>
                  <a:lumOff val="25000"/>
                </a:schemeClr>
              </a:solidFill>
            </a:endParaRPr>
          </a:p>
        </p:txBody>
      </p:sp>
    </p:spTree>
    <p:extLst>
      <p:ext uri="{BB962C8B-B14F-4D97-AF65-F5344CB8AC3E}">
        <p14:creationId xmlns:p14="http://schemas.microsoft.com/office/powerpoint/2010/main" val="139532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art of a person">
            <a:extLst>
              <a:ext uri="{FF2B5EF4-FFF2-40B4-BE49-F238E27FC236}">
                <a16:creationId xmlns:a16="http://schemas.microsoft.com/office/drawing/2014/main" id="{67AF9532-47FF-3561-3EF2-6848EE80815B}"/>
              </a:ext>
            </a:extLst>
          </p:cNvPr>
          <p:cNvPicPr>
            <a:picLocks noChangeAspect="1"/>
          </p:cNvPicPr>
          <p:nvPr/>
        </p:nvPicPr>
        <p:blipFill rotWithShape="1">
          <a:blip r:embed="rId2">
            <a:duotone>
              <a:schemeClr val="bg2">
                <a:shade val="45000"/>
                <a:satMod val="135000"/>
              </a:schemeClr>
              <a:prstClr val="white"/>
            </a:duotone>
            <a:alphaModFix amt="25000"/>
          </a:blip>
          <a:srcRect t="17606" b="26144"/>
          <a:stretch/>
        </p:blipFill>
        <p:spPr>
          <a:xfrm>
            <a:off x="20" y="10"/>
            <a:ext cx="12191980" cy="6857990"/>
          </a:xfrm>
          <a:prstGeom prst="rect">
            <a:avLst/>
          </a:prstGeom>
        </p:spPr>
      </p:pic>
      <p:sp>
        <p:nvSpPr>
          <p:cNvPr id="2" name="Title 1"/>
          <p:cNvSpPr>
            <a:spLocks noGrp="1"/>
          </p:cNvSpPr>
          <p:nvPr>
            <p:ph type="title"/>
          </p:nvPr>
        </p:nvSpPr>
        <p:spPr>
          <a:xfrm>
            <a:off x="1066800" y="642594"/>
            <a:ext cx="10058400" cy="1371600"/>
          </a:xfrm>
        </p:spPr>
        <p:txBody>
          <a:bodyPr>
            <a:normAutofit/>
          </a:bodyPr>
          <a:lstStyle/>
          <a:p>
            <a:r>
              <a:rPr lang="en-US" dirty="0"/>
              <a:t>Algorithm</a:t>
            </a:r>
          </a:p>
        </p:txBody>
      </p:sp>
      <p:sp>
        <p:nvSpPr>
          <p:cNvPr id="3" name="Content Placeholder 2"/>
          <p:cNvSpPr>
            <a:spLocks noGrp="1"/>
          </p:cNvSpPr>
          <p:nvPr>
            <p:ph idx="1"/>
          </p:nvPr>
        </p:nvSpPr>
        <p:spPr>
          <a:xfrm>
            <a:off x="1066800" y="2103120"/>
            <a:ext cx="10058400" cy="3931920"/>
          </a:xfrm>
        </p:spPr>
        <p:txBody>
          <a:bodyPr>
            <a:normAutofit fontScale="92500" lnSpcReduction="20000"/>
          </a:bodyPr>
          <a:lstStyle/>
          <a:p>
            <a:r>
              <a:rPr lang="en-US" dirty="0"/>
              <a:t>Let's explore the algorithm designed for facial recognition. In this approach, we work with facial pictures represented as M × 1 column vectors, where each picture consists of m × n = M pixels. Our training set, denoted as S, comprises N face photos of well-known individuals, forming an M × N matrix: S = [f1, f2, f3, ..., </a:t>
            </a:r>
            <a:r>
              <a:rPr lang="en-US" dirty="0" err="1"/>
              <a:t>fN</a:t>
            </a:r>
            <a:r>
              <a:rPr lang="en-US" dirty="0"/>
              <a:t>].</a:t>
            </a:r>
          </a:p>
          <a:p>
            <a:r>
              <a:rPr lang="en-US" dirty="0"/>
              <a:t>To start, we compute the mean image F of the training set S, which is obtained by averaging all the individual face pictures:     F = 1/N ∑fi, where </a:t>
            </a:r>
            <a:r>
              <a:rPr lang="en-US" dirty="0" err="1"/>
              <a:t>i</a:t>
            </a:r>
            <a:r>
              <a:rPr lang="en-US" dirty="0"/>
              <a:t> ranges from 1 to N.</a:t>
            </a:r>
          </a:p>
          <a:p>
            <a:r>
              <a:rPr lang="en-US" dirty="0"/>
              <a:t>Next, we subtract the mean image F from each original face picture, resulting in a set of difference vectors: ai = fi - Fi, for </a:t>
            </a:r>
            <a:r>
              <a:rPr lang="en-US" dirty="0" err="1"/>
              <a:t>i</a:t>
            </a:r>
            <a:r>
              <a:rPr lang="en-US" dirty="0"/>
              <a:t> = 1, 2, 3, ..., N. </a:t>
            </a:r>
          </a:p>
          <a:p>
            <a:r>
              <a:rPr lang="en-US" dirty="0"/>
              <a:t>These difference vectors are organized into another M × N matrix A: A = [a1, a2, ..., </a:t>
            </a:r>
            <a:r>
              <a:rPr lang="en-US" dirty="0" err="1"/>
              <a:t>aN</a:t>
            </a:r>
            <a:r>
              <a:rPr lang="en-US" dirty="0"/>
              <a:t>].</a:t>
            </a:r>
          </a:p>
          <a:p>
            <a:r>
              <a:rPr lang="en-US" dirty="0"/>
              <a:t>Before further analysis, the facial images undergo preprocessing techniques such as grayscale conversion, pixel intensity normalization, and resolution scaling.</a:t>
            </a:r>
          </a:p>
          <a:p>
            <a:r>
              <a:rPr lang="en-US" dirty="0"/>
              <a:t>Once preprocessed, we calculate the covariance matrix for the dataset of facial pictures. This covariance matrix unveils the correlations between different facial traits.</a:t>
            </a:r>
          </a:p>
          <a:p>
            <a:r>
              <a:rPr lang="en-US" dirty="0"/>
              <a:t>It is symmetric and captures the pairwise covariances among the pixels constituting the variables in the dataset.</a:t>
            </a:r>
          </a:p>
          <a:p>
            <a:endParaRPr lang="en-US" dirty="0"/>
          </a:p>
        </p:txBody>
      </p:sp>
    </p:spTree>
    <p:extLst>
      <p:ext uri="{BB962C8B-B14F-4D97-AF65-F5344CB8AC3E}">
        <p14:creationId xmlns:p14="http://schemas.microsoft.com/office/powerpoint/2010/main" val="21265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FC67B06-867A-4D0B-8E72-3D1CBBABF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52614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42DA6F1-EE0D-4BF0-B5FE-BF303A6B8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126" y="643464"/>
            <a:ext cx="3969458"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1026" name="Picture 2" descr="Singular Value Decomposition [7] | Download Scientific Diagram">
            <a:extLst>
              <a:ext uri="{FF2B5EF4-FFF2-40B4-BE49-F238E27FC236}">
                <a16:creationId xmlns:a16="http://schemas.microsoft.com/office/drawing/2014/main" id="{32F234E1-DFEB-7566-A731-C6BD734880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44" r="5072"/>
          <a:stretch/>
        </p:blipFill>
        <p:spPr bwMode="auto">
          <a:xfrm>
            <a:off x="820198" y="809244"/>
            <a:ext cx="3639312" cy="2539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3D art of a person">
            <a:extLst>
              <a:ext uri="{FF2B5EF4-FFF2-40B4-BE49-F238E27FC236}">
                <a16:creationId xmlns:a16="http://schemas.microsoft.com/office/drawing/2014/main" id="{61E30BFD-207C-8DFA-6930-A728198F43E9}"/>
              </a:ext>
            </a:extLst>
          </p:cNvPr>
          <p:cNvPicPr>
            <a:picLocks noChangeAspect="1"/>
          </p:cNvPicPr>
          <p:nvPr/>
        </p:nvPicPr>
        <p:blipFill rotWithShape="1">
          <a:blip r:embed="rId3"/>
          <a:srcRect t="12073" r="-3" b="18150"/>
          <a:stretch/>
        </p:blipFill>
        <p:spPr>
          <a:xfrm>
            <a:off x="820198" y="3509431"/>
            <a:ext cx="3639312" cy="2539323"/>
          </a:xfrm>
          <a:prstGeom prst="rect">
            <a:avLst/>
          </a:prstGeom>
        </p:spPr>
      </p:pic>
      <p:sp>
        <p:nvSpPr>
          <p:cNvPr id="3" name="Content Placeholder 2"/>
          <p:cNvSpPr>
            <a:spLocks noGrp="1"/>
          </p:cNvSpPr>
          <p:nvPr>
            <p:ph idx="1"/>
          </p:nvPr>
        </p:nvSpPr>
        <p:spPr>
          <a:xfrm>
            <a:off x="5833368" y="641825"/>
            <a:ext cx="5447251" cy="5161788"/>
          </a:xfrm>
        </p:spPr>
        <p:txBody>
          <a:bodyPr>
            <a:noAutofit/>
          </a:bodyPr>
          <a:lstStyle/>
          <a:p>
            <a:pPr>
              <a:lnSpc>
                <a:spcPct val="90000"/>
              </a:lnSpc>
            </a:pPr>
            <a:r>
              <a:rPr lang="en-US" sz="1500" b="1" dirty="0"/>
              <a:t>By reducing the dimensionality of the face picture dataset while preserving discriminative information, we create a more compact representation.</a:t>
            </a:r>
          </a:p>
          <a:p>
            <a:pPr>
              <a:lnSpc>
                <a:spcPct val="90000"/>
              </a:lnSpc>
            </a:pPr>
            <a:r>
              <a:rPr lang="en-US" sz="1500" b="1" dirty="0"/>
              <a:t>The final stage of the algorithm is face recognition. To recognize an unidentified facial picture, we project it onto the subspace defined by the chosen principal components. This projection generates a feature vector representation for the unknown image.</a:t>
            </a:r>
          </a:p>
          <a:p>
            <a:pPr>
              <a:lnSpc>
                <a:spcPct val="90000"/>
              </a:lnSpc>
            </a:pPr>
            <a:r>
              <a:rPr lang="en-US" sz="1500" b="1" dirty="0"/>
              <a:t>A distance metric, such as Euclidean distance or cosine similarity, is often employed to measure the dissimilarity between the feature vectors of the unknown and known individuals. </a:t>
            </a:r>
          </a:p>
          <a:p>
            <a:pPr>
              <a:lnSpc>
                <a:spcPct val="90000"/>
              </a:lnSpc>
            </a:pPr>
            <a:r>
              <a:rPr lang="en-US" sz="1500" b="1" dirty="0"/>
              <a:t>The recognized individual is determined based on the closest match according to the distance measure.</a:t>
            </a:r>
          </a:p>
          <a:p>
            <a:r>
              <a:rPr lang="en-US" sz="1500" b="1" dirty="0"/>
              <a:t>In summary, this algorithm for facial recognition encompasses steps from mean image calculation, difference vector formation, and covariance matrix computation, to eigenvalue decomposition, feature extraction, and projection onto the subspace. </a:t>
            </a:r>
          </a:p>
          <a:p>
            <a:r>
              <a:rPr lang="en-US" sz="1500" b="1" dirty="0"/>
              <a:t>By employing distance metrics, it enables the identification of individuals based on facial features, providing a valuable tool in the field of biometric authentication.</a:t>
            </a:r>
          </a:p>
          <a:p>
            <a:pPr>
              <a:lnSpc>
                <a:spcPct val="90000"/>
              </a:lnSpc>
            </a:pPr>
            <a:endParaRPr lang="en-US" sz="1500" b="1" dirty="0"/>
          </a:p>
        </p:txBody>
      </p:sp>
    </p:spTree>
    <p:extLst>
      <p:ext uri="{BB962C8B-B14F-4D97-AF65-F5344CB8AC3E}">
        <p14:creationId xmlns:p14="http://schemas.microsoft.com/office/powerpoint/2010/main" val="342284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9450" y="727627"/>
            <a:ext cx="4957553" cy="1645920"/>
          </a:xfrm>
        </p:spPr>
        <p:txBody>
          <a:bodyPr>
            <a:normAutofit/>
          </a:bodyPr>
          <a:lstStyle/>
          <a:p>
            <a:r>
              <a:rPr lang="en-US" dirty="0"/>
              <a:t>Working of code</a:t>
            </a:r>
          </a:p>
        </p:txBody>
      </p:sp>
      <p:sp>
        <p:nvSpPr>
          <p:cNvPr id="15" name="Rectangle 8">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6" name="Rectangle 10">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017" y="1228185"/>
            <a:ext cx="4414438" cy="4414438"/>
          </a:xfrm>
          <a:prstGeom prst="rect">
            <a:avLst/>
          </a:prstGeom>
        </p:spPr>
      </p:pic>
      <p:sp>
        <p:nvSpPr>
          <p:cNvPr id="3" name="Content Placeholder 2"/>
          <p:cNvSpPr>
            <a:spLocks noGrp="1"/>
          </p:cNvSpPr>
          <p:nvPr>
            <p:ph idx="1"/>
          </p:nvPr>
        </p:nvSpPr>
        <p:spPr>
          <a:xfrm>
            <a:off x="6579450" y="2538919"/>
            <a:ext cx="4957554" cy="3496120"/>
          </a:xfrm>
        </p:spPr>
        <p:txBody>
          <a:bodyPr>
            <a:normAutofit/>
          </a:bodyPr>
          <a:lstStyle/>
          <a:p>
            <a:pPr>
              <a:lnSpc>
                <a:spcPct val="90000"/>
              </a:lnSpc>
            </a:pPr>
            <a:r>
              <a:rPr lang="en-US" sz="1500"/>
              <a:t>First, we gather a training set S consisting of N photographs of known individuals' faces.</a:t>
            </a:r>
          </a:p>
          <a:p>
            <a:pPr>
              <a:lnSpc>
                <a:spcPct val="90000"/>
              </a:lnSpc>
            </a:pPr>
            <a:r>
              <a:rPr lang="en-US" sz="1500"/>
              <a:t>Calculate the mean face f from the set S. This average face represents the central tendencies of the known faces.</a:t>
            </a:r>
          </a:p>
          <a:p>
            <a:pPr>
              <a:lnSpc>
                <a:spcPct val="90000"/>
              </a:lnSpc>
            </a:pPr>
            <a:r>
              <a:rPr lang="en-US" sz="1500"/>
              <a:t>Form a matrix A by subtracting the mean face f from each individual face in the training set S. This matrix captures the variations in facial features across the known faces.</a:t>
            </a:r>
          </a:p>
          <a:p>
            <a:pPr>
              <a:lnSpc>
                <a:spcPct val="90000"/>
              </a:lnSpc>
            </a:pPr>
            <a:r>
              <a:rPr lang="en-US" sz="1500"/>
              <a:t>Perform Singular Value Decomposition (SVD) on matrix A. This decomposition reveals a set of base-faces, which are the key components that contribute to the variations observed in the known faces.</a:t>
            </a:r>
          </a:p>
          <a:p>
            <a:pPr>
              <a:lnSpc>
                <a:spcPct val="90000"/>
              </a:lnSpc>
            </a:pPr>
            <a:endParaRPr lang="en-US" sz="1500"/>
          </a:p>
        </p:txBody>
      </p:sp>
      <p:sp>
        <p:nvSpPr>
          <p:cNvPr id="5" name="TextBox 4">
            <a:extLst>
              <a:ext uri="{FF2B5EF4-FFF2-40B4-BE49-F238E27FC236}">
                <a16:creationId xmlns:a16="http://schemas.microsoft.com/office/drawing/2014/main" id="{3040DAC8-2C7D-36F6-0B51-CC2E6A2C6BA1}"/>
              </a:ext>
            </a:extLst>
          </p:cNvPr>
          <p:cNvSpPr txBox="1"/>
          <p:nvPr/>
        </p:nvSpPr>
        <p:spPr>
          <a:xfrm>
            <a:off x="2589940" y="5617191"/>
            <a:ext cx="2751827" cy="369332"/>
          </a:xfrm>
          <a:prstGeom prst="rect">
            <a:avLst/>
          </a:prstGeom>
          <a:noFill/>
        </p:spPr>
        <p:txBody>
          <a:bodyPr wrap="square" rtlCol="0">
            <a:spAutoFit/>
          </a:bodyPr>
          <a:lstStyle/>
          <a:p>
            <a:r>
              <a:rPr lang="en-US" dirty="0"/>
              <a:t>Mean Image</a:t>
            </a:r>
          </a:p>
        </p:txBody>
      </p:sp>
    </p:spTree>
    <p:extLst>
      <p:ext uri="{BB962C8B-B14F-4D97-AF65-F5344CB8AC3E}">
        <p14:creationId xmlns:p14="http://schemas.microsoft.com/office/powerpoint/2010/main" val="1444222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266</TotalTime>
  <Words>2272</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Garamond</vt:lpstr>
      <vt:lpstr>Savon</vt:lpstr>
      <vt:lpstr>M.F.C-2</vt:lpstr>
      <vt:lpstr>Group-09</vt:lpstr>
      <vt:lpstr>Singular Value Decomposition</vt:lpstr>
      <vt:lpstr>PowerPoint Presentation</vt:lpstr>
      <vt:lpstr>Face-Recognition-with-Singular-Value-Decomposition </vt:lpstr>
      <vt:lpstr>PowerPoint Presentation</vt:lpstr>
      <vt:lpstr>Algorithm</vt:lpstr>
      <vt:lpstr>PowerPoint Presentation</vt:lpstr>
      <vt:lpstr>Working of code</vt:lpstr>
      <vt:lpstr>PowerPoint Presentation</vt:lpstr>
      <vt:lpstr>CODE :  Reading Image</vt:lpstr>
      <vt:lpstr>Explanation</vt:lpstr>
      <vt:lpstr>Code :</vt:lpstr>
      <vt:lpstr>Explanation</vt:lpstr>
      <vt:lpstr>PowerPoint Presentation</vt:lpstr>
      <vt:lpstr>Code : Test.m</vt:lpstr>
      <vt:lpstr>PowerPoint Presentation</vt:lpstr>
      <vt:lpstr>Explanation</vt:lpstr>
      <vt:lpstr>PowerPoint Presentation</vt:lpstr>
      <vt:lpstr>PowerPoint Presentation</vt:lpstr>
      <vt:lpstr>PowerPoint Presentation</vt:lpstr>
      <vt:lpstr>Output:Test.m</vt:lpstr>
      <vt:lpstr>Code : Train.m</vt:lpstr>
      <vt:lpstr>Output: Train.m</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M.F.C-2</dc:title>
  <dc:creator>Administrator</dc:creator>
  <cp:lastModifiedBy>Anerud Thiyagarajan</cp:lastModifiedBy>
  <cp:revision>17</cp:revision>
  <dcterms:created xsi:type="dcterms:W3CDTF">2023-07-12T17:43:06Z</dcterms:created>
  <dcterms:modified xsi:type="dcterms:W3CDTF">2023-07-13T07:30:52Z</dcterms:modified>
</cp:coreProperties>
</file>