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74" r:id="rId2"/>
  </p:sldMasterIdLst>
  <p:notesMasterIdLst>
    <p:notesMasterId r:id="rId6"/>
  </p:notesMasterIdLst>
  <p:sldIdLst>
    <p:sldId id="3588" r:id="rId3"/>
    <p:sldId id="3620" r:id="rId4"/>
    <p:sldId id="3621"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771" autoAdjust="0"/>
  </p:normalViewPr>
  <p:slideViewPr>
    <p:cSldViewPr snapToGrid="0">
      <p:cViewPr varScale="1">
        <p:scale>
          <a:sx n="58" d="100"/>
          <a:sy n="58" d="100"/>
        </p:scale>
        <p:origin x="21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97E26-78EB-8B41-8DC9-A0EBC93E0939}" type="datetimeFigureOut">
              <a:rPr lang="en-US" smtClean="0"/>
              <a:t>9/5/2025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44238-4DD6-0C4F-824F-F66E32D856F9}" type="slidenum">
              <a:rPr lang="en-US" smtClean="0"/>
              <a:t>‹#›</a:t>
            </a:fld>
            <a:endParaRPr lang="en-US"/>
          </a:p>
        </p:txBody>
      </p:sp>
    </p:spTree>
    <p:extLst>
      <p:ext uri="{BB962C8B-B14F-4D97-AF65-F5344CB8AC3E}">
        <p14:creationId xmlns:p14="http://schemas.microsoft.com/office/powerpoint/2010/main" val="20417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everyone and thank you for being here at my thesis presentation, I will be talking today about my </a:t>
            </a:r>
            <a:r>
              <a:rPr lang="en-US" err="1"/>
              <a:t>phd</a:t>
            </a:r>
            <a:r>
              <a:rPr lang="en-US"/>
              <a:t> work on machine learning and computational modeling for genomics data, specifically genomics data from pancreatic ductal adenocarcinoma</a:t>
            </a:r>
          </a:p>
        </p:txBody>
      </p:sp>
      <p:sp>
        <p:nvSpPr>
          <p:cNvPr id="4" name="Slide Number Placeholder 3"/>
          <p:cNvSpPr>
            <a:spLocks noGrp="1"/>
          </p:cNvSpPr>
          <p:nvPr>
            <p:ph type="sldNum" sz="quarter" idx="5"/>
          </p:nvPr>
        </p:nvSpPr>
        <p:spPr/>
        <p:txBody>
          <a:bodyPr/>
          <a:lstStyle/>
          <a:p>
            <a:fld id="{1A460FFB-2BFB-0142-99F5-9D8A966BF058}" type="slidenum">
              <a:rPr lang="en-US" smtClean="0"/>
              <a:t>1</a:t>
            </a:fld>
            <a:endParaRPr lang="en-US"/>
          </a:p>
        </p:txBody>
      </p:sp>
    </p:spTree>
    <p:extLst>
      <p:ext uri="{BB962C8B-B14F-4D97-AF65-F5344CB8AC3E}">
        <p14:creationId xmlns:p14="http://schemas.microsoft.com/office/powerpoint/2010/main" val="170685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79CB3-A21A-DE50-0904-6AA80D8C2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EF8597-08D6-674A-D533-50F013ADF1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02F682-F949-EFC3-C6B2-20CF0E2DF4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constituting about 90% of all pancreatic cancer. PDAC is the third leading cause of cancer-related deaths in the U.S., with a 5-year survival rate of only 13.3%. It is also known to have extremely poor prognosis, with nearly 90% of tumors already metastasized at diagnosis.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PDAC begins in the epithelial cells lining the pancreatic ducts, which are normally responsible for regulating secretion of digestive enzymes into the small intestine. In PDAC, these cells acquire mutations that cause them to proliferate uncontrollably and eventually rupture the ductal membrane. After spreading into the stroma, cancer-associated fibroblasts develop dense networks of collogen fibers, known as desmoplasia, around the previous pancreatic ducts. This creates almost like a shield around the tumor, protecting it from immune attack and drug penetration.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with a 5 year survival rate of only 13%. The low survival rate is thought to be due to multiple challenges to treatment such as the difficulty of detecting PDAC before it has metastasized. (add graphic) A hallmark of PDAC is what’s called a “desmoplastic” tumor microenvironment. Compared to healthy tissue on the left, PDAC on the right has masses of cell growth in places that used to be healthy ducts, and is infiltrated by a greater diversity of immune and stromal cells while being crisscrossed and encapsulated in this network of collagen fibers, which are deposited by cancer-associated fibroblasts. </a:t>
            </a:r>
            <a:r>
              <a:rPr lang="en-US" sz="1200" dirty="0"/>
              <a:t>The dense fibrotic network of collagen is referred to as desmoplasia and is seen in certain types of tumors.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immune cells that are found in this microenvironment are often suppressive such as T regulatory cells and suppressive macrophages. Some of the immune cells are “residents” that were probably there in the healthy tissue, but others are recruited from the periphery (</a:t>
            </a:r>
            <a:r>
              <a:rPr lang="en-US" dirty="0" err="1"/>
              <a:t>BM+blood</a:t>
            </a:r>
            <a:r>
              <a:rPr lang="en-US" dirty="0"/>
              <a:t>)</a:t>
            </a:r>
          </a:p>
          <a:p>
            <a:endParaRPr lang="en-US" dirty="0"/>
          </a:p>
        </p:txBody>
      </p:sp>
      <p:sp>
        <p:nvSpPr>
          <p:cNvPr id="4" name="Slide Number Placeholder 3">
            <a:extLst>
              <a:ext uri="{FF2B5EF4-FFF2-40B4-BE49-F238E27FC236}">
                <a16:creationId xmlns:a16="http://schemas.microsoft.com/office/drawing/2014/main" id="{5BC16D41-3CD0-2053-0DDC-56987738770A}"/>
              </a:ext>
            </a:extLst>
          </p:cNvPr>
          <p:cNvSpPr>
            <a:spLocks noGrp="1"/>
          </p:cNvSpPr>
          <p:nvPr>
            <p:ph type="sldNum" sz="quarter" idx="5"/>
          </p:nvPr>
        </p:nvSpPr>
        <p:spPr/>
        <p:txBody>
          <a:bodyPr/>
          <a:lstStyle/>
          <a:p>
            <a:fld id="{B314B106-72D9-394B-AE7F-13630EA62899}" type="slidenum">
              <a:rPr lang="en-US" smtClean="0"/>
              <a:t>2</a:t>
            </a:fld>
            <a:endParaRPr lang="en-US"/>
          </a:p>
        </p:txBody>
      </p:sp>
    </p:spTree>
    <p:extLst>
      <p:ext uri="{BB962C8B-B14F-4D97-AF65-F5344CB8AC3E}">
        <p14:creationId xmlns:p14="http://schemas.microsoft.com/office/powerpoint/2010/main" val="92600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79CB3-A21A-DE50-0904-6AA80D8C2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EF8597-08D6-674A-D533-50F013ADF1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02F682-F949-EFC3-C6B2-20CF0E2DF4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constituting about 90% of all pancreatic cancer. PDAC is the third leading cause of cancer-related deaths in the U.S., with a 5-year survival rate of only 13.3%. It is also known to have extremely poor prognosis, with nearly 90% of tumors already metastasized at diagnosis.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PDAC begins in the epithelial cells lining the pancreatic ducts, which are normally responsible for regulating secretion of digestive enzymes into the small intestine. In PDAC, these cells acquire mutations that cause them to proliferate uncontrollably and eventually rupture the ductal membrane. After spreading into the stroma, cancer-associated fibroblasts develop dense networks of collogen fibers, known as desmoplasia, around the previous pancreatic ducts. This creates almost like a shield around the tumor, protecting it from immune attack and drug penetration.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with a 5 year survival rate of only 13%. The low survival rate is thought to be due to multiple challenges to treatment such as the difficulty of detecting PDAC before it has metastasized. (add graphic) A hallmark of PDAC is what’s called a “desmoplastic” tumor microenvironment. Compared to healthy tissue on the left, PDAC on the right has masses of cell growth in places that used to be healthy ducts, and is infiltrated by a greater diversity of immune and stromal cells while being crisscrossed and encapsulated in this network of collagen fibers, which are deposited by cancer-associated fibroblasts. </a:t>
            </a:r>
            <a:r>
              <a:rPr lang="en-US" sz="1200" dirty="0"/>
              <a:t>The dense fibrotic network of collagen is referred to as desmoplasia and is seen in certain types of tumors.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immune cells that are found in this microenvironment are often suppressive such as T regulatory cells and suppressive macrophages. Some of the immune cells are “residents” that were probably there in the healthy tissue, but others are recruited from the periphery (</a:t>
            </a:r>
            <a:r>
              <a:rPr lang="en-US" dirty="0" err="1"/>
              <a:t>BM+blood</a:t>
            </a:r>
            <a:r>
              <a:rPr lang="en-US" dirty="0"/>
              <a:t>)</a:t>
            </a:r>
          </a:p>
          <a:p>
            <a:endParaRPr lang="en-US" dirty="0"/>
          </a:p>
        </p:txBody>
      </p:sp>
      <p:sp>
        <p:nvSpPr>
          <p:cNvPr id="4" name="Slide Number Placeholder 3">
            <a:extLst>
              <a:ext uri="{FF2B5EF4-FFF2-40B4-BE49-F238E27FC236}">
                <a16:creationId xmlns:a16="http://schemas.microsoft.com/office/drawing/2014/main" id="{5BC16D41-3CD0-2053-0DDC-56987738770A}"/>
              </a:ext>
            </a:extLst>
          </p:cNvPr>
          <p:cNvSpPr>
            <a:spLocks noGrp="1"/>
          </p:cNvSpPr>
          <p:nvPr>
            <p:ph type="sldNum" sz="quarter" idx="5"/>
          </p:nvPr>
        </p:nvSpPr>
        <p:spPr/>
        <p:txBody>
          <a:bodyPr/>
          <a:lstStyle/>
          <a:p>
            <a:fld id="{B314B106-72D9-394B-AE7F-13630EA62899}" type="slidenum">
              <a:rPr lang="en-US" smtClean="0"/>
              <a:t>3</a:t>
            </a:fld>
            <a:endParaRPr lang="en-US"/>
          </a:p>
        </p:txBody>
      </p:sp>
    </p:spTree>
    <p:extLst>
      <p:ext uri="{BB962C8B-B14F-4D97-AF65-F5344CB8AC3E}">
        <p14:creationId xmlns:p14="http://schemas.microsoft.com/office/powerpoint/2010/main" val="199632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638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57920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B799761-2EBC-ED48-8421-93C3DA969FB7}" type="datetimeFigureOut">
              <a:rPr lang="en-US" smtClean="0"/>
              <a:pPr/>
              <a:t>9/5/2025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014C056-413C-A641-A0AD-03006F1178CB}" type="slidenum">
              <a:rPr lang="en-US" smtClean="0"/>
              <a:pPr/>
              <a:t>‹#›</a:t>
            </a:fld>
            <a:endParaRPr lang="en-US"/>
          </a:p>
        </p:txBody>
      </p:sp>
    </p:spTree>
    <p:extLst>
      <p:ext uri="{BB962C8B-B14F-4D97-AF65-F5344CB8AC3E}">
        <p14:creationId xmlns:p14="http://schemas.microsoft.com/office/powerpoint/2010/main" val="12540316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76AEE-5F7C-0C4E-AB7D-BADB32FF08A3}" type="datetimeFigureOut">
              <a:rPr lang="en-US" smtClean="0"/>
              <a:pPr/>
              <a:t>9/5/2025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13DF9-231C-E84E-B773-EA564B7737D7}" type="slidenum">
              <a:rPr lang="en-US" smtClean="0"/>
              <a:pPr/>
              <a:t>‹#›</a:t>
            </a:fld>
            <a:endParaRPr lang="en-US"/>
          </a:p>
        </p:txBody>
      </p:sp>
      <p:pic>
        <p:nvPicPr>
          <p:cNvPr id="7" name="Picture 6">
            <a:extLst>
              <a:ext uri="{FF2B5EF4-FFF2-40B4-BE49-F238E27FC236}">
                <a16:creationId xmlns:a16="http://schemas.microsoft.com/office/drawing/2014/main" id="{F5B8CDBB-FC5A-B9B0-4998-160B71ADB35F}"/>
              </a:ext>
            </a:extLst>
          </p:cNvPr>
          <p:cNvPicPr>
            <a:picLocks noChangeAspect="1"/>
          </p:cNvPicPr>
          <p:nvPr userDrawn="1"/>
        </p:nvPicPr>
        <p:blipFill>
          <a:blip r:embed="rId3"/>
          <a:stretch>
            <a:fillRect/>
          </a:stretch>
        </p:blipFill>
        <p:spPr>
          <a:xfrm>
            <a:off x="0" y="0"/>
            <a:ext cx="9144000" cy="6858000"/>
          </a:xfrm>
          <a:prstGeom prst="rect">
            <a:avLst/>
          </a:prstGeom>
        </p:spPr>
      </p:pic>
      <p:sp>
        <p:nvSpPr>
          <p:cNvPr id="9" name="Rectangle 8">
            <a:extLst>
              <a:ext uri="{FF2B5EF4-FFF2-40B4-BE49-F238E27FC236}">
                <a16:creationId xmlns:a16="http://schemas.microsoft.com/office/drawing/2014/main" id="{12D53516-B803-A90F-456A-188118811DC9}"/>
              </a:ext>
            </a:extLst>
          </p:cNvPr>
          <p:cNvSpPr/>
          <p:nvPr userDrawn="1"/>
        </p:nvSpPr>
        <p:spPr>
          <a:xfrm>
            <a:off x="81280" y="5955665"/>
            <a:ext cx="1981200" cy="7658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descr="UMB SOM logo">
            <a:extLst>
              <a:ext uri="{FF2B5EF4-FFF2-40B4-BE49-F238E27FC236}">
                <a16:creationId xmlns:a16="http://schemas.microsoft.com/office/drawing/2014/main" id="{2206DAD5-CED7-A36A-9A85-A19B6228BB32}"/>
              </a:ext>
            </a:extLst>
          </p:cNvPr>
          <p:cNvPicPr>
            <a:picLocks noChangeAspect="1"/>
          </p:cNvPicPr>
          <p:nvPr userDrawn="1"/>
        </p:nvPicPr>
        <p:blipFill>
          <a:blip r:embed="rId4"/>
          <a:stretch>
            <a:fillRect/>
          </a:stretch>
        </p:blipFill>
        <p:spPr>
          <a:xfrm>
            <a:off x="285750" y="6065045"/>
            <a:ext cx="2204720" cy="579120"/>
          </a:xfrm>
          <a:prstGeom prst="rect">
            <a:avLst/>
          </a:prstGeom>
        </p:spPr>
      </p:pic>
    </p:spTree>
    <p:extLst>
      <p:ext uri="{BB962C8B-B14F-4D97-AF65-F5344CB8AC3E}">
        <p14:creationId xmlns:p14="http://schemas.microsoft.com/office/powerpoint/2010/main" val="277725144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8D7DAD-B32E-AC43-9C03-F04068BB252F}"/>
              </a:ext>
            </a:extLst>
          </p:cNvPr>
          <p:cNvPicPr>
            <a:picLocks noChangeAspect="1"/>
          </p:cNvPicPr>
          <p:nvPr userDrawn="1"/>
        </p:nvPicPr>
        <p:blipFill>
          <a:blip r:embed="rId4"/>
          <a:stretch>
            <a:fillRect/>
          </a:stretch>
        </p:blipFill>
        <p:spPr>
          <a:xfrm>
            <a:off x="0" y="0"/>
            <a:ext cx="9144000" cy="6858000"/>
          </a:xfrm>
          <a:prstGeom prst="rect">
            <a:avLst/>
          </a:prstGeom>
        </p:spPr>
      </p:pic>
      <p:sp>
        <p:nvSpPr>
          <p:cNvPr id="3" name="Text Placeholder 2"/>
          <p:cNvSpPr>
            <a:spLocks noGrp="1"/>
          </p:cNvSpPr>
          <p:nvPr>
            <p:ph type="body" idx="1"/>
          </p:nvPr>
        </p:nvSpPr>
        <p:spPr>
          <a:xfrm>
            <a:off x="628650" y="1825625"/>
            <a:ext cx="7886700" cy="34067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C9D31B73-2BAD-3AC6-B896-C76B4E467EE0}"/>
              </a:ext>
            </a:extLst>
          </p:cNvPr>
          <p:cNvSpPr/>
          <p:nvPr userDrawn="1"/>
        </p:nvSpPr>
        <p:spPr>
          <a:xfrm>
            <a:off x="325120" y="5689600"/>
            <a:ext cx="1950720" cy="7721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itle Placeholder 10">
            <a:extLst>
              <a:ext uri="{FF2B5EF4-FFF2-40B4-BE49-F238E27FC236}">
                <a16:creationId xmlns:a16="http://schemas.microsoft.com/office/drawing/2014/main" id="{855A138D-ACB1-D28D-AAA0-2FDAE0DD79C8}"/>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pic>
        <p:nvPicPr>
          <p:cNvPr id="12" name="Picture 11">
            <a:extLst>
              <a:ext uri="{FF2B5EF4-FFF2-40B4-BE49-F238E27FC236}">
                <a16:creationId xmlns:a16="http://schemas.microsoft.com/office/drawing/2014/main" id="{C8D82E1A-E9BD-B3D5-34A0-FB18FC9022D4}"/>
              </a:ext>
            </a:extLst>
          </p:cNvPr>
          <p:cNvPicPr>
            <a:picLocks noChangeAspect="1"/>
          </p:cNvPicPr>
          <p:nvPr userDrawn="1"/>
        </p:nvPicPr>
        <p:blipFill>
          <a:blip r:embed="rId5"/>
          <a:srcRect/>
          <a:stretch/>
        </p:blipFill>
        <p:spPr>
          <a:xfrm>
            <a:off x="396240" y="5839797"/>
            <a:ext cx="2204720" cy="578739"/>
          </a:xfrm>
          <a:prstGeom prst="rect">
            <a:avLst/>
          </a:prstGeom>
        </p:spPr>
      </p:pic>
    </p:spTree>
    <p:extLst>
      <p:ext uri="{BB962C8B-B14F-4D97-AF65-F5344CB8AC3E}">
        <p14:creationId xmlns:p14="http://schemas.microsoft.com/office/powerpoint/2010/main" val="2436198345"/>
      </p:ext>
    </p:extLst>
  </p:cSld>
  <p:clrMap bg1="lt1" tx1="dk1" bg2="lt2" tx2="dk2" accent1="accent1" accent2="accent2" accent3="accent3" accent4="accent4" accent5="accent5" accent6="accent6" hlink="hlink" folHlink="folHlink"/>
  <p:sldLayoutIdLst>
    <p:sldLayoutId id="2147483675" r:id="rId1"/>
    <p:sldLayoutId id="2147483676" r:id="rId2"/>
  </p:sldLayoutIdLst>
  <p:txStyles>
    <p:titleStyle>
      <a:lvl1pPr algn="l" defTabSz="685800" rtl="0" eaLnBrk="1" latinLnBrk="0" hangingPunct="1">
        <a:lnSpc>
          <a:spcPct val="90000"/>
        </a:lnSpc>
        <a:spcBef>
          <a:spcPct val="0"/>
        </a:spcBef>
        <a:buNone/>
        <a:defRPr sz="3300" b="0" i="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569E-614C-4CFA-A1B7-BEDE810F5AEE}"/>
              </a:ext>
            </a:extLst>
          </p:cNvPr>
          <p:cNvSpPr>
            <a:spLocks noGrp="1"/>
          </p:cNvSpPr>
          <p:nvPr>
            <p:ph type="ctrTitle"/>
          </p:nvPr>
        </p:nvSpPr>
        <p:spPr>
          <a:xfrm>
            <a:off x="603662" y="849975"/>
            <a:ext cx="7658596" cy="2203244"/>
          </a:xfrm>
        </p:spPr>
        <p:txBody>
          <a:bodyPr>
            <a:noAutofit/>
          </a:bodyPr>
          <a:lstStyle/>
          <a:p>
            <a:r>
              <a:rPr lang="en-US" sz="4000" dirty="0">
                <a:solidFill>
                  <a:srgbClr val="C00000"/>
                </a:solidFill>
                <a:latin typeface="Helvetica" pitchFamily="2" charset="0"/>
                <a:cs typeface="Arial" panose="020B0604020202020204" pitchFamily="34" charset="0"/>
              </a:rPr>
              <a:t>Agent-Based Modeling of the Ductal Structure in Pancreatic Precancer</a:t>
            </a:r>
          </a:p>
        </p:txBody>
      </p:sp>
      <p:sp>
        <p:nvSpPr>
          <p:cNvPr id="3" name="Subtitle 2">
            <a:extLst>
              <a:ext uri="{FF2B5EF4-FFF2-40B4-BE49-F238E27FC236}">
                <a16:creationId xmlns:a16="http://schemas.microsoft.com/office/drawing/2014/main" id="{643A3B34-95E0-433B-8908-DFF0FAD5B3B2}"/>
              </a:ext>
            </a:extLst>
          </p:cNvPr>
          <p:cNvSpPr>
            <a:spLocks noGrp="1"/>
          </p:cNvSpPr>
          <p:nvPr>
            <p:ph type="subTitle" idx="1"/>
          </p:nvPr>
        </p:nvSpPr>
        <p:spPr>
          <a:xfrm>
            <a:off x="1143000" y="3429000"/>
            <a:ext cx="6858000" cy="2203244"/>
          </a:xfrm>
        </p:spPr>
        <p:txBody>
          <a:bodyPr>
            <a:noAutofit/>
          </a:bodyPr>
          <a:lstStyle/>
          <a:p>
            <a:r>
              <a:rPr lang="en-US" sz="2800" dirty="0">
                <a:solidFill>
                  <a:schemeClr val="tx2">
                    <a:lumMod val="60000"/>
                    <a:lumOff val="40000"/>
                  </a:schemeClr>
                </a:solidFill>
                <a:latin typeface="Arial" panose="020B0604020202020204" pitchFamily="34" charset="0"/>
                <a:cs typeface="Arial" panose="020B0604020202020204" pitchFamily="34" charset="0"/>
              </a:rPr>
              <a:t>Cameron Yeagle</a:t>
            </a:r>
          </a:p>
          <a:p>
            <a:endParaRPr lang="en-US" sz="2800" dirty="0">
              <a:solidFill>
                <a:schemeClr val="tx2">
                  <a:lumMod val="60000"/>
                  <a:lumOff val="40000"/>
                </a:schemeClr>
              </a:solidFill>
              <a:latin typeface="Arial" panose="020B0604020202020204" pitchFamily="34" charset="0"/>
              <a:cs typeface="Arial" panose="020B0604020202020204" pitchFamily="34" charset="0"/>
            </a:endParaRPr>
          </a:p>
          <a:p>
            <a:r>
              <a:rPr lang="en-US" sz="2800" dirty="0">
                <a:solidFill>
                  <a:schemeClr val="tx2">
                    <a:lumMod val="60000"/>
                    <a:lumOff val="40000"/>
                  </a:schemeClr>
                </a:solidFill>
                <a:latin typeface="Arial" panose="020B0604020202020204" pitchFamily="34" charset="0"/>
                <a:cs typeface="Arial" panose="020B0604020202020204" pitchFamily="34" charset="0"/>
              </a:rPr>
              <a:t>Advisors: Dr. Daniel Bergman and Dr. Elana Fertig</a:t>
            </a:r>
          </a:p>
        </p:txBody>
      </p:sp>
    </p:spTree>
    <p:extLst>
      <p:ext uri="{BB962C8B-B14F-4D97-AF65-F5344CB8AC3E}">
        <p14:creationId xmlns:p14="http://schemas.microsoft.com/office/powerpoint/2010/main" val="389211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1A48A-8F25-B2AB-40D5-620262D66B20}"/>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1C95EC67-C641-5091-7EC0-DA15C688D1F3}"/>
              </a:ext>
            </a:extLst>
          </p:cNvPr>
          <p:cNvSpPr>
            <a:spLocks noGrp="1"/>
          </p:cNvSpPr>
          <p:nvPr>
            <p:ph type="title"/>
          </p:nvPr>
        </p:nvSpPr>
        <p:spPr>
          <a:xfrm>
            <a:off x="457200" y="234751"/>
            <a:ext cx="7886700" cy="994172"/>
          </a:xfrm>
        </p:spPr>
        <p:txBody>
          <a:bodyPr>
            <a:noAutofit/>
          </a:bodyPr>
          <a:lstStyle/>
          <a:p>
            <a:r>
              <a:rPr lang="en-US" sz="3200" b="1" dirty="0">
                <a:solidFill>
                  <a:srgbClr val="171C8C"/>
                </a:solidFill>
                <a:latin typeface="Arial" panose="020B0604020202020204" pitchFamily="34" charset="0"/>
                <a:cs typeface="Arial" panose="020B0604020202020204" pitchFamily="34" charset="0"/>
              </a:rPr>
              <a:t>Updated Deformation </a:t>
            </a:r>
          </a:p>
        </p:txBody>
      </p:sp>
      <p:cxnSp>
        <p:nvCxnSpPr>
          <p:cNvPr id="5" name="Straight Connector 4">
            <a:extLst>
              <a:ext uri="{FF2B5EF4-FFF2-40B4-BE49-F238E27FC236}">
                <a16:creationId xmlns:a16="http://schemas.microsoft.com/office/drawing/2014/main" id="{6161F00D-CD6D-1275-3333-ED17AE5260BC}"/>
              </a:ext>
            </a:extLst>
          </p:cNvPr>
          <p:cNvCxnSpPr/>
          <p:nvPr/>
        </p:nvCxnSpPr>
        <p:spPr>
          <a:xfrm>
            <a:off x="191528" y="1224990"/>
            <a:ext cx="87609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lower_prof">
            <a:hlinkClick r:id="" action="ppaction://media"/>
            <a:extLst>
              <a:ext uri="{FF2B5EF4-FFF2-40B4-BE49-F238E27FC236}">
                <a16:creationId xmlns:a16="http://schemas.microsoft.com/office/drawing/2014/main" id="{62A85324-B546-FC18-A3C0-2083630F2093}"/>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27397" t="10122" r="33698" b="19011"/>
          <a:stretch>
            <a:fillRect/>
          </a:stretch>
        </p:blipFill>
        <p:spPr>
          <a:xfrm>
            <a:off x="3457183" y="1338525"/>
            <a:ext cx="5049556" cy="5174015"/>
          </a:xfrm>
          <a:prstGeom prst="rect">
            <a:avLst/>
          </a:prstGeom>
        </p:spPr>
      </p:pic>
      <p:sp>
        <p:nvSpPr>
          <p:cNvPr id="4" name="TextBox 3">
            <a:extLst>
              <a:ext uri="{FF2B5EF4-FFF2-40B4-BE49-F238E27FC236}">
                <a16:creationId xmlns:a16="http://schemas.microsoft.com/office/drawing/2014/main" id="{F20D4BC1-E94F-BAA2-9DB2-64545DDBDB52}"/>
              </a:ext>
            </a:extLst>
          </p:cNvPr>
          <p:cNvSpPr txBox="1"/>
          <p:nvPr/>
        </p:nvSpPr>
        <p:spPr>
          <a:xfrm>
            <a:off x="457200" y="1717589"/>
            <a:ext cx="2999983" cy="3416320"/>
          </a:xfrm>
          <a:prstGeom prst="rect">
            <a:avLst/>
          </a:prstGeom>
          <a:noFill/>
        </p:spPr>
        <p:txBody>
          <a:bodyPr wrap="square" rtlCol="0">
            <a:spAutoFit/>
          </a:bodyPr>
          <a:lstStyle/>
          <a:p>
            <a:r>
              <a:rPr lang="en-US" sz="2400" dirty="0">
                <a:solidFill>
                  <a:schemeClr val="tx2"/>
                </a:solidFill>
              </a:rPr>
              <a:t>Spring Constants: </a:t>
            </a:r>
          </a:p>
          <a:p>
            <a:pPr marL="800100" lvl="1" indent="-342900">
              <a:buFont typeface="Arial" panose="020B0604020202020204" pitchFamily="34" charset="0"/>
              <a:buChar char="•"/>
            </a:pPr>
            <a:r>
              <a:rPr lang="en-US" sz="2400" dirty="0">
                <a:solidFill>
                  <a:schemeClr val="tx2"/>
                </a:solidFill>
              </a:rPr>
              <a:t>BM-to-Cell = .005</a:t>
            </a:r>
          </a:p>
          <a:p>
            <a:pPr marL="800100" lvl="1" indent="-342900">
              <a:buFont typeface="Arial" panose="020B0604020202020204" pitchFamily="34" charset="0"/>
              <a:buChar char="•"/>
            </a:pPr>
            <a:r>
              <a:rPr lang="en-US" sz="2400" dirty="0">
                <a:solidFill>
                  <a:schemeClr val="tx2"/>
                </a:solidFill>
              </a:rPr>
              <a:t>Cell-to-BM = .005</a:t>
            </a:r>
          </a:p>
          <a:p>
            <a:pPr marL="800100" lvl="1" indent="-342900">
              <a:buFont typeface="Arial" panose="020B0604020202020204" pitchFamily="34" charset="0"/>
              <a:buChar char="•"/>
            </a:pPr>
            <a:r>
              <a:rPr lang="en-US" sz="2400" dirty="0">
                <a:solidFill>
                  <a:schemeClr val="tx2"/>
                </a:solidFill>
              </a:rPr>
              <a:t>Repulsion = 1</a:t>
            </a:r>
          </a:p>
          <a:p>
            <a:endParaRPr lang="en-US" sz="2400" dirty="0">
              <a:solidFill>
                <a:schemeClr val="tx2"/>
              </a:solidFill>
            </a:endParaRPr>
          </a:p>
          <a:p>
            <a:r>
              <a:rPr lang="en-US" sz="2400" dirty="0">
                <a:solidFill>
                  <a:schemeClr val="tx2"/>
                </a:solidFill>
              </a:rPr>
              <a:t>Proliferation = .001</a:t>
            </a:r>
          </a:p>
          <a:p>
            <a:pPr marL="800100" lvl="1" indent="-342900">
              <a:buFont typeface="Arial" panose="020B0604020202020204" pitchFamily="34" charset="0"/>
              <a:buChar char="•"/>
            </a:pPr>
            <a:endParaRPr lang="en-US" sz="2400" dirty="0">
              <a:solidFill>
                <a:schemeClr val="tx2"/>
              </a:solidFill>
            </a:endParaRPr>
          </a:p>
        </p:txBody>
      </p:sp>
    </p:spTree>
    <p:extLst>
      <p:ext uri="{BB962C8B-B14F-4D97-AF65-F5344CB8AC3E}">
        <p14:creationId xmlns:p14="http://schemas.microsoft.com/office/powerpoint/2010/main" val="127641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74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1A48A-8F25-B2AB-40D5-620262D66B20}"/>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1C95EC67-C641-5091-7EC0-DA15C688D1F3}"/>
              </a:ext>
            </a:extLst>
          </p:cNvPr>
          <p:cNvSpPr>
            <a:spLocks noGrp="1"/>
          </p:cNvSpPr>
          <p:nvPr>
            <p:ph type="title"/>
          </p:nvPr>
        </p:nvSpPr>
        <p:spPr>
          <a:xfrm>
            <a:off x="457200" y="234751"/>
            <a:ext cx="7886700" cy="994172"/>
          </a:xfrm>
        </p:spPr>
        <p:txBody>
          <a:bodyPr>
            <a:noAutofit/>
          </a:bodyPr>
          <a:lstStyle/>
          <a:p>
            <a:r>
              <a:rPr lang="en-US" sz="3200" b="1" dirty="0">
                <a:solidFill>
                  <a:srgbClr val="171C8C"/>
                </a:solidFill>
                <a:latin typeface="Arial" panose="020B0604020202020204" pitchFamily="34" charset="0"/>
                <a:cs typeface="Arial" panose="020B0604020202020204" pitchFamily="34" charset="0"/>
              </a:rPr>
              <a:t>Updated Deformation </a:t>
            </a:r>
          </a:p>
        </p:txBody>
      </p:sp>
      <p:cxnSp>
        <p:nvCxnSpPr>
          <p:cNvPr id="5" name="Straight Connector 4">
            <a:extLst>
              <a:ext uri="{FF2B5EF4-FFF2-40B4-BE49-F238E27FC236}">
                <a16:creationId xmlns:a16="http://schemas.microsoft.com/office/drawing/2014/main" id="{6161F00D-CD6D-1275-3333-ED17AE5260BC}"/>
              </a:ext>
            </a:extLst>
          </p:cNvPr>
          <p:cNvCxnSpPr/>
          <p:nvPr/>
        </p:nvCxnSpPr>
        <p:spPr>
          <a:xfrm>
            <a:off x="191528" y="1224990"/>
            <a:ext cx="87609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0D4BC1-E94F-BAA2-9DB2-64545DDBDB52}"/>
              </a:ext>
            </a:extLst>
          </p:cNvPr>
          <p:cNvSpPr txBox="1"/>
          <p:nvPr/>
        </p:nvSpPr>
        <p:spPr>
          <a:xfrm>
            <a:off x="457200" y="1717589"/>
            <a:ext cx="8210811"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2"/>
                </a:solidFill>
              </a:rPr>
              <a:t>Review </a:t>
            </a:r>
            <a:r>
              <a:rPr lang="en-US" sz="2400" dirty="0" err="1">
                <a:solidFill>
                  <a:schemeClr val="tx2"/>
                </a:solidFill>
              </a:rPr>
              <a:t>replusive</a:t>
            </a:r>
            <a:r>
              <a:rPr lang="en-US" sz="2400" dirty="0">
                <a:solidFill>
                  <a:schemeClr val="tx2"/>
                </a:solidFill>
              </a:rPr>
              <a:t> force. Research alternative mechanic. </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Refine membrane elasticity </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endParaRPr lang="en-US" sz="2400" dirty="0">
              <a:solidFill>
                <a:schemeClr val="tx2"/>
              </a:solidFill>
            </a:endParaRPr>
          </a:p>
        </p:txBody>
      </p:sp>
    </p:spTree>
    <p:extLst>
      <p:ext uri="{BB962C8B-B14F-4D97-AF65-F5344CB8AC3E}">
        <p14:creationId xmlns:p14="http://schemas.microsoft.com/office/powerpoint/2010/main" val="3990933769"/>
      </p:ext>
    </p:extLst>
  </p:cSld>
  <p:clrMapOvr>
    <a:masterClrMapping/>
  </p:clrMapOvr>
</p:sld>
</file>

<file path=ppt/theme/theme1.xml><?xml version="1.0" encoding="utf-8"?>
<a:theme xmlns:a="http://schemas.openxmlformats.org/drawingml/2006/main" name="SOM Theme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 Theme 3">
  <a:themeElements>
    <a:clrScheme name="UMB Colors">
      <a:dk1>
        <a:srgbClr val="000000"/>
      </a:dk1>
      <a:lt1>
        <a:srgbClr val="FFFFFF"/>
      </a:lt1>
      <a:dk2>
        <a:srgbClr val="D81F37"/>
      </a:dk2>
      <a:lt2>
        <a:srgbClr val="95A1A9"/>
      </a:lt2>
      <a:accent1>
        <a:srgbClr val="D81F37"/>
      </a:accent1>
      <a:accent2>
        <a:srgbClr val="FED430"/>
      </a:accent2>
      <a:accent3>
        <a:srgbClr val="717375"/>
      </a:accent3>
      <a:accent4>
        <a:srgbClr val="107796"/>
      </a:accent4>
      <a:accent5>
        <a:srgbClr val="5F87A0"/>
      </a:accent5>
      <a:accent6>
        <a:srgbClr val="B4CB97"/>
      </a:accent6>
      <a:hlink>
        <a:srgbClr val="C7B08D"/>
      </a:hlink>
      <a:folHlink>
        <a:srgbClr val="6E4C53"/>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17009a6-20de-461a-8894-0312a395cac9}" enabled="0" method="" siteId="{717009a6-20de-461a-8894-0312a395cac9}" removed="1"/>
</clbl:labelList>
</file>

<file path=docProps/app.xml><?xml version="1.0" encoding="utf-8"?>
<Properties xmlns="http://schemas.openxmlformats.org/officeDocument/2006/extended-properties" xmlns:vt="http://schemas.openxmlformats.org/officeDocument/2006/docPropsVTypes">
  <Template>Office Theme</Template>
  <TotalTime>40210</TotalTime>
  <Words>797</Words>
  <Application>Microsoft Office PowerPoint</Application>
  <PresentationFormat>On-screen Show (4:3)</PresentationFormat>
  <Paragraphs>39</Paragraphs>
  <Slides>3</Slides>
  <Notes>3</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Aptos</vt:lpstr>
      <vt:lpstr>Arial</vt:lpstr>
      <vt:lpstr>Calibri</vt:lpstr>
      <vt:lpstr>Calibri Light</vt:lpstr>
      <vt:lpstr>Helvetica</vt:lpstr>
      <vt:lpstr>SOM Theme 1</vt:lpstr>
      <vt:lpstr>SOM Theme 3</vt:lpstr>
      <vt:lpstr>Agent-Based Modeling of the Ductal Structure in Pancreatic Precancer</vt:lpstr>
      <vt:lpstr>Updated Deformation </vt:lpstr>
      <vt:lpstr>Updated Deformation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Johnson, Jeanette</dc:creator>
  <cp:lastModifiedBy>Yeagle, Cameron W.</cp:lastModifiedBy>
  <cp:revision>14</cp:revision>
  <dcterms:created xsi:type="dcterms:W3CDTF">2025-05-22T20:08:09Z</dcterms:created>
  <dcterms:modified xsi:type="dcterms:W3CDTF">2025-09-05T18:30:05Z</dcterms:modified>
</cp:coreProperties>
</file>