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4"/>
  </p:notesMasterIdLst>
  <p:sldIdLst>
    <p:sldId id="3588" r:id="rId3"/>
    <p:sldId id="3609" r:id="rId4"/>
    <p:sldId id="3610" r:id="rId5"/>
    <p:sldId id="3607" r:id="rId6"/>
    <p:sldId id="3611" r:id="rId7"/>
    <p:sldId id="3612" r:id="rId8"/>
    <p:sldId id="3613" r:id="rId9"/>
    <p:sldId id="3603" r:id="rId10"/>
    <p:sldId id="3605" r:id="rId11"/>
    <p:sldId id="3608" r:id="rId12"/>
    <p:sldId id="360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7"/>
    <p:restoredTop sz="74771" autoAdjust="0"/>
  </p:normalViewPr>
  <p:slideViewPr>
    <p:cSldViewPr snapToGrid="0">
      <p:cViewPr varScale="1">
        <p:scale>
          <a:sx n="62" d="100"/>
          <a:sy n="62" d="100"/>
        </p:scale>
        <p:origin x="14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7E26-78EB-8B41-8DC9-A0EBC93E093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4238-4DD6-0C4F-824F-F66E32D8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 everyone and thank you for being here at my thesis presentation, I will be talking today about my </a:t>
            </a:r>
            <a:r>
              <a:rPr lang="en-US" err="1"/>
              <a:t>phd</a:t>
            </a:r>
            <a:r>
              <a:rPr lang="en-US"/>
              <a:t> work on machine learning and computational modeling for genomics data, specifically genomics data from pancreatic ductal adenocarcinoma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0FFB-2BFB-0142-99F5-9D8A966BF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799761-2EBC-ED48-8421-93C3DA969FB7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14C056-413C-A641-A0AD-03006F117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6AEE-5F7C-0C4E-AB7D-BADB32FF08A3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3DF9-231C-E84E-B773-EA564B7737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8CDBB-FC5A-B9B0-4998-160B71ADB3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D53516-B803-A90F-456A-188118811DC9}"/>
              </a:ext>
            </a:extLst>
          </p:cNvPr>
          <p:cNvSpPr/>
          <p:nvPr userDrawn="1"/>
        </p:nvSpPr>
        <p:spPr>
          <a:xfrm>
            <a:off x="81280" y="5955665"/>
            <a:ext cx="1981200" cy="765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MB SOM logo">
            <a:extLst>
              <a:ext uri="{FF2B5EF4-FFF2-40B4-BE49-F238E27FC236}">
                <a16:creationId xmlns:a16="http://schemas.microsoft.com/office/drawing/2014/main" id="{2206DAD5-CED7-A36A-9A85-A19B6228BB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6065045"/>
            <a:ext cx="22047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D7DAD-B32E-AC43-9C03-F04068BB25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40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31B73-2BAD-3AC6-B896-C76B4E467EE0}"/>
              </a:ext>
            </a:extLst>
          </p:cNvPr>
          <p:cNvSpPr/>
          <p:nvPr userDrawn="1"/>
        </p:nvSpPr>
        <p:spPr>
          <a:xfrm>
            <a:off x="325120" y="5689600"/>
            <a:ext cx="1950720" cy="772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55A138D-ACB1-D28D-AAA0-2FDAE0DD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82E1A-E9BD-B3D5-34A0-FB18FC9022D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96240" y="5839797"/>
            <a:ext cx="2204720" cy="5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569E-614C-4CFA-A1B7-BEDE810F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62" y="849975"/>
            <a:ext cx="7658596" cy="220324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Agent-Based Modeling of the Ductal Structure in Pancreatic Precancer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A3B34-95E0-433B-8908-DFF0FAD5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03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Cameron Yeagle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Advisors: Dr. Daniel Bergman and Dr. Elana Fertig</a:t>
            </a:r>
          </a:p>
        </p:txBody>
      </p:sp>
    </p:spTree>
    <p:extLst>
      <p:ext uri="{BB962C8B-B14F-4D97-AF65-F5344CB8AC3E}">
        <p14:creationId xmlns:p14="http://schemas.microsoft.com/office/powerpoint/2010/main" val="389211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P_Force">
            <a:hlinkClick r:id="" action="ppaction://media"/>
            <a:extLst>
              <a:ext uri="{FF2B5EF4-FFF2-40B4-BE49-F238E27FC236}">
                <a16:creationId xmlns:a16="http://schemas.microsoft.com/office/drawing/2014/main" id="{67BAAA5C-401D-9BFB-E2A2-03F2EB1F685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0952" t="11140" r="28190" b="19948"/>
          <a:stretch>
            <a:fillRect/>
          </a:stretch>
        </p:blipFill>
        <p:spPr>
          <a:xfrm>
            <a:off x="1841326" y="338201"/>
            <a:ext cx="5461348" cy="5550511"/>
          </a:xfrm>
        </p:spPr>
      </p:pic>
    </p:spTree>
    <p:extLst>
      <p:ext uri="{BB962C8B-B14F-4D97-AF65-F5344CB8AC3E}">
        <p14:creationId xmlns:p14="http://schemas.microsoft.com/office/powerpoint/2010/main" val="20905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o_Force">
            <a:hlinkClick r:id="" action="ppaction://media"/>
            <a:extLst>
              <a:ext uri="{FF2B5EF4-FFF2-40B4-BE49-F238E27FC236}">
                <a16:creationId xmlns:a16="http://schemas.microsoft.com/office/drawing/2014/main" id="{A9AE7BDB-95D9-0993-10B8-32E5AC4C3CE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2196" t="10863" r="28813" b="19671"/>
          <a:stretch>
            <a:fillRect/>
          </a:stretch>
        </p:blipFill>
        <p:spPr>
          <a:xfrm>
            <a:off x="1842172" y="284968"/>
            <a:ext cx="5459655" cy="5683346"/>
          </a:xfrm>
        </p:spPr>
      </p:pic>
    </p:spTree>
    <p:extLst>
      <p:ext uri="{BB962C8B-B14F-4D97-AF65-F5344CB8AC3E}">
        <p14:creationId xmlns:p14="http://schemas.microsoft.com/office/powerpoint/2010/main" val="15922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0_Kern">
            <a:hlinkClick r:id="" action="ppaction://media"/>
            <a:extLst>
              <a:ext uri="{FF2B5EF4-FFF2-40B4-BE49-F238E27FC236}">
                <a16:creationId xmlns:a16="http://schemas.microsoft.com/office/drawing/2014/main" id="{4FDCB195-752C-941D-4896-AFEB12B5A79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9706" t="10863" r="27775" b="19671"/>
          <a:stretch>
            <a:fillRect/>
          </a:stretch>
        </p:blipFill>
        <p:spPr>
          <a:xfrm>
            <a:off x="1703539" y="284799"/>
            <a:ext cx="5736921" cy="5691568"/>
          </a:xfrm>
        </p:spPr>
      </p:pic>
    </p:spTree>
    <p:extLst>
      <p:ext uri="{BB962C8B-B14F-4D97-AF65-F5344CB8AC3E}">
        <p14:creationId xmlns:p14="http://schemas.microsoft.com/office/powerpoint/2010/main" val="33525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00_Kern">
            <a:hlinkClick r:id="" action="ppaction://media"/>
            <a:extLst>
              <a:ext uri="{FF2B5EF4-FFF2-40B4-BE49-F238E27FC236}">
                <a16:creationId xmlns:a16="http://schemas.microsoft.com/office/drawing/2014/main" id="{746B597C-58A0-66DD-C794-57B6D47D896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0951" t="12247" r="28397" b="20501"/>
          <a:stretch>
            <a:fillRect/>
          </a:stretch>
        </p:blipFill>
        <p:spPr>
          <a:xfrm>
            <a:off x="1991638" y="658798"/>
            <a:ext cx="5160723" cy="5139571"/>
          </a:xfrm>
        </p:spPr>
      </p:pic>
    </p:spTree>
    <p:extLst>
      <p:ext uri="{BB962C8B-B14F-4D97-AF65-F5344CB8AC3E}">
        <p14:creationId xmlns:p14="http://schemas.microsoft.com/office/powerpoint/2010/main" val="36967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_Spike">
            <a:hlinkClick r:id="" action="ppaction://media"/>
            <a:extLst>
              <a:ext uri="{FF2B5EF4-FFF2-40B4-BE49-F238E27FC236}">
                <a16:creationId xmlns:a16="http://schemas.microsoft.com/office/drawing/2014/main" id="{95319B1B-CC4E-165B-531A-B200076595A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8667" t="10862" r="28190" b="18841"/>
          <a:stretch>
            <a:fillRect/>
          </a:stretch>
        </p:blipFill>
        <p:spPr>
          <a:xfrm>
            <a:off x="1741117" y="400833"/>
            <a:ext cx="5661765" cy="5617532"/>
          </a:xfrm>
        </p:spPr>
      </p:pic>
    </p:spTree>
    <p:extLst>
      <p:ext uri="{BB962C8B-B14F-4D97-AF65-F5344CB8AC3E}">
        <p14:creationId xmlns:p14="http://schemas.microsoft.com/office/powerpoint/2010/main" val="37385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_Smooth">
            <a:hlinkClick r:id="" action="ppaction://media"/>
            <a:extLst>
              <a:ext uri="{FF2B5EF4-FFF2-40B4-BE49-F238E27FC236}">
                <a16:creationId xmlns:a16="http://schemas.microsoft.com/office/drawing/2014/main" id="{0E6CF9D1-E6BC-E39D-1C6B-CA4625F7C2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0120" t="11140" r="27983" b="18563"/>
          <a:stretch>
            <a:fillRect/>
          </a:stretch>
        </p:blipFill>
        <p:spPr>
          <a:xfrm>
            <a:off x="1828800" y="363256"/>
            <a:ext cx="5486400" cy="5574182"/>
          </a:xfrm>
        </p:spPr>
      </p:pic>
    </p:spTree>
    <p:extLst>
      <p:ext uri="{BB962C8B-B14F-4D97-AF65-F5344CB8AC3E}">
        <p14:creationId xmlns:p14="http://schemas.microsoft.com/office/powerpoint/2010/main" val="3240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_Spike_V2">
            <a:hlinkClick r:id="" action="ppaction://media"/>
            <a:extLst>
              <a:ext uri="{FF2B5EF4-FFF2-40B4-BE49-F238E27FC236}">
                <a16:creationId xmlns:a16="http://schemas.microsoft.com/office/drawing/2014/main" id="{BA5F2435-3D54-8F93-9647-AE4B6239ACF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0328" t="10863" r="26945" b="19394"/>
          <a:stretch>
            <a:fillRect/>
          </a:stretch>
        </p:blipFill>
        <p:spPr>
          <a:xfrm>
            <a:off x="1797485" y="513567"/>
            <a:ext cx="5549030" cy="5505335"/>
          </a:xfrm>
        </p:spPr>
      </p:pic>
    </p:spTree>
    <p:extLst>
      <p:ext uri="{BB962C8B-B14F-4D97-AF65-F5344CB8AC3E}">
        <p14:creationId xmlns:p14="http://schemas.microsoft.com/office/powerpoint/2010/main" val="41717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_Smooth_V2">
            <a:hlinkClick r:id="" action="ppaction://media"/>
            <a:extLst>
              <a:ext uri="{FF2B5EF4-FFF2-40B4-BE49-F238E27FC236}">
                <a16:creationId xmlns:a16="http://schemas.microsoft.com/office/drawing/2014/main" id="{7170C593-08EF-EA07-9EAC-9CA1AF95C49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8667" t="11694" r="27981" b="18287"/>
          <a:stretch>
            <a:fillRect/>
          </a:stretch>
        </p:blipFill>
        <p:spPr>
          <a:xfrm>
            <a:off x="1835063" y="496667"/>
            <a:ext cx="5473874" cy="5388678"/>
          </a:xfrm>
        </p:spPr>
      </p:pic>
    </p:spTree>
    <p:extLst>
      <p:ext uri="{BB962C8B-B14F-4D97-AF65-F5344CB8AC3E}">
        <p14:creationId xmlns:p14="http://schemas.microsoft.com/office/powerpoint/2010/main" val="16198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ike">
            <a:hlinkClick r:id="" action="ppaction://media"/>
            <a:extLst>
              <a:ext uri="{FF2B5EF4-FFF2-40B4-BE49-F238E27FC236}">
                <a16:creationId xmlns:a16="http://schemas.microsoft.com/office/drawing/2014/main" id="{B4BDADD3-9CBF-E0C9-C087-0EF71FF7516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0569" t="11919" r="27944" b="19660"/>
          <a:stretch>
            <a:fillRect/>
          </a:stretch>
        </p:blipFill>
        <p:spPr>
          <a:xfrm>
            <a:off x="1797485" y="313150"/>
            <a:ext cx="5549030" cy="5531188"/>
          </a:xfrm>
        </p:spPr>
      </p:pic>
    </p:spTree>
    <p:extLst>
      <p:ext uri="{BB962C8B-B14F-4D97-AF65-F5344CB8AC3E}">
        <p14:creationId xmlns:p14="http://schemas.microsoft.com/office/powerpoint/2010/main" val="15799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mooth">
            <a:hlinkClick r:id="" action="ppaction://media"/>
            <a:extLst>
              <a:ext uri="{FF2B5EF4-FFF2-40B4-BE49-F238E27FC236}">
                <a16:creationId xmlns:a16="http://schemas.microsoft.com/office/drawing/2014/main" id="{4A7B04AD-3B3A-FE80-8ADA-592A03D2EF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9082" t="11417" r="26529" b="20224"/>
          <a:stretch>
            <a:fillRect/>
          </a:stretch>
        </p:blipFill>
        <p:spPr>
          <a:xfrm>
            <a:off x="1669093" y="308703"/>
            <a:ext cx="5805814" cy="5473419"/>
          </a:xfrm>
        </p:spPr>
      </p:pic>
    </p:spTree>
    <p:extLst>
      <p:ext uri="{BB962C8B-B14F-4D97-AF65-F5344CB8AC3E}">
        <p14:creationId xmlns:p14="http://schemas.microsoft.com/office/powerpoint/2010/main" val="41271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M 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 Theme 3">
  <a:themeElements>
    <a:clrScheme name="UMB Colors">
      <a:dk1>
        <a:srgbClr val="000000"/>
      </a:dk1>
      <a:lt1>
        <a:srgbClr val="FFFFFF"/>
      </a:lt1>
      <a:dk2>
        <a:srgbClr val="D81F37"/>
      </a:dk2>
      <a:lt2>
        <a:srgbClr val="95A1A9"/>
      </a:lt2>
      <a:accent1>
        <a:srgbClr val="D81F37"/>
      </a:accent1>
      <a:accent2>
        <a:srgbClr val="FED430"/>
      </a:accent2>
      <a:accent3>
        <a:srgbClr val="717375"/>
      </a:accent3>
      <a:accent4>
        <a:srgbClr val="107796"/>
      </a:accent4>
      <a:accent5>
        <a:srgbClr val="5F87A0"/>
      </a:accent5>
      <a:accent6>
        <a:srgbClr val="B4CB97"/>
      </a:accent6>
      <a:hlink>
        <a:srgbClr val="C7B08D"/>
      </a:hlink>
      <a:folHlink>
        <a:srgbClr val="6E4C5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17009a6-20de-461a-8894-0312a395cac9}" enabled="0" method="" siteId="{717009a6-20de-461a-8894-0312a395cac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32837</TotalTime>
  <Words>62</Words>
  <Application>Microsoft Office PowerPoint</Application>
  <PresentationFormat>On-screen Show (4:3)</PresentationFormat>
  <Paragraphs>6</Paragraphs>
  <Slides>11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Helvetica</vt:lpstr>
      <vt:lpstr>SOM Theme 1</vt:lpstr>
      <vt:lpstr>SOM Theme 3</vt:lpstr>
      <vt:lpstr>Agent-Based Modeling of the Ductal Structure in Pancreatic Precancer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Jeanette</dc:creator>
  <cp:lastModifiedBy>Yeagle, Cameron W.</cp:lastModifiedBy>
  <cp:revision>11</cp:revision>
  <dcterms:created xsi:type="dcterms:W3CDTF">2025-05-22T20:08:09Z</dcterms:created>
  <dcterms:modified xsi:type="dcterms:W3CDTF">2025-08-13T03:45:44Z</dcterms:modified>
</cp:coreProperties>
</file>