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83" r:id="rId4"/>
    <p:sldId id="284" r:id="rId5"/>
    <p:sldId id="258" r:id="rId6"/>
    <p:sldId id="285" r:id="rId7"/>
    <p:sldId id="264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5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X Y" initials="DY" lastIdx="1" clrIdx="0">
    <p:extLst>
      <p:ext uri="{19B8F6BF-5375-455C-9EA6-DF929625EA0E}">
        <p15:presenceInfo xmlns:p15="http://schemas.microsoft.com/office/powerpoint/2012/main" userId="8831b7ac0e32a892" providerId="Windows Live"/>
      </p:ext>
    </p:extLst>
  </p:cmAuthor>
  <p:cmAuthor id="2" name="邱 常煜" initials="邱" lastIdx="1" clrIdx="1">
    <p:extLst>
      <p:ext uri="{19B8F6BF-5375-455C-9EA6-DF929625EA0E}">
        <p15:presenceInfo xmlns:p15="http://schemas.microsoft.com/office/powerpoint/2012/main" userId="f43bd02f4021a4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6E87"/>
    <a:srgbClr val="5ABB93"/>
    <a:srgbClr val="756271"/>
    <a:srgbClr val="F2B973"/>
    <a:srgbClr val="EF5B43"/>
    <a:srgbClr val="858976"/>
    <a:srgbClr val="EB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100" d="100"/>
          <a:sy n="100" d="100"/>
        </p:scale>
        <p:origin x="84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C95207-2905-4C76-99C8-EBCC5A929AC2}" type="datetimeFigureOut">
              <a:rPr lang="zh-CN" altLang="en-US" smtClean="0"/>
              <a:pPr/>
              <a:t>2023/8/8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FF16FC0-CA49-47D6-AC8D-5A2A6DC11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4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8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6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20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6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08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78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2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8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4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83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45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362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36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8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5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78388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10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5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8F712C-13B4-48BC-9639-10A619B18608}" type="datetimeFigureOut">
              <a:rPr lang="zh-CN" altLang="en-US" smtClean="0"/>
              <a:pPr/>
              <a:t>2023/8/8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BD52BC-4BCA-490D-94CE-02C0A355447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8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70" r:id="rId13"/>
    <p:sldLayoutId id="2147483671" r:id="rId14"/>
    <p:sldLayoutId id="2147483672" r:id="rId15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avLst/>
            <a:gdLst>
              <a:gd name="connsiteX0" fmla="*/ 0 w 1162754"/>
              <a:gd name="connsiteY0" fmla="*/ 0 h 6858000"/>
              <a:gd name="connsiteX1" fmla="*/ 1162754 w 1162754"/>
              <a:gd name="connsiteY1" fmla="*/ 0 h 6858000"/>
              <a:gd name="connsiteX2" fmla="*/ 1162754 w 1162754"/>
              <a:gd name="connsiteY2" fmla="*/ 2553053 h 6858000"/>
              <a:gd name="connsiteX3" fmla="*/ 1108498 w 1162754"/>
              <a:gd name="connsiteY3" fmla="*/ 2625608 h 6858000"/>
              <a:gd name="connsiteX4" fmla="*/ 863096 w 1162754"/>
              <a:gd name="connsiteY4" fmla="*/ 3429000 h 6858000"/>
              <a:gd name="connsiteX5" fmla="*/ 1108498 w 1162754"/>
              <a:gd name="connsiteY5" fmla="*/ 4232393 h 6858000"/>
              <a:gd name="connsiteX6" fmla="*/ 1162754 w 1162754"/>
              <a:gd name="connsiteY6" fmla="*/ 4304948 h 6858000"/>
              <a:gd name="connsiteX7" fmla="*/ 1162754 w 1162754"/>
              <a:gd name="connsiteY7" fmla="*/ 6858000 h 6858000"/>
              <a:gd name="connsiteX8" fmla="*/ 0 w 116275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avLst/>
            <a:gdLst>
              <a:gd name="connsiteX0" fmla="*/ 0 w 1162754"/>
              <a:gd name="connsiteY0" fmla="*/ 4300721 h 6858000"/>
              <a:gd name="connsiteX1" fmla="*/ 31624 w 1162754"/>
              <a:gd name="connsiteY1" fmla="*/ 4343011 h 6858000"/>
              <a:gd name="connsiteX2" fmla="*/ 1140417 w 1162754"/>
              <a:gd name="connsiteY2" fmla="*/ 4865914 h 6858000"/>
              <a:gd name="connsiteX3" fmla="*/ 1162754 w 1162754"/>
              <a:gd name="connsiteY3" fmla="*/ 4863662 h 6858000"/>
              <a:gd name="connsiteX4" fmla="*/ 1162754 w 1162754"/>
              <a:gd name="connsiteY4" fmla="*/ 6858000 h 6858000"/>
              <a:gd name="connsiteX5" fmla="*/ 0 w 1162754"/>
              <a:gd name="connsiteY5" fmla="*/ 6858000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1994338 h 6858000"/>
              <a:gd name="connsiteX9" fmla="*/ 1140417 w 1162754"/>
              <a:gd name="connsiteY9" fmla="*/ 1992086 h 6858000"/>
              <a:gd name="connsiteX10" fmla="*/ 31624 w 1162754"/>
              <a:gd name="connsiteY10" fmla="*/ 2514989 h 6858000"/>
              <a:gd name="connsiteX11" fmla="*/ 0 w 1162754"/>
              <a:gd name="connsiteY11" fmla="*/ 2557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avLst/>
            <a:gdLst>
              <a:gd name="connsiteX0" fmla="*/ 1162754 w 1162754"/>
              <a:gd name="connsiteY0" fmla="*/ 4252655 h 6858000"/>
              <a:gd name="connsiteX1" fmla="*/ 1162754 w 1162754"/>
              <a:gd name="connsiteY1" fmla="*/ 6858000 h 6858000"/>
              <a:gd name="connsiteX2" fmla="*/ 0 w 1162754"/>
              <a:gd name="connsiteY2" fmla="*/ 6858000 h 6858000"/>
              <a:gd name="connsiteX3" fmla="*/ 0 w 1162754"/>
              <a:gd name="connsiteY3" fmla="*/ 4864543 h 6858000"/>
              <a:gd name="connsiteX4" fmla="*/ 275983 w 1162754"/>
              <a:gd name="connsiteY4" fmla="*/ 4836721 h 6858000"/>
              <a:gd name="connsiteX5" fmla="*/ 1095187 w 1162754"/>
              <a:gd name="connsiteY5" fmla="*/ 4343011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2605346 h 6858000"/>
              <a:gd name="connsiteX9" fmla="*/ 1095187 w 1162754"/>
              <a:gd name="connsiteY9" fmla="*/ 2514989 h 6858000"/>
              <a:gd name="connsiteX10" fmla="*/ 275983 w 1162754"/>
              <a:gd name="connsiteY10" fmla="*/ 2021279 h 6858000"/>
              <a:gd name="connsiteX11" fmla="*/ 0 w 1162754"/>
              <a:gd name="connsiteY11" fmla="*/ 1993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946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 dirty="0">
                  <a:latin typeface="微软雅黑" panose="020B0503020204020204" pitchFamily="34" charset="-122"/>
                  <a:ea typeface="+mn-ea"/>
                </a:endParaRPr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946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 dirty="0"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674402" y="2976854"/>
            <a:ext cx="828447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TapTap</a:t>
            </a:r>
            <a:r>
              <a:rPr lang="zh-CN" altLang="en-US" sz="36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游戏平台大数据分析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674402" y="4617026"/>
            <a:ext cx="608371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项目成员：邱常煜，高猛，李坤泽，王运正，蔚德想</a:t>
            </a:r>
          </a:p>
        </p:txBody>
      </p:sp>
    </p:spTree>
    <p:extLst>
      <p:ext uri="{BB962C8B-B14F-4D97-AF65-F5344CB8AC3E}">
        <p14:creationId xmlns:p14="http://schemas.microsoft.com/office/powerpoint/2010/main" val="419263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875477" y="816853"/>
            <a:ext cx="1733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PRACTICAL DIFFICULTIES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011698" y="1116377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4526" y="1749415"/>
            <a:ext cx="6939026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taptap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游戏平台上的数据量庞大，且数据往往存在噪声、缺失值和异常值等问题，需要对脏数据进行去除或标准化替换。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4526" y="3429000"/>
            <a:ext cx="6939026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需要根据爬取到的数据定制合理、清晰的可视化需求。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4527" y="4640093"/>
            <a:ext cx="6939025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需要选择合适的可视化工具和技术，并进行结果解释，以便为决策提供有用的信息。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42"/>
          <p:cNvSpPr txBox="1"/>
          <p:nvPr/>
        </p:nvSpPr>
        <p:spPr>
          <a:xfrm>
            <a:off x="1452403" y="302132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756271"/>
                </a:solidFill>
              </a:rPr>
              <a:t>2.3 </a:t>
            </a:r>
            <a:r>
              <a:rPr lang="zh-CN" altLang="en-US" b="0" dirty="0">
                <a:solidFill>
                  <a:srgbClr val="756271"/>
                </a:solidFill>
              </a:rPr>
              <a:t>实践难点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F24D229-4F92-7997-31EE-57E4C3F6862F}"/>
              </a:ext>
            </a:extLst>
          </p:cNvPr>
          <p:cNvSpPr>
            <a:spLocks noEditPoints="1"/>
          </p:cNvSpPr>
          <p:nvPr/>
        </p:nvSpPr>
        <p:spPr bwMode="auto">
          <a:xfrm rot="10800000" flipH="1">
            <a:off x="2239477" y="2130825"/>
            <a:ext cx="237929" cy="236403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341FD4BB-EDFB-0EA4-B1C8-4D91D1743A7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236999" y="3509625"/>
            <a:ext cx="237928" cy="23640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8DC60BF6-6F9D-6611-E306-3C22376239E0}"/>
              </a:ext>
            </a:extLst>
          </p:cNvPr>
          <p:cNvSpPr>
            <a:spLocks noEditPoints="1"/>
          </p:cNvSpPr>
          <p:nvPr/>
        </p:nvSpPr>
        <p:spPr bwMode="auto">
          <a:xfrm rot="10800000" flipH="1">
            <a:off x="2239476" y="4962406"/>
            <a:ext cx="237929" cy="236403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DD6C1A5-D278-4F55-540A-8C9C5DCD098A}"/>
              </a:ext>
            </a:extLst>
          </p:cNvPr>
          <p:cNvGrpSpPr/>
          <p:nvPr/>
        </p:nvGrpSpPr>
        <p:grpSpPr>
          <a:xfrm>
            <a:off x="1091104" y="1756334"/>
            <a:ext cx="1024921" cy="1017296"/>
            <a:chOff x="5582655" y="1574345"/>
            <a:chExt cx="1066800" cy="105886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83B89038-F775-3831-0A80-2A252FC1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655" y="1574345"/>
              <a:ext cx="1066800" cy="1058863"/>
            </a:xfrm>
            <a:prstGeom prst="ellipse">
              <a:avLst/>
            </a:pr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A4332094-560B-D9FA-B0C0-5D9CF0F0C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750930" y="1744262"/>
              <a:ext cx="7556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F330F60-9A79-FFC6-00D7-32877028A6DD}"/>
              </a:ext>
            </a:extLst>
          </p:cNvPr>
          <p:cNvGrpSpPr/>
          <p:nvPr/>
        </p:nvGrpSpPr>
        <p:grpSpPr>
          <a:xfrm>
            <a:off x="1091104" y="3149603"/>
            <a:ext cx="1024921" cy="1017295"/>
            <a:chOff x="6036680" y="2439087"/>
            <a:chExt cx="1066800" cy="1058862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593D4B41-BFE7-EDAE-F04B-3189867E9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680" y="2439087"/>
              <a:ext cx="1066800" cy="1058862"/>
            </a:xfrm>
            <a:prstGeom prst="ellipse">
              <a:avLst/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69CC3200-F58B-EAEB-D5A7-6EF268694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212243" y="2630882"/>
              <a:ext cx="7572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6A0E59-F447-8C41-6A5F-627EB36EB24F}"/>
              </a:ext>
            </a:extLst>
          </p:cNvPr>
          <p:cNvGrpSpPr/>
          <p:nvPr/>
        </p:nvGrpSpPr>
        <p:grpSpPr>
          <a:xfrm>
            <a:off x="1093582" y="4611155"/>
            <a:ext cx="1024921" cy="1017295"/>
            <a:chOff x="5582655" y="3306931"/>
            <a:chExt cx="1066800" cy="1058862"/>
          </a:xfrm>
        </p:grpSpPr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0DBB96BC-338D-1578-AA53-E124F16F9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655" y="3306931"/>
              <a:ext cx="1066800" cy="1058862"/>
            </a:xfrm>
            <a:prstGeom prst="ellipse">
              <a:avLst/>
            </a:prstGeom>
            <a:solidFill>
              <a:srgbClr val="EF5B4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2FBEAE5D-DC8E-5108-91BF-181F77D6D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734958" y="3507130"/>
              <a:ext cx="7572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74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F2B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F2B97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57009" y="2910513"/>
            <a:ext cx="43348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F2B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3.</a:t>
            </a:r>
            <a:r>
              <a:rPr lang="zh-CN" altLang="en-US" sz="6600" b="1" dirty="0">
                <a:solidFill>
                  <a:srgbClr val="F2B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效果展示</a:t>
            </a:r>
            <a:endParaRPr lang="zh-CN" altLang="en-US" sz="6600" b="1" dirty="0">
              <a:solidFill>
                <a:srgbClr val="F2B9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3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20227A-941F-592D-ACE2-62F5A9705EBF}"/>
              </a:ext>
            </a:extLst>
          </p:cNvPr>
          <p:cNvSpPr txBox="1"/>
          <p:nvPr/>
        </p:nvSpPr>
        <p:spPr>
          <a:xfrm>
            <a:off x="457200" y="329349"/>
            <a:ext cx="526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综合化排名算法：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B45880-B14B-1CA8-8AD5-CD3BFE86614E}"/>
                  </a:ext>
                </a:extLst>
              </p:cNvPr>
              <p:cNvSpPr txBox="1"/>
              <p:nvPr/>
            </p:nvSpPr>
            <p:spPr>
              <a:xfrm>
                <a:off x="457200" y="642395"/>
                <a:ext cx="10666071" cy="624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1.排名、分数归一化</a:t>
                </a: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归一化排名</a:t>
                </a: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当前排名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最小排名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最大</m:t>
                        </m:r>
                        <m:r>
                          <a:rPr lang="zh-CN" altLang="en-US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排名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zh-CN" alt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最小排名</m:t>
                        </m:r>
                      </m:den>
                    </m:f>
                  </m:oMath>
                </a14:m>
                <a:br>
                  <a:rPr lang="zh-CN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2.归一化排名∗</a:t>
                </a:r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</a:t>
                </a:r>
                <a:r>
                  <a:rPr lang="zh-CN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权值-归一化分数*</a:t>
                </a:r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分数</a:t>
                </a:r>
                <a:r>
                  <a:rPr lang="zh-CN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权值=综合分数</a:t>
                </a:r>
                <a:br>
                  <a:rPr lang="zh-CN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</a:t>
                </a:r>
                <a:r>
                  <a:rPr lang="zh-CN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综合分数从小到大排序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权值：热门榜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排名权值：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0.6   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评分权值：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热玩榜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排名权值：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   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评分权值：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预约榜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排名权值：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0.3   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评分权值：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</a:t>
                </a:r>
              </a:p>
              <a:p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B45880-B14B-1CA8-8AD5-CD3BFE866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42395"/>
                <a:ext cx="10666071" cy="6242222"/>
              </a:xfrm>
              <a:prstGeom prst="rect">
                <a:avLst/>
              </a:prstGeom>
              <a:blipFill>
                <a:blip r:embed="rId2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0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EF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54481"/>
            <a:ext cx="2026436" cy="1887315"/>
            <a:chOff x="1164" y="687"/>
            <a:chExt cx="3219" cy="2998"/>
          </a:xfrm>
          <a:solidFill>
            <a:srgbClr val="EF5B4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461994" y="2910513"/>
            <a:ext cx="43348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66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项目感受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61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C1D490-A39B-177D-1EB8-29B95BB30141}"/>
              </a:ext>
            </a:extLst>
          </p:cNvPr>
          <p:cNvSpPr txBox="1"/>
          <p:nvPr/>
        </p:nvSpPr>
        <p:spPr>
          <a:xfrm>
            <a:off x="1279002" y="1537629"/>
            <a:ext cx="9907929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通过此项目，我们了解了大数据分析的主要流程，掌握了通过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爬取数据，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pyspark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清洗分析数据，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可视化展示结果的方法。对编程以及大数据分析加下了坚实的基础。</a:t>
            </a:r>
          </a:p>
        </p:txBody>
      </p:sp>
    </p:spTree>
    <p:extLst>
      <p:ext uri="{BB962C8B-B14F-4D97-AF65-F5344CB8AC3E}">
        <p14:creationId xmlns:p14="http://schemas.microsoft.com/office/powerpoint/2010/main" val="161418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4106001" y="436884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感谢各位的聆听</a:t>
            </a:r>
          </a:p>
        </p:txBody>
      </p:sp>
      <p:sp>
        <p:nvSpPr>
          <p:cNvPr id="32" name="文本框 6"/>
          <p:cNvSpPr txBox="1">
            <a:spLocks noChangeArrowheads="1"/>
          </p:cNvSpPr>
          <p:nvPr/>
        </p:nvSpPr>
        <p:spPr bwMode="auto">
          <a:xfrm>
            <a:off x="4042406" y="5298392"/>
            <a:ext cx="4174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spc="400" dirty="0">
                <a:solidFill>
                  <a:srgbClr val="543C4F"/>
                </a:solidFill>
                <a:latin typeface="微软雅黑" panose="020B0503020204020204" pitchFamily="34" charset="-122"/>
                <a:ea typeface="微软雅黑 Light"/>
              </a:rPr>
              <a:t>THANK YOU FOR LISTENING</a:t>
            </a:r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 bwMode="auto">
            <a:xfrm>
              <a:off x="2362" y="-55"/>
              <a:ext cx="1046" cy="1722"/>
            </a:xfrm>
            <a:custGeom>
              <a:avLst/>
              <a:gdLst>
                <a:gd name="T0" fmla="*/ 694 w 694"/>
                <a:gd name="T1" fmla="*/ 1143 h 1143"/>
                <a:gd name="T2" fmla="*/ 0 w 694"/>
                <a:gd name="T3" fmla="*/ 917 h 1143"/>
                <a:gd name="T4" fmla="*/ 0 w 694"/>
                <a:gd name="T5" fmla="*/ 129 h 1143"/>
                <a:gd name="T6" fmla="*/ 0 w 694"/>
                <a:gd name="T7" fmla="*/ 0 h 1143"/>
                <a:gd name="T8" fmla="*/ 6 w 694"/>
                <a:gd name="T9" fmla="*/ 3 h 1143"/>
                <a:gd name="T10" fmla="*/ 51 w 694"/>
                <a:gd name="T11" fmla="*/ 22 h 1143"/>
                <a:gd name="T12" fmla="*/ 694 w 694"/>
                <a:gd name="T13" fmla="*/ 231 h 1143"/>
                <a:gd name="T14" fmla="*/ 694 w 694"/>
                <a:gd name="T15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1143">
                  <a:moveTo>
                    <a:pt x="694" y="1143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25" y="15"/>
                    <a:pt x="50" y="22"/>
                    <a:pt x="51" y="22"/>
                  </a:cubicBezTo>
                  <a:cubicBezTo>
                    <a:pt x="694" y="231"/>
                    <a:pt x="694" y="231"/>
                    <a:pt x="694" y="231"/>
                  </a:cubicBezTo>
                  <a:lnTo>
                    <a:pt x="694" y="1143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315" y="-324"/>
              <a:ext cx="1353" cy="2048"/>
            </a:xfrm>
            <a:custGeom>
              <a:avLst/>
              <a:gdLst>
                <a:gd name="T0" fmla="*/ 886 w 897"/>
                <a:gd name="T1" fmla="*/ 244 h 1360"/>
                <a:gd name="T2" fmla="*/ 161 w 897"/>
                <a:gd name="T3" fmla="*/ 7 h 1360"/>
                <a:gd name="T4" fmla="*/ 158 w 897"/>
                <a:gd name="T5" fmla="*/ 7 h 1360"/>
                <a:gd name="T6" fmla="*/ 118 w 897"/>
                <a:gd name="T7" fmla="*/ 0 h 1360"/>
                <a:gd name="T8" fmla="*/ 1 w 897"/>
                <a:gd name="T9" fmla="*/ 110 h 1360"/>
                <a:gd name="T10" fmla="*/ 0 w 897"/>
                <a:gd name="T11" fmla="*/ 114 h 1360"/>
                <a:gd name="T12" fmla="*/ 0 w 897"/>
                <a:gd name="T13" fmla="*/ 119 h 1360"/>
                <a:gd name="T14" fmla="*/ 0 w 897"/>
                <a:gd name="T15" fmla="*/ 308 h 1360"/>
                <a:gd name="T16" fmla="*/ 0 w 897"/>
                <a:gd name="T17" fmla="*/ 1107 h 1360"/>
                <a:gd name="T18" fmla="*/ 11 w 897"/>
                <a:gd name="T19" fmla="*/ 1122 h 1360"/>
                <a:gd name="T20" fmla="*/ 736 w 897"/>
                <a:gd name="T21" fmla="*/ 1359 h 1360"/>
                <a:gd name="T22" fmla="*/ 741 w 897"/>
                <a:gd name="T23" fmla="*/ 1360 h 1360"/>
                <a:gd name="T24" fmla="*/ 750 w 897"/>
                <a:gd name="T25" fmla="*/ 1357 h 1360"/>
                <a:gd name="T26" fmla="*/ 757 w 897"/>
                <a:gd name="T27" fmla="*/ 1344 h 1360"/>
                <a:gd name="T28" fmla="*/ 757 w 897"/>
                <a:gd name="T29" fmla="*/ 1179 h 1360"/>
                <a:gd name="T30" fmla="*/ 882 w 897"/>
                <a:gd name="T31" fmla="*/ 1219 h 1360"/>
                <a:gd name="T32" fmla="*/ 897 w 897"/>
                <a:gd name="T33" fmla="*/ 1204 h 1360"/>
                <a:gd name="T34" fmla="*/ 897 w 897"/>
                <a:gd name="T35" fmla="*/ 259 h 1360"/>
                <a:gd name="T36" fmla="*/ 886 w 897"/>
                <a:gd name="T37" fmla="*/ 24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7" h="1360">
                  <a:moveTo>
                    <a:pt x="886" y="244"/>
                  </a:move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59" y="7"/>
                    <a:pt x="158" y="7"/>
                  </a:cubicBezTo>
                  <a:cubicBezTo>
                    <a:pt x="144" y="3"/>
                    <a:pt x="131" y="0"/>
                    <a:pt x="118" y="0"/>
                  </a:cubicBezTo>
                  <a:cubicBezTo>
                    <a:pt x="55" y="0"/>
                    <a:pt x="6" y="48"/>
                    <a:pt x="1" y="110"/>
                  </a:cubicBezTo>
                  <a:cubicBezTo>
                    <a:pt x="1" y="111"/>
                    <a:pt x="0" y="113"/>
                    <a:pt x="0" y="114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0" y="1114"/>
                    <a:pt x="5" y="1120"/>
                    <a:pt x="11" y="1122"/>
                  </a:cubicBezTo>
                  <a:cubicBezTo>
                    <a:pt x="736" y="1359"/>
                    <a:pt x="736" y="1359"/>
                    <a:pt x="736" y="1359"/>
                  </a:cubicBezTo>
                  <a:cubicBezTo>
                    <a:pt x="738" y="1359"/>
                    <a:pt x="739" y="1360"/>
                    <a:pt x="741" y="1360"/>
                  </a:cubicBezTo>
                  <a:cubicBezTo>
                    <a:pt x="744" y="1360"/>
                    <a:pt x="748" y="1359"/>
                    <a:pt x="750" y="1357"/>
                  </a:cubicBezTo>
                  <a:cubicBezTo>
                    <a:pt x="754" y="1354"/>
                    <a:pt x="757" y="1349"/>
                    <a:pt x="757" y="1344"/>
                  </a:cubicBezTo>
                  <a:cubicBezTo>
                    <a:pt x="757" y="1179"/>
                    <a:pt x="757" y="1179"/>
                    <a:pt x="757" y="1179"/>
                  </a:cubicBezTo>
                  <a:cubicBezTo>
                    <a:pt x="879" y="1219"/>
                    <a:pt x="879" y="1219"/>
                    <a:pt x="882" y="1219"/>
                  </a:cubicBezTo>
                  <a:cubicBezTo>
                    <a:pt x="890" y="1219"/>
                    <a:pt x="897" y="1212"/>
                    <a:pt x="897" y="1204"/>
                  </a:cubicBezTo>
                  <a:cubicBezTo>
                    <a:pt x="897" y="259"/>
                    <a:pt x="897" y="259"/>
                    <a:pt x="897" y="259"/>
                  </a:cubicBezTo>
                  <a:cubicBezTo>
                    <a:pt x="897" y="252"/>
                    <a:pt x="893" y="246"/>
                    <a:pt x="886" y="244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282" y="186"/>
              <a:ext cx="543" cy="1659"/>
            </a:xfrm>
            <a:custGeom>
              <a:avLst/>
              <a:gdLst>
                <a:gd name="T0" fmla="*/ 12 w 360"/>
                <a:gd name="T1" fmla="*/ 1101 h 1101"/>
                <a:gd name="T2" fmla="*/ 9 w 360"/>
                <a:gd name="T3" fmla="*/ 1100 h 1101"/>
                <a:gd name="T4" fmla="*/ 1 w 360"/>
                <a:gd name="T5" fmla="*/ 1086 h 1101"/>
                <a:gd name="T6" fmla="*/ 337 w 360"/>
                <a:gd name="T7" fmla="*/ 9 h 1101"/>
                <a:gd name="T8" fmla="*/ 351 w 360"/>
                <a:gd name="T9" fmla="*/ 2 h 1101"/>
                <a:gd name="T10" fmla="*/ 359 w 360"/>
                <a:gd name="T11" fmla="*/ 16 h 1101"/>
                <a:gd name="T12" fmla="*/ 23 w 360"/>
                <a:gd name="T13" fmla="*/ 1093 h 1101"/>
                <a:gd name="T14" fmla="*/ 12 w 360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101">
                  <a:moveTo>
                    <a:pt x="12" y="1101"/>
                  </a:moveTo>
                  <a:cubicBezTo>
                    <a:pt x="11" y="1101"/>
                    <a:pt x="10" y="1101"/>
                    <a:pt x="9" y="1100"/>
                  </a:cubicBezTo>
                  <a:cubicBezTo>
                    <a:pt x="3" y="1098"/>
                    <a:pt x="0" y="1092"/>
                    <a:pt x="1" y="1086"/>
                  </a:cubicBezTo>
                  <a:cubicBezTo>
                    <a:pt x="337" y="9"/>
                    <a:pt x="337" y="9"/>
                    <a:pt x="337" y="9"/>
                  </a:cubicBezTo>
                  <a:cubicBezTo>
                    <a:pt x="339" y="3"/>
                    <a:pt x="345" y="0"/>
                    <a:pt x="351" y="2"/>
                  </a:cubicBezTo>
                  <a:cubicBezTo>
                    <a:pt x="357" y="3"/>
                    <a:pt x="360" y="10"/>
                    <a:pt x="359" y="16"/>
                  </a:cubicBezTo>
                  <a:cubicBezTo>
                    <a:pt x="23" y="1093"/>
                    <a:pt x="23" y="1093"/>
                    <a:pt x="23" y="1093"/>
                  </a:cubicBezTo>
                  <a:cubicBezTo>
                    <a:pt x="21" y="1098"/>
                    <a:pt x="17" y="1101"/>
                    <a:pt x="12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540" y="266"/>
              <a:ext cx="544" cy="1658"/>
            </a:xfrm>
            <a:custGeom>
              <a:avLst/>
              <a:gdLst>
                <a:gd name="T0" fmla="*/ 13 w 361"/>
                <a:gd name="T1" fmla="*/ 1101 h 1101"/>
                <a:gd name="T2" fmla="*/ 10 w 361"/>
                <a:gd name="T3" fmla="*/ 1101 h 1101"/>
                <a:gd name="T4" fmla="*/ 2 w 361"/>
                <a:gd name="T5" fmla="*/ 1087 h 1101"/>
                <a:gd name="T6" fmla="*/ 338 w 361"/>
                <a:gd name="T7" fmla="*/ 9 h 1101"/>
                <a:gd name="T8" fmla="*/ 352 w 361"/>
                <a:gd name="T9" fmla="*/ 2 h 1101"/>
                <a:gd name="T10" fmla="*/ 359 w 361"/>
                <a:gd name="T11" fmla="*/ 16 h 1101"/>
                <a:gd name="T12" fmla="*/ 24 w 361"/>
                <a:gd name="T13" fmla="*/ 1093 h 1101"/>
                <a:gd name="T14" fmla="*/ 13 w 361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101">
                  <a:moveTo>
                    <a:pt x="13" y="1101"/>
                  </a:moveTo>
                  <a:cubicBezTo>
                    <a:pt x="12" y="1101"/>
                    <a:pt x="11" y="1101"/>
                    <a:pt x="10" y="1101"/>
                  </a:cubicBezTo>
                  <a:cubicBezTo>
                    <a:pt x="4" y="1099"/>
                    <a:pt x="0" y="1093"/>
                    <a:pt x="2" y="1087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40" y="4"/>
                    <a:pt x="346" y="0"/>
                    <a:pt x="352" y="2"/>
                  </a:cubicBezTo>
                  <a:cubicBezTo>
                    <a:pt x="358" y="4"/>
                    <a:pt x="361" y="10"/>
                    <a:pt x="359" y="16"/>
                  </a:cubicBezTo>
                  <a:cubicBezTo>
                    <a:pt x="24" y="1093"/>
                    <a:pt x="24" y="1093"/>
                    <a:pt x="24" y="1093"/>
                  </a:cubicBezTo>
                  <a:cubicBezTo>
                    <a:pt x="22" y="1098"/>
                    <a:pt x="18" y="1101"/>
                    <a:pt x="13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63" y="293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5 w 191"/>
                <a:gd name="T3" fmla="*/ 75 h 76"/>
                <a:gd name="T4" fmla="*/ 9 w 191"/>
                <a:gd name="T5" fmla="*/ 24 h 76"/>
                <a:gd name="T6" fmla="*/ 2 w 191"/>
                <a:gd name="T7" fmla="*/ 10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5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3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9" y="468"/>
              <a:ext cx="288" cy="113"/>
            </a:xfrm>
            <a:custGeom>
              <a:avLst/>
              <a:gdLst>
                <a:gd name="T0" fmla="*/ 179 w 191"/>
                <a:gd name="T1" fmla="*/ 75 h 75"/>
                <a:gd name="T2" fmla="*/ 175 w 191"/>
                <a:gd name="T3" fmla="*/ 75 h 75"/>
                <a:gd name="T4" fmla="*/ 9 w 191"/>
                <a:gd name="T5" fmla="*/ 23 h 75"/>
                <a:gd name="T6" fmla="*/ 2 w 191"/>
                <a:gd name="T7" fmla="*/ 9 h 75"/>
                <a:gd name="T8" fmla="*/ 16 w 191"/>
                <a:gd name="T9" fmla="*/ 2 h 75"/>
                <a:gd name="T10" fmla="*/ 182 w 191"/>
                <a:gd name="T11" fmla="*/ 53 h 75"/>
                <a:gd name="T12" fmla="*/ 190 w 191"/>
                <a:gd name="T13" fmla="*/ 67 h 75"/>
                <a:gd name="T14" fmla="*/ 179 w 19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5">
                  <a:moveTo>
                    <a:pt x="179" y="75"/>
                  </a:moveTo>
                  <a:cubicBezTo>
                    <a:pt x="178" y="75"/>
                    <a:pt x="177" y="75"/>
                    <a:pt x="175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1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55" y="641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6 w 191"/>
                <a:gd name="T3" fmla="*/ 75 h 76"/>
                <a:gd name="T4" fmla="*/ 9 w 191"/>
                <a:gd name="T5" fmla="*/ 23 h 76"/>
                <a:gd name="T6" fmla="*/ 2 w 191"/>
                <a:gd name="T7" fmla="*/ 9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00" y="814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2546" y="989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5"/>
                    <a:pt x="192" y="62"/>
                    <a:pt x="190" y="68"/>
                  </a:cubicBezTo>
                  <a:cubicBezTo>
                    <a:pt x="188" y="72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492" y="1162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2438" y="1337"/>
              <a:ext cx="289" cy="113"/>
            </a:xfrm>
            <a:custGeom>
              <a:avLst/>
              <a:gdLst>
                <a:gd name="T0" fmla="*/ 179 w 192"/>
                <a:gd name="T1" fmla="*/ 75 h 75"/>
                <a:gd name="T2" fmla="*/ 176 w 192"/>
                <a:gd name="T3" fmla="*/ 75 h 75"/>
                <a:gd name="T4" fmla="*/ 9 w 192"/>
                <a:gd name="T5" fmla="*/ 23 h 75"/>
                <a:gd name="T6" fmla="*/ 2 w 192"/>
                <a:gd name="T7" fmla="*/ 9 h 75"/>
                <a:gd name="T8" fmla="*/ 16 w 192"/>
                <a:gd name="T9" fmla="*/ 2 h 75"/>
                <a:gd name="T10" fmla="*/ 182 w 192"/>
                <a:gd name="T11" fmla="*/ 53 h 75"/>
                <a:gd name="T12" fmla="*/ 190 w 192"/>
                <a:gd name="T13" fmla="*/ 67 h 75"/>
                <a:gd name="T14" fmla="*/ 179 w 192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5">
                  <a:moveTo>
                    <a:pt x="179" y="75"/>
                  </a:moveTo>
                  <a:cubicBezTo>
                    <a:pt x="178" y="75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2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2383" y="1510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2329" y="1683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2213" y="1378"/>
              <a:ext cx="858" cy="507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7 w 569"/>
                <a:gd name="T5" fmla="*/ 319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2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2" y="335"/>
                    <a:pt x="19" y="334"/>
                    <a:pt x="17" y="333"/>
                  </a:cubicBezTo>
                  <a:cubicBezTo>
                    <a:pt x="5" y="329"/>
                    <a:pt x="0" y="323"/>
                    <a:pt x="7" y="319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40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2484" y="1468"/>
              <a:ext cx="858" cy="508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6 w 569"/>
                <a:gd name="T5" fmla="*/ 318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1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1" y="335"/>
                    <a:pt x="19" y="334"/>
                    <a:pt x="17" y="333"/>
                  </a:cubicBezTo>
                  <a:cubicBezTo>
                    <a:pt x="4" y="329"/>
                    <a:pt x="0" y="322"/>
                    <a:pt x="6" y="318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39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1" y="333"/>
                    <a:pt x="51" y="333"/>
                    <a:pt x="51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879" y="14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8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8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2781" y="15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2683" y="1570"/>
              <a:ext cx="350" cy="122"/>
            </a:xfrm>
            <a:custGeom>
              <a:avLst/>
              <a:gdLst>
                <a:gd name="T0" fmla="*/ 198 w 232"/>
                <a:gd name="T1" fmla="*/ 78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8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3"/>
                    <a:pt x="226" y="77"/>
                  </a:cubicBezTo>
                  <a:cubicBezTo>
                    <a:pt x="220" y="80"/>
                    <a:pt x="209" y="81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2585" y="1631"/>
              <a:ext cx="350" cy="120"/>
            </a:xfrm>
            <a:custGeom>
              <a:avLst/>
              <a:gdLst>
                <a:gd name="T0" fmla="*/ 198 w 232"/>
                <a:gd name="T1" fmla="*/ 78 h 80"/>
                <a:gd name="T2" fmla="*/ 191 w 232"/>
                <a:gd name="T3" fmla="*/ 76 h 80"/>
                <a:gd name="T4" fmla="*/ 17 w 232"/>
                <a:gd name="T5" fmla="*/ 19 h 80"/>
                <a:gd name="T6" fmla="*/ 7 w 232"/>
                <a:gd name="T7" fmla="*/ 4 h 80"/>
                <a:gd name="T8" fmla="*/ 41 w 232"/>
                <a:gd name="T9" fmla="*/ 4 h 80"/>
                <a:gd name="T10" fmla="*/ 215 w 232"/>
                <a:gd name="T11" fmla="*/ 62 h 80"/>
                <a:gd name="T12" fmla="*/ 226 w 232"/>
                <a:gd name="T13" fmla="*/ 77 h 80"/>
                <a:gd name="T14" fmla="*/ 198 w 232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0">
                  <a:moveTo>
                    <a:pt x="198" y="78"/>
                  </a:moveTo>
                  <a:cubicBezTo>
                    <a:pt x="196" y="78"/>
                    <a:pt x="194" y="77"/>
                    <a:pt x="191" y="7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4"/>
                    <a:pt x="0" y="8"/>
                    <a:pt x="7" y="4"/>
                  </a:cubicBezTo>
                  <a:cubicBezTo>
                    <a:pt x="14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2"/>
                    <a:pt x="226" y="77"/>
                  </a:cubicBezTo>
                  <a:cubicBezTo>
                    <a:pt x="220" y="80"/>
                    <a:pt x="209" y="80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2487" y="1689"/>
              <a:ext cx="352" cy="122"/>
            </a:xfrm>
            <a:custGeom>
              <a:avLst/>
              <a:gdLst>
                <a:gd name="T0" fmla="*/ 199 w 233"/>
                <a:gd name="T1" fmla="*/ 79 h 81"/>
                <a:gd name="T2" fmla="*/ 192 w 233"/>
                <a:gd name="T3" fmla="*/ 77 h 81"/>
                <a:gd name="T4" fmla="*/ 17 w 233"/>
                <a:gd name="T5" fmla="*/ 19 h 81"/>
                <a:gd name="T6" fmla="*/ 7 w 233"/>
                <a:gd name="T7" fmla="*/ 5 h 81"/>
                <a:gd name="T8" fmla="*/ 42 w 233"/>
                <a:gd name="T9" fmla="*/ 5 h 81"/>
                <a:gd name="T10" fmla="*/ 216 w 233"/>
                <a:gd name="T11" fmla="*/ 63 h 81"/>
                <a:gd name="T12" fmla="*/ 226 w 233"/>
                <a:gd name="T13" fmla="*/ 77 h 81"/>
                <a:gd name="T14" fmla="*/ 199 w 233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81">
                  <a:moveTo>
                    <a:pt x="199" y="79"/>
                  </a:moveTo>
                  <a:cubicBezTo>
                    <a:pt x="196" y="79"/>
                    <a:pt x="194" y="78"/>
                    <a:pt x="192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9"/>
                    <a:pt x="7" y="5"/>
                  </a:cubicBezTo>
                  <a:cubicBezTo>
                    <a:pt x="14" y="0"/>
                    <a:pt x="29" y="0"/>
                    <a:pt x="42" y="5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228" y="67"/>
                    <a:pt x="233" y="73"/>
                    <a:pt x="226" y="77"/>
                  </a:cubicBezTo>
                  <a:cubicBezTo>
                    <a:pt x="221" y="81"/>
                    <a:pt x="209" y="81"/>
                    <a:pt x="199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2391" y="17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9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7"/>
                    <a:pt x="232" y="73"/>
                    <a:pt x="225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2293" y="18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6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2207" y="192"/>
              <a:ext cx="582" cy="1695"/>
            </a:xfrm>
            <a:custGeom>
              <a:avLst/>
              <a:gdLst>
                <a:gd name="T0" fmla="*/ 26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9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10 h 1125"/>
                <a:gd name="T14" fmla="*/ 26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6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1"/>
                    <a:pt x="0" y="1108"/>
                    <a:pt x="4" y="1096"/>
                  </a:cubicBezTo>
                  <a:cubicBezTo>
                    <a:pt x="340" y="19"/>
                    <a:pt x="340" y="19"/>
                    <a:pt x="340" y="19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8"/>
                    <a:pt x="386" y="20"/>
                    <a:pt x="383" y="32"/>
                  </a:cubicBezTo>
                  <a:cubicBezTo>
                    <a:pt x="47" y="1110"/>
                    <a:pt x="47" y="1110"/>
                    <a:pt x="47" y="1110"/>
                  </a:cubicBezTo>
                  <a:cubicBezTo>
                    <a:pt x="44" y="1119"/>
                    <a:pt x="35" y="1125"/>
                    <a:pt x="26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2466" y="274"/>
              <a:ext cx="582" cy="1694"/>
            </a:xfrm>
            <a:custGeom>
              <a:avLst/>
              <a:gdLst>
                <a:gd name="T0" fmla="*/ 25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8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09 h 1125"/>
                <a:gd name="T14" fmla="*/ 25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5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0"/>
                    <a:pt x="0" y="1108"/>
                    <a:pt x="4" y="1096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7"/>
                    <a:pt x="386" y="20"/>
                    <a:pt x="383" y="32"/>
                  </a:cubicBezTo>
                  <a:cubicBezTo>
                    <a:pt x="47" y="1109"/>
                    <a:pt x="47" y="1109"/>
                    <a:pt x="47" y="1109"/>
                  </a:cubicBezTo>
                  <a:cubicBezTo>
                    <a:pt x="44" y="1119"/>
                    <a:pt x="35" y="1125"/>
                    <a:pt x="25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689" y="301"/>
              <a:ext cx="326" cy="150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8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0"/>
                    <a:pt x="3" y="18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6" y="72"/>
                    <a:pt x="213" y="84"/>
                  </a:cubicBezTo>
                  <a:cubicBezTo>
                    <a:pt x="210" y="93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2635" y="474"/>
              <a:ext cx="326" cy="151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9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6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2581" y="649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6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2526" y="822"/>
              <a:ext cx="328" cy="150"/>
            </a:xfrm>
            <a:custGeom>
              <a:avLst/>
              <a:gdLst>
                <a:gd name="T0" fmla="*/ 191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1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2472" y="997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3 h 99"/>
                <a:gd name="T10" fmla="*/ 198 w 217"/>
                <a:gd name="T11" fmla="*/ 55 h 99"/>
                <a:gd name="T12" fmla="*/ 213 w 217"/>
                <a:gd name="T13" fmla="*/ 83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3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1"/>
                    <a:pt x="213" y="83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2418" y="1170"/>
              <a:ext cx="327" cy="150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0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2364" y="1343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309" y="1518"/>
              <a:ext cx="328" cy="149"/>
            </a:xfrm>
            <a:custGeom>
              <a:avLst/>
              <a:gdLst>
                <a:gd name="T0" fmla="*/ 192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2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2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2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255" y="1691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9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364" y="-278"/>
              <a:ext cx="1257" cy="1844"/>
            </a:xfrm>
            <a:custGeom>
              <a:avLst/>
              <a:gdLst>
                <a:gd name="T0" fmla="*/ 725 w 834"/>
                <a:gd name="T1" fmla="*/ 368 h 1224"/>
                <a:gd name="T2" fmla="*/ 725 w 834"/>
                <a:gd name="T3" fmla="*/ 1224 h 1224"/>
                <a:gd name="T4" fmla="*/ 802 w 834"/>
                <a:gd name="T5" fmla="*/ 1178 h 1224"/>
                <a:gd name="T6" fmla="*/ 834 w 834"/>
                <a:gd name="T7" fmla="*/ 1184 h 1224"/>
                <a:gd name="T8" fmla="*/ 834 w 834"/>
                <a:gd name="T9" fmla="*/ 239 h 1224"/>
                <a:gd name="T10" fmla="*/ 128 w 834"/>
                <a:gd name="T11" fmla="*/ 9 h 1224"/>
                <a:gd name="T12" fmla="*/ 127 w 834"/>
                <a:gd name="T13" fmla="*/ 9 h 1224"/>
                <a:gd name="T14" fmla="*/ 86 w 834"/>
                <a:gd name="T15" fmla="*/ 0 h 1224"/>
                <a:gd name="T16" fmla="*/ 0 w 834"/>
                <a:gd name="T17" fmla="*/ 84 h 1224"/>
                <a:gd name="T18" fmla="*/ 20 w 834"/>
                <a:gd name="T19" fmla="*/ 124 h 1224"/>
                <a:gd name="T20" fmla="*/ 59 w 834"/>
                <a:gd name="T21" fmla="*/ 140 h 1224"/>
                <a:gd name="T22" fmla="*/ 714 w 834"/>
                <a:gd name="T23" fmla="*/ 353 h 1224"/>
                <a:gd name="T24" fmla="*/ 725 w 834"/>
                <a:gd name="T25" fmla="*/ 36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1224">
                  <a:moveTo>
                    <a:pt x="725" y="368"/>
                  </a:moveTo>
                  <a:cubicBezTo>
                    <a:pt x="725" y="1224"/>
                    <a:pt x="725" y="1224"/>
                    <a:pt x="725" y="1224"/>
                  </a:cubicBezTo>
                  <a:cubicBezTo>
                    <a:pt x="740" y="1197"/>
                    <a:pt x="768" y="1178"/>
                    <a:pt x="802" y="1178"/>
                  </a:cubicBezTo>
                  <a:cubicBezTo>
                    <a:pt x="812" y="1178"/>
                    <a:pt x="822" y="1180"/>
                    <a:pt x="834" y="1184"/>
                  </a:cubicBezTo>
                  <a:cubicBezTo>
                    <a:pt x="834" y="239"/>
                    <a:pt x="834" y="239"/>
                    <a:pt x="834" y="23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39" y="0"/>
                    <a:pt x="2" y="37"/>
                    <a:pt x="0" y="84"/>
                  </a:cubicBezTo>
                  <a:cubicBezTo>
                    <a:pt x="1" y="94"/>
                    <a:pt x="7" y="116"/>
                    <a:pt x="20" y="124"/>
                  </a:cubicBezTo>
                  <a:cubicBezTo>
                    <a:pt x="37" y="134"/>
                    <a:pt x="59" y="140"/>
                    <a:pt x="59" y="140"/>
                  </a:cubicBezTo>
                  <a:cubicBezTo>
                    <a:pt x="714" y="353"/>
                    <a:pt x="714" y="353"/>
                    <a:pt x="714" y="353"/>
                  </a:cubicBezTo>
                  <a:cubicBezTo>
                    <a:pt x="720" y="355"/>
                    <a:pt x="725" y="361"/>
                    <a:pt x="725" y="368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5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9F2F-2230-B7CF-4442-5A308D39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60" y="214654"/>
            <a:ext cx="10515600" cy="1325563"/>
          </a:xfrm>
        </p:spPr>
        <p:txBody>
          <a:bodyPr/>
          <a:lstStyle/>
          <a:p>
            <a:r>
              <a:rPr lang="zh-CN" altLang="en-US" dirty="0"/>
              <a:t>团队成员及分工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0286CD-D3E4-AE46-97D1-7873087E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52141"/>
              </p:ext>
            </p:extLst>
          </p:nvPr>
        </p:nvGraphicFramePr>
        <p:xfrm>
          <a:off x="1581873" y="1881669"/>
          <a:ext cx="9028253" cy="4328148"/>
        </p:xfrm>
        <a:graphic>
          <a:graphicData uri="http://schemas.openxmlformats.org/drawingml/2006/table">
            <a:tbl>
              <a:tblPr/>
              <a:tblGrid>
                <a:gridCol w="2158479">
                  <a:extLst>
                    <a:ext uri="{9D8B030D-6E8A-4147-A177-3AD203B41FA5}">
                      <a16:colId xmlns:a16="http://schemas.microsoft.com/office/drawing/2014/main" val="1258637606"/>
                    </a:ext>
                  </a:extLst>
                </a:gridCol>
                <a:gridCol w="2884890">
                  <a:extLst>
                    <a:ext uri="{9D8B030D-6E8A-4147-A177-3AD203B41FA5}">
                      <a16:colId xmlns:a16="http://schemas.microsoft.com/office/drawing/2014/main" val="362090617"/>
                    </a:ext>
                  </a:extLst>
                </a:gridCol>
                <a:gridCol w="3984884">
                  <a:extLst>
                    <a:ext uri="{9D8B030D-6E8A-4147-A177-3AD203B41FA5}">
                      <a16:colId xmlns:a16="http://schemas.microsoft.com/office/drawing/2014/main" val="2143163038"/>
                    </a:ext>
                  </a:extLst>
                </a:gridCol>
              </a:tblGrid>
              <a:tr h="72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项目成员（姓名）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实训角色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338495"/>
                  </a:ext>
                </a:extLst>
              </a:tr>
              <a:tr h="72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邱常煜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项目经理、数据分析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taptap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游戏平台大数据分析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56898"/>
                  </a:ext>
                </a:extLst>
              </a:tr>
              <a:tr h="72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李坤泽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数据收集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60671"/>
                  </a:ext>
                </a:extLst>
              </a:tr>
              <a:tr h="72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蔚德想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23876"/>
                  </a:ext>
                </a:extLst>
              </a:tr>
              <a:tr h="72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高猛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前端可视化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79145"/>
                  </a:ext>
                </a:extLst>
              </a:tr>
              <a:tr h="721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王运正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1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83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  <a:effectLst/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1900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EBE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220328" y="186175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项目背景及意义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220327" y="30175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220327" y="4223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843910" y="1800283"/>
            <a:ext cx="769275" cy="769278"/>
            <a:chOff x="5722376" y="1268362"/>
            <a:chExt cx="769275" cy="769278"/>
          </a:xfrm>
        </p:grpSpPr>
        <p:sp>
          <p:nvSpPr>
            <p:cNvPr id="17" name="椭圆 16"/>
            <p:cNvSpPr/>
            <p:nvPr/>
          </p:nvSpPr>
          <p:spPr>
            <a:xfrm>
              <a:off x="5722376" y="1268362"/>
              <a:ext cx="769275" cy="769278"/>
            </a:xfrm>
            <a:prstGeom prst="ellipse">
              <a:avLst/>
            </a:prstGeom>
            <a:solidFill>
              <a:srgbClr val="75627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42159" y="1358966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843910" y="2982485"/>
            <a:ext cx="769275" cy="769278"/>
            <a:chOff x="5722376" y="2450564"/>
            <a:chExt cx="769275" cy="769278"/>
          </a:xfrm>
        </p:grpSpPr>
        <p:sp>
          <p:nvSpPr>
            <p:cNvPr id="18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43911" y="4164686"/>
            <a:ext cx="769275" cy="769278"/>
            <a:chOff x="5722377" y="3632765"/>
            <a:chExt cx="769275" cy="769278"/>
          </a:xfrm>
        </p:grpSpPr>
        <p:sp>
          <p:nvSpPr>
            <p:cNvPr id="19" name="椭圆 18"/>
            <p:cNvSpPr/>
            <p:nvPr/>
          </p:nvSpPr>
          <p:spPr>
            <a:xfrm>
              <a:off x="5722377" y="3632765"/>
              <a:ext cx="769275" cy="769278"/>
            </a:xfrm>
            <a:prstGeom prst="ellipse">
              <a:avLst/>
            </a:prstGeom>
            <a:solidFill>
              <a:srgbClr val="F2B97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47879" y="3717273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7385459" cy="2180035"/>
          </a:xfrm>
          <a:prstGeom prst="rect">
            <a:avLst/>
          </a:prstGeom>
          <a:noFill/>
          <a:ln w="63500">
            <a:solidFill>
              <a:srgbClr val="5AB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3333" y="2395076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79101" y="2910513"/>
            <a:ext cx="68216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5ABB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6600" b="1" dirty="0">
                <a:solidFill>
                  <a:srgbClr val="5ABB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项目背景及意义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11795" y="2514400"/>
            <a:ext cx="2270025" cy="987804"/>
            <a:chOff x="5604327" y="1072832"/>
            <a:chExt cx="3149600" cy="1223291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38584" y="1178523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8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6768" y="1525986"/>
            <a:ext cx="1973054" cy="1976155"/>
            <a:chOff x="1452403" y="1832669"/>
            <a:chExt cx="2707454" cy="2711710"/>
          </a:xfrm>
        </p:grpSpPr>
        <p:grpSp>
          <p:nvGrpSpPr>
            <p:cNvPr id="52" name="组合 51"/>
            <p:cNvGrpSpPr/>
            <p:nvPr/>
          </p:nvGrpSpPr>
          <p:grpSpPr>
            <a:xfrm>
              <a:off x="1452403" y="1832669"/>
              <a:ext cx="2707454" cy="2711710"/>
              <a:chOff x="1393278" y="1580877"/>
              <a:chExt cx="2707454" cy="2711710"/>
            </a:xfrm>
          </p:grpSpPr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1393278" y="1580877"/>
                <a:ext cx="2707454" cy="2711710"/>
              </a:xfrm>
              <a:prstGeom prst="ellipse">
                <a:avLst/>
              </a:prstGeom>
              <a:solidFill>
                <a:srgbClr val="5ABB93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>
                <a:off x="1474163" y="1661762"/>
                <a:ext cx="2545689" cy="2549944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1790467" y="2992571"/>
              <a:ext cx="1942743" cy="633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r>
                <a:rPr lang="zh-CN" altLang="en-US" sz="2400" b="1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406020" y="2326967"/>
              <a:ext cx="750526" cy="633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85703" y="1468959"/>
            <a:ext cx="1969953" cy="1976158"/>
            <a:chOff x="4664144" y="1832668"/>
            <a:chExt cx="2703198" cy="2711712"/>
          </a:xfrm>
        </p:grpSpPr>
        <p:grpSp>
          <p:nvGrpSpPr>
            <p:cNvPr id="55" name="组合 54"/>
            <p:cNvGrpSpPr/>
            <p:nvPr/>
          </p:nvGrpSpPr>
          <p:grpSpPr>
            <a:xfrm>
              <a:off x="4664144" y="1832668"/>
              <a:ext cx="2703198" cy="2711712"/>
              <a:chOff x="4605019" y="1580876"/>
              <a:chExt cx="2703198" cy="2711712"/>
            </a:xfrm>
          </p:grpSpPr>
          <p:sp>
            <p:nvSpPr>
              <p:cNvPr id="56" name="Oval 7"/>
              <p:cNvSpPr>
                <a:spLocks noChangeArrowheads="1"/>
              </p:cNvSpPr>
              <p:nvPr/>
            </p:nvSpPr>
            <p:spPr bwMode="auto">
              <a:xfrm>
                <a:off x="4605019" y="1580876"/>
                <a:ext cx="2703198" cy="2711712"/>
              </a:xfrm>
              <a:prstGeom prst="ellipse">
                <a:avLst/>
              </a:prstGeom>
              <a:solidFill>
                <a:srgbClr val="756271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Oval 8"/>
              <p:cNvSpPr>
                <a:spLocks noChangeArrowheads="1"/>
              </p:cNvSpPr>
              <p:nvPr/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5075752" y="2994179"/>
              <a:ext cx="1942743" cy="633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</a:t>
              </a:r>
              <a:r>
                <a:rPr lang="zh-CN" altLang="en-US" sz="24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610918" y="2336494"/>
              <a:ext cx="750526" cy="63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14221" y="1467041"/>
            <a:ext cx="1969953" cy="1976158"/>
            <a:chOff x="7912386" y="1832668"/>
            <a:chExt cx="2703198" cy="2711712"/>
          </a:xfrm>
        </p:grpSpPr>
        <p:grpSp>
          <p:nvGrpSpPr>
            <p:cNvPr id="58" name="组合 57"/>
            <p:cNvGrpSpPr/>
            <p:nvPr/>
          </p:nvGrpSpPr>
          <p:grpSpPr>
            <a:xfrm>
              <a:off x="7912386" y="1832668"/>
              <a:ext cx="2703198" cy="2711712"/>
              <a:chOff x="7853261" y="1580876"/>
              <a:chExt cx="2703198" cy="2711712"/>
            </a:xfrm>
          </p:grpSpPr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7853261" y="1580876"/>
                <a:ext cx="2703198" cy="2711712"/>
              </a:xfrm>
              <a:prstGeom prst="ellipse">
                <a:avLst/>
              </a:prstGeom>
              <a:solidFill>
                <a:srgbClr val="EF5B43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7934146" y="1661761"/>
                <a:ext cx="2541432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8313818" y="3011877"/>
              <a:ext cx="1942743" cy="633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400" b="1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894603" y="2349315"/>
              <a:ext cx="750526" cy="63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173419" y="724680"/>
            <a:ext cx="2499402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</a:rPr>
              <a:t>BACKGROUND</a:t>
            </a: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 OF THE SELECTED TOPIC</a:t>
            </a:r>
          </a:p>
        </p:txBody>
      </p:sp>
      <p:sp>
        <p:nvSpPr>
          <p:cNvPr id="11" name="椭圆 10"/>
          <p:cNvSpPr/>
          <p:nvPr/>
        </p:nvSpPr>
        <p:spPr>
          <a:xfrm>
            <a:off x="-1277468" y="993373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42" y="3661703"/>
            <a:ext cx="3274106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随着移动互联网的快速发展，游戏行业也迅速崛起。</a:t>
            </a:r>
          </a:p>
        </p:txBody>
      </p:sp>
      <p:sp>
        <p:nvSpPr>
          <p:cNvPr id="72" name="矩形 71"/>
          <p:cNvSpPr/>
          <p:nvPr/>
        </p:nvSpPr>
        <p:spPr>
          <a:xfrm>
            <a:off x="4437438" y="3661703"/>
            <a:ext cx="3536136" cy="15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游戏市场竞争日益激烈，游戏开发者和运营商需要依靠数据来做出更加明智的决策，以提高游戏的质量和竞争力。</a:t>
            </a:r>
          </a:p>
        </p:txBody>
      </p:sp>
      <p:sp>
        <p:nvSpPr>
          <p:cNvPr id="73" name="矩形 72"/>
          <p:cNvSpPr/>
          <p:nvPr/>
        </p:nvSpPr>
        <p:spPr>
          <a:xfrm>
            <a:off x="8246582" y="3661703"/>
            <a:ext cx="3536136" cy="15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通过对游戏数据分析，来优化游戏设计、提升游戏质量，满足玩家需求，抓住市场机会，提高游戏竞争力，为决策提供准确数据支持。</a:t>
            </a: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756271"/>
                </a:solidFill>
              </a:rPr>
              <a:t>1. </a:t>
            </a:r>
            <a:r>
              <a:rPr lang="zh-CN" altLang="en-US" b="0" dirty="0">
                <a:solidFill>
                  <a:srgbClr val="756271"/>
                </a:solidFill>
              </a:rPr>
              <a:t>项目背景及意义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283747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EF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EF5B4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461994" y="2910513"/>
            <a:ext cx="43348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66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9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788251" y="778224"/>
            <a:ext cx="1803699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</a:rPr>
              <a:t>THEORETICAL FRAMEWORK</a:t>
            </a: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>
            <a:off x="1951783" y="1014122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2"/>
          <p:cNvSpPr txBox="1"/>
          <p:nvPr/>
        </p:nvSpPr>
        <p:spPr>
          <a:xfrm>
            <a:off x="1311261" y="304585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756271"/>
                </a:solidFill>
              </a:rPr>
              <a:t>2.1 </a:t>
            </a:r>
            <a:r>
              <a:rPr lang="zh-CN" altLang="en-US" b="0" dirty="0">
                <a:solidFill>
                  <a:srgbClr val="756271"/>
                </a:solidFill>
              </a:rPr>
              <a:t>研究框架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56258" y="1153944"/>
            <a:ext cx="2268537" cy="3128962"/>
            <a:chOff x="1519638" y="1590642"/>
            <a:chExt cx="2268537" cy="3128962"/>
          </a:xfrm>
        </p:grpSpPr>
        <p:sp>
          <p:nvSpPr>
            <p:cNvPr id="10" name="Freeform 5"/>
            <p:cNvSpPr/>
            <p:nvPr/>
          </p:nvSpPr>
          <p:spPr bwMode="auto">
            <a:xfrm>
              <a:off x="1519638" y="1970054"/>
              <a:ext cx="2268537" cy="2749550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2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7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2" y="2662"/>
                  </a:cubicBezTo>
                  <a:cubicBezTo>
                    <a:pt x="2558" y="2748"/>
                    <a:pt x="1656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5" y="2414"/>
                    <a:pt x="0" y="2006"/>
                    <a:pt x="0" y="1551"/>
                  </a:cubicBezTo>
                  <a:cubicBezTo>
                    <a:pt x="0" y="695"/>
                    <a:pt x="694" y="0"/>
                    <a:pt x="1551" y="0"/>
                  </a:cubicBezTo>
                  <a:close/>
                </a:path>
              </a:pathLst>
            </a:custGeom>
            <a:solidFill>
              <a:srgbClr val="5ABB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281638" y="1590642"/>
              <a:ext cx="744537" cy="744538"/>
            </a:xfrm>
            <a:prstGeom prst="ellipse">
              <a:avLst/>
            </a:pr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1779578" y="2422737"/>
              <a:ext cx="174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784396" y="2816164"/>
              <a:ext cx="1739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利用爬虫从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TapTap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网站上爬取数据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51579" y="1701301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10800000">
            <a:off x="8884303" y="2747392"/>
            <a:ext cx="2268537" cy="3128962"/>
            <a:chOff x="4970863" y="1590642"/>
            <a:chExt cx="2268537" cy="3128962"/>
          </a:xfrm>
        </p:grpSpPr>
        <p:sp>
          <p:nvSpPr>
            <p:cNvPr id="16" name="Freeform 7"/>
            <p:cNvSpPr/>
            <p:nvPr/>
          </p:nvSpPr>
          <p:spPr bwMode="auto">
            <a:xfrm>
              <a:off x="4970863" y="1970054"/>
              <a:ext cx="2268537" cy="2749550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8" y="2748"/>
                    <a:pt x="1657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75627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5732863" y="1590642"/>
              <a:ext cx="744537" cy="744538"/>
            </a:xfrm>
            <a:prstGeom prst="ellipse">
              <a:avLst/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4"/>
            <p:cNvSpPr txBox="1"/>
            <p:nvPr/>
          </p:nvSpPr>
          <p:spPr>
            <a:xfrm rot="10800000">
              <a:off x="5342799" y="3701955"/>
              <a:ext cx="14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结果和讨论</a:t>
              </a:r>
            </a:p>
          </p:txBody>
        </p:sp>
        <p:sp>
          <p:nvSpPr>
            <p:cNvPr id="29" name="TextBox 15"/>
            <p:cNvSpPr txBox="1"/>
            <p:nvPr/>
          </p:nvSpPr>
          <p:spPr>
            <a:xfrm rot="10800000">
              <a:off x="5197390" y="2575516"/>
              <a:ext cx="17390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总结以上得出结果，并与其他成员讨论分析和改进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 rot="10800000">
              <a:off x="5806555" y="1713517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74770" y="2728414"/>
            <a:ext cx="2268537" cy="3065463"/>
            <a:chOff x="3245250" y="3320883"/>
            <a:chExt cx="2268537" cy="3065463"/>
          </a:xfrm>
        </p:grpSpPr>
        <p:sp>
          <p:nvSpPr>
            <p:cNvPr id="20" name="Freeform 11"/>
            <p:cNvSpPr/>
            <p:nvPr/>
          </p:nvSpPr>
          <p:spPr bwMode="auto">
            <a:xfrm>
              <a:off x="3245250" y="3320883"/>
              <a:ext cx="2268537" cy="2747963"/>
            </a:xfrm>
            <a:custGeom>
              <a:avLst/>
              <a:gdLst>
                <a:gd name="T0" fmla="*/ 1550 w 3101"/>
                <a:gd name="T1" fmla="*/ 3756 h 3756"/>
                <a:gd name="T2" fmla="*/ 3101 w 3101"/>
                <a:gd name="T3" fmla="*/ 2205 h 3756"/>
                <a:gd name="T4" fmla="*/ 2632 w 3101"/>
                <a:gd name="T5" fmla="*/ 1093 h 3756"/>
                <a:gd name="T6" fmla="*/ 1551 w 3101"/>
                <a:gd name="T7" fmla="*/ 0 h 3756"/>
                <a:gd name="T8" fmla="*/ 506 w 3101"/>
                <a:gd name="T9" fmla="*/ 1058 h 3756"/>
                <a:gd name="T10" fmla="*/ 0 w 3101"/>
                <a:gd name="T11" fmla="*/ 2205 h 3756"/>
                <a:gd name="T12" fmla="*/ 1550 w 3101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1" h="3756">
                  <a:moveTo>
                    <a:pt x="1550" y="3756"/>
                  </a:moveTo>
                  <a:cubicBezTo>
                    <a:pt x="2407" y="3756"/>
                    <a:pt x="3101" y="3061"/>
                    <a:pt x="3101" y="2205"/>
                  </a:cubicBezTo>
                  <a:cubicBezTo>
                    <a:pt x="3101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5" y="988"/>
                    <a:pt x="506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0" y="3756"/>
                  </a:cubicBezTo>
                  <a:close/>
                </a:path>
              </a:pathLst>
            </a:custGeom>
            <a:solidFill>
              <a:srgbClr val="F2B97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07250" y="5641808"/>
              <a:ext cx="744537" cy="744538"/>
            </a:xfrm>
            <a:prstGeom prst="ellipse">
              <a:avLst/>
            </a:prstGeom>
            <a:solidFill>
              <a:srgbClr val="F2B97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080150" y="5775198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3620473" y="3929563"/>
              <a:ext cx="14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3523363" y="4385064"/>
              <a:ext cx="17390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在虚拟机上利用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pyspark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对数据进行清洗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存储和分析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 rot="10800000">
            <a:off x="7049533" y="1217443"/>
            <a:ext cx="2268537" cy="3065463"/>
            <a:chOff x="6696475" y="3320883"/>
            <a:chExt cx="2268537" cy="3065463"/>
          </a:xfrm>
        </p:grpSpPr>
        <p:sp>
          <p:nvSpPr>
            <p:cNvPr id="22" name="Freeform 13"/>
            <p:cNvSpPr/>
            <p:nvPr/>
          </p:nvSpPr>
          <p:spPr bwMode="auto">
            <a:xfrm>
              <a:off x="6696475" y="3320883"/>
              <a:ext cx="2268537" cy="2747963"/>
            </a:xfrm>
            <a:custGeom>
              <a:avLst/>
              <a:gdLst>
                <a:gd name="T0" fmla="*/ 1551 w 3102"/>
                <a:gd name="T1" fmla="*/ 3756 h 3756"/>
                <a:gd name="T2" fmla="*/ 3102 w 3102"/>
                <a:gd name="T3" fmla="*/ 2205 h 3756"/>
                <a:gd name="T4" fmla="*/ 2632 w 3102"/>
                <a:gd name="T5" fmla="*/ 1093 h 3756"/>
                <a:gd name="T6" fmla="*/ 1551 w 3102"/>
                <a:gd name="T7" fmla="*/ 0 h 3756"/>
                <a:gd name="T8" fmla="*/ 507 w 3102"/>
                <a:gd name="T9" fmla="*/ 1058 h 3756"/>
                <a:gd name="T10" fmla="*/ 0 w 3102"/>
                <a:gd name="T11" fmla="*/ 2205 h 3756"/>
                <a:gd name="T12" fmla="*/ 1551 w 3102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3756"/>
                  </a:moveTo>
                  <a:cubicBezTo>
                    <a:pt x="2407" y="3756"/>
                    <a:pt x="3102" y="3061"/>
                    <a:pt x="3102" y="2205"/>
                  </a:cubicBezTo>
                  <a:cubicBezTo>
                    <a:pt x="3102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6" y="988"/>
                    <a:pt x="507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1" y="3756"/>
                  </a:cubicBezTo>
                  <a:close/>
                </a:path>
              </a:pathLst>
            </a:custGeom>
            <a:solidFill>
              <a:srgbClr val="858976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7458475" y="5641808"/>
              <a:ext cx="744537" cy="744538"/>
            </a:xfrm>
            <a:prstGeom prst="ellipse">
              <a:avLst/>
            </a:prstGeom>
            <a:solidFill>
              <a:srgbClr val="858976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 rot="10800000">
              <a:off x="7528418" y="5755952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4"/>
            <p:cNvSpPr txBox="1"/>
            <p:nvPr/>
          </p:nvSpPr>
          <p:spPr>
            <a:xfrm rot="10800000">
              <a:off x="7058490" y="5165465"/>
              <a:ext cx="14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</a:p>
          </p:txBody>
        </p:sp>
        <p:sp>
          <p:nvSpPr>
            <p:cNvPr id="39" name="TextBox 15"/>
            <p:cNvSpPr txBox="1"/>
            <p:nvPr/>
          </p:nvSpPr>
          <p:spPr>
            <a:xfrm rot="10800000">
              <a:off x="6771983" y="3620595"/>
              <a:ext cx="19794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可视化界面进行数据的导入、处理和展示。可以快速生成各种类型的可视化图表。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8AC296-DD28-40A7-191A-8375EB2ADBCD}"/>
              </a:ext>
            </a:extLst>
          </p:cNvPr>
          <p:cNvGrpSpPr/>
          <p:nvPr/>
        </p:nvGrpSpPr>
        <p:grpSpPr>
          <a:xfrm rot="10800000">
            <a:off x="1638138" y="2728414"/>
            <a:ext cx="2268537" cy="3128962"/>
            <a:chOff x="4970863" y="1590642"/>
            <a:chExt cx="2268537" cy="3128962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0CEF4E0-A100-5F02-5BDF-203800AB3EC1}"/>
                </a:ext>
              </a:extLst>
            </p:cNvPr>
            <p:cNvSpPr/>
            <p:nvPr/>
          </p:nvSpPr>
          <p:spPr bwMode="auto">
            <a:xfrm>
              <a:off x="4970863" y="1970054"/>
              <a:ext cx="2268537" cy="2749550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8" y="2748"/>
                    <a:pt x="1657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75627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2A59F5CB-33AA-A3F0-1F64-6D343909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863" y="1590642"/>
              <a:ext cx="744537" cy="744538"/>
            </a:xfrm>
            <a:prstGeom prst="ellipse">
              <a:avLst/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72CFCE8C-FA81-7992-8034-604F119054DF}"/>
                </a:ext>
              </a:extLst>
            </p:cNvPr>
            <p:cNvSpPr txBox="1"/>
            <p:nvPr/>
          </p:nvSpPr>
          <p:spPr>
            <a:xfrm rot="10800000">
              <a:off x="5353877" y="3587571"/>
              <a:ext cx="14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提出问题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65FE1B78-A968-7452-CAFB-D7C3A2CE3A1B}"/>
                </a:ext>
              </a:extLst>
            </p:cNvPr>
            <p:cNvSpPr txBox="1"/>
            <p:nvPr/>
          </p:nvSpPr>
          <p:spPr>
            <a:xfrm rot="10800000">
              <a:off x="5229154" y="2451646"/>
              <a:ext cx="17390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分析网页的设计，错误数据的处理，数据可视化设计等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3F8E9C7-C9F9-3821-EDF0-DF09CA815FC5}"/>
                </a:ext>
              </a:extLst>
            </p:cNvPr>
            <p:cNvSpPr txBox="1"/>
            <p:nvPr/>
          </p:nvSpPr>
          <p:spPr>
            <a:xfrm rot="10800000">
              <a:off x="5796336" y="1694545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332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5"/>
          <p:cNvSpPr txBox="1">
            <a:spLocks noChangeArrowheads="1"/>
          </p:cNvSpPr>
          <p:nvPr/>
        </p:nvSpPr>
        <p:spPr bwMode="auto">
          <a:xfrm>
            <a:off x="5065565" y="2758174"/>
            <a:ext cx="5724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4800" dirty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关键技术和实践难点</a:t>
            </a:r>
          </a:p>
        </p:txBody>
      </p:sp>
      <p:sp>
        <p:nvSpPr>
          <p:cNvPr id="70" name="文本框 6"/>
          <p:cNvSpPr txBox="1">
            <a:spLocks noChangeArrowheads="1"/>
          </p:cNvSpPr>
          <p:nvPr/>
        </p:nvSpPr>
        <p:spPr bwMode="auto">
          <a:xfrm>
            <a:off x="5068461" y="3550835"/>
            <a:ext cx="5946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KEY TECHNICAL AND PRACTICAL DIFFICULTIES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1746347" y="2000249"/>
            <a:ext cx="2902963" cy="2902963"/>
            <a:chOff x="915474" y="1667984"/>
            <a:chExt cx="1845933" cy="184593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165700" y="1864261"/>
              <a:ext cx="1345480" cy="1341953"/>
              <a:chOff x="499604" y="3125788"/>
              <a:chExt cx="1211263" cy="1208088"/>
            </a:xfrm>
          </p:grpSpPr>
          <p:sp>
            <p:nvSpPr>
              <p:cNvPr id="27" name="Freeform 24"/>
              <p:cNvSpPr/>
              <p:nvPr/>
            </p:nvSpPr>
            <p:spPr bwMode="auto">
              <a:xfrm>
                <a:off x="502779" y="3125788"/>
                <a:ext cx="1208088" cy="1208088"/>
              </a:xfrm>
              <a:custGeom>
                <a:avLst/>
                <a:gdLst>
                  <a:gd name="T0" fmla="*/ 1024 w 1037"/>
                  <a:gd name="T1" fmla="*/ 224 h 1037"/>
                  <a:gd name="T2" fmla="*/ 1024 w 1037"/>
                  <a:gd name="T3" fmla="*/ 177 h 1037"/>
                  <a:gd name="T4" fmla="*/ 861 w 1037"/>
                  <a:gd name="T5" fmla="*/ 13 h 1037"/>
                  <a:gd name="T6" fmla="*/ 813 w 1037"/>
                  <a:gd name="T7" fmla="*/ 13 h 1037"/>
                  <a:gd name="T8" fmla="*/ 760 w 1037"/>
                  <a:gd name="T9" fmla="*/ 66 h 1037"/>
                  <a:gd name="T10" fmla="*/ 758 w 1037"/>
                  <a:gd name="T11" fmla="*/ 71 h 1037"/>
                  <a:gd name="T12" fmla="*/ 751 w 1037"/>
                  <a:gd name="T13" fmla="*/ 76 h 1037"/>
                  <a:gd name="T14" fmla="*/ 745 w 1037"/>
                  <a:gd name="T15" fmla="*/ 88 h 1037"/>
                  <a:gd name="T16" fmla="*/ 733 w 1037"/>
                  <a:gd name="T17" fmla="*/ 94 h 1037"/>
                  <a:gd name="T18" fmla="*/ 728 w 1037"/>
                  <a:gd name="T19" fmla="*/ 102 h 1037"/>
                  <a:gd name="T20" fmla="*/ 723 w 1037"/>
                  <a:gd name="T21" fmla="*/ 104 h 1037"/>
                  <a:gd name="T22" fmla="*/ 29 w 1037"/>
                  <a:gd name="T23" fmla="*/ 797 h 1037"/>
                  <a:gd name="T24" fmla="*/ 28 w 1037"/>
                  <a:gd name="T25" fmla="*/ 798 h 1037"/>
                  <a:gd name="T26" fmla="*/ 24 w 1037"/>
                  <a:gd name="T27" fmla="*/ 804 h 1037"/>
                  <a:gd name="T28" fmla="*/ 0 w 1037"/>
                  <a:gd name="T29" fmla="*/ 1028 h 1037"/>
                  <a:gd name="T30" fmla="*/ 0 w 1037"/>
                  <a:gd name="T31" fmla="*/ 1031 h 1037"/>
                  <a:gd name="T32" fmla="*/ 1 w 1037"/>
                  <a:gd name="T33" fmla="*/ 1032 h 1037"/>
                  <a:gd name="T34" fmla="*/ 2 w 1037"/>
                  <a:gd name="T35" fmla="*/ 1035 h 1037"/>
                  <a:gd name="T36" fmla="*/ 5 w 1037"/>
                  <a:gd name="T37" fmla="*/ 1037 h 1037"/>
                  <a:gd name="T38" fmla="*/ 6 w 1037"/>
                  <a:gd name="T39" fmla="*/ 1037 h 1037"/>
                  <a:gd name="T40" fmla="*/ 9 w 1037"/>
                  <a:gd name="T41" fmla="*/ 1037 h 1037"/>
                  <a:gd name="T42" fmla="*/ 233 w 1037"/>
                  <a:gd name="T43" fmla="*/ 1013 h 1037"/>
                  <a:gd name="T44" fmla="*/ 239 w 1037"/>
                  <a:gd name="T45" fmla="*/ 1009 h 1037"/>
                  <a:gd name="T46" fmla="*/ 240 w 1037"/>
                  <a:gd name="T47" fmla="*/ 1008 h 1037"/>
                  <a:gd name="T48" fmla="*/ 933 w 1037"/>
                  <a:gd name="T49" fmla="*/ 314 h 1037"/>
                  <a:gd name="T50" fmla="*/ 936 w 1037"/>
                  <a:gd name="T51" fmla="*/ 309 h 1037"/>
                  <a:gd name="T52" fmla="*/ 943 w 1037"/>
                  <a:gd name="T53" fmla="*/ 304 h 1037"/>
                  <a:gd name="T54" fmla="*/ 949 w 1037"/>
                  <a:gd name="T55" fmla="*/ 292 h 1037"/>
                  <a:gd name="T56" fmla="*/ 962 w 1037"/>
                  <a:gd name="T57" fmla="*/ 286 h 1037"/>
                  <a:gd name="T58" fmla="*/ 966 w 1037"/>
                  <a:gd name="T59" fmla="*/ 279 h 1037"/>
                  <a:gd name="T60" fmla="*/ 971 w 1037"/>
                  <a:gd name="T61" fmla="*/ 277 h 1037"/>
                  <a:gd name="T62" fmla="*/ 1024 w 1037"/>
                  <a:gd name="T63" fmla="*/ 224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1024" y="224"/>
                    </a:moveTo>
                    <a:cubicBezTo>
                      <a:pt x="1037" y="211"/>
                      <a:pt x="1037" y="190"/>
                      <a:pt x="1024" y="177"/>
                    </a:cubicBezTo>
                    <a:cubicBezTo>
                      <a:pt x="861" y="13"/>
                      <a:pt x="861" y="13"/>
                      <a:pt x="861" y="13"/>
                    </a:cubicBezTo>
                    <a:cubicBezTo>
                      <a:pt x="848" y="0"/>
                      <a:pt x="826" y="0"/>
                      <a:pt x="813" y="13"/>
                    </a:cubicBezTo>
                    <a:cubicBezTo>
                      <a:pt x="760" y="66"/>
                      <a:pt x="760" y="66"/>
                      <a:pt x="760" y="66"/>
                    </a:cubicBezTo>
                    <a:cubicBezTo>
                      <a:pt x="759" y="67"/>
                      <a:pt x="758" y="69"/>
                      <a:pt x="758" y="71"/>
                    </a:cubicBezTo>
                    <a:cubicBezTo>
                      <a:pt x="756" y="72"/>
                      <a:pt x="753" y="73"/>
                      <a:pt x="751" y="76"/>
                    </a:cubicBezTo>
                    <a:cubicBezTo>
                      <a:pt x="747" y="79"/>
                      <a:pt x="745" y="83"/>
                      <a:pt x="745" y="88"/>
                    </a:cubicBezTo>
                    <a:cubicBezTo>
                      <a:pt x="740" y="88"/>
                      <a:pt x="736" y="90"/>
                      <a:pt x="733" y="94"/>
                    </a:cubicBezTo>
                    <a:cubicBezTo>
                      <a:pt x="730" y="96"/>
                      <a:pt x="729" y="99"/>
                      <a:pt x="728" y="102"/>
                    </a:cubicBezTo>
                    <a:cubicBezTo>
                      <a:pt x="726" y="102"/>
                      <a:pt x="724" y="102"/>
                      <a:pt x="723" y="104"/>
                    </a:cubicBezTo>
                    <a:cubicBezTo>
                      <a:pt x="29" y="797"/>
                      <a:pt x="29" y="797"/>
                      <a:pt x="29" y="797"/>
                    </a:cubicBezTo>
                    <a:cubicBezTo>
                      <a:pt x="29" y="797"/>
                      <a:pt x="29" y="798"/>
                      <a:pt x="28" y="798"/>
                    </a:cubicBezTo>
                    <a:cubicBezTo>
                      <a:pt x="26" y="800"/>
                      <a:pt x="25" y="802"/>
                      <a:pt x="24" y="804"/>
                    </a:cubicBezTo>
                    <a:cubicBezTo>
                      <a:pt x="0" y="1028"/>
                      <a:pt x="0" y="1028"/>
                      <a:pt x="0" y="1028"/>
                    </a:cubicBezTo>
                    <a:cubicBezTo>
                      <a:pt x="0" y="1029"/>
                      <a:pt x="0" y="1030"/>
                      <a:pt x="0" y="1031"/>
                    </a:cubicBezTo>
                    <a:cubicBezTo>
                      <a:pt x="0" y="1031"/>
                      <a:pt x="0" y="1031"/>
                      <a:pt x="1" y="1032"/>
                    </a:cubicBezTo>
                    <a:cubicBezTo>
                      <a:pt x="1" y="1033"/>
                      <a:pt x="2" y="1034"/>
                      <a:pt x="2" y="1035"/>
                    </a:cubicBezTo>
                    <a:cubicBezTo>
                      <a:pt x="3" y="1036"/>
                      <a:pt x="4" y="1036"/>
                      <a:pt x="5" y="1037"/>
                    </a:cubicBezTo>
                    <a:cubicBezTo>
                      <a:pt x="6" y="1037"/>
                      <a:pt x="6" y="1037"/>
                      <a:pt x="6" y="1037"/>
                    </a:cubicBezTo>
                    <a:cubicBezTo>
                      <a:pt x="7" y="1037"/>
                      <a:pt x="8" y="1037"/>
                      <a:pt x="9" y="1037"/>
                    </a:cubicBezTo>
                    <a:cubicBezTo>
                      <a:pt x="233" y="1013"/>
                      <a:pt x="233" y="1013"/>
                      <a:pt x="233" y="1013"/>
                    </a:cubicBezTo>
                    <a:cubicBezTo>
                      <a:pt x="235" y="1012"/>
                      <a:pt x="237" y="1011"/>
                      <a:pt x="239" y="1009"/>
                    </a:cubicBezTo>
                    <a:cubicBezTo>
                      <a:pt x="239" y="1008"/>
                      <a:pt x="240" y="1008"/>
                      <a:pt x="240" y="1008"/>
                    </a:cubicBezTo>
                    <a:cubicBezTo>
                      <a:pt x="933" y="314"/>
                      <a:pt x="933" y="314"/>
                      <a:pt x="933" y="314"/>
                    </a:cubicBezTo>
                    <a:cubicBezTo>
                      <a:pt x="935" y="313"/>
                      <a:pt x="936" y="311"/>
                      <a:pt x="936" y="309"/>
                    </a:cubicBezTo>
                    <a:cubicBezTo>
                      <a:pt x="938" y="308"/>
                      <a:pt x="941" y="307"/>
                      <a:pt x="943" y="304"/>
                    </a:cubicBezTo>
                    <a:cubicBezTo>
                      <a:pt x="947" y="301"/>
                      <a:pt x="949" y="297"/>
                      <a:pt x="949" y="292"/>
                    </a:cubicBezTo>
                    <a:cubicBezTo>
                      <a:pt x="954" y="292"/>
                      <a:pt x="958" y="290"/>
                      <a:pt x="962" y="286"/>
                    </a:cubicBezTo>
                    <a:cubicBezTo>
                      <a:pt x="964" y="284"/>
                      <a:pt x="965" y="282"/>
                      <a:pt x="966" y="279"/>
                    </a:cubicBezTo>
                    <a:cubicBezTo>
                      <a:pt x="968" y="279"/>
                      <a:pt x="970" y="278"/>
                      <a:pt x="971" y="277"/>
                    </a:cubicBezTo>
                    <a:lnTo>
                      <a:pt x="1024" y="224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5"/>
              <p:cNvSpPr/>
              <p:nvPr/>
            </p:nvSpPr>
            <p:spPr bwMode="auto">
              <a:xfrm>
                <a:off x="555167" y="3267075"/>
                <a:ext cx="817563" cy="801688"/>
              </a:xfrm>
              <a:custGeom>
                <a:avLst/>
                <a:gdLst>
                  <a:gd name="T0" fmla="*/ 683 w 702"/>
                  <a:gd name="T1" fmla="*/ 0 h 688"/>
                  <a:gd name="T2" fmla="*/ 702 w 702"/>
                  <a:gd name="T3" fmla="*/ 18 h 688"/>
                  <a:gd name="T4" fmla="*/ 41 w 702"/>
                  <a:gd name="T5" fmla="*/ 678 h 688"/>
                  <a:gd name="T6" fmla="*/ 41 w 702"/>
                  <a:gd name="T7" fmla="*/ 678 h 688"/>
                  <a:gd name="T8" fmla="*/ 0 w 702"/>
                  <a:gd name="T9" fmla="*/ 683 h 688"/>
                  <a:gd name="T10" fmla="*/ 683 w 702"/>
                  <a:gd name="T11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688">
                    <a:moveTo>
                      <a:pt x="683" y="0"/>
                    </a:moveTo>
                    <a:cubicBezTo>
                      <a:pt x="702" y="18"/>
                      <a:pt x="702" y="18"/>
                      <a:pt x="702" y="1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29" y="687"/>
                      <a:pt x="14" y="688"/>
                      <a:pt x="0" y="683"/>
                    </a:cubicBez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6"/>
              <p:cNvSpPr/>
              <p:nvPr/>
            </p:nvSpPr>
            <p:spPr bwMode="auto">
              <a:xfrm>
                <a:off x="601204" y="3300413"/>
                <a:ext cx="852488" cy="852488"/>
              </a:xfrm>
              <a:custGeom>
                <a:avLst/>
                <a:gdLst>
                  <a:gd name="T0" fmla="*/ 13 w 732"/>
                  <a:gd name="T1" fmla="*/ 659 h 732"/>
                  <a:gd name="T2" fmla="*/ 673 w 732"/>
                  <a:gd name="T3" fmla="*/ 0 h 732"/>
                  <a:gd name="T4" fmla="*/ 732 w 732"/>
                  <a:gd name="T5" fmla="*/ 59 h 732"/>
                  <a:gd name="T6" fmla="*/ 72 w 732"/>
                  <a:gd name="T7" fmla="*/ 719 h 732"/>
                  <a:gd name="T8" fmla="*/ 17 w 732"/>
                  <a:gd name="T9" fmla="*/ 715 h 732"/>
                  <a:gd name="T10" fmla="*/ 13 w 732"/>
                  <a:gd name="T11" fmla="*/ 660 h 732"/>
                  <a:gd name="T12" fmla="*/ 13 w 732"/>
                  <a:gd name="T13" fmla="*/ 6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13" y="659"/>
                    </a:moveTo>
                    <a:cubicBezTo>
                      <a:pt x="673" y="0"/>
                      <a:pt x="673" y="0"/>
                      <a:pt x="673" y="0"/>
                    </a:cubicBezTo>
                    <a:cubicBezTo>
                      <a:pt x="732" y="59"/>
                      <a:pt x="732" y="59"/>
                      <a:pt x="732" y="59"/>
                    </a:cubicBezTo>
                    <a:cubicBezTo>
                      <a:pt x="72" y="719"/>
                      <a:pt x="72" y="719"/>
                      <a:pt x="72" y="719"/>
                    </a:cubicBezTo>
                    <a:cubicBezTo>
                      <a:pt x="56" y="732"/>
                      <a:pt x="32" y="730"/>
                      <a:pt x="17" y="715"/>
                    </a:cubicBezTo>
                    <a:cubicBezTo>
                      <a:pt x="2" y="700"/>
                      <a:pt x="0" y="676"/>
                      <a:pt x="13" y="660"/>
                    </a:cubicBezTo>
                    <a:cubicBezTo>
                      <a:pt x="13" y="660"/>
                      <a:pt x="13" y="660"/>
                      <a:pt x="13" y="65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>
                <a:off x="683754" y="3382963"/>
                <a:ext cx="852488" cy="852488"/>
              </a:xfrm>
              <a:custGeom>
                <a:avLst/>
                <a:gdLst>
                  <a:gd name="T0" fmla="*/ 672 w 731"/>
                  <a:gd name="T1" fmla="*/ 0 h 732"/>
                  <a:gd name="T2" fmla="*/ 731 w 731"/>
                  <a:gd name="T3" fmla="*/ 60 h 732"/>
                  <a:gd name="T4" fmla="*/ 73 w 731"/>
                  <a:gd name="T5" fmla="*/ 718 h 732"/>
                  <a:gd name="T6" fmla="*/ 71 w 731"/>
                  <a:gd name="T7" fmla="*/ 719 h 732"/>
                  <a:gd name="T8" fmla="*/ 16 w 731"/>
                  <a:gd name="T9" fmla="*/ 715 h 732"/>
                  <a:gd name="T10" fmla="*/ 12 w 731"/>
                  <a:gd name="T11" fmla="*/ 660 h 732"/>
                  <a:gd name="T12" fmla="*/ 672 w 731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1" h="732">
                    <a:moveTo>
                      <a:pt x="672" y="0"/>
                    </a:moveTo>
                    <a:cubicBezTo>
                      <a:pt x="731" y="60"/>
                      <a:pt x="731" y="60"/>
                      <a:pt x="731" y="60"/>
                    </a:cubicBezTo>
                    <a:cubicBezTo>
                      <a:pt x="73" y="718"/>
                      <a:pt x="73" y="718"/>
                      <a:pt x="73" y="718"/>
                    </a:cubicBezTo>
                    <a:cubicBezTo>
                      <a:pt x="72" y="719"/>
                      <a:pt x="72" y="719"/>
                      <a:pt x="71" y="719"/>
                    </a:cubicBezTo>
                    <a:cubicBezTo>
                      <a:pt x="55" y="732"/>
                      <a:pt x="31" y="730"/>
                      <a:pt x="16" y="715"/>
                    </a:cubicBezTo>
                    <a:cubicBezTo>
                      <a:pt x="1" y="700"/>
                      <a:pt x="0" y="677"/>
                      <a:pt x="12" y="660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767892" y="3465513"/>
                <a:ext cx="803275" cy="815975"/>
              </a:xfrm>
              <a:custGeom>
                <a:avLst/>
                <a:gdLst>
                  <a:gd name="T0" fmla="*/ 10 w 689"/>
                  <a:gd name="T1" fmla="*/ 660 h 701"/>
                  <a:gd name="T2" fmla="*/ 671 w 689"/>
                  <a:gd name="T3" fmla="*/ 0 h 701"/>
                  <a:gd name="T4" fmla="*/ 689 w 689"/>
                  <a:gd name="T5" fmla="*/ 18 h 701"/>
                  <a:gd name="T6" fmla="*/ 6 w 689"/>
                  <a:gd name="T7" fmla="*/ 701 h 701"/>
                  <a:gd name="T8" fmla="*/ 9 w 689"/>
                  <a:gd name="T9" fmla="*/ 661 h 701"/>
                  <a:gd name="T10" fmla="*/ 10 w 689"/>
                  <a:gd name="T11" fmla="*/ 6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10" y="66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89" y="18"/>
                      <a:pt x="689" y="18"/>
                      <a:pt x="689" y="18"/>
                    </a:cubicBezTo>
                    <a:cubicBezTo>
                      <a:pt x="6" y="701"/>
                      <a:pt x="6" y="701"/>
                      <a:pt x="6" y="701"/>
                    </a:cubicBezTo>
                    <a:cubicBezTo>
                      <a:pt x="0" y="688"/>
                      <a:pt x="1" y="672"/>
                      <a:pt x="9" y="661"/>
                    </a:cubicBezTo>
                    <a:cubicBezTo>
                      <a:pt x="10" y="660"/>
                      <a:pt x="10" y="660"/>
                      <a:pt x="10" y="660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1366379" y="3246438"/>
                <a:ext cx="223838" cy="223838"/>
              </a:xfrm>
              <a:custGeom>
                <a:avLst/>
                <a:gdLst>
                  <a:gd name="T0" fmla="*/ 190 w 192"/>
                  <a:gd name="T1" fmla="*/ 190 h 192"/>
                  <a:gd name="T2" fmla="*/ 184 w 192"/>
                  <a:gd name="T3" fmla="*/ 191 h 192"/>
                  <a:gd name="T4" fmla="*/ 2 w 192"/>
                  <a:gd name="T5" fmla="*/ 9 h 192"/>
                  <a:gd name="T6" fmla="*/ 2 w 192"/>
                  <a:gd name="T7" fmla="*/ 2 h 192"/>
                  <a:gd name="T8" fmla="*/ 9 w 192"/>
                  <a:gd name="T9" fmla="*/ 2 h 192"/>
                  <a:gd name="T10" fmla="*/ 191 w 192"/>
                  <a:gd name="T11" fmla="*/ 184 h 192"/>
                  <a:gd name="T12" fmla="*/ 190 w 192"/>
                  <a:gd name="T13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190"/>
                    </a:moveTo>
                    <a:cubicBezTo>
                      <a:pt x="188" y="192"/>
                      <a:pt x="185" y="192"/>
                      <a:pt x="184" y="19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2" y="185"/>
                      <a:pt x="192" y="188"/>
                      <a:pt x="190" y="190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1388604" y="3224213"/>
                <a:ext cx="222250" cy="223838"/>
              </a:xfrm>
              <a:custGeom>
                <a:avLst/>
                <a:gdLst>
                  <a:gd name="T0" fmla="*/ 2 w 192"/>
                  <a:gd name="T1" fmla="*/ 8 h 192"/>
                  <a:gd name="T2" fmla="*/ 2 w 192"/>
                  <a:gd name="T3" fmla="*/ 2 h 192"/>
                  <a:gd name="T4" fmla="*/ 5 w 192"/>
                  <a:gd name="T5" fmla="*/ 0 h 192"/>
                  <a:gd name="T6" fmla="*/ 9 w 192"/>
                  <a:gd name="T7" fmla="*/ 1 h 192"/>
                  <a:gd name="T8" fmla="*/ 191 w 192"/>
                  <a:gd name="T9" fmla="*/ 183 h 192"/>
                  <a:gd name="T10" fmla="*/ 190 w 192"/>
                  <a:gd name="T11" fmla="*/ 190 h 192"/>
                  <a:gd name="T12" fmla="*/ 184 w 192"/>
                  <a:gd name="T13" fmla="*/ 190 h 192"/>
                  <a:gd name="T14" fmla="*/ 2 w 192"/>
                  <a:gd name="T15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2" y="8"/>
                    </a:move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8" y="0"/>
                      <a:pt x="9" y="1"/>
                    </a:cubicBezTo>
                    <a:cubicBezTo>
                      <a:pt x="191" y="183"/>
                      <a:pt x="191" y="183"/>
                      <a:pt x="191" y="183"/>
                    </a:cubicBezTo>
                    <a:cubicBezTo>
                      <a:pt x="192" y="185"/>
                      <a:pt x="192" y="188"/>
                      <a:pt x="190" y="190"/>
                    </a:cubicBezTo>
                    <a:cubicBezTo>
                      <a:pt x="188" y="192"/>
                      <a:pt x="185" y="192"/>
                      <a:pt x="184" y="190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1407654" y="3146425"/>
                <a:ext cx="282575" cy="282575"/>
              </a:xfrm>
              <a:custGeom>
                <a:avLst/>
                <a:gdLst>
                  <a:gd name="T0" fmla="*/ 48 w 243"/>
                  <a:gd name="T1" fmla="*/ 7 h 243"/>
                  <a:gd name="T2" fmla="*/ 72 w 243"/>
                  <a:gd name="T3" fmla="*/ 7 h 243"/>
                  <a:gd name="T4" fmla="*/ 236 w 243"/>
                  <a:gd name="T5" fmla="*/ 171 h 243"/>
                  <a:gd name="T6" fmla="*/ 236 w 243"/>
                  <a:gd name="T7" fmla="*/ 196 h 243"/>
                  <a:gd name="T8" fmla="*/ 189 w 243"/>
                  <a:gd name="T9" fmla="*/ 243 h 243"/>
                  <a:gd name="T10" fmla="*/ 0 w 243"/>
                  <a:gd name="T11" fmla="*/ 55 h 243"/>
                  <a:gd name="T12" fmla="*/ 48 w 243"/>
                  <a:gd name="T13" fmla="*/ 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48" y="7"/>
                    </a:moveTo>
                    <a:cubicBezTo>
                      <a:pt x="54" y="0"/>
                      <a:pt x="66" y="0"/>
                      <a:pt x="72" y="7"/>
                    </a:cubicBezTo>
                    <a:cubicBezTo>
                      <a:pt x="236" y="171"/>
                      <a:pt x="236" y="171"/>
                      <a:pt x="236" y="171"/>
                    </a:cubicBezTo>
                    <a:cubicBezTo>
                      <a:pt x="243" y="178"/>
                      <a:pt x="243" y="189"/>
                      <a:pt x="236" y="196"/>
                    </a:cubicBezTo>
                    <a:cubicBezTo>
                      <a:pt x="189" y="243"/>
                      <a:pt x="189" y="243"/>
                      <a:pt x="189" y="243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521829" y="4235450"/>
                <a:ext cx="79375" cy="79375"/>
              </a:xfrm>
              <a:custGeom>
                <a:avLst/>
                <a:gdLst>
                  <a:gd name="T0" fmla="*/ 0 w 68"/>
                  <a:gd name="T1" fmla="*/ 68 h 68"/>
                  <a:gd name="T2" fmla="*/ 8 w 68"/>
                  <a:gd name="T3" fmla="*/ 0 h 68"/>
                  <a:gd name="T4" fmla="*/ 68 w 68"/>
                  <a:gd name="T5" fmla="*/ 60 h 68"/>
                  <a:gd name="T6" fmla="*/ 0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0" y="68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2" y="15"/>
                      <a:pt x="53" y="36"/>
                      <a:pt x="68" y="6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532942" y="4078288"/>
                <a:ext cx="223838" cy="225425"/>
              </a:xfrm>
              <a:custGeom>
                <a:avLst/>
                <a:gdLst>
                  <a:gd name="T0" fmla="*/ 76 w 193"/>
                  <a:gd name="T1" fmla="*/ 193 h 193"/>
                  <a:gd name="T2" fmla="*/ 0 w 193"/>
                  <a:gd name="T3" fmla="*/ 117 h 193"/>
                  <a:gd name="T4" fmla="*/ 13 w 193"/>
                  <a:gd name="T5" fmla="*/ 0 h 193"/>
                  <a:gd name="T6" fmla="*/ 49 w 193"/>
                  <a:gd name="T7" fmla="*/ 3 h 193"/>
                  <a:gd name="T8" fmla="*/ 65 w 193"/>
                  <a:gd name="T9" fmla="*/ 58 h 193"/>
                  <a:gd name="T10" fmla="*/ 119 w 193"/>
                  <a:gd name="T11" fmla="*/ 74 h 193"/>
                  <a:gd name="T12" fmla="*/ 135 w 193"/>
                  <a:gd name="T13" fmla="*/ 128 h 193"/>
                  <a:gd name="T14" fmla="*/ 190 w 193"/>
                  <a:gd name="T15" fmla="*/ 144 h 193"/>
                  <a:gd name="T16" fmla="*/ 193 w 193"/>
                  <a:gd name="T17" fmla="*/ 180 h 193"/>
                  <a:gd name="T18" fmla="*/ 76 w 193"/>
                  <a:gd name="T1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76" y="193"/>
                    </a:moveTo>
                    <a:cubicBezTo>
                      <a:pt x="58" y="161"/>
                      <a:pt x="32" y="135"/>
                      <a:pt x="0" y="11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4" y="5"/>
                      <a:pt x="37" y="6"/>
                      <a:pt x="49" y="3"/>
                    </a:cubicBezTo>
                    <a:cubicBezTo>
                      <a:pt x="45" y="22"/>
                      <a:pt x="50" y="43"/>
                      <a:pt x="65" y="58"/>
                    </a:cubicBezTo>
                    <a:cubicBezTo>
                      <a:pt x="80" y="73"/>
                      <a:pt x="101" y="78"/>
                      <a:pt x="119" y="74"/>
                    </a:cubicBezTo>
                    <a:cubicBezTo>
                      <a:pt x="115" y="93"/>
                      <a:pt x="120" y="113"/>
                      <a:pt x="135" y="128"/>
                    </a:cubicBezTo>
                    <a:cubicBezTo>
                      <a:pt x="150" y="143"/>
                      <a:pt x="171" y="148"/>
                      <a:pt x="190" y="144"/>
                    </a:cubicBezTo>
                    <a:cubicBezTo>
                      <a:pt x="187" y="156"/>
                      <a:pt x="188" y="169"/>
                      <a:pt x="193" y="180"/>
                    </a:cubicBezTo>
                    <a:lnTo>
                      <a:pt x="76" y="193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499604" y="3125788"/>
                <a:ext cx="1208088" cy="1208088"/>
              </a:xfrm>
              <a:custGeom>
                <a:avLst/>
                <a:gdLst>
                  <a:gd name="T0" fmla="*/ 224 w 1037"/>
                  <a:gd name="T1" fmla="*/ 13 h 1037"/>
                  <a:gd name="T2" fmla="*/ 177 w 1037"/>
                  <a:gd name="T3" fmla="*/ 13 h 1037"/>
                  <a:gd name="T4" fmla="*/ 13 w 1037"/>
                  <a:gd name="T5" fmla="*/ 177 h 1037"/>
                  <a:gd name="T6" fmla="*/ 13 w 1037"/>
                  <a:gd name="T7" fmla="*/ 224 h 1037"/>
                  <a:gd name="T8" fmla="*/ 66 w 1037"/>
                  <a:gd name="T9" fmla="*/ 277 h 1037"/>
                  <a:gd name="T10" fmla="*/ 71 w 1037"/>
                  <a:gd name="T11" fmla="*/ 279 h 1037"/>
                  <a:gd name="T12" fmla="*/ 76 w 1037"/>
                  <a:gd name="T13" fmla="*/ 286 h 1037"/>
                  <a:gd name="T14" fmla="*/ 88 w 1037"/>
                  <a:gd name="T15" fmla="*/ 292 h 1037"/>
                  <a:gd name="T16" fmla="*/ 94 w 1037"/>
                  <a:gd name="T17" fmla="*/ 304 h 1037"/>
                  <a:gd name="T18" fmla="*/ 101 w 1037"/>
                  <a:gd name="T19" fmla="*/ 309 h 1037"/>
                  <a:gd name="T20" fmla="*/ 104 w 1037"/>
                  <a:gd name="T21" fmla="*/ 314 h 1037"/>
                  <a:gd name="T22" fmla="*/ 797 w 1037"/>
                  <a:gd name="T23" fmla="*/ 1008 h 1037"/>
                  <a:gd name="T24" fmla="*/ 798 w 1037"/>
                  <a:gd name="T25" fmla="*/ 1009 h 1037"/>
                  <a:gd name="T26" fmla="*/ 804 w 1037"/>
                  <a:gd name="T27" fmla="*/ 1013 h 1037"/>
                  <a:gd name="T28" fmla="*/ 1028 w 1037"/>
                  <a:gd name="T29" fmla="*/ 1037 h 1037"/>
                  <a:gd name="T30" fmla="*/ 1031 w 1037"/>
                  <a:gd name="T31" fmla="*/ 1037 h 1037"/>
                  <a:gd name="T32" fmla="*/ 1032 w 1037"/>
                  <a:gd name="T33" fmla="*/ 1037 h 1037"/>
                  <a:gd name="T34" fmla="*/ 1035 w 1037"/>
                  <a:gd name="T35" fmla="*/ 1035 h 1037"/>
                  <a:gd name="T36" fmla="*/ 1037 w 1037"/>
                  <a:gd name="T37" fmla="*/ 1032 h 1037"/>
                  <a:gd name="T38" fmla="*/ 1037 w 1037"/>
                  <a:gd name="T39" fmla="*/ 1031 h 1037"/>
                  <a:gd name="T40" fmla="*/ 1037 w 1037"/>
                  <a:gd name="T41" fmla="*/ 1028 h 1037"/>
                  <a:gd name="T42" fmla="*/ 1013 w 1037"/>
                  <a:gd name="T43" fmla="*/ 804 h 1037"/>
                  <a:gd name="T44" fmla="*/ 1009 w 1037"/>
                  <a:gd name="T45" fmla="*/ 798 h 1037"/>
                  <a:gd name="T46" fmla="*/ 1008 w 1037"/>
                  <a:gd name="T47" fmla="*/ 797 h 1037"/>
                  <a:gd name="T48" fmla="*/ 315 w 1037"/>
                  <a:gd name="T49" fmla="*/ 104 h 1037"/>
                  <a:gd name="T50" fmla="*/ 309 w 1037"/>
                  <a:gd name="T51" fmla="*/ 102 h 1037"/>
                  <a:gd name="T52" fmla="*/ 304 w 1037"/>
                  <a:gd name="T53" fmla="*/ 94 h 1037"/>
                  <a:gd name="T54" fmla="*/ 292 w 1037"/>
                  <a:gd name="T55" fmla="*/ 88 h 1037"/>
                  <a:gd name="T56" fmla="*/ 286 w 1037"/>
                  <a:gd name="T57" fmla="*/ 76 h 1037"/>
                  <a:gd name="T58" fmla="*/ 279 w 1037"/>
                  <a:gd name="T59" fmla="*/ 71 h 1037"/>
                  <a:gd name="T60" fmla="*/ 277 w 1037"/>
                  <a:gd name="T61" fmla="*/ 66 h 1037"/>
                  <a:gd name="T62" fmla="*/ 224 w 1037"/>
                  <a:gd name="T63" fmla="*/ 13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224" y="13"/>
                    </a:moveTo>
                    <a:cubicBezTo>
                      <a:pt x="211" y="0"/>
                      <a:pt x="190" y="0"/>
                      <a:pt x="177" y="13"/>
                    </a:cubicBezTo>
                    <a:cubicBezTo>
                      <a:pt x="13" y="177"/>
                      <a:pt x="13" y="177"/>
                      <a:pt x="13" y="177"/>
                    </a:cubicBezTo>
                    <a:cubicBezTo>
                      <a:pt x="0" y="190"/>
                      <a:pt x="0" y="211"/>
                      <a:pt x="13" y="224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7" y="278"/>
                      <a:pt x="69" y="279"/>
                      <a:pt x="71" y="279"/>
                    </a:cubicBezTo>
                    <a:cubicBezTo>
                      <a:pt x="72" y="282"/>
                      <a:pt x="73" y="284"/>
                      <a:pt x="76" y="286"/>
                    </a:cubicBezTo>
                    <a:cubicBezTo>
                      <a:pt x="79" y="290"/>
                      <a:pt x="83" y="292"/>
                      <a:pt x="88" y="292"/>
                    </a:cubicBezTo>
                    <a:cubicBezTo>
                      <a:pt x="88" y="297"/>
                      <a:pt x="90" y="301"/>
                      <a:pt x="94" y="304"/>
                    </a:cubicBezTo>
                    <a:cubicBezTo>
                      <a:pt x="96" y="307"/>
                      <a:pt x="99" y="308"/>
                      <a:pt x="101" y="309"/>
                    </a:cubicBezTo>
                    <a:cubicBezTo>
                      <a:pt x="102" y="311"/>
                      <a:pt x="102" y="313"/>
                      <a:pt x="104" y="314"/>
                    </a:cubicBezTo>
                    <a:cubicBezTo>
                      <a:pt x="797" y="1008"/>
                      <a:pt x="797" y="1008"/>
                      <a:pt x="797" y="1008"/>
                    </a:cubicBezTo>
                    <a:cubicBezTo>
                      <a:pt x="797" y="1008"/>
                      <a:pt x="798" y="1008"/>
                      <a:pt x="798" y="1009"/>
                    </a:cubicBezTo>
                    <a:cubicBezTo>
                      <a:pt x="800" y="1011"/>
                      <a:pt x="802" y="1012"/>
                      <a:pt x="804" y="1013"/>
                    </a:cubicBezTo>
                    <a:cubicBezTo>
                      <a:pt x="1028" y="1037"/>
                      <a:pt x="1028" y="1037"/>
                      <a:pt x="1028" y="1037"/>
                    </a:cubicBezTo>
                    <a:cubicBezTo>
                      <a:pt x="1029" y="1037"/>
                      <a:pt x="1030" y="1037"/>
                      <a:pt x="1031" y="1037"/>
                    </a:cubicBezTo>
                    <a:cubicBezTo>
                      <a:pt x="1031" y="1037"/>
                      <a:pt x="1031" y="1037"/>
                      <a:pt x="1032" y="1037"/>
                    </a:cubicBezTo>
                    <a:cubicBezTo>
                      <a:pt x="1033" y="1036"/>
                      <a:pt x="1034" y="1036"/>
                      <a:pt x="1035" y="1035"/>
                    </a:cubicBezTo>
                    <a:cubicBezTo>
                      <a:pt x="1036" y="1034"/>
                      <a:pt x="1036" y="1033"/>
                      <a:pt x="1037" y="1032"/>
                    </a:cubicBezTo>
                    <a:cubicBezTo>
                      <a:pt x="1037" y="1031"/>
                      <a:pt x="1037" y="1031"/>
                      <a:pt x="1037" y="1031"/>
                    </a:cubicBezTo>
                    <a:cubicBezTo>
                      <a:pt x="1037" y="1030"/>
                      <a:pt x="1037" y="1029"/>
                      <a:pt x="1037" y="1028"/>
                    </a:cubicBezTo>
                    <a:cubicBezTo>
                      <a:pt x="1013" y="804"/>
                      <a:pt x="1013" y="804"/>
                      <a:pt x="1013" y="804"/>
                    </a:cubicBezTo>
                    <a:cubicBezTo>
                      <a:pt x="1012" y="802"/>
                      <a:pt x="1011" y="800"/>
                      <a:pt x="1009" y="798"/>
                    </a:cubicBezTo>
                    <a:cubicBezTo>
                      <a:pt x="1008" y="798"/>
                      <a:pt x="1008" y="797"/>
                      <a:pt x="1008" y="797"/>
                    </a:cubicBezTo>
                    <a:cubicBezTo>
                      <a:pt x="315" y="104"/>
                      <a:pt x="315" y="104"/>
                      <a:pt x="315" y="104"/>
                    </a:cubicBezTo>
                    <a:cubicBezTo>
                      <a:pt x="313" y="102"/>
                      <a:pt x="311" y="102"/>
                      <a:pt x="309" y="102"/>
                    </a:cubicBezTo>
                    <a:cubicBezTo>
                      <a:pt x="308" y="99"/>
                      <a:pt x="307" y="96"/>
                      <a:pt x="304" y="94"/>
                    </a:cubicBezTo>
                    <a:cubicBezTo>
                      <a:pt x="301" y="90"/>
                      <a:pt x="297" y="88"/>
                      <a:pt x="292" y="88"/>
                    </a:cubicBezTo>
                    <a:cubicBezTo>
                      <a:pt x="292" y="83"/>
                      <a:pt x="290" y="79"/>
                      <a:pt x="286" y="76"/>
                    </a:cubicBezTo>
                    <a:cubicBezTo>
                      <a:pt x="284" y="73"/>
                      <a:pt x="282" y="72"/>
                      <a:pt x="279" y="71"/>
                    </a:cubicBezTo>
                    <a:cubicBezTo>
                      <a:pt x="279" y="69"/>
                      <a:pt x="278" y="67"/>
                      <a:pt x="277" y="66"/>
                    </a:cubicBezTo>
                    <a:lnTo>
                      <a:pt x="224" y="13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35"/>
              <p:cNvSpPr/>
              <p:nvPr/>
            </p:nvSpPr>
            <p:spPr bwMode="auto">
              <a:xfrm>
                <a:off x="639304" y="3465513"/>
                <a:ext cx="801688" cy="815975"/>
              </a:xfrm>
              <a:custGeom>
                <a:avLst/>
                <a:gdLst>
                  <a:gd name="T0" fmla="*/ 0 w 689"/>
                  <a:gd name="T1" fmla="*/ 18 h 701"/>
                  <a:gd name="T2" fmla="*/ 19 w 689"/>
                  <a:gd name="T3" fmla="*/ 0 h 701"/>
                  <a:gd name="T4" fmla="*/ 679 w 689"/>
                  <a:gd name="T5" fmla="*/ 660 h 701"/>
                  <a:gd name="T6" fmla="*/ 679 w 689"/>
                  <a:gd name="T7" fmla="*/ 660 h 701"/>
                  <a:gd name="T8" fmla="*/ 684 w 689"/>
                  <a:gd name="T9" fmla="*/ 701 h 701"/>
                  <a:gd name="T10" fmla="*/ 0 w 689"/>
                  <a:gd name="T11" fmla="*/ 18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88" y="672"/>
                      <a:pt x="689" y="688"/>
                      <a:pt x="684" y="701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36"/>
              <p:cNvSpPr/>
              <p:nvPr/>
            </p:nvSpPr>
            <p:spPr bwMode="auto">
              <a:xfrm>
                <a:off x="674229" y="3382963"/>
                <a:ext cx="852488" cy="852488"/>
              </a:xfrm>
              <a:custGeom>
                <a:avLst/>
                <a:gdLst>
                  <a:gd name="T0" fmla="*/ 659 w 732"/>
                  <a:gd name="T1" fmla="*/ 719 h 732"/>
                  <a:gd name="T2" fmla="*/ 0 w 732"/>
                  <a:gd name="T3" fmla="*/ 59 h 732"/>
                  <a:gd name="T4" fmla="*/ 59 w 732"/>
                  <a:gd name="T5" fmla="*/ 0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659 w 732"/>
                  <a:gd name="T13" fmla="*/ 71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659" y="71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19" y="660"/>
                      <a:pt x="719" y="660"/>
                      <a:pt x="719" y="660"/>
                    </a:cubicBezTo>
                    <a:cubicBezTo>
                      <a:pt x="732" y="677"/>
                      <a:pt x="730" y="700"/>
                      <a:pt x="715" y="715"/>
                    </a:cubicBezTo>
                    <a:cubicBezTo>
                      <a:pt x="700" y="730"/>
                      <a:pt x="676" y="732"/>
                      <a:pt x="660" y="719"/>
                    </a:cubicBezTo>
                    <a:cubicBezTo>
                      <a:pt x="660" y="719"/>
                      <a:pt x="660" y="719"/>
                      <a:pt x="659" y="71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37"/>
              <p:cNvSpPr/>
              <p:nvPr/>
            </p:nvSpPr>
            <p:spPr bwMode="auto">
              <a:xfrm>
                <a:off x="755192" y="3300413"/>
                <a:ext cx="852488" cy="852488"/>
              </a:xfrm>
              <a:custGeom>
                <a:avLst/>
                <a:gdLst>
                  <a:gd name="T0" fmla="*/ 0 w 732"/>
                  <a:gd name="T1" fmla="*/ 59 h 732"/>
                  <a:gd name="T2" fmla="*/ 60 w 732"/>
                  <a:gd name="T3" fmla="*/ 0 h 732"/>
                  <a:gd name="T4" fmla="*/ 718 w 732"/>
                  <a:gd name="T5" fmla="*/ 659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0 w 732"/>
                  <a:gd name="T13" fmla="*/ 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0" y="59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718" y="659"/>
                      <a:pt x="718" y="659"/>
                      <a:pt x="718" y="659"/>
                    </a:cubicBezTo>
                    <a:cubicBezTo>
                      <a:pt x="719" y="659"/>
                      <a:pt x="719" y="659"/>
                      <a:pt x="719" y="660"/>
                    </a:cubicBezTo>
                    <a:cubicBezTo>
                      <a:pt x="732" y="676"/>
                      <a:pt x="730" y="700"/>
                      <a:pt x="715" y="715"/>
                    </a:cubicBezTo>
                    <a:cubicBezTo>
                      <a:pt x="700" y="730"/>
                      <a:pt x="677" y="732"/>
                      <a:pt x="660" y="71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837742" y="3265488"/>
                <a:ext cx="817563" cy="803275"/>
              </a:xfrm>
              <a:custGeom>
                <a:avLst/>
                <a:gdLst>
                  <a:gd name="T0" fmla="*/ 660 w 701"/>
                  <a:gd name="T1" fmla="*/ 679 h 689"/>
                  <a:gd name="T2" fmla="*/ 0 w 701"/>
                  <a:gd name="T3" fmla="*/ 19 h 689"/>
                  <a:gd name="T4" fmla="*/ 18 w 701"/>
                  <a:gd name="T5" fmla="*/ 0 h 689"/>
                  <a:gd name="T6" fmla="*/ 701 w 701"/>
                  <a:gd name="T7" fmla="*/ 684 h 689"/>
                  <a:gd name="T8" fmla="*/ 660 w 701"/>
                  <a:gd name="T9" fmla="*/ 680 h 689"/>
                  <a:gd name="T10" fmla="*/ 660 w 701"/>
                  <a:gd name="T11" fmla="*/ 67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689">
                    <a:moveTo>
                      <a:pt x="660" y="67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01" y="684"/>
                      <a:pt x="701" y="684"/>
                      <a:pt x="701" y="684"/>
                    </a:cubicBezTo>
                    <a:cubicBezTo>
                      <a:pt x="688" y="689"/>
                      <a:pt x="672" y="688"/>
                      <a:pt x="660" y="680"/>
                    </a:cubicBezTo>
                    <a:cubicBezTo>
                      <a:pt x="660" y="679"/>
                      <a:pt x="660" y="679"/>
                      <a:pt x="660" y="67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39"/>
              <p:cNvSpPr/>
              <p:nvPr/>
            </p:nvSpPr>
            <p:spPr bwMode="auto">
              <a:xfrm>
                <a:off x="618667" y="3246438"/>
                <a:ext cx="223838" cy="223838"/>
              </a:xfrm>
              <a:custGeom>
                <a:avLst/>
                <a:gdLst>
                  <a:gd name="T0" fmla="*/ 190 w 192"/>
                  <a:gd name="T1" fmla="*/ 2 h 192"/>
                  <a:gd name="T2" fmla="*/ 191 w 192"/>
                  <a:gd name="T3" fmla="*/ 9 h 192"/>
                  <a:gd name="T4" fmla="*/ 9 w 192"/>
                  <a:gd name="T5" fmla="*/ 191 h 192"/>
                  <a:gd name="T6" fmla="*/ 2 w 192"/>
                  <a:gd name="T7" fmla="*/ 190 h 192"/>
                  <a:gd name="T8" fmla="*/ 2 w 192"/>
                  <a:gd name="T9" fmla="*/ 184 h 192"/>
                  <a:gd name="T10" fmla="*/ 184 w 192"/>
                  <a:gd name="T11" fmla="*/ 2 h 192"/>
                  <a:gd name="T12" fmla="*/ 190 w 192"/>
                  <a:gd name="T13" fmla="*/ 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2"/>
                    </a:moveTo>
                    <a:cubicBezTo>
                      <a:pt x="192" y="4"/>
                      <a:pt x="192" y="7"/>
                      <a:pt x="191" y="9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7" y="192"/>
                      <a:pt x="4" y="192"/>
                      <a:pt x="2" y="190"/>
                    </a:cubicBezTo>
                    <a:cubicBezTo>
                      <a:pt x="0" y="188"/>
                      <a:pt x="0" y="185"/>
                      <a:pt x="2" y="184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185" y="0"/>
                      <a:pt x="188" y="0"/>
                      <a:pt x="190" y="2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40"/>
              <p:cNvSpPr/>
              <p:nvPr/>
            </p:nvSpPr>
            <p:spPr bwMode="auto">
              <a:xfrm>
                <a:off x="598029" y="3224213"/>
                <a:ext cx="223838" cy="223838"/>
              </a:xfrm>
              <a:custGeom>
                <a:avLst/>
                <a:gdLst>
                  <a:gd name="T0" fmla="*/ 8 w 192"/>
                  <a:gd name="T1" fmla="*/ 190 h 192"/>
                  <a:gd name="T2" fmla="*/ 2 w 192"/>
                  <a:gd name="T3" fmla="*/ 190 h 192"/>
                  <a:gd name="T4" fmla="*/ 0 w 192"/>
                  <a:gd name="T5" fmla="*/ 187 h 192"/>
                  <a:gd name="T6" fmla="*/ 1 w 192"/>
                  <a:gd name="T7" fmla="*/ 183 h 192"/>
                  <a:gd name="T8" fmla="*/ 183 w 192"/>
                  <a:gd name="T9" fmla="*/ 1 h 192"/>
                  <a:gd name="T10" fmla="*/ 190 w 192"/>
                  <a:gd name="T11" fmla="*/ 2 h 192"/>
                  <a:gd name="T12" fmla="*/ 190 w 192"/>
                  <a:gd name="T13" fmla="*/ 8 h 192"/>
                  <a:gd name="T14" fmla="*/ 8 w 192"/>
                  <a:gd name="T15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8" y="190"/>
                    </a:moveTo>
                    <a:cubicBezTo>
                      <a:pt x="7" y="192"/>
                      <a:pt x="4" y="192"/>
                      <a:pt x="2" y="190"/>
                    </a:cubicBezTo>
                    <a:cubicBezTo>
                      <a:pt x="1" y="189"/>
                      <a:pt x="0" y="188"/>
                      <a:pt x="0" y="187"/>
                    </a:cubicBezTo>
                    <a:cubicBezTo>
                      <a:pt x="0" y="186"/>
                      <a:pt x="0" y="185"/>
                      <a:pt x="1" y="183"/>
                    </a:cubicBezTo>
                    <a:cubicBezTo>
                      <a:pt x="183" y="1"/>
                      <a:pt x="183" y="1"/>
                      <a:pt x="183" y="1"/>
                    </a:cubicBezTo>
                    <a:cubicBezTo>
                      <a:pt x="185" y="0"/>
                      <a:pt x="188" y="0"/>
                      <a:pt x="190" y="2"/>
                    </a:cubicBezTo>
                    <a:cubicBezTo>
                      <a:pt x="192" y="4"/>
                      <a:pt x="192" y="7"/>
                      <a:pt x="190" y="8"/>
                    </a:cubicBezTo>
                    <a:lnTo>
                      <a:pt x="8" y="190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41"/>
              <p:cNvSpPr/>
              <p:nvPr/>
            </p:nvSpPr>
            <p:spPr bwMode="auto">
              <a:xfrm>
                <a:off x="518654" y="3146425"/>
                <a:ext cx="282575" cy="282575"/>
              </a:xfrm>
              <a:custGeom>
                <a:avLst/>
                <a:gdLst>
                  <a:gd name="T0" fmla="*/ 7 w 243"/>
                  <a:gd name="T1" fmla="*/ 196 h 243"/>
                  <a:gd name="T2" fmla="*/ 7 w 243"/>
                  <a:gd name="T3" fmla="*/ 171 h 243"/>
                  <a:gd name="T4" fmla="*/ 171 w 243"/>
                  <a:gd name="T5" fmla="*/ 7 h 243"/>
                  <a:gd name="T6" fmla="*/ 196 w 243"/>
                  <a:gd name="T7" fmla="*/ 7 h 243"/>
                  <a:gd name="T8" fmla="*/ 243 w 243"/>
                  <a:gd name="T9" fmla="*/ 55 h 243"/>
                  <a:gd name="T10" fmla="*/ 54 w 243"/>
                  <a:gd name="T11" fmla="*/ 243 h 243"/>
                  <a:gd name="T12" fmla="*/ 7 w 243"/>
                  <a:gd name="T13" fmla="*/ 19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7" y="196"/>
                    </a:moveTo>
                    <a:cubicBezTo>
                      <a:pt x="0" y="189"/>
                      <a:pt x="0" y="178"/>
                      <a:pt x="7" y="17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8" y="0"/>
                      <a:pt x="189" y="0"/>
                      <a:pt x="196" y="7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54" y="243"/>
                      <a:pt x="54" y="243"/>
                      <a:pt x="54" y="243"/>
                    </a:cubicBezTo>
                    <a:lnTo>
                      <a:pt x="7" y="196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42"/>
              <p:cNvSpPr/>
              <p:nvPr/>
            </p:nvSpPr>
            <p:spPr bwMode="auto">
              <a:xfrm>
                <a:off x="1607679" y="4235450"/>
                <a:ext cx="79375" cy="79375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60 h 68"/>
                  <a:gd name="T4" fmla="*/ 60 w 68"/>
                  <a:gd name="T5" fmla="*/ 0 h 68"/>
                  <a:gd name="T6" fmla="*/ 68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68" y="68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5" y="36"/>
                      <a:pt x="36" y="15"/>
                      <a:pt x="60" y="0"/>
                    </a:cubicBez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43"/>
              <p:cNvSpPr/>
              <p:nvPr/>
            </p:nvSpPr>
            <p:spPr bwMode="auto">
              <a:xfrm>
                <a:off x="1452104" y="4078288"/>
                <a:ext cx="223838" cy="225425"/>
              </a:xfrm>
              <a:custGeom>
                <a:avLst/>
                <a:gdLst>
                  <a:gd name="T0" fmla="*/ 193 w 193"/>
                  <a:gd name="T1" fmla="*/ 117 h 193"/>
                  <a:gd name="T2" fmla="*/ 117 w 193"/>
                  <a:gd name="T3" fmla="*/ 193 h 193"/>
                  <a:gd name="T4" fmla="*/ 0 w 193"/>
                  <a:gd name="T5" fmla="*/ 180 h 193"/>
                  <a:gd name="T6" fmla="*/ 3 w 193"/>
                  <a:gd name="T7" fmla="*/ 144 h 193"/>
                  <a:gd name="T8" fmla="*/ 58 w 193"/>
                  <a:gd name="T9" fmla="*/ 128 h 193"/>
                  <a:gd name="T10" fmla="*/ 74 w 193"/>
                  <a:gd name="T11" fmla="*/ 74 h 193"/>
                  <a:gd name="T12" fmla="*/ 128 w 193"/>
                  <a:gd name="T13" fmla="*/ 58 h 193"/>
                  <a:gd name="T14" fmla="*/ 144 w 193"/>
                  <a:gd name="T15" fmla="*/ 3 h 193"/>
                  <a:gd name="T16" fmla="*/ 180 w 193"/>
                  <a:gd name="T17" fmla="*/ 0 h 193"/>
                  <a:gd name="T18" fmla="*/ 193 w 193"/>
                  <a:gd name="T19" fmla="*/ 11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193" y="117"/>
                    </a:moveTo>
                    <a:cubicBezTo>
                      <a:pt x="161" y="135"/>
                      <a:pt x="135" y="161"/>
                      <a:pt x="117" y="19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5" y="169"/>
                      <a:pt x="6" y="156"/>
                      <a:pt x="3" y="144"/>
                    </a:cubicBezTo>
                    <a:cubicBezTo>
                      <a:pt x="22" y="148"/>
                      <a:pt x="43" y="143"/>
                      <a:pt x="58" y="128"/>
                    </a:cubicBezTo>
                    <a:cubicBezTo>
                      <a:pt x="73" y="113"/>
                      <a:pt x="78" y="93"/>
                      <a:pt x="74" y="74"/>
                    </a:cubicBezTo>
                    <a:cubicBezTo>
                      <a:pt x="93" y="78"/>
                      <a:pt x="113" y="73"/>
                      <a:pt x="128" y="58"/>
                    </a:cubicBezTo>
                    <a:cubicBezTo>
                      <a:pt x="143" y="43"/>
                      <a:pt x="148" y="22"/>
                      <a:pt x="144" y="3"/>
                    </a:cubicBezTo>
                    <a:cubicBezTo>
                      <a:pt x="156" y="6"/>
                      <a:pt x="169" y="5"/>
                      <a:pt x="180" y="0"/>
                    </a:cubicBezTo>
                    <a:lnTo>
                      <a:pt x="193" y="117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915474" y="1667984"/>
              <a:ext cx="1845933" cy="184593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69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946947" y="805695"/>
            <a:ext cx="12057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KEY TECHNICAL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083168" y="1105219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 rot="10800000" flipH="1">
            <a:off x="2297793" y="1995088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 flipH="1">
            <a:off x="2297793" y="3329793"/>
            <a:ext cx="247650" cy="246063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2"/>
          <p:cNvSpPr>
            <a:spLocks noEditPoints="1"/>
          </p:cNvSpPr>
          <p:nvPr/>
        </p:nvSpPr>
        <p:spPr bwMode="auto">
          <a:xfrm rot="10800000" flipH="1">
            <a:off x="2297792" y="4826669"/>
            <a:ext cx="247650" cy="246062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420" y="1588688"/>
            <a:ext cx="1066800" cy="1058863"/>
            <a:chOff x="5582655" y="1574345"/>
            <a:chExt cx="1066800" cy="1058863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582655" y="1574345"/>
              <a:ext cx="1066800" cy="1058863"/>
            </a:xfrm>
            <a:prstGeom prst="ellipse">
              <a:avLst/>
            </a:pr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 flipH="1">
              <a:off x="5750930" y="1744262"/>
              <a:ext cx="7556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1898" y="2937865"/>
            <a:ext cx="1066800" cy="1058862"/>
            <a:chOff x="6036680" y="2439087"/>
            <a:chExt cx="1066800" cy="1058862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036680" y="2439087"/>
              <a:ext cx="1066800" cy="1058862"/>
            </a:xfrm>
            <a:prstGeom prst="ellipse">
              <a:avLst/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 flipH="1">
              <a:off x="6212243" y="2630882"/>
              <a:ext cx="7572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51898" y="4443510"/>
            <a:ext cx="1066800" cy="1058862"/>
            <a:chOff x="5582655" y="3306931"/>
            <a:chExt cx="1066800" cy="1058862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582655" y="3306931"/>
              <a:ext cx="1066800" cy="1058862"/>
            </a:xfrm>
            <a:prstGeom prst="ellipse">
              <a:avLst/>
            </a:prstGeom>
            <a:solidFill>
              <a:srgbClr val="EF5B4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 flipH="1">
              <a:off x="5734958" y="3507130"/>
              <a:ext cx="7572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83307" y="1586384"/>
            <a:ext cx="7469573" cy="898464"/>
            <a:chOff x="365084" y="1699873"/>
            <a:chExt cx="5019134" cy="898464"/>
          </a:xfrm>
        </p:grpSpPr>
        <p:sp>
          <p:nvSpPr>
            <p:cNvPr id="29" name="矩形 25"/>
            <p:cNvSpPr>
              <a:spLocks noChangeArrowheads="1"/>
            </p:cNvSpPr>
            <p:nvPr/>
          </p:nvSpPr>
          <p:spPr bwMode="auto">
            <a:xfrm>
              <a:off x="365084" y="2098713"/>
              <a:ext cx="5019134" cy="49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请求爬取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TapTap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的排行榜数据并格式化存储。</a:t>
              </a:r>
            </a:p>
          </p:txBody>
        </p:sp>
        <p:sp>
          <p:nvSpPr>
            <p:cNvPr id="34" name="矩形 3"/>
            <p:cNvSpPr>
              <a:spLocks noChangeArrowheads="1"/>
            </p:cNvSpPr>
            <p:nvPr/>
          </p:nvSpPr>
          <p:spPr bwMode="auto">
            <a:xfrm>
              <a:off x="393555" y="1699873"/>
              <a:ext cx="32388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数据获取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311803" y="2834059"/>
            <a:ext cx="7441101" cy="1383453"/>
            <a:chOff x="7511469" y="2473805"/>
            <a:chExt cx="4562489" cy="1383453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7511469" y="2895969"/>
              <a:ext cx="4562489" cy="96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将爬取的数据中的脏数据进行标准化处理，并将处理后的数据进行标准化存储。</a:t>
              </a:r>
            </a:p>
          </p:txBody>
        </p:sp>
        <p:sp>
          <p:nvSpPr>
            <p:cNvPr id="35" name="矩形 33"/>
            <p:cNvSpPr>
              <a:spLocks noChangeArrowheads="1"/>
            </p:cNvSpPr>
            <p:nvPr/>
          </p:nvSpPr>
          <p:spPr bwMode="auto">
            <a:xfrm>
              <a:off x="7511469" y="2473805"/>
              <a:ext cx="3892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11803" y="4446678"/>
            <a:ext cx="7441077" cy="1321002"/>
            <a:chOff x="196301" y="3619826"/>
            <a:chExt cx="7441077" cy="1321002"/>
          </a:xfrm>
        </p:grpSpPr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196301" y="3979539"/>
              <a:ext cx="7441077" cy="96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将综合分析后的游戏数据以图表、图像等形式展示出来，以便更好地理解和分析数据。</a:t>
              </a:r>
            </a:p>
          </p:txBody>
        </p:sp>
        <p:sp>
          <p:nvSpPr>
            <p:cNvPr id="36" name="矩形 34"/>
            <p:cNvSpPr>
              <a:spLocks noChangeArrowheads="1"/>
            </p:cNvSpPr>
            <p:nvPr/>
          </p:nvSpPr>
          <p:spPr bwMode="auto">
            <a:xfrm>
              <a:off x="196301" y="3619826"/>
              <a:ext cx="3238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</a:p>
          </p:txBody>
        </p:sp>
      </p:grpSp>
      <p:sp>
        <p:nvSpPr>
          <p:cNvPr id="39" name="TextBox 42"/>
          <p:cNvSpPr txBox="1"/>
          <p:nvPr/>
        </p:nvSpPr>
        <p:spPr>
          <a:xfrm>
            <a:off x="1452403" y="330715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756271"/>
                </a:solidFill>
              </a:rPr>
              <a:t>2.2 </a:t>
            </a:r>
            <a:r>
              <a:rPr lang="zh-CN" altLang="en-US" b="0" dirty="0">
                <a:solidFill>
                  <a:srgbClr val="756271"/>
                </a:solidFill>
              </a:rPr>
              <a:t>关键技术</a:t>
            </a:r>
          </a:p>
        </p:txBody>
      </p:sp>
    </p:spTree>
    <p:extLst>
      <p:ext uri="{BB962C8B-B14F-4D97-AF65-F5344CB8AC3E}">
        <p14:creationId xmlns:p14="http://schemas.microsoft.com/office/powerpoint/2010/main" val="58408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复古答辩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601</Words>
  <Application>Microsoft Office PowerPoint</Application>
  <PresentationFormat>宽屏</PresentationFormat>
  <Paragraphs>97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Cambria Math</vt:lpstr>
      <vt:lpstr>第一PPT，www.1ppt.com</vt:lpstr>
      <vt:lpstr>PowerPoint 演示文稿</vt:lpstr>
      <vt:lpstr>团队成员及分工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邱 常煜</cp:lastModifiedBy>
  <cp:revision>46</cp:revision>
  <dcterms:created xsi:type="dcterms:W3CDTF">2017-04-01T14:37:23Z</dcterms:created>
  <dcterms:modified xsi:type="dcterms:W3CDTF">2023-08-08T01:41:23Z</dcterms:modified>
</cp:coreProperties>
</file>