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77" r:id="rId8"/>
    <p:sldId id="261" r:id="rId9"/>
    <p:sldId id="263" r:id="rId10"/>
    <p:sldId id="262" r:id="rId11"/>
    <p:sldId id="298" r:id="rId12"/>
    <p:sldId id="264" r:id="rId13"/>
    <p:sldId id="293" r:id="rId14"/>
    <p:sldId id="296" r:id="rId15"/>
    <p:sldId id="276" r:id="rId16"/>
    <p:sldId id="281" r:id="rId17"/>
    <p:sldId id="278" r:id="rId18"/>
    <p:sldId id="279" r:id="rId19"/>
    <p:sldId id="280" r:id="rId20"/>
    <p:sldId id="294" r:id="rId21"/>
    <p:sldId id="295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1697355"/>
            <a:ext cx="12191365" cy="878205"/>
          </a:xfrm>
        </p:spPr>
        <p:txBody>
          <a:bodyPr>
            <a:norm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Bangladesh Army University of Science and Technology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740" y="0"/>
            <a:ext cx="1769110" cy="18173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635" y="2575560"/>
            <a:ext cx="1219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Department of Computer Science and Engineering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7178"/>
          <p:cNvSpPr txBox="1"/>
          <p:nvPr/>
        </p:nvSpPr>
        <p:spPr>
          <a:xfrm>
            <a:off x="4332605" y="3451860"/>
            <a:ext cx="3837305" cy="675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Course code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: CSE 4000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Course Titile: Project/Thesis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178"/>
          <p:cNvSpPr txBox="1"/>
          <p:nvPr/>
        </p:nvSpPr>
        <p:spPr>
          <a:xfrm>
            <a:off x="1372235" y="4635500"/>
            <a:ext cx="3984625" cy="1506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Group Members:</a:t>
            </a:r>
            <a:endParaRPr lang="en-US" altLang="zh-CN" sz="2000" b="1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Harishankar Barman            </a:t>
            </a:r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(200201001)</a:t>
            </a:r>
            <a:endParaRPr lang="en-US" altLang="zh-CN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Mushrat Binte Alam Mithy  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200201006</a:t>
            </a:r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MD. Yeamin Islam Sakib     </a:t>
            </a:r>
            <a:r>
              <a:rPr lang="en-US" altLang="zh-CN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(200201015)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265160" y="4635500"/>
            <a:ext cx="2813050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Co-Supervisor</a:t>
            </a:r>
            <a:endParaRPr lang="en-US" altLang="zh-CN" b="1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Md. Mahadi Hasan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 Lecturer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Dept. of CSE , BAUST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577840" y="4635500"/>
            <a:ext cx="2592070" cy="122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Supervisor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Hasan Muhammad Kafi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Assistant Professor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Dept. of CSE , BAUST 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" y="3013710"/>
            <a:ext cx="12190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Air-Writting Bangla Digit Recognition through Hand Gestures using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Deep Learning Techniques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 &amp;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Hyperparameters</a:t>
            </a: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We have used 5 different models to train and evaluate the Air Writting Bangla digit 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066800" y="1612900"/>
          <a:ext cx="9754235" cy="3850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130"/>
                <a:gridCol w="1936750"/>
                <a:gridCol w="1414145"/>
                <a:gridCol w="1216660"/>
                <a:gridCol w="1298575"/>
                <a:gridCol w="1748790"/>
                <a:gridCol w="1226185"/>
              </a:tblGrid>
              <a:tr h="1014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Model 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800" kern="0" dirty="0">
                          <a:sym typeface="+mn-ea"/>
                        </a:rPr>
                        <a:t>Deep Learning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Highest Accuracy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Batch Size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Dropout Rate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Learning Rate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Epoch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Xception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0.7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0.00001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InceptionV3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0.7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DenseNet121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0.6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0.0001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MobileNetV2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78% 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0.0001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838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EfficientNetB0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 0.7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0.00001</a:t>
                      </a:r>
                      <a:endParaRPr lang="en-US" sz="1800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Performance Evaluation (EfficientnetB0)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Content Placeholder 3" descr="confus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30" y="1166495"/>
            <a:ext cx="4253865" cy="3242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340" y="2788285"/>
            <a:ext cx="3756660" cy="2829560"/>
          </a:xfrm>
          <a:prstGeom prst="rect">
            <a:avLst/>
          </a:prstGeom>
        </p:spPr>
      </p:pic>
      <p:pic>
        <p:nvPicPr>
          <p:cNvPr id="6" name="Picture 5" descr="Ro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95" y="2318385"/>
            <a:ext cx="3797935" cy="3147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420" y="1319530"/>
            <a:ext cx="6596380" cy="8521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550795" y="6158230"/>
            <a:ext cx="7231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Fig 5: (a)Confusion matrix (b)Classification report (c)ROC-AUC curve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65605" y="4515485"/>
            <a:ext cx="167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(a)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104255" y="5665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(b)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168255" y="5716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(c)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Performance Evaluation (MobileNetV2)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6720" y="1230630"/>
            <a:ext cx="6596380" cy="8521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940050" y="6191250"/>
            <a:ext cx="778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Fig: (a)Confusion matrix (b)Classification report (c)ROC-AUC curve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44015" y="4645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363200" y="5629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382385" y="5651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665" y="2741930"/>
            <a:ext cx="3496945" cy="2694940"/>
          </a:xfrm>
          <a:prstGeom prst="rect">
            <a:avLst/>
          </a:prstGeom>
        </p:spPr>
      </p:pic>
      <p:pic>
        <p:nvPicPr>
          <p:cNvPr id="13" name="Picture 12" descr="confu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" y="1313815"/>
            <a:ext cx="4088765" cy="3115945"/>
          </a:xfrm>
          <a:prstGeom prst="rect">
            <a:avLst/>
          </a:prstGeom>
        </p:spPr>
      </p:pic>
      <p:pic>
        <p:nvPicPr>
          <p:cNvPr id="14" name="Picture 13" descr="Ro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180" y="2540000"/>
            <a:ext cx="377444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Our Models can classify air written bangla digit image with high accuracy rate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We evaluate our models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air written bangla digit datset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have found a maximum f1 score 0.9825 for EfficientnetB0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0.9763 for xception , 0.9421 for inceptionv3, 0.9506 for Densenet121 and 0.9506 for Mobilenetv2.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Work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Work: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 real-time Bangla digit recognition systems using our trained models.</a:t>
            </a:r>
            <a:endParaRPr lang="en-US" sz="1800" dirty="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Optimize models for deployment on edge devices or mobile platforms for practical applications.</a:t>
            </a:r>
            <a:br>
              <a:rPr lang="en-US" sz="2800" dirty="0">
                <a:solidFill>
                  <a:schemeClr val="dk1"/>
                </a:solidFill>
                <a:sym typeface="+mn-ea"/>
              </a:rPr>
            </a:b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Saha, Chayti, et al. "Real time Bangla Digit Recognition through Hand Gestures on Air Using Deep Learning and OpenCV." Int. J. Curr. Sci. Res. Rev 5 (2022).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Mahmud, Hasan, Robiul Islam, and Md Kamrul Hasan. "On-air English Capital Alphabet (ECA) recognition using depth information." The Visual Computer 38.3 (2022): 1015-1025.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Islam, Robiul. Alphabet recognition in unconstrained Air Writing using Depth Information. Diss. Department of Computer Science and Engineering (CSE), Islamic University of Technology (IUT), Board Bazar, Gazipur-1704, Bangladesh, 2018.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 Jabde, Meenal, et al. "A Comprehensive Literature Review on Air-written Online Handwritten Recognition." International Journal of Computing and Digital Systems 15.1 (2024): 307-322.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Chen, Mingyu, Ghassan AlRegib, and Biing-Hwang Juang. "Air-writing recognition—Part I: Modeling and recognition of characters, words, and connecting motions." IEEE Transactions on Human-Machine Systems 46.3 (2015): 403-413.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Lee, Sun-Kyung, and Jong-Hwan Kim. "Air-text: Air-writing and recognition system." Proceedings of the 29th ACM International Conference on Multimedia. 2021.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Mukherjee, Sohom, et al. "Fingertip detection and tracking for recognition of air-writing in videos." Expert Systems with Applications 136 (2019): 217-229.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Chen, Mingyu, Ghassan AlRegib, and Biing-Hwang Juang. "Air-writing recognition—Part II: Detection and recognition of writing activity in continuous stream of motion data." IEEE Transactions on Human-Machine Systems 46.3 (2015): 436-444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63850"/>
            <a:ext cx="10972800" cy="3263900"/>
          </a:xfrm>
        </p:spPr>
        <p:txBody>
          <a:bodyPr/>
          <a:p>
            <a:pPr marL="0" indent="0" algn="ctr">
              <a:buNone/>
            </a:pPr>
            <a:r>
              <a:rPr lang="en-US" sz="8000"/>
              <a:t>Thank You</a:t>
            </a:r>
            <a:endParaRPr lang="en-US" sz="8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GB" b="1" dirty="0">
                <a:solidFill>
                  <a:schemeClr val="tx1"/>
                </a:solidFill>
                <a:sym typeface="+mn-ea"/>
              </a:rPr>
              <a:t>Appendix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Performance Evaluation (Xception)</a:t>
            </a:r>
            <a:endParaRPr lang="en-US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37905" y="2202180"/>
            <a:ext cx="3465195" cy="2654935"/>
          </a:xfrm>
          <a:prstGeom prst="rect">
            <a:avLst/>
          </a:prstGeom>
        </p:spPr>
      </p:pic>
      <p:pic>
        <p:nvPicPr>
          <p:cNvPr id="6" name="Picture 5" descr="confu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" y="1486535"/>
            <a:ext cx="4041775" cy="372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1230630"/>
            <a:ext cx="6596380" cy="852170"/>
          </a:xfrm>
          <a:prstGeom prst="rect">
            <a:avLst/>
          </a:prstGeom>
        </p:spPr>
      </p:pic>
      <p:pic>
        <p:nvPicPr>
          <p:cNvPr id="8" name="Picture 7" descr="roc-au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160" y="2202180"/>
            <a:ext cx="4325620" cy="36283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857500" y="6316980"/>
            <a:ext cx="765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Fig : (a)Confusion matrix (b)Classification report (c)ROC-AUC curve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644650" y="5211445"/>
            <a:ext cx="39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138545" y="5949950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0280015" y="4976495"/>
            <a:ext cx="37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GB" b="1" dirty="0">
                <a:solidFill>
                  <a:schemeClr val="tx1"/>
                </a:solidFill>
                <a:sym typeface="+mn-ea"/>
              </a:rPr>
              <a:t>Appendix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Performance Evaluation (DenseNet121)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53145" y="2874010"/>
            <a:ext cx="3268345" cy="2526030"/>
          </a:xfrm>
          <a:prstGeom prst="rect">
            <a:avLst/>
          </a:prstGeom>
        </p:spPr>
      </p:pic>
      <p:pic>
        <p:nvPicPr>
          <p:cNvPr id="5" name="Picture 4" descr="a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5" y="2368550"/>
            <a:ext cx="3658235" cy="3193415"/>
          </a:xfrm>
          <a:prstGeom prst="rect">
            <a:avLst/>
          </a:prstGeom>
        </p:spPr>
      </p:pic>
      <p:pic>
        <p:nvPicPr>
          <p:cNvPr id="6" name="Picture 5" descr="confu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1332230"/>
            <a:ext cx="4279900" cy="3230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720" y="1230630"/>
            <a:ext cx="6596380" cy="8521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940050" y="6191250"/>
            <a:ext cx="7782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Fig: (a)Confusion matrix (b)Classification report (c)ROC-AUC curve</a:t>
            </a:r>
            <a:endParaRPr lang="en-US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92985" y="4872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363200" y="5629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382385" y="5651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dirty="0">
                <a:solidFill>
                  <a:srgbClr val="1C1C1C"/>
                </a:solidFill>
                <a:ea typeface="Gulim" panose="020B0600000101010101" pitchFamily="34" charset="-127"/>
                <a:sym typeface="+mn-ea"/>
              </a:rPr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US" sz="2000" kern="12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Collection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2000" kern="12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 &amp;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Hyperparameters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 to research objective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Work</a:t>
            </a:r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 dirty="0">
                <a:solidFill>
                  <a:schemeClr val="tx1"/>
                </a:solidFill>
                <a:sym typeface="+mn-ea"/>
              </a:rPr>
              <a:t>Performance Evaluation (InceptionV3)</a:t>
            </a:r>
            <a:endParaRPr lang="en-US" b="1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8420" y="1319530"/>
            <a:ext cx="6596380" cy="8521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76220" y="6168390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Fig 5: (a)Confusion matrix (b)Classification report (c)ROC-AUC curve</a:t>
            </a:r>
            <a:endParaRPr lang="en-US"/>
          </a:p>
        </p:txBody>
      </p:sp>
      <p:pic>
        <p:nvPicPr>
          <p:cNvPr id="3" name="Picture 2" descr="confus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0" y="1675130"/>
            <a:ext cx="3811270" cy="3259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2717800"/>
            <a:ext cx="3235325" cy="2508250"/>
          </a:xfrm>
          <a:prstGeom prst="rect">
            <a:avLst/>
          </a:prstGeom>
        </p:spPr>
      </p:pic>
      <p:pic>
        <p:nvPicPr>
          <p:cNvPr id="11" name="Picture 10" descr="outpu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745" y="2489200"/>
            <a:ext cx="3995420" cy="3310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16650" y="5800090"/>
            <a:ext cx="38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95220" y="5385435"/>
            <a:ext cx="38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0171430" y="5385435"/>
            <a:ext cx="38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6585585" cy="4953000"/>
          </a:xfrm>
        </p:spPr>
        <p:txBody>
          <a:bodyPr/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kern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Classification of Air Writting Bangla digit via hand Gesture  using Deep Learning model</a:t>
            </a:r>
            <a:endParaRPr lang="en-US" sz="2000" kern="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 kern="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Air Writing involves recognizing characters drawn in mid-air using hand gestures, without any physical contact with a surface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0675" y="1813560"/>
            <a:ext cx="3487420" cy="26162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940675" y="498284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Figure1:  Air writting Bangla digit using hand gesture</a:t>
            </a:r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09600" y="1107440"/>
          <a:ext cx="11204575" cy="474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45"/>
                <a:gridCol w="3279775"/>
                <a:gridCol w="3858895"/>
                <a:gridCol w="3020060"/>
              </a:tblGrid>
              <a:tr h="902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No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Methodology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Limitation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939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Primarily employs Convolutional Neural Networks (CNNs) as the deep learning model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High Training Accuracy vs. Real-Time Input Recognition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Training accuracy: 99.36%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Validation accuracy 97%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28981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Deep learning models applied in the study  are Long Short-Term Memory (LSTM) and Convolutional Neural Network (CNN)  .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Its reliance on specific hardware, notably the Intel RealSense SR300 camera for fingertip detection and trajectory tracking.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CNN :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Without normalization: 98.26%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With nearest neighbor: 98.89%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Root point : 98.73%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Both : 99.06%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LSTM: 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Without normalization: 98.68%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With nearest neighbor: 99.08%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Root point : 99.02%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Both : 99.17%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09600" y="6098540"/>
            <a:ext cx="11419840" cy="288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[1] Saha, Chayti, et al. "Real time Bangla Digit Recognition through Hand Gestures on Air Using Deep Learning and OpenCV." Int. J. Curr. Sci. Res. Rev 5 (2022).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610235" y="6386830"/>
            <a:ext cx="113423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[2] Alam, Md Shahinur, et al. "Trajectory-based air-writing recognition using deep neural network and depth sensor." Sensors 20.2 (2020): 376.</a:t>
            </a:r>
            <a:endParaRPr 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508000" y="967740"/>
          <a:ext cx="11204575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845"/>
                <a:gridCol w="3190875"/>
                <a:gridCol w="3947795"/>
                <a:gridCol w="3020060"/>
              </a:tblGrid>
              <a:tr h="5143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No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Methodology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Limitation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Multi-class Support Vector Machine (SVM) were employed for training and testing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Study was conducted with a relatively small sample size of 15 users in a specific natural environment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For dataset 6, the researchers achieved a high recognition accuracy of  96.85% 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9780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AlexNet have been used as primary model. Also used Vgg16,Resnet,InceptionV3, </a:t>
                      </a: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InceptionV4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Potential difficulty in accurately detecting and tracking fingertips 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 : 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Alexnet : 96.11%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Vgg16 : 96.75 %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Resnet : 97.32 %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InceptionV3 : 97.56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InceptionV4 : 98.12%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09600" y="5996940"/>
            <a:ext cx="11102975" cy="288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[3]Mahmud, Hasan, Robiul Islam, and Md Kamrul Hasan. "On-air English Capital Alphabet (ECA) recognition using depth information." The Visual Computer 38.3 (2022): 1015-1025.</a:t>
            </a:r>
            <a:endParaRPr lang="en-US" sz="1200"/>
          </a:p>
        </p:txBody>
      </p:sp>
      <p:sp>
        <p:nvSpPr>
          <p:cNvPr id="9" name="Text Box 8"/>
          <p:cNvSpPr txBox="1"/>
          <p:nvPr/>
        </p:nvSpPr>
        <p:spPr>
          <a:xfrm>
            <a:off x="609600" y="6433820"/>
            <a:ext cx="11330305" cy="2381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200"/>
              <a:t>[4] Mukherjee, Sohom, et al. "Fingertip detection and tracking for recognition of air-writing in videos." Expert Systems with Applications 136 (2019): 217-229.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Objective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 a dataset for our research under variety of conditions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train a  deep learning model  model that can detect air written Bangla digit more efficiently.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Ensure the system can handle variability in Bangla digit styles and handwriting from different users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16760" y="1089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Collection</a:t>
            </a: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Dataset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Size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Total imgae : 26570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Train with 18599 images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Validation with 3986 images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 with 3,985 images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Multiple Writers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 Variations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Diverse Background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457200"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5363845" y="1541145"/>
            <a:ext cx="2109470" cy="1582420"/>
          </a:xfrm>
          <a:prstGeom prst="rect">
            <a:avLst/>
          </a:prstGeom>
        </p:spPr>
      </p:pic>
      <p:pic>
        <p:nvPicPr>
          <p:cNvPr id="7" name="Content Placeholder 6" descr="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0170" y="1541145"/>
            <a:ext cx="1898015" cy="1581785"/>
          </a:xfrm>
          <a:prstGeom prst="rect">
            <a:avLst/>
          </a:prstGeom>
        </p:spPr>
      </p:pic>
      <p:pic>
        <p:nvPicPr>
          <p:cNvPr id="8" name="Picture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40" y="1561465"/>
            <a:ext cx="2081530" cy="1562100"/>
          </a:xfrm>
          <a:prstGeom prst="rect">
            <a:avLst/>
          </a:prstGeom>
        </p:spPr>
      </p:pic>
      <p:pic>
        <p:nvPicPr>
          <p:cNvPr id="4" name="Picture 3" descr="datas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880" y="3695065"/>
            <a:ext cx="6529705" cy="26911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05600" y="3314700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Fig1: Dataset with diverse background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6174740" y="6386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 2: Total images for per classes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Methodology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20620" y="6138545"/>
            <a:ext cx="7233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3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Proposed methodology 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5" name="Content Placeholder 24" descr="Thesis_methodology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0" y="1222375"/>
            <a:ext cx="11249660" cy="4857115"/>
          </a:xfrm>
          <a:prstGeom prst="rect">
            <a:avLst/>
          </a:prstGeom>
        </p:spPr>
      </p:pic>
      <p:pic>
        <p:nvPicPr>
          <p:cNvPr id="29" name="Picture 28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995045"/>
            <a:ext cx="986790" cy="843915"/>
          </a:xfrm>
          <a:prstGeom prst="rect">
            <a:avLst/>
          </a:prstGeom>
        </p:spPr>
      </p:pic>
      <p:pic>
        <p:nvPicPr>
          <p:cNvPr id="30" name="Picture 29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35" y="1585595"/>
            <a:ext cx="899160" cy="834390"/>
          </a:xfrm>
          <a:prstGeom prst="rect">
            <a:avLst/>
          </a:prstGeom>
        </p:spPr>
      </p:pic>
      <p:pic>
        <p:nvPicPr>
          <p:cNvPr id="31" name="Picture 30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840" y="1368425"/>
            <a:ext cx="976630" cy="819785"/>
          </a:xfrm>
          <a:prstGeom prst="rect">
            <a:avLst/>
          </a:prstGeom>
        </p:spPr>
      </p:pic>
      <p:pic>
        <p:nvPicPr>
          <p:cNvPr id="32" name="Content Placeholder 5" descr="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246495" y="3220720"/>
            <a:ext cx="1053465" cy="704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 to research objective</a:t>
            </a: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create air writting Bangla digit dataset  under variety of conditions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Applied five different deep learning models to efficiently detect air-written Bangla digits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We have ensured the system can handle variability in Bangla digit styles and handwriting from different users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6633</Words>
  <Application>WPS Presentation</Application>
  <PresentationFormat>Widescreen</PresentationFormat>
  <Paragraphs>333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Times New Roman</vt:lpstr>
      <vt:lpstr>Gulim</vt:lpstr>
      <vt:lpstr>Malgun Gothic</vt:lpstr>
      <vt:lpstr>Microsoft YaHei</vt:lpstr>
      <vt:lpstr>Arial Unicode MS</vt:lpstr>
      <vt:lpstr>Calibri</vt:lpstr>
      <vt:lpstr>Communications and Dialogues</vt:lpstr>
      <vt:lpstr>Bangladesh Army University of Science and Technology</vt:lpstr>
      <vt:lpstr>Contents</vt:lpstr>
      <vt:lpstr>Introduction</vt:lpstr>
      <vt:lpstr>Literature Review</vt:lpstr>
      <vt:lpstr>Literature Review</vt:lpstr>
      <vt:lpstr>Research Objective</vt:lpstr>
      <vt:lpstr>Dataset Collection</vt:lpstr>
      <vt:lpstr>Proposed Methodology</vt:lpstr>
      <vt:lpstr>Response to research objective</vt:lpstr>
      <vt:lpstr>Results &amp; Model Hyperparameters</vt:lpstr>
      <vt:lpstr>Performance Evaluation (EfficientnetB0)</vt:lpstr>
      <vt:lpstr>Performance Evaluation (MobileNetV2)</vt:lpstr>
      <vt:lpstr>Conclusion</vt:lpstr>
      <vt:lpstr>Future Work</vt:lpstr>
      <vt:lpstr>References</vt:lpstr>
      <vt:lpstr>References</vt:lpstr>
      <vt:lpstr>PowerPoint 演示文稿</vt:lpstr>
      <vt:lpstr>Appendix Performance Evaluation (Xception)</vt:lpstr>
      <vt:lpstr>Appendix Performance Evaluation (DenseNet121)</vt:lpstr>
      <vt:lpstr>Performance Evaluation (InceptionV3)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Bangladesh Army University of Science and Technology</dc:title>
  <dc:creator/>
  <cp:lastModifiedBy>GHOST</cp:lastModifiedBy>
  <cp:revision>22</cp:revision>
  <dcterms:created xsi:type="dcterms:W3CDTF">2024-06-23T08:59:00Z</dcterms:created>
  <dcterms:modified xsi:type="dcterms:W3CDTF">2024-06-28T17:05:20Z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40428593E80946D39011BB1E3FE9A30B_11</vt:lpwstr>
  </property>
  <property fmtid="{D5CDD505-2E9C-101B-9397-08002B2CF9AE}" pid="3" name="KSOProductBuildVer">
    <vt:lpwstr>1033-12.2.0.13472</vt:lpwstr>
  </property>
</Properties>
</file>