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97" r:id="rId6"/>
    <p:sldId id="424" r:id="rId7"/>
    <p:sldId id="431" r:id="rId8"/>
    <p:sldId id="425" r:id="rId9"/>
    <p:sldId id="404" r:id="rId10"/>
    <p:sldId id="398" r:id="rId11"/>
    <p:sldId id="283" r:id="rId12"/>
    <p:sldId id="313" r:id="rId13"/>
    <p:sldId id="271" r:id="rId14"/>
    <p:sldId id="379" r:id="rId15"/>
    <p:sldId id="358" r:id="rId16"/>
    <p:sldId id="400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ib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B43"/>
    <a:srgbClr val="D8DCDE"/>
    <a:srgbClr val="03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4T11:17:02.60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5F63C-B9DE-4CAC-ABB5-9975DECA0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5542" y="2960913"/>
            <a:ext cx="8040915" cy="105954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542" y="4139067"/>
            <a:ext cx="8040915" cy="592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28800" y="617220"/>
            <a:ext cx="9807575" cy="5417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450" y="2743200"/>
            <a:ext cx="7277100" cy="1041399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7450" y="3941763"/>
            <a:ext cx="7277100" cy="592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41714" y="575356"/>
            <a:ext cx="9612086" cy="90510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10000" y="3160800"/>
            <a:ext cx="5094000" cy="1202400"/>
          </a:xfrm>
        </p:spPr>
        <p:txBody>
          <a:bodyPr anchor="t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8" name="组合 27"/>
          <p:cNvGrpSpPr/>
          <p:nvPr userDrawn="1"/>
        </p:nvGrpSpPr>
        <p:grpSpPr bwMode="auto">
          <a:xfrm>
            <a:off x="3292475" y="2947988"/>
            <a:ext cx="5575300" cy="1624012"/>
            <a:chOff x="3327400" y="2912765"/>
            <a:chExt cx="5575300" cy="10541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3274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40100" y="3966865"/>
              <a:ext cx="556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027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3274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709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3808800" y="2757600"/>
            <a:ext cx="4561200" cy="370800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2342" y="365125"/>
            <a:ext cx="1861457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799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41714" y="575356"/>
            <a:ext cx="9612086" cy="90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2686"/>
            <a:ext cx="10515600" cy="446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just" defTabSz="914400" rtl="0" eaLnBrk="1" latinLnBrk="0" hangingPunct="1">
        <a:lnSpc>
          <a:spcPct val="120000"/>
        </a:lnSpc>
        <a:spcBef>
          <a:spcPts val="6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0.jpe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438910"/>
            <a:ext cx="12191365" cy="878205"/>
          </a:xfrm>
        </p:spPr>
        <p:txBody>
          <a:bodyPr>
            <a:norm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Bangladesh Army 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University of Science and Technology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17955" y="3261995"/>
            <a:ext cx="9133840" cy="592455"/>
          </a:xfrm>
        </p:spPr>
        <p:txBody>
          <a:bodyPr>
            <a:no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Bangla Digit Recognition Real-time Hand Gesture Interface with Deep Learning</a:t>
            </a:r>
            <a:endParaRPr lang="en-US" altLang="zh-CN" sz="180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178"/>
          <p:cNvSpPr txBox="1"/>
          <p:nvPr/>
        </p:nvSpPr>
        <p:spPr>
          <a:xfrm>
            <a:off x="1563370" y="4979670"/>
            <a:ext cx="2805430" cy="1229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Group Members: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Harishankar Barman</a:t>
            </a:r>
            <a:endParaRPr lang="en-US" altLang="zh-CN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Mushrat Binte Alam Mithy</a:t>
            </a:r>
            <a:endParaRPr lang="en-US" altLang="zh-CN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MD. Yeamin Islam Sakib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356475" y="4981575"/>
            <a:ext cx="378396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Supervisor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Hasan Muhammad Kafi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Assistant Professor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Dept. Of CSE , BAUST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-635"/>
            <a:ext cx="1769110" cy="1817370"/>
          </a:xfrm>
          <a:prstGeom prst="rect">
            <a:avLst/>
          </a:prstGeom>
        </p:spPr>
      </p:pic>
      <p:sp>
        <p:nvSpPr>
          <p:cNvPr id="4" name="文本框 7178"/>
          <p:cNvSpPr txBox="1"/>
          <p:nvPr/>
        </p:nvSpPr>
        <p:spPr>
          <a:xfrm>
            <a:off x="4177665" y="4030980"/>
            <a:ext cx="3837305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Course code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: CSE 4000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7178"/>
          <p:cNvSpPr txBox="1"/>
          <p:nvPr/>
        </p:nvSpPr>
        <p:spPr>
          <a:xfrm>
            <a:off x="4177665" y="4444365"/>
            <a:ext cx="3837305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Course Titile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: Project/Thesis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7178"/>
          <p:cNvSpPr txBox="1"/>
          <p:nvPr/>
        </p:nvSpPr>
        <p:spPr>
          <a:xfrm>
            <a:off x="4177665" y="5272405"/>
            <a:ext cx="17068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(200201001)</a:t>
            </a:r>
            <a:endParaRPr lang="en-US" altLang="zh-CN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200201006</a:t>
            </a:r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(200201015)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35" y="2317750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Dept. Of Computer Science and Engineering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Dataset Collection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91360" y="238442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Dataset Size</a:t>
            </a:r>
            <a:endParaRPr lang="en-US" sz="2000"/>
          </a:p>
        </p:txBody>
      </p:sp>
      <p:sp>
        <p:nvSpPr>
          <p:cNvPr id="11" name="Rounded Rectangle 10"/>
          <p:cNvSpPr/>
          <p:nvPr/>
        </p:nvSpPr>
        <p:spPr>
          <a:xfrm>
            <a:off x="1414145" y="250190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14145" y="293116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991360" y="32581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Digit Variations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991360" y="28289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Multiple Writers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14145" y="336042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14145" y="378968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91360" y="36874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Diverse Background</a:t>
            </a:r>
            <a:endParaRPr lang="en-US"/>
          </a:p>
        </p:txBody>
      </p:sp>
      <p:pic>
        <p:nvPicPr>
          <p:cNvPr id="6" name="Content Placeholder 5" descr="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flipH="1">
            <a:off x="5003800" y="1798955"/>
            <a:ext cx="2871470" cy="2153920"/>
          </a:xfrm>
          <a:prstGeom prst="rect">
            <a:avLst/>
          </a:prstGeom>
        </p:spPr>
      </p:pic>
      <p:pic>
        <p:nvPicPr>
          <p:cNvPr id="7" name="Content Placeholder 6" descr="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6415" y="1680845"/>
            <a:ext cx="2786380" cy="2090420"/>
          </a:xfrm>
          <a:prstGeom prst="rect">
            <a:avLst/>
          </a:prstGeom>
        </p:spPr>
      </p:pic>
      <p:pic>
        <p:nvPicPr>
          <p:cNvPr id="8" name="Picture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055745"/>
            <a:ext cx="3553460" cy="266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741714" y="589961"/>
            <a:ext cx="9612086" cy="90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altLang="zh-CN" smtClean="0"/>
              <a:t> </a:t>
            </a:r>
            <a:endParaRPr lang="zh-CN" altLang="en-US" dirty="0"/>
          </a:p>
        </p:txBody>
      </p:sp>
      <p:sp>
        <p:nvSpPr>
          <p:cNvPr id="2" name="文本框 7"/>
          <p:cNvSpPr txBox="1"/>
          <p:nvPr>
            <p:custDataLst>
              <p:tags r:id="rId2"/>
            </p:custDataLst>
          </p:nvPr>
        </p:nvSpPr>
        <p:spPr>
          <a:xfrm>
            <a:off x="-635" y="602615"/>
            <a:ext cx="12192635" cy="904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Tools and Technology</a:t>
            </a:r>
            <a:endParaRPr lang="en-US" altLang="zh-CN" dirty="0"/>
          </a:p>
        </p:txBody>
      </p:sp>
      <p:sp>
        <p:nvSpPr>
          <p:cNvPr id="6" name="Text Box 5"/>
          <p:cNvSpPr txBox="1"/>
          <p:nvPr/>
        </p:nvSpPr>
        <p:spPr>
          <a:xfrm>
            <a:off x="2193925" y="2067560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Hardware Requirements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274570" y="243586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Computer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GPU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193925" y="3195320"/>
            <a:ext cx="3937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Software Requirements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274570" y="3586480"/>
            <a:ext cx="3775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Programming Language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Deep Learning Framework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Image Processing Libraries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Jupyter Notebooks or IDE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10360" y="216979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10360" y="327469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310"/>
            <a:ext cx="12192000" cy="904875"/>
          </a:xfrm>
        </p:spPr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64540" y="2049145"/>
            <a:ext cx="108261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conclusion, our Bangla Digit Recognition Real-time Hand Gesture Interface with Deep Learning not only provides an innovative and culturally relevant way to interact with technology but also ensures precision through deep learning. With real-time processing capabilities, it opens avenues for diverse applications, promising a future where intuitive gestures seamlessly integrate with our digital experiences.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310"/>
            <a:ext cx="12191365" cy="904875"/>
          </a:xfrm>
        </p:spPr>
        <p:txBody>
          <a:bodyPr/>
          <a:p>
            <a:pPr algn="ctr"/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36420" y="2841625"/>
            <a:ext cx="9272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Mahmud, Hasan, Robiul Islam, and Md Kamrul Hasan. "On-air English Capital Alphabet (ECA) recognition using depth information." The Visual Computer 38, no. 3 (2022): 1015-1025.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42440" y="1896110"/>
            <a:ext cx="92735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Saha, Chayti, Fozilatunnesa Masuma, Khalil Ahammad, Chowdhury Shahriar Muzammel, and Md Mohibullah. "Real time Bangla Digit Recognition through Hand Gestures on Air Using Deep Learning and OpenCV."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36420" y="3844290"/>
            <a:ext cx="9084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Ismail, Sabir. "Air Writing For Bangla Digits and Alphabets Using Android Device."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83005" y="227520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3005" y="322072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83005" y="466344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36420" y="4422775"/>
            <a:ext cx="9273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Mohammadi, Shahram, and Reza Maleki. "Air-writing recognition system for Persian numbers with a novel classifier." The Visual Computer 36.5 (2020): 1001-1015.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83005" y="394208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B2956902-F09B-441B-B146-42AEA082A7D0}" type="slidenum">
              <a:rPr lang="zh-CN" altLang="en-US" sz="1800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80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shutterstock_download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75910" y="364490"/>
            <a:ext cx="5934710" cy="61283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42365" y="2435860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34720" y="2804160"/>
            <a:ext cx="4175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sym typeface="+mn-ea"/>
              </a:rPr>
              <a:t>Any Question ???</a:t>
            </a:r>
            <a:endParaRPr lang="en-US" sz="3200" b="1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 You</a:t>
            </a:r>
            <a:endParaRPr lang="en-US" altLang="zh-CN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THANK YOU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165" y="2950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Presentation Outline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62170" y="863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1315" y="209931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329815" y="1981835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31315" y="251015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31315" y="292100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329815" y="2407920"/>
            <a:ext cx="21228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329815" y="2828925"/>
            <a:ext cx="20243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1315" y="335216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329815" y="324993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31315" y="374269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329815" y="364553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31315" y="413321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329815" y="402590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Dataset Collection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31315" y="452374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339340" y="4426585"/>
            <a:ext cx="33712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Resource Requirements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31315" y="491426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329815" y="4837430"/>
            <a:ext cx="33712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31315" y="534543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329815" y="5248275"/>
            <a:ext cx="33712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Reference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662170" y="863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1794510"/>
            <a:ext cx="4766310" cy="35750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60350" y="2712720"/>
            <a:ext cx="58889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Air writing is a method of communication or learning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 involves using hand or finger movements in the air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The movements represent letters, words, or symbols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This is done without actually writing on a physical surface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1"/>
          <p:cNvSpPr txBox="1"/>
          <p:nvPr>
            <p:custDataLst>
              <p:tags r:id="rId2"/>
            </p:custDataLst>
          </p:nvPr>
        </p:nvSpPr>
        <p:spPr>
          <a:xfrm>
            <a:off x="838165" y="29502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Introduction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48325" y="32296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Problem Statement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62170" y="863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78915" y="1882775"/>
            <a:ext cx="5694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Assistive Technology for People with Disabilities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88440" y="2332355"/>
            <a:ext cx="44469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Interactive Educational Tools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78915" y="2781935"/>
            <a:ext cx="32194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Sign Language Recognition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70355" y="3217545"/>
            <a:ext cx="33197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Digital voting systems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62990" y="198501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62990" y="288417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62990" y="333375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62990" y="243459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52705"/>
            <a:ext cx="12191365" cy="118237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Literature Review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3265" y="2790190"/>
            <a:ext cx="60598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b="1"/>
              <a:t>Dataset Splitting and Ratios:</a:t>
            </a:r>
            <a:endParaRPr lang="en-US" b="1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13,748 photos are used in train </a:t>
            </a:r>
            <a:endParaRPr lang="en-US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/>
              <a:t>4000 and 2000 images used in test ans validation  </a:t>
            </a:r>
            <a:endParaRPr lang="en-US" b="1"/>
          </a:p>
          <a:p>
            <a:pPr indent="0" algn="just">
              <a:buFont typeface="Wingdings" panose="05000000000000000000" charset="0"/>
              <a:buNone/>
            </a:pPr>
            <a:endParaRPr lang="en-US"/>
          </a:p>
          <a:p>
            <a:pPr indent="0" algn="just">
              <a:buFont typeface="Wingdings" panose="05000000000000000000" charset="0"/>
              <a:buNone/>
            </a:pPr>
            <a:r>
              <a:rPr lang="en-US"/>
              <a:t>Training, validation, and testing sets with a ratio of 70%, 10%, and 20% respectively.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90" y="1235075"/>
            <a:ext cx="3089910" cy="22364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3265" y="1794510"/>
            <a:ext cx="6925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b="1">
                <a:sym typeface="+mn-ea"/>
              </a:rPr>
              <a:t>Work On</a:t>
            </a:r>
            <a:r>
              <a:rPr lang="en-US">
                <a:sym typeface="+mn-ea"/>
              </a:rPr>
              <a:t>: Real time Bangla Digit Recognition through Hand Gestures on Air Using Deep Learning and OpenCV.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0760" y="2409825"/>
            <a:ext cx="220154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400">
                <a:sym typeface="+mn-ea"/>
              </a:rPr>
              <a:t>Saha, Chayti, et al (2022)</a:t>
            </a: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0" y="3940810"/>
            <a:ext cx="3883025" cy="16833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23265" y="4979035"/>
            <a:ext cx="60591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b="1">
                <a:sym typeface="+mn-ea"/>
              </a:rPr>
              <a:t>Accuracy:</a:t>
            </a:r>
            <a:r>
              <a:rPr lang="en-US">
                <a:sym typeface="+mn-ea"/>
              </a:rPr>
              <a:t>The achieved training accuracy of 93.29%, validation accuracy of 96% and test accuracy of 98.37%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113220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Literature Review(Continue)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92480" y="2281555"/>
            <a:ext cx="65360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b="1"/>
              <a:t>Accuracy </a:t>
            </a:r>
            <a:r>
              <a:rPr lang="en-US"/>
              <a:t>: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SVM had a recognition rate of 96.2% with a recognition time of 305 ms.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KNN achieved a recognition rate of 95.6% with a recognition time of 125 ms.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HMM had a recognition rate of 86% with a recognition time of 112 ms.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The proposed classifier achieved a high recognition rate of 98.6% with a recognition time of 10 ms.</a:t>
            </a:r>
            <a:endParaRPr lang="en-US"/>
          </a:p>
          <a:p>
            <a:pPr algn="just"/>
            <a:r>
              <a:rPr lang="en-US"/>
              <a:t> 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19760" y="1276985"/>
            <a:ext cx="85985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b="1">
                <a:sym typeface="+mn-ea"/>
              </a:rPr>
              <a:t>Work On</a:t>
            </a:r>
            <a:r>
              <a:rPr lang="en-US">
                <a:sym typeface="+mn-ea"/>
              </a:rPr>
              <a:t>:  </a:t>
            </a:r>
            <a:r>
              <a:rPr lang="en-US">
                <a:sym typeface="+mn-ea"/>
              </a:rPr>
              <a:t>Air-writing recognition system for Persian numbers with a novel classifer</a:t>
            </a:r>
            <a:endParaRPr lang="en-US"/>
          </a:p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55" y="1922145"/>
            <a:ext cx="3991610" cy="20008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4055110"/>
            <a:ext cx="3900170" cy="266636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536748" y="1276985"/>
            <a:ext cx="234886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en-US" sz="1400">
                <a:sym typeface="+mn-ea"/>
              </a:rPr>
              <a:t>Mohammadi, s et al. (2020)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525" y="295275"/>
            <a:ext cx="12191365" cy="1324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Research Gap</a:t>
            </a:r>
            <a:endParaRPr lang="en-US" altLang="zh-CN" b="1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237615" y="2089150"/>
            <a:ext cx="10116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b="1"/>
              <a:t>Real-world Variability</a:t>
            </a:r>
            <a:r>
              <a:rPr lang="en-US"/>
              <a:t>: The paper does not extensively discuss the performance of the model under real-world conditions,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09040" y="2890520"/>
            <a:ext cx="10230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Benchmark Datasets</a:t>
            </a:r>
            <a:r>
              <a:rPr lang="en-US"/>
              <a:t>: The paper should compare the performance of its model on benchmark datasets commonly used in the field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6740" y="232981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6740" y="313118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405130"/>
            <a:ext cx="121907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  <a:endParaRPr lang="en-US" sz="4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45" y="1521460"/>
            <a:ext cx="1219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/>
              <a:t>                              Create a dataset for our research under </a:t>
            </a:r>
            <a:r>
              <a:rPr lang="en-US">
                <a:sym typeface="+mn-ea"/>
              </a:rPr>
              <a:t>variety of conditions</a:t>
            </a:r>
            <a:endParaRPr lang="en-US"/>
          </a:p>
          <a:p>
            <a:pPr algn="ctr"/>
            <a:r>
              <a:rPr lang="en-US"/>
              <a:t>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06500" y="1638935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06500" y="216662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75155" y="1920240"/>
            <a:ext cx="9478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To built a  leightweight deep learning model  model that can detect air written Bangla digit     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more efficiently.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38655" y="2655570"/>
            <a:ext cx="8907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>
                <a:sym typeface="+mn-ea"/>
              </a:rPr>
              <a:t>To analyzing  and compare the accuracy and performance of the proposed  model with  state of the art models.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06500" y="2842260"/>
            <a:ext cx="415925" cy="163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8030" y="227965"/>
            <a:ext cx="10696575" cy="904875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en-US" altLang="zh-CN" dirty="0"/>
              <a:t>Methodology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Content Placeholder 5" descr="methodology new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20" y="1132840"/>
            <a:ext cx="6513195" cy="5029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89855" y="6356350"/>
            <a:ext cx="2096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Figure : Work Flow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65860" y="24580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6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1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1*a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1"/>
  <p:tag name="KSO_WM_SLIDE_INDEX" val="21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93*223"/>
  <p:tag name="KSO_WM_SLIDE_SIZE" val="811*1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谢 谢 大 家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29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" val="THANK YOU"/>
</p:tagLst>
</file>

<file path=ppt/tags/tag22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9"/>
  <p:tag name="KSO_WM_SLIDE_INDEX" val="29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EMPLATE_THUMBS_INDEX" val="1、4、5、9、12、15、19、21、22、24、29"/>
  <p:tag name="KSO_WM_TEMPLATE_CATEGORY" val="custom"/>
  <p:tag name="KSO_WM_TEMPLATE_INDEX" val="160175"/>
  <p:tag name="KSO_WM_TAG_VERSION" val="1.0"/>
  <p:tag name="KSO_WM_SLIDE_ID" val="custom16017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Theme">
  <a:themeElements>
    <a:clrScheme name="自定义 30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03B4D2"/>
      </a:accent1>
      <a:accent2>
        <a:srgbClr val="628EE3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A000120141114A02KPBG</Template>
  <TotalTime>0</TotalTime>
  <Words>3774</Words>
  <Application>WPS Presentation</Application>
  <PresentationFormat>宽屏</PresentationFormat>
  <Paragraphs>192</Paragraphs>
  <Slides>15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黑体</vt:lpstr>
      <vt:lpstr>Calibri</vt:lpstr>
      <vt:lpstr>Office Theme</vt:lpstr>
      <vt:lpstr>Bangladesh Army University of Science and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Methodology </vt:lpstr>
      <vt:lpstr>Dataset Collection</vt:lpstr>
      <vt:lpstr>PowerPoint 演示文稿</vt:lpstr>
      <vt:lpstr>Conclusion</vt:lpstr>
      <vt:lpstr>Reference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y3am1n</cp:lastModifiedBy>
  <cp:revision>176</cp:revision>
  <dcterms:created xsi:type="dcterms:W3CDTF">2015-11-10T02:20:00Z</dcterms:created>
  <dcterms:modified xsi:type="dcterms:W3CDTF">2024-06-20T10:02:24Z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B00F73CF6DB14DC8BAFF17D9431A7B79</vt:lpwstr>
  </property>
</Properties>
</file>