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1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5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1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8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4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3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BDDF98-C922-483F-97E9-3E76B0201B4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16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E3D9DC05-9A20-6956-31AA-A08AD851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2"/>
          <a:stretch/>
        </p:blipFill>
        <p:spPr>
          <a:xfrm>
            <a:off x="305" y="0"/>
            <a:ext cx="12191695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6C017-30C4-9632-0266-064DBFD7E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Advanced Mathematics for Data Analysis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F47A05A3-B47D-9948-608C-E152592B91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417763" y="1410762"/>
            <a:ext cx="410291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 Advanced Mathematics for Data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Rezoan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Ahmed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Id: 20241238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Course: DAT601 S12025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Institution: Polytechnic Institute Australia</a:t>
            </a:r>
          </a:p>
        </p:txBody>
      </p:sp>
    </p:spTree>
    <p:extLst>
      <p:ext uri="{BB962C8B-B14F-4D97-AF65-F5344CB8AC3E}">
        <p14:creationId xmlns:p14="http://schemas.microsoft.com/office/powerpoint/2010/main" val="210087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977A-A5AB-0515-FDE9-1F0A47CA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05103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4 - Linear Regression Analysis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797AF4-21FF-6F5C-4652-311A398C53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8220520" cy="115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a positive correlation between advertising expenditure and new customers.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Equation: ŷ = 27.032 + 0.0568x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 (R²): R² ≈ 0.724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50979-836A-17E4-BBD9-D2EE3C6B54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6" y="2312925"/>
            <a:ext cx="5215128" cy="3365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14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5DCC-934A-9F5C-E6BE-AC3E8F1F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4 -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4842-FCF6-0377-6C3A-B43BA4E1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 for Linear Relationship: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(H₀):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β₁ = 0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linear relationship)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 (H₁):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β₁ ≠ 0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linear relationship)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Statistic Calculation: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≈ 4.59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t-value for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= 0.05,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8: 2.306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|t| = 4.59 &gt; 2.306, Reject H₀.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strong evidence for a linear relationship between advertising expenditure and new customers.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1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C505-C8EC-69B6-4EF8-BB5A4F60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4 - Linear Regression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7AA3-033B-6D8D-88A6-3CCC5E6C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Error Calculation: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SE(b₁) ≈ 0.01237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SE(b₁) and b₁, the t-statistic is calculated.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≈ 4.59, which is significant.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Interpretation: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(b₀) ≈ 27.032: The base number of new customers when no money is spent on advertising.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(b₁) ≈ 0.0568: For each additional dollar spent on advertising, the number of new customers increases by approximately 0.0568.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4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4CB8-084E-77A2-1561-C753DCD9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C169-19BF-AEE0-6D41-A60EF0FE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Conditional probability calculations help understand the effectiveness of complaint flagging.</a:t>
            </a:r>
          </a:p>
          <a:p>
            <a:pPr marL="457200" lvl="1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Confidence intervals and sample size estimation are crucial for population mean estimation.</a:t>
            </a:r>
          </a:p>
          <a:p>
            <a:pPr marL="457200" lvl="1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Hypothesis testing provides insights into comparing different strategies and determining statistical significance.</a:t>
            </a:r>
          </a:p>
          <a:p>
            <a:pPr marL="457200" lvl="1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 analysis helps quantify the relationship between advertising expenditure and customer acquisition, with a strong positive correlation.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1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DB51-9455-3671-083B-2C64428A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F95B-AC36-864C-EAB5-87BFCF51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Bertsekas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P.,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Tsitsiklis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N. (2008). Introduction to Probability.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Feller, W. (1968). An Introduction to Probability Theory and Its Applications.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Ross, S. M. (2014). Introduction to Probability and Statistics for Engineers and Scientists.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DeGroot, M. H.,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Schervish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J. (2012). Probability and Statistics.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Casella, G., &amp; Berger, R. L. (2002). Statistical Inference.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9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D12D-BFB1-954A-510A-4A8D3556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827" y="259674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0493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AA8B-4431-6DBD-36D4-C0E35477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14831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2448A5-CF81-0F86-0E51-E33CBA91E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43329"/>
            <a:ext cx="4641014" cy="152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Conditional Probability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Sampling and Confidence Interval Estimation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Hypothesis Testing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251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B46F-A51B-F655-E9AE-863D000E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1 - 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87A7-CC3C-2F60-4799-4468FA63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Terms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Valid Complaint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False Complaint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FV = Flagged as Valid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 = Flagged as False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Probabilities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P(V) = 0.15, P(F) = 0.85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P(FV|V) = 0.92, P(FF|F) = 0.85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probabilities of combined events using multiplication rule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8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673D-6032-3399-F8F1-A09C6FCD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1 - Conditional Probability (cont.)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0C21A5-DE57-693D-69FE-56C97A38C9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0572" y="1853754"/>
            <a:ext cx="217508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P(V ∩ FV) = 0.138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P(F ∩ FV) = 0.1275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P(V ∩ FF) = 0.012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P(F ∩ FF) = 0.7225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Flagging Probabilities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P(FV) = 0.2655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P(FF) = 0.7345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D1FE4B-4DA1-2D73-E9DA-234CD2AC9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755" y="1860420"/>
            <a:ext cx="6487673" cy="235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 complaint flagged as valid is actually valid: P(V|FV) ≈ 51.98%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 complaint flagged as false is actually false: P(F|FF) ≈ 98.37%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 valid complaint is actually false: P(F|FV) = 48.02%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 false complaint is actually valid: P(V|FF) = 1.63%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7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E14C-2941-73FA-C395-DAADCC2C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2 - Sampling and Confidence Interval Estimation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CFAB79-CA87-5D4D-775B-C3ABAA81EE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17625"/>
            <a:ext cx="4307589" cy="152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Sampling Method: Simple Random Sampling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 Estimate: Mean commuting time = 18 hours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Error Calculation: SE ≈ 0.179 hours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Margin of Error: ME ≈ 0.350 hours</a:t>
            </a:r>
          </a:p>
        </p:txBody>
      </p:sp>
    </p:spTree>
    <p:extLst>
      <p:ext uri="{BB962C8B-B14F-4D97-AF65-F5344CB8AC3E}">
        <p14:creationId xmlns:p14="http://schemas.microsoft.com/office/powerpoint/2010/main" val="385800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7B98-7FBF-A7C2-9B18-1789755F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2 - Confidence Interval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DFF3-B59D-F770-74F5-14C45467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 Calculation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Bound: 17.65 hours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Bound: 18.35 hours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95% confidence that the true average weekly commuting time is between 17.65 and 18.35 hours.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7836-6758-090B-D9E5-E80F4DAB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2 - Minimum Sample Size &amp; 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A3C9-D2FD-A207-F7FC-5CA15DB3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Sample Size: 62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 μ = 20 hours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Z-test results: Reject H₀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2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9421-1F0D-0775-5349-D3551957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21533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3 - Hypothesis Testing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3771DB-C34E-FEE8-A95A-CDAD72FF2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70768"/>
            <a:ext cx="6834948" cy="226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Setup: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(H₀): μₐ = μᵦ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 (H₁): μₐ ≠ μᵦ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Statistic: Two-sample t-test for independent samples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T-statistic Calculation: t ≈ -3.715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P-value: p ≈ 0.0003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(Reject H₀, significant difference between Strategy A and Strategy B)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0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2DA-C2F2-41F4-ADA4-1E232BF1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3 - Sample Size Determination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1A5F-75A3-F776-4B7D-6BD00EB6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Size (Cohen’s d): d ≈ 0.587 (Medium Effect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Calculation: n ≈ 46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Post-hoc Power Analysis: Power ≈ 99% (Very high power for detecting differences)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99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859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Times New Roman</vt:lpstr>
      <vt:lpstr>Wingdings</vt:lpstr>
      <vt:lpstr>Gallery</vt:lpstr>
      <vt:lpstr>Title: Advanced Mathematics for Data Analysis Presented by: Rezoan Ahmed Id: 20241238 Course: DAT601 S12025 Institution: Polytechnic Institute Australia</vt:lpstr>
      <vt:lpstr>Overview of the Cases</vt:lpstr>
      <vt:lpstr>Case 1 - Conditional Probability</vt:lpstr>
      <vt:lpstr>Case 1 - Conditional Probability (cont.)</vt:lpstr>
      <vt:lpstr>Case 2 - Sampling and Confidence Interval Estimation</vt:lpstr>
      <vt:lpstr>Case 2 - Confidence Interval </vt:lpstr>
      <vt:lpstr>Case 2 - Minimum Sample Size &amp; Hypothesis Test</vt:lpstr>
      <vt:lpstr>Case 3 - Hypothesis Testing</vt:lpstr>
      <vt:lpstr>Case 3 - Sample Size Determination </vt:lpstr>
      <vt:lpstr>Case 4 - Linear Regression Analysis </vt:lpstr>
      <vt:lpstr>Case 4 - Linear Regression</vt:lpstr>
      <vt:lpstr>Case 4 - Linear Regression (cont.)</vt:lpstr>
      <vt:lpstr>Conclusion 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Y3am1n 7ak1b</dc:creator>
  <cp:lastModifiedBy>Y3am1n 7ak1b</cp:lastModifiedBy>
  <cp:revision>6</cp:revision>
  <dcterms:created xsi:type="dcterms:W3CDTF">2025-05-06T17:17:35Z</dcterms:created>
  <dcterms:modified xsi:type="dcterms:W3CDTF">2025-05-06T18:12:17Z</dcterms:modified>
</cp:coreProperties>
</file>