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9" r:id="rId1"/>
  </p:sldMasterIdLst>
  <p:notesMasterIdLst>
    <p:notesMasterId r:id="rId13"/>
  </p:notesMasterIdLst>
  <p:sldIdLst>
    <p:sldId id="256" r:id="rId2"/>
    <p:sldId id="264" r:id="rId3"/>
    <p:sldId id="280" r:id="rId4"/>
    <p:sldId id="293" r:id="rId5"/>
    <p:sldId id="294" r:id="rId6"/>
    <p:sldId id="296" r:id="rId7"/>
    <p:sldId id="297" r:id="rId8"/>
    <p:sldId id="298" r:id="rId9"/>
    <p:sldId id="291" r:id="rId10"/>
    <p:sldId id="299" r:id="rId11"/>
    <p:sldId id="295" r:id="rId12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660"/>
  </p:normalViewPr>
  <p:slideViewPr>
    <p:cSldViewPr>
      <p:cViewPr varScale="1">
        <p:scale>
          <a:sx n="67" d="100"/>
          <a:sy n="67" d="100"/>
        </p:scale>
        <p:origin x="974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F2D6876-F133-46D3-95E2-A34AD9BDC8CB}" type="datetimeFigureOut">
              <a:rPr lang="en-US"/>
              <a:pPr>
                <a:defRPr/>
              </a:pPr>
              <a:t>5/4/2025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DA40400-4F5E-4E00-9BB5-F457594CE7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642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76400"/>
            <a:ext cx="10972800" cy="396240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AD9AE-DAF0-4070-950A-9E3660EBE497}" type="datetime1">
              <a:rPr lang="en-US" smtClean="0"/>
              <a:pPr>
                <a:defRPr/>
              </a:pPr>
              <a:t>5/4/2025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1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356351"/>
            <a:ext cx="1538817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 userDrawn="1"/>
        </p:nvSpPr>
        <p:spPr>
          <a:xfrm>
            <a:off x="2336801" y="6356351"/>
            <a:ext cx="9842500" cy="465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/>
              <a:t>B.Sc. Pre-Defense</a:t>
            </a:r>
            <a:endParaRPr lang="en-US" b="1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1219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63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759200" y="0"/>
            <a:ext cx="8432800" cy="6858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/>
              <a:t>B.Sc. Pre-Defense</a:t>
            </a:r>
            <a:endParaRPr lang="en-US" b="1" dirty="0"/>
          </a:p>
        </p:txBody>
      </p:sp>
      <p:pic>
        <p:nvPicPr>
          <p:cNvPr id="6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46051" y="76200"/>
            <a:ext cx="2444749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/>
        </p:nvSpPr>
        <p:spPr>
          <a:xfrm>
            <a:off x="914400" y="3200400"/>
            <a:ext cx="50800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/>
              <a:t>Presented by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6400800" y="3200400"/>
            <a:ext cx="52832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/>
              <a:t>Supervised by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43000"/>
            <a:ext cx="10363200" cy="1752600"/>
          </a:xfrm>
        </p:spPr>
        <p:txBody>
          <a:bodyPr/>
          <a:lstStyle>
            <a:lvl1pPr>
              <a:defRPr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5181600" cy="2209800"/>
          </a:xfrm>
        </p:spPr>
        <p:txBody>
          <a:bodyPr>
            <a:normAutofit/>
          </a:bodyPr>
          <a:lstStyle>
            <a:lvl1pPr marL="0" indent="0" algn="ctr">
              <a:buNone/>
              <a:defRPr sz="27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3"/>
          </p:nvPr>
        </p:nvSpPr>
        <p:spPr>
          <a:xfrm>
            <a:off x="6400800" y="3886200"/>
            <a:ext cx="5283200" cy="2209800"/>
          </a:xfrm>
        </p:spPr>
        <p:txBody>
          <a:bodyPr>
            <a:normAutofit/>
          </a:bodyPr>
          <a:lstStyle>
            <a:lvl1pPr algn="ctr">
              <a:buNone/>
              <a:defRPr sz="2700">
                <a:solidFill>
                  <a:srgbClr val="0070C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254C3-6D07-4044-A98A-C7B9FCC216AA}" type="datetime1">
              <a:rPr lang="en-US"/>
              <a:pPr>
                <a:defRPr/>
              </a:pPr>
              <a:t>5/4/2025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2AF6E4-9F0F-4D32-8D8E-755B2E69BA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1" y="5943600"/>
            <a:ext cx="153881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2336801" y="5943600"/>
            <a:ext cx="98425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/>
              <a:t>Final Year Defense</a:t>
            </a:r>
            <a:endParaRPr lang="en-US" b="1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76400"/>
            <a:ext cx="10972800" cy="396240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AD9AE-DAF0-4070-950A-9E3660EBE497}" type="datetime1">
              <a:rPr lang="en-US"/>
              <a:pPr>
                <a:defRPr/>
              </a:pPr>
              <a:t>5/4/2025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333A3-7515-47B8-9EDC-EE0892D9C8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5/4/2025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5/4/2025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58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sz="3200" dirty="0"/>
              <a:t>Predicting Student Stress and Smartphone Addiction using Machine Learning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066800" y="3810000"/>
            <a:ext cx="4800600" cy="3048000"/>
          </a:xfrm>
        </p:spPr>
        <p:txBody>
          <a:bodyPr rtlCol="0">
            <a:normAutofit/>
          </a:bodyPr>
          <a:lstStyle/>
          <a:p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Apple Mahmud</a:t>
            </a:r>
          </a:p>
          <a:p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: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172-15-10099</a:t>
            </a:r>
          </a:p>
          <a:p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: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Daffodil International University</a:t>
            </a:r>
          </a:p>
          <a:p>
            <a:pPr>
              <a:defRPr/>
            </a:pP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4100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858000" y="3810000"/>
            <a:ext cx="4495800" cy="2590800"/>
          </a:xfrm>
        </p:spPr>
        <p:txBody>
          <a:bodyPr>
            <a:normAutofit/>
          </a:bodyPr>
          <a:lstStyle/>
          <a:p>
            <a:pPr eaLnBrk="1" hangingPunct="1"/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Md.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Sazzadur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Ahamed</a:t>
            </a:r>
            <a:endParaRPr lang="en-US" sz="2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Assistant Professor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 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CSE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Daffodil International University</a:t>
            </a:r>
          </a:p>
          <a:p>
            <a:pPr eaLnBrk="1" hangingPunct="1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9BAAE9-3B4C-FCEC-50FC-12FB4062A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1CA16-AE0D-D369-FE42-59C7313CB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0A3B3-C4C8-D937-C000-D8A95AA3408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3400" y="1676400"/>
            <a:ext cx="11049000" cy="3962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Akter, S., &amp; Akter, S. (2025).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Predicting Student Stress and Smartphone Addiction using Machine Learning. Final Year Design Project Report, Department of Computer Science and Engineering, Daffodil International University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Singh, et al. (2024).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Machine Learning Algorithms for Detecting Mental Stress in College Students. Journal of Computer Science, 843 students surveyed. AIIMS Raipur, India.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Arya, S., Anju, A., &amp; Ramli, N. A. (2024).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Predicting the Stress Level of Students Using Supervised Machine Learning and Artificial Neural Networks. Tribhuvan University, Nepal.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Lee, S., &amp; Kim, J. (2021).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Prediction of Problematic Smartphone Use: A Machine Learning Approach. KISA Survey, South Korea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Raj, A., et al. (2024).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Machine Learning Model for Prediction of Smartphone Addiction. Public Database of 5,000 records.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7097F1-FADA-324C-E90E-73FFCAEF903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469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6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</a:p>
          <a:p>
            <a:pPr marL="0" indent="0" algn="r">
              <a:buNone/>
            </a:pPr>
            <a:endParaRPr lang="en-US" sz="3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516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Outcomes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Result and Analysis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&amp; A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Motivation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38629" y="1600200"/>
            <a:ext cx="10972800" cy="3962400"/>
          </a:xfrm>
        </p:spPr>
        <p:txBody>
          <a:bodyPr>
            <a:normAutofit/>
          </a:bodyPr>
          <a:lstStyle/>
          <a:p>
            <a:pPr marL="0" indent="0" algn="just"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Rising smartphone usage is linked to increased student stress and addiction.</a:t>
            </a:r>
          </a:p>
          <a:p>
            <a:pPr marL="0" indent="0" algn="just"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These issues affect students' mental health and academic performance.</a:t>
            </a:r>
          </a:p>
          <a:p>
            <a:pPr marL="0" indent="0" algn="just"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Machine Learning can provide effective predictions and interventions to address these 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605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Objective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Predict stress and smartphone addiction using ML.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Evaluate various ML models for accuracy.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Provide intervention recommendations for students.</a:t>
            </a:r>
          </a:p>
          <a:p>
            <a:pPr marL="0" indent="0" algn="r">
              <a:buNone/>
            </a:pPr>
            <a:endParaRPr lang="en-US" sz="3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664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Expected Outcomes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Best-performing predictive model for stress and addiction.</a:t>
            </a:r>
          </a:p>
          <a:p>
            <a:pPr marL="0" indent="0"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Data-driven insights for personalized interventions.</a:t>
            </a:r>
          </a:p>
          <a:p>
            <a:pPr marL="0" indent="0"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Recommendations for reducing student stress.</a:t>
            </a:r>
          </a:p>
          <a:p>
            <a:pPr marL="0" indent="0" algn="r">
              <a:buNone/>
            </a:pPr>
            <a:endParaRPr lang="en-US" sz="3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664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Related Works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0886D4A-524C-B9DB-8DA3-42389351E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532022"/>
              </p:ext>
            </p:extLst>
          </p:nvPr>
        </p:nvGraphicFramePr>
        <p:xfrm>
          <a:off x="914400" y="1143000"/>
          <a:ext cx="106680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3981952952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4054141908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242299216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81811982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Thesis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Highest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31717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Predicting Student Stress and Smartphone Addiction Using Machine Learning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Reliance on self-reported data; limited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SVM, Random Forest and Gradient 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SVM: 95% accuracy in stress 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087282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dirty="0"/>
                        <a:t>Machine Learning for Smartphone Addiction Prediction in Students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Lack of personality and mental health history data; no real-time monitoring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CatBoost</a:t>
                      </a:r>
                      <a:r>
                        <a:rPr lang="en-US" b="0" dirty="0"/>
                        <a:t>, </a:t>
                      </a:r>
                      <a:r>
                        <a:rPr lang="en-US" b="0" dirty="0" err="1"/>
                        <a:t>XGBoost</a:t>
                      </a:r>
                      <a:r>
                        <a:rPr lang="en-US" b="0" dirty="0"/>
                        <a:t> and 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CatBoost</a:t>
                      </a:r>
                      <a:r>
                        <a:rPr lang="en-US" b="0" dirty="0"/>
                        <a:t> : R² of 0.792, MSE of 1.634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89662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b="0" dirty="0"/>
                        <a:t>Using </a:t>
                      </a:r>
                      <a:r>
                        <a:rPr lang="en-US" b="0" dirty="0" err="1"/>
                        <a:t>ElasticNet</a:t>
                      </a:r>
                      <a:r>
                        <a:rPr lang="en-US" b="0" dirty="0"/>
                        <a:t> for Predicting Stress and Smartphone Addiction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Limited feature selection.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ElasticNet</a:t>
                      </a:r>
                      <a:r>
                        <a:rPr lang="en-US" b="0" dirty="0"/>
                        <a:t> , SVR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SVR: 94% accuracy in addiction 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06338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b="0" dirty="0"/>
                        <a:t>Ensemble Models for Stress and Smartphone Addiction Prediction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Limited integration of complex data sources; small 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Random Forest, Gradient 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Random Forest: R² of 0.8601 for addiction 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276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697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3418" y="267929"/>
            <a:ext cx="47244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Methodology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086600" y="2057400"/>
            <a:ext cx="3810000" cy="3581400"/>
          </a:xfrm>
        </p:spPr>
        <p:txBody>
          <a:bodyPr>
            <a:normAutofit/>
          </a:bodyPr>
          <a:lstStyle/>
          <a:p>
            <a:pPr marL="0" indent="0"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Survey data from 1,042 students.</a:t>
            </a:r>
          </a:p>
          <a:p>
            <a:pPr marL="0" indent="0"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ML models: Linear Regression, Random Forest, etc.</a:t>
            </a:r>
          </a:p>
          <a:p>
            <a:pPr marL="0" indent="0">
              <a:buFont typeface="Wingdings" pitchFamily="2" charset="2"/>
              <a:buChar char="Ø"/>
            </a:pPr>
            <a:r>
              <a:rPr lang="pt-BR" sz="2000" dirty="0">
                <a:solidFill>
                  <a:schemeClr val="tx1"/>
                </a:solidFill>
                <a:cs typeface="Times New Roman" pitchFamily="18" charset="0"/>
              </a:rPr>
              <a:t>Metrics: MSE, R², F1 Score.</a:t>
            </a:r>
            <a:endParaRPr lang="en-US" sz="20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6" name="Picture 5" descr="A diagram of a training process&#10;&#10;AI-generated content may be incorrect.">
            <a:extLst>
              <a:ext uri="{FF2B5EF4-FFF2-40B4-BE49-F238E27FC236}">
                <a16:creationId xmlns:a16="http://schemas.microsoft.com/office/drawing/2014/main" id="{B0D6907E-A682-1446-B62D-7D0C0ACA2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35974"/>
            <a:ext cx="5399237" cy="60258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5644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3E9E5C-71F2-3105-2435-0102C1334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11926-D2A5-F445-0117-A4074CC94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Result and Analysis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20640-2CE5-2763-409D-C0C0D296CBC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BD025E1-AD3E-D27A-B10D-CD24CEC31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020033"/>
              </p:ext>
            </p:extLst>
          </p:nvPr>
        </p:nvGraphicFramePr>
        <p:xfrm>
          <a:off x="914400" y="1295400"/>
          <a:ext cx="6934200" cy="44957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8190">
                  <a:extLst>
                    <a:ext uri="{9D8B030D-6E8A-4147-A177-3AD203B41FA5}">
                      <a16:colId xmlns:a16="http://schemas.microsoft.com/office/drawing/2014/main" val="251374893"/>
                    </a:ext>
                  </a:extLst>
                </a:gridCol>
                <a:gridCol w="1330542">
                  <a:extLst>
                    <a:ext uri="{9D8B030D-6E8A-4147-A177-3AD203B41FA5}">
                      <a16:colId xmlns:a16="http://schemas.microsoft.com/office/drawing/2014/main" val="1501898995"/>
                    </a:ext>
                  </a:extLst>
                </a:gridCol>
                <a:gridCol w="1269014">
                  <a:extLst>
                    <a:ext uri="{9D8B030D-6E8A-4147-A177-3AD203B41FA5}">
                      <a16:colId xmlns:a16="http://schemas.microsoft.com/office/drawing/2014/main" val="2313195889"/>
                    </a:ext>
                  </a:extLst>
                </a:gridCol>
                <a:gridCol w="1427449">
                  <a:extLst>
                    <a:ext uri="{9D8B030D-6E8A-4147-A177-3AD203B41FA5}">
                      <a16:colId xmlns:a16="http://schemas.microsoft.com/office/drawing/2014/main" val="2769647115"/>
                    </a:ext>
                  </a:extLst>
                </a:gridCol>
                <a:gridCol w="1319005">
                  <a:extLst>
                    <a:ext uri="{9D8B030D-6E8A-4147-A177-3AD203B41FA5}">
                      <a16:colId xmlns:a16="http://schemas.microsoft.com/office/drawing/2014/main" val="2167794869"/>
                    </a:ext>
                  </a:extLst>
                </a:gridCol>
              </a:tblGrid>
              <a:tr h="786269"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effectLst/>
                        </a:rPr>
                        <a:t>Model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effectLst/>
                        </a:rPr>
                        <a:t>Stress MSE	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effectLst/>
                        </a:rPr>
                        <a:t>Stress R²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effectLst/>
                        </a:rPr>
                        <a:t>Addiction MSE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effectLst/>
                        </a:rPr>
                        <a:t>Addiction R²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1139790"/>
                  </a:ext>
                </a:extLst>
              </a:tr>
              <a:tr h="370953"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effectLst/>
                        </a:rPr>
                        <a:t>Linear Regression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effectLst/>
                        </a:rPr>
                        <a:t> 1.733768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effectLst/>
                        </a:rPr>
                        <a:t>0.779947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effectLst/>
                        </a:rPr>
                        <a:t>0.377224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effectLst/>
                        </a:rPr>
                        <a:t>0.953765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3974418"/>
                  </a:ext>
                </a:extLst>
              </a:tr>
              <a:tr h="370953"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effectLst/>
                        </a:rPr>
                        <a:t>Decision Tree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effectLst/>
                        </a:rPr>
                        <a:t>1.706552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effectLst/>
                        </a:rPr>
                        <a:t>0.783401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effectLst/>
                        </a:rPr>
                        <a:t>1.561420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effectLst/>
                        </a:rPr>
                        <a:t>0.808621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5394429"/>
                  </a:ext>
                </a:extLst>
              </a:tr>
              <a:tr h="370953"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effectLst/>
                        </a:rPr>
                        <a:t>Random Forest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effectLst/>
                        </a:rPr>
                        <a:t>1.645959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effectLst/>
                        </a:rPr>
                        <a:t>0.791092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effectLst/>
                        </a:rPr>
                        <a:t>1.141199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effectLst/>
                        </a:rPr>
                        <a:t>0.860126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8703378"/>
                  </a:ext>
                </a:extLst>
              </a:tr>
              <a:tr h="370953"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effectLst/>
                        </a:rPr>
                        <a:t>Gradient Boosting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effectLst/>
                        </a:rPr>
                        <a:t>1.739346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effectLst/>
                        </a:rPr>
                        <a:t>0.779239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effectLst/>
                        </a:rPr>
                        <a:t>0.731382	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effectLst/>
                        </a:rPr>
                        <a:t>0.910356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2579964"/>
                  </a:ext>
                </a:extLst>
              </a:tr>
              <a:tr h="370953"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effectLst/>
                        </a:rPr>
                        <a:t>SVR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effectLst/>
                        </a:rPr>
                        <a:t>1.716774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effectLst/>
                        </a:rPr>
                        <a:t>0.782104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effectLst/>
                        </a:rPr>
                        <a:t>0.475553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effectLst/>
                        </a:rPr>
                        <a:t>0.941713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992957"/>
                  </a:ext>
                </a:extLst>
              </a:tr>
              <a:tr h="370953"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effectLst/>
                        </a:rPr>
                        <a:t>KNN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effectLst/>
                        </a:rPr>
                        <a:t>1.976469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effectLst/>
                        </a:rPr>
                        <a:t>0.749143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effectLst/>
                        </a:rPr>
                        <a:t>0.788959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effectLst/>
                        </a:rPr>
                        <a:t>0.903299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5589363"/>
                  </a:ext>
                </a:extLst>
              </a:tr>
              <a:tr h="370953"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400" dirty="0" err="1">
                          <a:effectLst/>
                        </a:rPr>
                        <a:t>ElasticNet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effectLst/>
                        </a:rPr>
                        <a:t>1.732152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effectLst/>
                        </a:rPr>
                        <a:t>0.780152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effectLst/>
                        </a:rPr>
                        <a:t>0.486095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effectLst/>
                        </a:rPr>
                        <a:t>0.940421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7746480"/>
                  </a:ext>
                </a:extLst>
              </a:tr>
              <a:tr h="370953"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400" dirty="0" err="1">
                          <a:effectLst/>
                        </a:rPr>
                        <a:t>XGBoost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effectLst/>
                        </a:rPr>
                        <a:t>1.680703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effectLst/>
                        </a:rPr>
                        <a:t>0.786682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effectLst/>
                        </a:rPr>
                        <a:t>0.881356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effectLst/>
                        </a:rPr>
                        <a:t>0.891974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6553478"/>
                  </a:ext>
                </a:extLst>
              </a:tr>
              <a:tr h="370953"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400" dirty="0" err="1">
                          <a:effectLst/>
                        </a:rPr>
                        <a:t>LightGBM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effectLst/>
                        </a:rPr>
                        <a:t>1.667953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effectLst/>
                        </a:rPr>
                        <a:t>0.788300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effectLst/>
                        </a:rPr>
                        <a:t>0.906749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effectLst/>
                        </a:rPr>
                        <a:t>0.888862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4598370"/>
                  </a:ext>
                </a:extLst>
              </a:tr>
              <a:tr h="370953"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400" dirty="0" err="1">
                          <a:effectLst/>
                        </a:rPr>
                        <a:t>CatBoost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effectLst/>
                        </a:rPr>
                        <a:t>1.634175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effectLst/>
                        </a:rPr>
                        <a:t>0.792587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effectLst/>
                        </a:rPr>
                        <a:t>1.078971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effectLst/>
                        </a:rPr>
                        <a:t>0.867753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936189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29F0923-290A-3038-1EFF-7E821365C640}"/>
              </a:ext>
            </a:extLst>
          </p:cNvPr>
          <p:cNvSpPr txBox="1"/>
          <p:nvPr/>
        </p:nvSpPr>
        <p:spPr>
          <a:xfrm>
            <a:off x="8001000" y="2209800"/>
            <a:ext cx="491236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Best Model for stress : </a:t>
            </a:r>
            <a:r>
              <a:rPr lang="en-US" sz="1600" dirty="0" err="1"/>
              <a:t>CatBoost</a:t>
            </a:r>
            <a:endParaRPr lang="en-US" sz="1600" dirty="0"/>
          </a:p>
          <a:p>
            <a:r>
              <a:rPr lang="en-US" sz="1600" dirty="0"/>
              <a:t>Stress MSE = 1.634175</a:t>
            </a:r>
          </a:p>
          <a:p>
            <a:r>
              <a:rPr lang="en-US" sz="1600" dirty="0"/>
              <a:t>Stress R² = 0.792587 </a:t>
            </a:r>
          </a:p>
          <a:p>
            <a:endParaRPr lang="en-US" sz="1600" dirty="0"/>
          </a:p>
          <a:p>
            <a:r>
              <a:rPr lang="en-US" sz="1600" dirty="0"/>
              <a:t>Best Model for Addiction:  Linear Regression</a:t>
            </a:r>
          </a:p>
          <a:p>
            <a:r>
              <a:rPr lang="en-US" sz="1600" dirty="0"/>
              <a:t>Addiction MSE = 0.377224</a:t>
            </a:r>
          </a:p>
          <a:p>
            <a:r>
              <a:rPr lang="en-US" sz="1600" dirty="0"/>
              <a:t>Addiction R² = 0.953765</a:t>
            </a:r>
          </a:p>
        </p:txBody>
      </p:sp>
    </p:spTree>
    <p:extLst>
      <p:ext uri="{BB962C8B-B14F-4D97-AF65-F5344CB8AC3E}">
        <p14:creationId xmlns:p14="http://schemas.microsoft.com/office/powerpoint/2010/main" val="1659567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38B3F1F-9D10-CACF-591E-3D129734FD19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685800" y="2037700"/>
            <a:ext cx="105918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study demonstrates that machine learning models can effectively predict student stress and smartphone addiction, providing valuable insights for intervention. These findings offer a foundation for educational institutions to implement targeted support systems for student well-being.</a:t>
            </a:r>
          </a:p>
        </p:txBody>
      </p:sp>
    </p:spTree>
    <p:extLst>
      <p:ext uri="{BB962C8B-B14F-4D97-AF65-F5344CB8AC3E}">
        <p14:creationId xmlns:p14="http://schemas.microsoft.com/office/powerpoint/2010/main" val="2873705979"/>
      </p:ext>
    </p:extLst>
  </p:cSld>
  <p:clrMapOvr>
    <a:masterClrMapping/>
  </p:clrMapOvr>
</p:sld>
</file>

<file path=ppt/theme/theme1.xml><?xml version="1.0" encoding="utf-8"?>
<a:theme xmlns:a="http://schemas.openxmlformats.org/drawingml/2006/main" name="New Microsoft PowerPoint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Microsoft PowerPoint Presentation</Template>
  <TotalTime>848</TotalTime>
  <Words>600</Words>
  <Application>Microsoft Office PowerPoint</Application>
  <PresentationFormat>Widescreen</PresentationFormat>
  <Paragraphs>141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Wingdings</vt:lpstr>
      <vt:lpstr>New Microsoft PowerPoint Presentation</vt:lpstr>
      <vt:lpstr>Predicting Student Stress and Smartphone Addiction using Machine Learning</vt:lpstr>
      <vt:lpstr>Outline</vt:lpstr>
      <vt:lpstr>Motivation</vt:lpstr>
      <vt:lpstr>Objective</vt:lpstr>
      <vt:lpstr>Expected Outcomes</vt:lpstr>
      <vt:lpstr>Related Works</vt:lpstr>
      <vt:lpstr>Methodology</vt:lpstr>
      <vt:lpstr>Result and Analysis</vt:lpstr>
      <vt:lpstr>Conclusion</vt:lpstr>
      <vt:lpstr>References</vt:lpstr>
      <vt:lpstr>PowerPoint Presentation</vt:lpstr>
    </vt:vector>
  </TitlesOfParts>
  <Company>Acer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Valued Acer Customer</dc:creator>
  <cp:lastModifiedBy>Y3am1n 7ak1b</cp:lastModifiedBy>
  <cp:revision>256</cp:revision>
  <dcterms:created xsi:type="dcterms:W3CDTF">2011-07-17T02:56:35Z</dcterms:created>
  <dcterms:modified xsi:type="dcterms:W3CDTF">2025-05-04T15:56:33Z</dcterms:modified>
</cp:coreProperties>
</file>