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7315200"/>
  <p:notesSz cx="6858000" cy="9144000"/>
  <p:embeddedFontLst>
    <p:embeddedFont>
      <p:font typeface="Gagalin" charset="1" panose="00000500000000000000"/>
      <p:regular r:id="rId7"/>
    </p:embeddedFont>
    <p:embeddedFont>
      <p:font typeface="Anton" charset="1" panose="00000500000000000000"/>
      <p:regular r:id="rId8"/>
    </p:embeddedFont>
    <p:embeddedFont>
      <p:font typeface="Glacial Indifference" charset="1" panose="00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481491" y="2554135"/>
            <a:ext cx="8790618" cy="25273"/>
          </a:xfrm>
          <a:prstGeom prst="line">
            <a:avLst/>
          </a:prstGeom>
          <a:ln cap="flat" w="38100">
            <a:solidFill>
              <a:srgbClr val="25336E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349584" y="4054454"/>
            <a:ext cx="6839590" cy="0"/>
          </a:xfrm>
          <a:prstGeom prst="line">
            <a:avLst/>
          </a:prstGeom>
          <a:ln cap="flat" w="38100">
            <a:solidFill>
              <a:srgbClr val="25336E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4234386" y="5487587"/>
            <a:ext cx="1187426" cy="0"/>
          </a:xfrm>
          <a:prstGeom prst="line">
            <a:avLst/>
          </a:prstGeom>
          <a:ln cap="flat" w="38100">
            <a:solidFill>
              <a:srgbClr val="25336E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197184" y="2948522"/>
            <a:ext cx="9405" cy="2511511"/>
          </a:xfrm>
          <a:prstGeom prst="line">
            <a:avLst/>
          </a:prstGeom>
          <a:ln cap="flat" w="38100">
            <a:solidFill>
              <a:srgbClr val="25336E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3018763" y="2948522"/>
            <a:ext cx="9405" cy="2511511"/>
          </a:xfrm>
          <a:prstGeom prst="line">
            <a:avLst/>
          </a:prstGeom>
          <a:ln cap="flat" w="38100">
            <a:solidFill>
              <a:srgbClr val="25336E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6714391" y="2948522"/>
            <a:ext cx="9405" cy="2511511"/>
          </a:xfrm>
          <a:prstGeom prst="line">
            <a:avLst/>
          </a:prstGeom>
          <a:ln cap="flat" w="38100">
            <a:solidFill>
              <a:srgbClr val="25336E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8563893" y="2948522"/>
            <a:ext cx="9405" cy="2511511"/>
          </a:xfrm>
          <a:prstGeom prst="line">
            <a:avLst/>
          </a:prstGeom>
          <a:ln cap="flat" w="38100">
            <a:solidFill>
              <a:srgbClr val="25336E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4868886" y="1566506"/>
            <a:ext cx="7189" cy="3964054"/>
          </a:xfrm>
          <a:prstGeom prst="line">
            <a:avLst/>
          </a:prstGeom>
          <a:ln cap="flat" w="38100">
            <a:solidFill>
              <a:srgbClr val="25336E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-3014824" y="-210896"/>
            <a:ext cx="7737831" cy="7736993"/>
            <a:chOff x="0" y="0"/>
            <a:chExt cx="10317109" cy="10315990"/>
          </a:xfrm>
        </p:grpSpPr>
        <p:sp>
          <p:nvSpPr>
            <p:cNvPr name="Freeform 11" id="11"/>
            <p:cNvSpPr/>
            <p:nvPr/>
          </p:nvSpPr>
          <p:spPr>
            <a:xfrm flipH="false" flipV="false" rot="5400000">
              <a:off x="-153806" y="618959"/>
              <a:ext cx="10315990" cy="9078072"/>
            </a:xfrm>
            <a:custGeom>
              <a:avLst/>
              <a:gdLst/>
              <a:ahLst/>
              <a:cxnLst/>
              <a:rect r="r" b="b" t="t" l="l"/>
              <a:pathLst>
                <a:path h="9078072" w="10315990">
                  <a:moveTo>
                    <a:pt x="0" y="0"/>
                  </a:moveTo>
                  <a:lnTo>
                    <a:pt x="10315990" y="0"/>
                  </a:lnTo>
                  <a:lnTo>
                    <a:pt x="10315990" y="9078072"/>
                  </a:lnTo>
                  <a:lnTo>
                    <a:pt x="0" y="90780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-10800000">
              <a:off x="0" y="618467"/>
              <a:ext cx="10317109" cy="9079056"/>
            </a:xfrm>
            <a:custGeom>
              <a:avLst/>
              <a:gdLst/>
              <a:ahLst/>
              <a:cxnLst/>
              <a:rect r="r" b="b" t="t" l="l"/>
              <a:pathLst>
                <a:path h="9079056" w="10317109">
                  <a:moveTo>
                    <a:pt x="0" y="0"/>
                  </a:moveTo>
                  <a:lnTo>
                    <a:pt x="10317109" y="0"/>
                  </a:lnTo>
                  <a:lnTo>
                    <a:pt x="10317109" y="9079056"/>
                  </a:lnTo>
                  <a:lnTo>
                    <a:pt x="0" y="9079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723008" y="-210896"/>
            <a:ext cx="7737831" cy="7736993"/>
            <a:chOff x="0" y="0"/>
            <a:chExt cx="10317109" cy="10315990"/>
          </a:xfrm>
        </p:grpSpPr>
        <p:sp>
          <p:nvSpPr>
            <p:cNvPr name="Freeform 14" id="14"/>
            <p:cNvSpPr/>
            <p:nvPr/>
          </p:nvSpPr>
          <p:spPr>
            <a:xfrm flipH="false" flipV="false" rot="5400000">
              <a:off x="-399056" y="618959"/>
              <a:ext cx="10315990" cy="9078072"/>
            </a:xfrm>
            <a:custGeom>
              <a:avLst/>
              <a:gdLst/>
              <a:ahLst/>
              <a:cxnLst/>
              <a:rect r="r" b="b" t="t" l="l"/>
              <a:pathLst>
                <a:path h="9078072" w="10315990">
                  <a:moveTo>
                    <a:pt x="0" y="0"/>
                  </a:moveTo>
                  <a:lnTo>
                    <a:pt x="10315990" y="0"/>
                  </a:lnTo>
                  <a:lnTo>
                    <a:pt x="10315990" y="9078072"/>
                  </a:lnTo>
                  <a:lnTo>
                    <a:pt x="0" y="90780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24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-10800000">
              <a:off x="0" y="618467"/>
              <a:ext cx="10317109" cy="9079056"/>
            </a:xfrm>
            <a:custGeom>
              <a:avLst/>
              <a:gdLst/>
              <a:ahLst/>
              <a:cxnLst/>
              <a:rect r="r" b="b" t="t" l="l"/>
              <a:pathLst>
                <a:path h="9079056" w="10317109">
                  <a:moveTo>
                    <a:pt x="0" y="0"/>
                  </a:moveTo>
                  <a:lnTo>
                    <a:pt x="10317109" y="0"/>
                  </a:lnTo>
                  <a:lnTo>
                    <a:pt x="10317109" y="9079056"/>
                  </a:lnTo>
                  <a:lnTo>
                    <a:pt x="0" y="9079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22499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365760" y="-182835"/>
            <a:ext cx="9022080" cy="442467"/>
            <a:chOff x="0" y="0"/>
            <a:chExt cx="4316241" cy="2116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316241" cy="211680"/>
            </a:xfrm>
            <a:custGeom>
              <a:avLst/>
              <a:gdLst/>
              <a:ahLst/>
              <a:cxnLst/>
              <a:rect r="r" b="b" t="t" l="l"/>
              <a:pathLst>
                <a:path h="211680" w="4316241">
                  <a:moveTo>
                    <a:pt x="0" y="0"/>
                  </a:moveTo>
                  <a:lnTo>
                    <a:pt x="4316241" y="0"/>
                  </a:lnTo>
                  <a:lnTo>
                    <a:pt x="4316241" y="211680"/>
                  </a:lnTo>
                  <a:lnTo>
                    <a:pt x="0" y="211680"/>
                  </a:lnTo>
                  <a:close/>
                </a:path>
              </a:pathLst>
            </a:custGeom>
            <a:solidFill>
              <a:srgbClr val="25336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9050"/>
              <a:ext cx="4316241" cy="192630"/>
            </a:xfrm>
            <a:prstGeom prst="rect">
              <a:avLst/>
            </a:prstGeom>
          </p:spPr>
          <p:txBody>
            <a:bodyPr anchor="ctr" rtlCol="false" tIns="30234" lIns="30234" bIns="30234" rIns="30234"/>
            <a:lstStyle/>
            <a:p>
              <a:pPr algn="ctr">
                <a:lnSpc>
                  <a:spcPts val="147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65760" y="7062246"/>
            <a:ext cx="9022080" cy="348183"/>
            <a:chOff x="0" y="0"/>
            <a:chExt cx="4316241" cy="16657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316241" cy="166574"/>
            </a:xfrm>
            <a:custGeom>
              <a:avLst/>
              <a:gdLst/>
              <a:ahLst/>
              <a:cxnLst/>
              <a:rect r="r" b="b" t="t" l="l"/>
              <a:pathLst>
                <a:path h="166574" w="4316241">
                  <a:moveTo>
                    <a:pt x="0" y="0"/>
                  </a:moveTo>
                  <a:lnTo>
                    <a:pt x="4316241" y="0"/>
                  </a:lnTo>
                  <a:lnTo>
                    <a:pt x="4316241" y="166574"/>
                  </a:lnTo>
                  <a:lnTo>
                    <a:pt x="0" y="166574"/>
                  </a:lnTo>
                  <a:close/>
                </a:path>
              </a:pathLst>
            </a:custGeom>
            <a:solidFill>
              <a:srgbClr val="25336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4316241" cy="147524"/>
            </a:xfrm>
            <a:prstGeom prst="rect">
              <a:avLst/>
            </a:prstGeom>
          </p:spPr>
          <p:txBody>
            <a:bodyPr anchor="ctr" rtlCol="false" tIns="30234" lIns="30234" bIns="30234" rIns="30234"/>
            <a:lstStyle/>
            <a:p>
              <a:pPr algn="ctr">
                <a:lnSpc>
                  <a:spcPts val="1477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77583" y="1735479"/>
            <a:ext cx="1714856" cy="2939296"/>
            <a:chOff x="0" y="0"/>
            <a:chExt cx="2286474" cy="3919062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2222027" cy="3851736"/>
              <a:chOff x="0" y="0"/>
              <a:chExt cx="812800" cy="1408934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1408935"/>
              </a:xfrm>
              <a:custGeom>
                <a:avLst/>
                <a:gdLst/>
                <a:ahLst/>
                <a:cxnLst/>
                <a:rect r="r" b="b" t="t" l="l"/>
                <a:pathLst>
                  <a:path h="1408935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408935"/>
                    </a:lnTo>
                    <a:lnTo>
                      <a:pt x="0" y="1408935"/>
                    </a:lnTo>
                    <a:close/>
                  </a:path>
                </a:pathLst>
              </a:custGeom>
              <a:solidFill>
                <a:srgbClr val="25336E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28575"/>
                <a:ext cx="812800" cy="1380359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1547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64447" y="67326"/>
              <a:ext cx="2222027" cy="3851736"/>
              <a:chOff x="0" y="0"/>
              <a:chExt cx="812800" cy="1408934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1408935"/>
              </a:xfrm>
              <a:custGeom>
                <a:avLst/>
                <a:gdLst/>
                <a:ahLst/>
                <a:cxnLst/>
                <a:rect r="r" b="b" t="t" l="l"/>
                <a:pathLst>
                  <a:path h="1408935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408935"/>
                    </a:lnTo>
                    <a:lnTo>
                      <a:pt x="0" y="1408935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5336E"/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9525"/>
                <a:ext cx="812800" cy="1399409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l">
                  <a:lnSpc>
                    <a:spcPts val="877"/>
                  </a:lnSpc>
                </a:pPr>
                <a:r>
                  <a:rPr lang="en-US" sz="8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LOS PEQUEÑOS Y GRANDES AGRICULTORES DE PANAMÁ ENFRENTAN UNA LIMITACIÓN EN ACCESO DE TECNOLOGÍAS QUE AFECTA SU PRODUCTIVIDAD, SOSTENIBILIDAD Y RENTABILIDAD.</a:t>
                </a:r>
              </a:p>
              <a:p>
                <a:pPr algn="l" marL="0" indent="0" lvl="0">
                  <a:lnSpc>
                    <a:spcPts val="877"/>
                  </a:lnSpc>
                  <a:spcBef>
                    <a:spcPct val="0"/>
                  </a:spcBef>
                </a:pPr>
                <a:r>
                  <a:rPr lang="en-US" sz="8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Las causan mas especificas del problema.</a:t>
                </a: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0">
            <a:off x="2192085" y="1710231"/>
            <a:ext cx="1719895" cy="1444401"/>
            <a:chOff x="0" y="0"/>
            <a:chExt cx="2293193" cy="1925868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2222027" cy="1882488"/>
              <a:chOff x="0" y="0"/>
              <a:chExt cx="812800" cy="688599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688599"/>
              </a:xfrm>
              <a:custGeom>
                <a:avLst/>
                <a:gdLst/>
                <a:ahLst/>
                <a:cxnLst/>
                <a:rect r="r" b="b" t="t" l="l"/>
                <a:pathLst>
                  <a:path h="688599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688599"/>
                    </a:lnTo>
                    <a:lnTo>
                      <a:pt x="0" y="688599"/>
                    </a:lnTo>
                    <a:close/>
                  </a:path>
                </a:pathLst>
              </a:custGeom>
              <a:solidFill>
                <a:srgbClr val="25336E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28575"/>
                <a:ext cx="812800" cy="660024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1547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71166" y="67326"/>
              <a:ext cx="2222027" cy="1858542"/>
              <a:chOff x="0" y="0"/>
              <a:chExt cx="812800" cy="67984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679840"/>
              </a:xfrm>
              <a:custGeom>
                <a:avLst/>
                <a:gdLst/>
                <a:ahLst/>
                <a:cxnLst/>
                <a:rect r="r" b="b" t="t" l="l"/>
                <a:pathLst>
                  <a:path h="67984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679840"/>
                    </a:lnTo>
                    <a:lnTo>
                      <a:pt x="0" y="67984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5336E"/>
                </a:solidFill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9525"/>
                <a:ext cx="812800" cy="670315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l">
                  <a:lnSpc>
                    <a:spcPts val="677"/>
                  </a:lnSpc>
                </a:pPr>
              </a:p>
              <a:p>
                <a:pPr algn="l">
                  <a:lnSpc>
                    <a:spcPts val="677"/>
                  </a:lnSpc>
                </a:pPr>
              </a:p>
              <a:p>
                <a:pPr algn="l">
                  <a:lnSpc>
                    <a:spcPts val="677"/>
                  </a:lnSpc>
                </a:pPr>
              </a:p>
              <a:p>
                <a:pPr algn="l">
                  <a:lnSpc>
                    <a:spcPts val="777"/>
                  </a:lnSpc>
                </a:pPr>
                <a:r>
                  <a:rPr lang="en-US" sz="7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AGRO CONECTA PANAMÁ ES UNA SOLUCIÓN DIGITAL DISEÑADA PARA CONECTAR A PEQUEÑOS PRODUCTORES CON UNIVERSIDADES, CENTROS DE INVESTIGACIÓN Y SOLUCIONES TECNOLÓGICAS, USANDO DESIGN THINKING PARA CREAR UN PRODUCTO CENTRADO EN SUS VERDADERAS NECESIDADES.</a:t>
                </a:r>
              </a:p>
              <a:p>
                <a:pPr algn="l" marL="0" indent="0" lvl="0">
                  <a:lnSpc>
                    <a:spcPts val="377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36" id="36"/>
          <p:cNvGrpSpPr/>
          <p:nvPr/>
        </p:nvGrpSpPr>
        <p:grpSpPr>
          <a:xfrm rot="0">
            <a:off x="4007229" y="1808164"/>
            <a:ext cx="1737353" cy="2939296"/>
            <a:chOff x="0" y="0"/>
            <a:chExt cx="2316471" cy="3919062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2244875" cy="3851736"/>
              <a:chOff x="0" y="0"/>
              <a:chExt cx="821158" cy="1408934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21158" cy="1408935"/>
              </a:xfrm>
              <a:custGeom>
                <a:avLst/>
                <a:gdLst/>
                <a:ahLst/>
                <a:cxnLst/>
                <a:rect r="r" b="b" t="t" l="l"/>
                <a:pathLst>
                  <a:path h="1408935" w="821158">
                    <a:moveTo>
                      <a:pt x="0" y="0"/>
                    </a:moveTo>
                    <a:lnTo>
                      <a:pt x="821158" y="0"/>
                    </a:lnTo>
                    <a:lnTo>
                      <a:pt x="821158" y="1408935"/>
                    </a:lnTo>
                    <a:lnTo>
                      <a:pt x="0" y="1408935"/>
                    </a:lnTo>
                    <a:close/>
                  </a:path>
                </a:pathLst>
              </a:custGeom>
              <a:solidFill>
                <a:srgbClr val="25336E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28575"/>
                <a:ext cx="821158" cy="1380359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1547"/>
                  </a:lnSpc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0">
              <a:off x="71596" y="67326"/>
              <a:ext cx="2244875" cy="3851736"/>
              <a:chOff x="0" y="0"/>
              <a:chExt cx="821158" cy="1408934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21158" cy="1408935"/>
              </a:xfrm>
              <a:custGeom>
                <a:avLst/>
                <a:gdLst/>
                <a:ahLst/>
                <a:cxnLst/>
                <a:rect r="r" b="b" t="t" l="l"/>
                <a:pathLst>
                  <a:path h="1408935" w="821158">
                    <a:moveTo>
                      <a:pt x="0" y="0"/>
                    </a:moveTo>
                    <a:lnTo>
                      <a:pt x="821158" y="0"/>
                    </a:lnTo>
                    <a:lnTo>
                      <a:pt x="821158" y="1408935"/>
                    </a:lnTo>
                    <a:lnTo>
                      <a:pt x="0" y="1408935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5336E"/>
                </a:solidFill>
                <a:prstDash val="solid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9525"/>
                <a:ext cx="821158" cy="1399409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l">
                  <a:lnSpc>
                    <a:spcPts val="877"/>
                  </a:lnSpc>
                </a:pPr>
                <a:r>
                  <a:rPr lang="en-US" sz="8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Por llevar un proyecto centreado a nuestros agricultores panameños que va aayudarlos a hacerse conocer mas internacionalmente con un modelo de negocio mas seguro.</a:t>
                </a:r>
              </a:p>
              <a:p>
                <a:pPr algn="l" marL="0" indent="0" lvl="0">
                  <a:lnSpc>
                    <a:spcPts val="877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3" id="43"/>
          <p:cNvGrpSpPr/>
          <p:nvPr/>
        </p:nvGrpSpPr>
        <p:grpSpPr>
          <a:xfrm rot="0">
            <a:off x="5839833" y="1504121"/>
            <a:ext cx="1724357" cy="1701006"/>
            <a:chOff x="0" y="0"/>
            <a:chExt cx="2299143" cy="2268008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2222027" cy="2216920"/>
              <a:chOff x="0" y="0"/>
              <a:chExt cx="812800" cy="810932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0932"/>
              </a:xfrm>
              <a:custGeom>
                <a:avLst/>
                <a:gdLst/>
                <a:ahLst/>
                <a:cxnLst/>
                <a:rect r="r" b="b" t="t" l="l"/>
                <a:pathLst>
                  <a:path h="810932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0932"/>
                    </a:lnTo>
                    <a:lnTo>
                      <a:pt x="0" y="810932"/>
                    </a:lnTo>
                    <a:close/>
                  </a:path>
                </a:pathLst>
              </a:custGeom>
              <a:solidFill>
                <a:srgbClr val="25336E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28575"/>
                <a:ext cx="812800" cy="782357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1547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77116" y="79287"/>
              <a:ext cx="2222027" cy="2188721"/>
              <a:chOff x="0" y="0"/>
              <a:chExt cx="812800" cy="800617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00617"/>
              </a:xfrm>
              <a:custGeom>
                <a:avLst/>
                <a:gdLst/>
                <a:ahLst/>
                <a:cxnLst/>
                <a:rect r="r" b="b" t="t" l="l"/>
                <a:pathLst>
                  <a:path h="800617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00617"/>
                    </a:lnTo>
                    <a:lnTo>
                      <a:pt x="0" y="800617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5336E"/>
                </a:solidFill>
                <a:prstDash val="solid"/>
                <a:miter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9525"/>
                <a:ext cx="812800" cy="791092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577"/>
                  </a:lnSpc>
                </a:pPr>
              </a:p>
              <a:p>
                <a:pPr algn="ctr">
                  <a:lnSpc>
                    <a:spcPts val="577"/>
                  </a:lnSpc>
                </a:pPr>
              </a:p>
              <a:p>
                <a:pPr algn="ctr">
                  <a:lnSpc>
                    <a:spcPts val="577"/>
                  </a:lnSpc>
                </a:pPr>
              </a:p>
              <a:p>
                <a:pPr algn="ctr">
                  <a:lnSpc>
                    <a:spcPts val="577"/>
                  </a:lnSpc>
                </a:pPr>
              </a:p>
              <a:p>
                <a:pPr algn="ctr">
                  <a:lnSpc>
                    <a:spcPts val="577"/>
                  </a:lnSpc>
                </a:pPr>
              </a:p>
              <a:p>
                <a:pPr algn="ctr">
                  <a:lnSpc>
                    <a:spcPts val="577"/>
                  </a:lnSpc>
                </a:pPr>
              </a:p>
              <a:p>
                <a:pPr algn="ctr">
                  <a:lnSpc>
                    <a:spcPts val="577"/>
                  </a:lnSpc>
                </a:pPr>
              </a:p>
              <a:p>
                <a:pPr algn="ctr">
                  <a:lnSpc>
                    <a:spcPts val="577"/>
                  </a:lnSpc>
                </a:pPr>
              </a:p>
              <a:p>
                <a:pPr algn="l">
                  <a:lnSpc>
                    <a:spcPts val="777"/>
                  </a:lnSpc>
                </a:pPr>
                <a:r>
                  <a:rPr lang="en-US" sz="7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PEQUEÑOS Y MEDIANOS AGRÍCOLAS, TÉCNICOS AGRÍCOLAS Y EXTENSIONISTAS, GOBIERNOS LOCALES Y NACIONALES QUE BUSQUEN MODERNIAR.</a:t>
                </a:r>
              </a:p>
              <a:p>
                <a:pPr algn="l" marL="0" indent="0" lvl="0">
                  <a:lnSpc>
                    <a:spcPts val="1677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50" id="50"/>
          <p:cNvGrpSpPr/>
          <p:nvPr/>
        </p:nvGrpSpPr>
        <p:grpSpPr>
          <a:xfrm rot="0">
            <a:off x="7659440" y="1735479"/>
            <a:ext cx="1724133" cy="2939296"/>
            <a:chOff x="0" y="0"/>
            <a:chExt cx="2298845" cy="3919062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0" y="0"/>
              <a:ext cx="2222027" cy="3851736"/>
              <a:chOff x="0" y="0"/>
              <a:chExt cx="812800" cy="1408934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1408935"/>
              </a:xfrm>
              <a:custGeom>
                <a:avLst/>
                <a:gdLst/>
                <a:ahLst/>
                <a:cxnLst/>
                <a:rect r="r" b="b" t="t" l="l"/>
                <a:pathLst>
                  <a:path h="1408935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408935"/>
                    </a:lnTo>
                    <a:lnTo>
                      <a:pt x="0" y="1408935"/>
                    </a:lnTo>
                    <a:close/>
                  </a:path>
                </a:pathLst>
              </a:custGeom>
              <a:solidFill>
                <a:srgbClr val="25336E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28575"/>
                <a:ext cx="812800" cy="1380359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1547"/>
                  </a:lnSpc>
                </a:pPr>
              </a:p>
            </p:txBody>
          </p:sp>
        </p:grpSp>
        <p:grpSp>
          <p:nvGrpSpPr>
            <p:cNvPr name="Group 54" id="54"/>
            <p:cNvGrpSpPr/>
            <p:nvPr/>
          </p:nvGrpSpPr>
          <p:grpSpPr>
            <a:xfrm rot="0">
              <a:off x="76817" y="67326"/>
              <a:ext cx="2222027" cy="3851736"/>
              <a:chOff x="0" y="0"/>
              <a:chExt cx="812800" cy="1408934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1408935"/>
              </a:xfrm>
              <a:custGeom>
                <a:avLst/>
                <a:gdLst/>
                <a:ahLst/>
                <a:cxnLst/>
                <a:rect r="r" b="b" t="t" l="l"/>
                <a:pathLst>
                  <a:path h="1408935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408935"/>
                    </a:lnTo>
                    <a:lnTo>
                      <a:pt x="0" y="1408935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5336E"/>
                </a:solidFill>
                <a:prstDash val="solid"/>
                <a:miter/>
              </a:ln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9525"/>
                <a:ext cx="812800" cy="1399409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l">
                  <a:lnSpc>
                    <a:spcPts val="877"/>
                  </a:lnSpc>
                </a:pPr>
                <a:r>
                  <a:rPr lang="en-US" sz="8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ESTA OFICIALIZADO CON UNA PATENTE LEGAL EN LA DIGERPI</a:t>
                </a:r>
              </a:p>
              <a:p>
                <a:pPr algn="l" marL="0" indent="0" lvl="0">
                  <a:lnSpc>
                    <a:spcPts val="877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57" id="57"/>
          <p:cNvGrpSpPr/>
          <p:nvPr/>
        </p:nvGrpSpPr>
        <p:grpSpPr>
          <a:xfrm rot="0">
            <a:off x="2187270" y="3205127"/>
            <a:ext cx="1719895" cy="1444401"/>
            <a:chOff x="0" y="0"/>
            <a:chExt cx="2293193" cy="1925868"/>
          </a:xfrm>
        </p:grpSpPr>
        <p:grpSp>
          <p:nvGrpSpPr>
            <p:cNvPr name="Group 58" id="58"/>
            <p:cNvGrpSpPr/>
            <p:nvPr/>
          </p:nvGrpSpPr>
          <p:grpSpPr>
            <a:xfrm rot="0">
              <a:off x="0" y="0"/>
              <a:ext cx="2222027" cy="1882488"/>
              <a:chOff x="0" y="0"/>
              <a:chExt cx="812800" cy="688599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12800" cy="688599"/>
              </a:xfrm>
              <a:custGeom>
                <a:avLst/>
                <a:gdLst/>
                <a:ahLst/>
                <a:cxnLst/>
                <a:rect r="r" b="b" t="t" l="l"/>
                <a:pathLst>
                  <a:path h="688599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688599"/>
                    </a:lnTo>
                    <a:lnTo>
                      <a:pt x="0" y="688599"/>
                    </a:lnTo>
                    <a:close/>
                  </a:path>
                </a:pathLst>
              </a:custGeom>
              <a:solidFill>
                <a:srgbClr val="25336E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28575"/>
                <a:ext cx="812800" cy="660024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1547"/>
                  </a:lnSpc>
                </a:pP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0">
              <a:off x="71166" y="67326"/>
              <a:ext cx="2222027" cy="1858542"/>
              <a:chOff x="0" y="0"/>
              <a:chExt cx="812800" cy="679840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812800" cy="679840"/>
              </a:xfrm>
              <a:custGeom>
                <a:avLst/>
                <a:gdLst/>
                <a:ahLst/>
                <a:cxnLst/>
                <a:rect r="r" b="b" t="t" l="l"/>
                <a:pathLst>
                  <a:path h="67984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679840"/>
                    </a:lnTo>
                    <a:lnTo>
                      <a:pt x="0" y="67984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5336E"/>
                </a:solidFill>
                <a:prstDash val="solid"/>
                <a:miter/>
              </a:ln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9525"/>
                <a:ext cx="812800" cy="670315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l" marL="189391" indent="-94695" lvl="1">
                  <a:lnSpc>
                    <a:spcPts val="877"/>
                  </a:lnSpc>
                  <a:buFont typeface="Arial"/>
                  <a:buChar char="•"/>
                </a:pPr>
                <a:r>
                  <a:rPr lang="en-US" sz="8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ALCANCE: NÚMERO DE PRODUCTORES Y COMUNIDADES QUE USAN LA PLATAFORMA.</a:t>
                </a:r>
              </a:p>
              <a:p>
                <a:pPr algn="l" marL="189391" indent="-94695" lvl="1">
                  <a:lnSpc>
                    <a:spcPts val="877"/>
                  </a:lnSpc>
                  <a:buFont typeface="Arial"/>
                  <a:buChar char="•"/>
                </a:pPr>
                <a:r>
                  <a:rPr lang="en-US" sz="8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Capacitación: cantidad de usuarios capacitados y mejora en sus conocimientos.</a:t>
                </a:r>
              </a:p>
              <a:p>
                <a:pPr algn="ctr" marL="0" indent="0" lvl="0">
                  <a:lnSpc>
                    <a:spcPts val="877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64" id="64"/>
          <p:cNvGrpSpPr/>
          <p:nvPr/>
        </p:nvGrpSpPr>
        <p:grpSpPr>
          <a:xfrm rot="0">
            <a:off x="5844295" y="3205127"/>
            <a:ext cx="1719895" cy="1558860"/>
            <a:chOff x="0" y="0"/>
            <a:chExt cx="2293193" cy="2078480"/>
          </a:xfrm>
        </p:grpSpPr>
        <p:grpSp>
          <p:nvGrpSpPr>
            <p:cNvPr name="Group 65" id="65"/>
            <p:cNvGrpSpPr/>
            <p:nvPr/>
          </p:nvGrpSpPr>
          <p:grpSpPr>
            <a:xfrm rot="0">
              <a:off x="0" y="0"/>
              <a:ext cx="2222027" cy="2031662"/>
              <a:chOff x="0" y="0"/>
              <a:chExt cx="812800" cy="743166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812800" cy="743166"/>
              </a:xfrm>
              <a:custGeom>
                <a:avLst/>
                <a:gdLst/>
                <a:ahLst/>
                <a:cxnLst/>
                <a:rect r="r" b="b" t="t" l="l"/>
                <a:pathLst>
                  <a:path h="7431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743166"/>
                    </a:lnTo>
                    <a:lnTo>
                      <a:pt x="0" y="743166"/>
                    </a:lnTo>
                    <a:close/>
                  </a:path>
                </a:pathLst>
              </a:custGeom>
              <a:solidFill>
                <a:srgbClr val="25336E"/>
              </a:solidFill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28575"/>
                <a:ext cx="812800" cy="714591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1547"/>
                  </a:lnSpc>
                </a:pPr>
              </a:p>
            </p:txBody>
          </p:sp>
        </p:grpSp>
        <p:grpSp>
          <p:nvGrpSpPr>
            <p:cNvPr name="Group 68" id="68"/>
            <p:cNvGrpSpPr/>
            <p:nvPr/>
          </p:nvGrpSpPr>
          <p:grpSpPr>
            <a:xfrm rot="0">
              <a:off x="71166" y="72661"/>
              <a:ext cx="2222027" cy="2005819"/>
              <a:chOff x="0" y="0"/>
              <a:chExt cx="812800" cy="733713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812800" cy="733713"/>
              </a:xfrm>
              <a:custGeom>
                <a:avLst/>
                <a:gdLst/>
                <a:ahLst/>
                <a:cxnLst/>
                <a:rect r="r" b="b" t="t" l="l"/>
                <a:pathLst>
                  <a:path h="733713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733713"/>
                    </a:lnTo>
                    <a:lnTo>
                      <a:pt x="0" y="733713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5336E"/>
                </a:solidFill>
                <a:prstDash val="solid"/>
                <a:miter/>
              </a:ln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0" y="9525"/>
                <a:ext cx="812800" cy="724188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l">
                  <a:lnSpc>
                    <a:spcPts val="777"/>
                  </a:lnSpc>
                </a:pPr>
              </a:p>
              <a:p>
                <a:pPr algn="l">
                  <a:lnSpc>
                    <a:spcPts val="777"/>
                  </a:lnSpc>
                </a:pPr>
                <a:r>
                  <a:rPr lang="en-US" sz="7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PUBLICIDAD EN INTERNET, ENUNIVERSIDADEDTECGNOLOGICA, PORELMINISTERIO DE DESARROLLO AGROPECUARIO ,COOPERATIVAS Y ASOSIACIONESAGRICOLAS, MUNISIPALES Y JUNTAS COMUNALES.</a:t>
                </a:r>
              </a:p>
              <a:p>
                <a:pPr algn="l" marL="0" indent="0" lvl="0">
                  <a:lnSpc>
                    <a:spcPts val="777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71" id="71"/>
          <p:cNvGrpSpPr/>
          <p:nvPr/>
        </p:nvGrpSpPr>
        <p:grpSpPr>
          <a:xfrm rot="0">
            <a:off x="365760" y="4763987"/>
            <a:ext cx="4462642" cy="1409100"/>
            <a:chOff x="0" y="0"/>
            <a:chExt cx="5950190" cy="1878800"/>
          </a:xfrm>
        </p:grpSpPr>
        <p:grpSp>
          <p:nvGrpSpPr>
            <p:cNvPr name="Group 72" id="72"/>
            <p:cNvGrpSpPr/>
            <p:nvPr/>
          </p:nvGrpSpPr>
          <p:grpSpPr>
            <a:xfrm rot="0">
              <a:off x="0" y="0"/>
              <a:ext cx="5828657" cy="1836480"/>
              <a:chOff x="0" y="0"/>
              <a:chExt cx="2185490" cy="688599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2185490" cy="688599"/>
              </a:xfrm>
              <a:custGeom>
                <a:avLst/>
                <a:gdLst/>
                <a:ahLst/>
                <a:cxnLst/>
                <a:rect r="r" b="b" t="t" l="l"/>
                <a:pathLst>
                  <a:path h="688599" w="2185490">
                    <a:moveTo>
                      <a:pt x="0" y="0"/>
                    </a:moveTo>
                    <a:lnTo>
                      <a:pt x="2185490" y="0"/>
                    </a:lnTo>
                    <a:lnTo>
                      <a:pt x="2185490" y="688599"/>
                    </a:lnTo>
                    <a:lnTo>
                      <a:pt x="0" y="688599"/>
                    </a:lnTo>
                    <a:close/>
                  </a:path>
                </a:pathLst>
              </a:custGeom>
              <a:solidFill>
                <a:srgbClr val="25336E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28575"/>
                <a:ext cx="2185490" cy="660024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1547"/>
                  </a:lnSpc>
                </a:pPr>
              </a:p>
            </p:txBody>
          </p:sp>
        </p:grpSp>
        <p:grpSp>
          <p:nvGrpSpPr>
            <p:cNvPr name="Group 75" id="75"/>
            <p:cNvGrpSpPr/>
            <p:nvPr/>
          </p:nvGrpSpPr>
          <p:grpSpPr>
            <a:xfrm rot="0">
              <a:off x="69426" y="65681"/>
              <a:ext cx="5880764" cy="1813119"/>
              <a:chOff x="0" y="0"/>
              <a:chExt cx="2205027" cy="67984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2205027" cy="679840"/>
              </a:xfrm>
              <a:custGeom>
                <a:avLst/>
                <a:gdLst/>
                <a:ahLst/>
                <a:cxnLst/>
                <a:rect r="r" b="b" t="t" l="l"/>
                <a:pathLst>
                  <a:path h="679840" w="2205027">
                    <a:moveTo>
                      <a:pt x="0" y="0"/>
                    </a:moveTo>
                    <a:lnTo>
                      <a:pt x="2205027" y="0"/>
                    </a:lnTo>
                    <a:lnTo>
                      <a:pt x="2205027" y="679840"/>
                    </a:lnTo>
                    <a:lnTo>
                      <a:pt x="0" y="67984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5336E"/>
                </a:solidFill>
                <a:prstDash val="solid"/>
                <a:miter/>
              </a:ln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0" y="9525"/>
                <a:ext cx="2205027" cy="670315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l" marL="210981" indent="-105491" lvl="1">
                  <a:lnSpc>
                    <a:spcPts val="977"/>
                  </a:lnSpc>
                  <a:buFont typeface="Arial"/>
                  <a:buChar char="•"/>
                </a:pPr>
                <a:r>
                  <a:rPr lang="en-US" sz="9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RECURSOS HUMANOS: DESARROLLADORES, TÉCNICOS, DISEÑADORES Y GESTORES.</a:t>
                </a:r>
              </a:p>
              <a:p>
                <a:pPr algn="l" marL="210981" indent="-105491" lvl="1">
                  <a:lnSpc>
                    <a:spcPts val="977"/>
                  </a:lnSpc>
                  <a:buFont typeface="Arial"/>
                  <a:buChar char="•"/>
                </a:pPr>
                <a:r>
                  <a:rPr lang="en-US" sz="9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Recursos tecnológicos: servidores, base de datos, equipos móviles y plataformas digitales.</a:t>
                </a:r>
              </a:p>
              <a:p>
                <a:pPr algn="l" marL="210981" indent="-105491" lvl="1">
                  <a:lnSpc>
                    <a:spcPts val="977"/>
                  </a:lnSpc>
                  <a:buFont typeface="Arial"/>
                  <a:buChar char="•"/>
                </a:pPr>
                <a:r>
                  <a:rPr lang="en-US" sz="9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Recursos materiales: guías, videos, sensores y kits de conectividad.</a:t>
                </a:r>
              </a:p>
              <a:p>
                <a:pPr algn="l" marL="0" indent="0" lvl="0">
                  <a:lnSpc>
                    <a:spcPts val="977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78" id="78"/>
          <p:cNvGrpSpPr/>
          <p:nvPr/>
        </p:nvGrpSpPr>
        <p:grpSpPr>
          <a:xfrm rot="0">
            <a:off x="4925198" y="4755554"/>
            <a:ext cx="4462642" cy="1409100"/>
            <a:chOff x="0" y="0"/>
            <a:chExt cx="5950190" cy="1878800"/>
          </a:xfrm>
        </p:grpSpPr>
        <p:grpSp>
          <p:nvGrpSpPr>
            <p:cNvPr name="Group 79" id="79"/>
            <p:cNvGrpSpPr/>
            <p:nvPr/>
          </p:nvGrpSpPr>
          <p:grpSpPr>
            <a:xfrm rot="0">
              <a:off x="0" y="0"/>
              <a:ext cx="5828657" cy="1836480"/>
              <a:chOff x="0" y="0"/>
              <a:chExt cx="2185490" cy="688599"/>
            </a:xfrm>
          </p:grpSpPr>
          <p:sp>
            <p:nvSpPr>
              <p:cNvPr name="Freeform 80" id="80"/>
              <p:cNvSpPr/>
              <p:nvPr/>
            </p:nvSpPr>
            <p:spPr>
              <a:xfrm flipH="false" flipV="false" rot="0">
                <a:off x="0" y="0"/>
                <a:ext cx="2185490" cy="688599"/>
              </a:xfrm>
              <a:custGeom>
                <a:avLst/>
                <a:gdLst/>
                <a:ahLst/>
                <a:cxnLst/>
                <a:rect r="r" b="b" t="t" l="l"/>
                <a:pathLst>
                  <a:path h="688599" w="2185490">
                    <a:moveTo>
                      <a:pt x="0" y="0"/>
                    </a:moveTo>
                    <a:lnTo>
                      <a:pt x="2185490" y="0"/>
                    </a:lnTo>
                    <a:lnTo>
                      <a:pt x="2185490" y="688599"/>
                    </a:lnTo>
                    <a:lnTo>
                      <a:pt x="0" y="688599"/>
                    </a:lnTo>
                    <a:close/>
                  </a:path>
                </a:pathLst>
              </a:custGeom>
              <a:solidFill>
                <a:srgbClr val="25336E"/>
              </a:solidFill>
            </p:spPr>
          </p:sp>
          <p:sp>
            <p:nvSpPr>
              <p:cNvPr name="TextBox 81" id="81"/>
              <p:cNvSpPr txBox="true"/>
              <p:nvPr/>
            </p:nvSpPr>
            <p:spPr>
              <a:xfrm>
                <a:off x="0" y="28575"/>
                <a:ext cx="2185490" cy="660024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ctr">
                  <a:lnSpc>
                    <a:spcPts val="1547"/>
                  </a:lnSpc>
                </a:pPr>
              </a:p>
            </p:txBody>
          </p:sp>
        </p:grpSp>
        <p:grpSp>
          <p:nvGrpSpPr>
            <p:cNvPr name="Group 82" id="82"/>
            <p:cNvGrpSpPr/>
            <p:nvPr/>
          </p:nvGrpSpPr>
          <p:grpSpPr>
            <a:xfrm rot="0">
              <a:off x="69426" y="65681"/>
              <a:ext cx="5880764" cy="1813119"/>
              <a:chOff x="0" y="0"/>
              <a:chExt cx="2205027" cy="679840"/>
            </a:xfrm>
          </p:grpSpPr>
          <p:sp>
            <p:nvSpPr>
              <p:cNvPr name="Freeform 83" id="83"/>
              <p:cNvSpPr/>
              <p:nvPr/>
            </p:nvSpPr>
            <p:spPr>
              <a:xfrm flipH="false" flipV="false" rot="0">
                <a:off x="0" y="0"/>
                <a:ext cx="2205027" cy="679840"/>
              </a:xfrm>
              <a:custGeom>
                <a:avLst/>
                <a:gdLst/>
                <a:ahLst/>
                <a:cxnLst/>
                <a:rect r="r" b="b" t="t" l="l"/>
                <a:pathLst>
                  <a:path h="679840" w="2205027">
                    <a:moveTo>
                      <a:pt x="0" y="0"/>
                    </a:moveTo>
                    <a:lnTo>
                      <a:pt x="2205027" y="0"/>
                    </a:lnTo>
                    <a:lnTo>
                      <a:pt x="2205027" y="679840"/>
                    </a:lnTo>
                    <a:lnTo>
                      <a:pt x="0" y="67984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25336E"/>
                </a:solidFill>
                <a:prstDash val="solid"/>
                <a:miter/>
              </a:ln>
            </p:spPr>
          </p:sp>
          <p:sp>
            <p:nvSpPr>
              <p:cNvPr name="TextBox 84" id="84"/>
              <p:cNvSpPr txBox="true"/>
              <p:nvPr/>
            </p:nvSpPr>
            <p:spPr>
              <a:xfrm>
                <a:off x="0" y="9525"/>
                <a:ext cx="2205027" cy="670315"/>
              </a:xfrm>
              <a:prstGeom prst="rect">
                <a:avLst/>
              </a:prstGeom>
            </p:spPr>
            <p:txBody>
              <a:bodyPr anchor="ctr" rtlCol="false" tIns="53213" lIns="53213" bIns="53213" rIns="53213"/>
              <a:lstStyle/>
              <a:p>
                <a:pPr algn="l" marL="210981" indent="-105491" lvl="1">
                  <a:lnSpc>
                    <a:spcPts val="977"/>
                  </a:lnSpc>
                  <a:buFont typeface="Arial"/>
                  <a:buChar char="•"/>
                </a:pPr>
                <a:r>
                  <a:rPr lang="en-US" sz="977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SUSCRIPCIONES O MEMBRESÍAS ACCESIBLES PARA PRODUCTORES QUE DESEEN ACCEDER A CONTENIDO PREMIUM, ASESORÍA PERSONALIZADA O SERVICIOS DE MARKETPLACE.</a:t>
                </a:r>
              </a:p>
              <a:p>
                <a:pPr algn="l" marL="210981" indent="-105491" lvl="1">
                  <a:lnSpc>
                    <a:spcPts val="977"/>
                  </a:lnSpc>
                  <a:buFont typeface="Arial"/>
                  <a:buChar char="•"/>
                </a:pPr>
                <a:r>
                  <a:rPr lang="en-US" sz="977" strike="noStrike" u="none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PUBLICIDAD RESPONSABLE DENTRO DE LA PLATAFORMA.</a:t>
                </a:r>
              </a:p>
              <a:p>
                <a:pPr algn="l" marL="210981" indent="-105491" lvl="1">
                  <a:lnSpc>
                    <a:spcPts val="977"/>
                  </a:lnSpc>
                  <a:buFont typeface="Arial"/>
                  <a:buChar char="•"/>
                </a:pPr>
                <a:r>
                  <a:rPr lang="en-US" sz="977" strike="noStrike" u="none">
                    <a:solidFill>
                      <a:srgbClr val="000000"/>
                    </a:solidFill>
                    <a:latin typeface="Gagalin"/>
                    <a:ea typeface="Gagalin"/>
                    <a:cs typeface="Gagalin"/>
                    <a:sym typeface="Gagalin"/>
                  </a:rPr>
                  <a:t>FONDOS DE COOPERACIÓN INTERNACIONAL.</a:t>
                </a:r>
              </a:p>
            </p:txBody>
          </p:sp>
        </p:grpSp>
      </p:grpSp>
      <p:sp>
        <p:nvSpPr>
          <p:cNvPr name="TextBox 85" id="85"/>
          <p:cNvSpPr txBox="true"/>
          <p:nvPr/>
        </p:nvSpPr>
        <p:spPr>
          <a:xfrm rot="0">
            <a:off x="471954" y="1948950"/>
            <a:ext cx="1526112" cy="186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1"/>
              </a:lnSpc>
              <a:spcBef>
                <a:spcPct val="0"/>
              </a:spcBef>
            </a:pPr>
            <a:r>
              <a:rPr lang="en-US" sz="1431">
                <a:solidFill>
                  <a:srgbClr val="25336E"/>
                </a:solidFill>
                <a:latin typeface="Anton"/>
                <a:ea typeface="Anton"/>
                <a:cs typeface="Anton"/>
                <a:sym typeface="Anton"/>
              </a:rPr>
              <a:t>PROBLEMA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2297051" y="1948967"/>
            <a:ext cx="1526112" cy="186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1"/>
              </a:lnSpc>
              <a:spcBef>
                <a:spcPct val="0"/>
              </a:spcBef>
            </a:pPr>
            <a:r>
              <a:rPr lang="en-US" sz="1431">
                <a:solidFill>
                  <a:srgbClr val="25336E"/>
                </a:solidFill>
                <a:latin typeface="Anton"/>
                <a:ea typeface="Anton"/>
                <a:cs typeface="Anton"/>
                <a:sym typeface="Anton"/>
              </a:rPr>
              <a:t> SOLUCION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4124879" y="1948967"/>
            <a:ext cx="1526112" cy="36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1"/>
              </a:lnSpc>
              <a:spcBef>
                <a:spcPct val="0"/>
              </a:spcBef>
            </a:pPr>
            <a:r>
              <a:rPr lang="en-US" sz="1431">
                <a:solidFill>
                  <a:srgbClr val="25336E"/>
                </a:solidFill>
                <a:latin typeface="Anton"/>
                <a:ea typeface="Anton"/>
                <a:cs typeface="Anton"/>
                <a:sym typeface="Anton"/>
              </a:rPr>
              <a:t>PROPUESTA DE VALOR UNICA 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5979790" y="1948967"/>
            <a:ext cx="1526112" cy="186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1"/>
              </a:lnSpc>
              <a:spcBef>
                <a:spcPct val="0"/>
              </a:spcBef>
            </a:pPr>
            <a:r>
              <a:rPr lang="en-US" sz="1431">
                <a:solidFill>
                  <a:srgbClr val="25336E"/>
                </a:solidFill>
                <a:latin typeface="Anton"/>
                <a:ea typeface="Anton"/>
                <a:cs typeface="Anton"/>
                <a:sym typeface="Anton"/>
              </a:rPr>
              <a:t>RELACIÓN CLIENTES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7781787" y="1948967"/>
            <a:ext cx="1526112" cy="542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1"/>
              </a:lnSpc>
            </a:pPr>
            <a:r>
              <a:rPr lang="en-US" sz="1431">
                <a:solidFill>
                  <a:srgbClr val="25336E"/>
                </a:solidFill>
                <a:latin typeface="Anton"/>
                <a:ea typeface="Anton"/>
                <a:cs typeface="Anton"/>
                <a:sym typeface="Anton"/>
              </a:rPr>
              <a:t>VENTAJA COMPETITIVA (INJUSTA)</a:t>
            </a:r>
          </a:p>
          <a:p>
            <a:pPr algn="ctr" marL="0" indent="0" lvl="0">
              <a:lnSpc>
                <a:spcPts val="1431"/>
              </a:lnSpc>
              <a:spcBef>
                <a:spcPct val="0"/>
              </a:spcBef>
            </a:pPr>
          </a:p>
        </p:txBody>
      </p:sp>
      <p:sp>
        <p:nvSpPr>
          <p:cNvPr name="TextBox 90" id="90"/>
          <p:cNvSpPr txBox="true"/>
          <p:nvPr/>
        </p:nvSpPr>
        <p:spPr>
          <a:xfrm rot="0">
            <a:off x="2306576" y="3306387"/>
            <a:ext cx="1526112" cy="186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1"/>
              </a:lnSpc>
              <a:spcBef>
                <a:spcPct val="0"/>
              </a:spcBef>
            </a:pPr>
            <a:r>
              <a:rPr lang="en-US" sz="1431">
                <a:solidFill>
                  <a:srgbClr val="25336E"/>
                </a:solidFill>
                <a:latin typeface="Anton"/>
                <a:ea typeface="Anton"/>
                <a:cs typeface="Anton"/>
                <a:sym typeface="Anton"/>
              </a:rPr>
              <a:t>METRICAS CLAVE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5957100" y="3395530"/>
            <a:ext cx="1526112" cy="186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1"/>
              </a:lnSpc>
              <a:spcBef>
                <a:spcPct val="0"/>
              </a:spcBef>
            </a:pPr>
            <a:r>
              <a:rPr lang="en-US" sz="1431">
                <a:solidFill>
                  <a:srgbClr val="25336E"/>
                </a:solidFill>
                <a:latin typeface="Anton"/>
                <a:ea typeface="Anton"/>
                <a:cs typeface="Anton"/>
                <a:sym typeface="Anton"/>
              </a:rPr>
              <a:t>CANALES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415332" y="4980286"/>
            <a:ext cx="2282460" cy="186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1"/>
              </a:lnSpc>
              <a:spcBef>
                <a:spcPct val="0"/>
              </a:spcBef>
            </a:pPr>
            <a:r>
              <a:rPr lang="en-US" sz="1431">
                <a:solidFill>
                  <a:srgbClr val="25336E"/>
                </a:solidFill>
                <a:latin typeface="Anton"/>
                <a:ea typeface="Anton"/>
                <a:cs typeface="Anton"/>
                <a:sym typeface="Anton"/>
              </a:rPr>
              <a:t>COSTES DE ESTRUCTURA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5858507" y="4980286"/>
            <a:ext cx="2596023" cy="186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1"/>
              </a:lnSpc>
              <a:spcBef>
                <a:spcPct val="0"/>
              </a:spcBef>
            </a:pPr>
            <a:r>
              <a:rPr lang="en-US" sz="1431">
                <a:solidFill>
                  <a:srgbClr val="25336E"/>
                </a:solidFill>
                <a:latin typeface="Anton"/>
                <a:ea typeface="Anton"/>
                <a:cs typeface="Anton"/>
                <a:sym typeface="Anton"/>
              </a:rPr>
              <a:t>FUENTES DE INGRESO Y SOSTENIBILIDAD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2556562" y="823663"/>
            <a:ext cx="4640476" cy="742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00"/>
              </a:lnSpc>
            </a:pPr>
            <a:r>
              <a:rPr lang="en-US" sz="29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PROYECTO AGRO CONECTA PANAMA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7156519" y="6563612"/>
            <a:ext cx="2231321" cy="19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38"/>
              </a:lnSpc>
              <a:spcBef>
                <a:spcPct val="0"/>
              </a:spcBef>
            </a:pPr>
            <a:r>
              <a:rPr lang="en-US" sz="1300" spc="32">
                <a:solidFill>
                  <a:srgbClr val="25336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Fecha: 9/7/2025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DAGsWhYcQDw</dc:identifier>
  <dcterms:modified xsi:type="dcterms:W3CDTF">2011-08-01T06:04:30Z</dcterms:modified>
  <cp:revision>1</cp:revision>
  <dc:title> Gráfico Modelo Canvas Informática Simple Azul y Blanco</dc:title>
</cp:coreProperties>
</file>