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5" autoAdjust="0"/>
    <p:restoredTop sz="94375"/>
  </p:normalViewPr>
  <p:slideViewPr>
    <p:cSldViewPr snapToGrid="0">
      <p:cViewPr varScale="1">
        <p:scale>
          <a:sx n="64" d="100"/>
          <a:sy n="64" d="100"/>
        </p:scale>
        <p:origin x="888" y="-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9937A7-C836-47EA-998F-815E76B736D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4E25BBD-08FE-4FD9-BA22-1BAD25A63863}">
      <dgm:prSet/>
      <dgm:spPr/>
      <dgm:t>
        <a:bodyPr/>
        <a:lstStyle/>
        <a:p>
          <a:r>
            <a:rPr lang="es-PA" b="0" i="0" baseline="0"/>
            <a:t>¿Qué problema existe?</a:t>
          </a:r>
          <a:endParaRPr lang="en-US"/>
        </a:p>
      </dgm:t>
    </dgm:pt>
    <dgm:pt modelId="{5635B042-7CC6-491C-9958-71BAEDEAA54B}" type="parTrans" cxnId="{5E8DFC17-1C1E-4B56-8A09-1E13B784BF22}">
      <dgm:prSet/>
      <dgm:spPr/>
      <dgm:t>
        <a:bodyPr/>
        <a:lstStyle/>
        <a:p>
          <a:endParaRPr lang="en-US"/>
        </a:p>
      </dgm:t>
    </dgm:pt>
    <dgm:pt modelId="{374841CC-B00F-4CA3-BE66-BF779613132F}" type="sibTrans" cxnId="{5E8DFC17-1C1E-4B56-8A09-1E13B784BF22}">
      <dgm:prSet/>
      <dgm:spPr/>
      <dgm:t>
        <a:bodyPr/>
        <a:lstStyle/>
        <a:p>
          <a:endParaRPr lang="en-US"/>
        </a:p>
      </dgm:t>
    </dgm:pt>
    <dgm:pt modelId="{7544717D-94B1-471A-8612-39119363036A}">
      <dgm:prSet/>
      <dgm:spPr/>
      <dgm:t>
        <a:bodyPr/>
        <a:lstStyle/>
        <a:p>
          <a:r>
            <a:rPr lang="es-PA" b="0" i="0" baseline="0"/>
            <a:t>¿A quién le afecta?</a:t>
          </a:r>
          <a:endParaRPr lang="en-US"/>
        </a:p>
      </dgm:t>
    </dgm:pt>
    <dgm:pt modelId="{5A80F40D-F81A-48AC-91CA-0D4EC0E32884}" type="parTrans" cxnId="{67EB350E-A197-4D06-B696-EEA428FAC10A}">
      <dgm:prSet/>
      <dgm:spPr/>
      <dgm:t>
        <a:bodyPr/>
        <a:lstStyle/>
        <a:p>
          <a:endParaRPr lang="en-US"/>
        </a:p>
      </dgm:t>
    </dgm:pt>
    <dgm:pt modelId="{7B411149-B518-4D44-AA0B-CBCF95496135}" type="sibTrans" cxnId="{67EB350E-A197-4D06-B696-EEA428FAC10A}">
      <dgm:prSet/>
      <dgm:spPr/>
      <dgm:t>
        <a:bodyPr/>
        <a:lstStyle/>
        <a:p>
          <a:endParaRPr lang="en-US"/>
        </a:p>
      </dgm:t>
    </dgm:pt>
    <dgm:pt modelId="{81C96AA2-EE09-4BEE-BC7C-2A45631A7AE0}">
      <dgm:prSet/>
      <dgm:spPr/>
      <dgm:t>
        <a:bodyPr/>
        <a:lstStyle/>
        <a:p>
          <a:r>
            <a:rPr lang="es-PA" b="0" i="0" baseline="0"/>
            <a:t>¿Qué propongo?</a:t>
          </a:r>
          <a:endParaRPr lang="en-US"/>
        </a:p>
      </dgm:t>
    </dgm:pt>
    <dgm:pt modelId="{9C3914B3-B559-4EDB-9A37-12D08A425100}" type="parTrans" cxnId="{9B2D20CE-4748-48AC-B6C9-FA255D455641}">
      <dgm:prSet/>
      <dgm:spPr/>
      <dgm:t>
        <a:bodyPr/>
        <a:lstStyle/>
        <a:p>
          <a:endParaRPr lang="en-US"/>
        </a:p>
      </dgm:t>
    </dgm:pt>
    <dgm:pt modelId="{66791656-DCF6-4C29-8BB9-B633D2DD2558}" type="sibTrans" cxnId="{9B2D20CE-4748-48AC-B6C9-FA255D455641}">
      <dgm:prSet/>
      <dgm:spPr/>
      <dgm:t>
        <a:bodyPr/>
        <a:lstStyle/>
        <a:p>
          <a:endParaRPr lang="en-US"/>
        </a:p>
      </dgm:t>
    </dgm:pt>
    <dgm:pt modelId="{446A4026-84DE-4FF8-BCE0-A45E5CA8C566}">
      <dgm:prSet/>
      <dgm:spPr/>
      <dgm:t>
        <a:bodyPr/>
        <a:lstStyle/>
        <a:p>
          <a:r>
            <a:rPr lang="es-PA" b="0" i="0" baseline="0"/>
            <a:t>¿Cómo lo voy a resolver?</a:t>
          </a:r>
          <a:endParaRPr lang="en-US"/>
        </a:p>
      </dgm:t>
    </dgm:pt>
    <dgm:pt modelId="{825D7215-2121-4D53-BCB6-9A7125D28DEF}" type="parTrans" cxnId="{AE16C1DF-EE51-4B3F-BEF4-92412223AB5F}">
      <dgm:prSet/>
      <dgm:spPr/>
      <dgm:t>
        <a:bodyPr/>
        <a:lstStyle/>
        <a:p>
          <a:endParaRPr lang="en-US"/>
        </a:p>
      </dgm:t>
    </dgm:pt>
    <dgm:pt modelId="{F7EE096B-B5C1-4423-8FB4-8E6F00A5BBAF}" type="sibTrans" cxnId="{AE16C1DF-EE51-4B3F-BEF4-92412223AB5F}">
      <dgm:prSet/>
      <dgm:spPr/>
      <dgm:t>
        <a:bodyPr/>
        <a:lstStyle/>
        <a:p>
          <a:endParaRPr lang="en-US"/>
        </a:p>
      </dgm:t>
    </dgm:pt>
    <dgm:pt modelId="{BA57F541-BAF8-417E-A3F4-07E8191C73EA}">
      <dgm:prSet/>
      <dgm:spPr/>
      <dgm:t>
        <a:bodyPr/>
        <a:lstStyle/>
        <a:p>
          <a:r>
            <a:rPr lang="es-PA" b="0" i="0" baseline="0"/>
            <a:t>¿Cómo lo haré llegar?</a:t>
          </a:r>
          <a:endParaRPr lang="en-US"/>
        </a:p>
      </dgm:t>
    </dgm:pt>
    <dgm:pt modelId="{32A7367A-50CF-4F52-879A-68B31BE963E0}" type="parTrans" cxnId="{A2757E5D-B0BD-4F01-B525-BBE4665D1630}">
      <dgm:prSet/>
      <dgm:spPr/>
      <dgm:t>
        <a:bodyPr/>
        <a:lstStyle/>
        <a:p>
          <a:endParaRPr lang="en-US"/>
        </a:p>
      </dgm:t>
    </dgm:pt>
    <dgm:pt modelId="{BB13BF28-7207-4CE4-9B95-D6ECD91263EA}" type="sibTrans" cxnId="{A2757E5D-B0BD-4F01-B525-BBE4665D1630}">
      <dgm:prSet/>
      <dgm:spPr/>
      <dgm:t>
        <a:bodyPr/>
        <a:lstStyle/>
        <a:p>
          <a:endParaRPr lang="en-US"/>
        </a:p>
      </dgm:t>
    </dgm:pt>
    <dgm:pt modelId="{9A75CAEA-4A00-4E2A-AFC1-95B4FACBA3B4}">
      <dgm:prSet/>
      <dgm:spPr/>
      <dgm:t>
        <a:bodyPr/>
        <a:lstStyle/>
        <a:p>
          <a:r>
            <a:rPr lang="es-PA" b="0" i="0" baseline="0"/>
            <a:t>¿Cómo sé si funciona?</a:t>
          </a:r>
          <a:endParaRPr lang="en-US"/>
        </a:p>
      </dgm:t>
    </dgm:pt>
    <dgm:pt modelId="{071A5518-2384-4911-B2FD-766BF351478E}" type="parTrans" cxnId="{4D9AAC6B-ACCD-4088-B89E-81170D04FCE1}">
      <dgm:prSet/>
      <dgm:spPr/>
      <dgm:t>
        <a:bodyPr/>
        <a:lstStyle/>
        <a:p>
          <a:endParaRPr lang="en-US"/>
        </a:p>
      </dgm:t>
    </dgm:pt>
    <dgm:pt modelId="{6D6A3BE5-800C-41BC-A4A2-75BD863A6A2E}" type="sibTrans" cxnId="{4D9AAC6B-ACCD-4088-B89E-81170D04FCE1}">
      <dgm:prSet/>
      <dgm:spPr/>
      <dgm:t>
        <a:bodyPr/>
        <a:lstStyle/>
        <a:p>
          <a:endParaRPr lang="en-US"/>
        </a:p>
      </dgm:t>
    </dgm:pt>
    <dgm:pt modelId="{4FC8D164-53F1-4C14-B230-31CD489772FC}">
      <dgm:prSet/>
      <dgm:spPr/>
      <dgm:t>
        <a:bodyPr/>
        <a:lstStyle/>
        <a:p>
          <a:r>
            <a:rPr lang="es-PA" b="0" i="0" baseline="0"/>
            <a:t>¿Cuánto me cuesta?</a:t>
          </a:r>
          <a:endParaRPr lang="en-US"/>
        </a:p>
      </dgm:t>
    </dgm:pt>
    <dgm:pt modelId="{092265C4-7F31-408E-A63C-8800D2EAB7A5}" type="parTrans" cxnId="{BBADD4F3-8D4D-4411-8D93-61EE7163C5C9}">
      <dgm:prSet/>
      <dgm:spPr/>
      <dgm:t>
        <a:bodyPr/>
        <a:lstStyle/>
        <a:p>
          <a:endParaRPr lang="en-US"/>
        </a:p>
      </dgm:t>
    </dgm:pt>
    <dgm:pt modelId="{49524A02-CA53-4611-9D03-0FD5F0098330}" type="sibTrans" cxnId="{BBADD4F3-8D4D-4411-8D93-61EE7163C5C9}">
      <dgm:prSet/>
      <dgm:spPr/>
      <dgm:t>
        <a:bodyPr/>
        <a:lstStyle/>
        <a:p>
          <a:endParaRPr lang="en-US"/>
        </a:p>
      </dgm:t>
    </dgm:pt>
    <dgm:pt modelId="{B2E06AEA-B44E-4DDD-B9AB-D86FF5ABBAD1}">
      <dgm:prSet/>
      <dgm:spPr/>
      <dgm:t>
        <a:bodyPr/>
        <a:lstStyle/>
        <a:p>
          <a:r>
            <a:rPr lang="es-PA" b="0" i="0" baseline="0"/>
            <a:t>¿Cómo gano?</a:t>
          </a:r>
          <a:endParaRPr lang="en-US"/>
        </a:p>
      </dgm:t>
    </dgm:pt>
    <dgm:pt modelId="{2C874E2F-C514-45E8-9CEE-11A4F421748F}" type="parTrans" cxnId="{96AFE567-4130-4FFD-8801-DB1BAA155443}">
      <dgm:prSet/>
      <dgm:spPr/>
      <dgm:t>
        <a:bodyPr/>
        <a:lstStyle/>
        <a:p>
          <a:endParaRPr lang="en-US"/>
        </a:p>
      </dgm:t>
    </dgm:pt>
    <dgm:pt modelId="{76857E59-4C61-4939-9557-2E717DB85C92}" type="sibTrans" cxnId="{96AFE567-4130-4FFD-8801-DB1BAA155443}">
      <dgm:prSet/>
      <dgm:spPr/>
      <dgm:t>
        <a:bodyPr/>
        <a:lstStyle/>
        <a:p>
          <a:endParaRPr lang="en-US"/>
        </a:p>
      </dgm:t>
    </dgm:pt>
    <dgm:pt modelId="{C7401D09-B55C-45A1-A2F5-198043B84901}">
      <dgm:prSet/>
      <dgm:spPr/>
      <dgm:t>
        <a:bodyPr/>
        <a:lstStyle/>
        <a:p>
          <a:r>
            <a:rPr lang="es-PA" b="0" i="0" baseline="0"/>
            <a:t>¿Qué tengo que me hace especial?</a:t>
          </a:r>
          <a:endParaRPr lang="en-US"/>
        </a:p>
      </dgm:t>
    </dgm:pt>
    <dgm:pt modelId="{1C0B4F63-E58C-426C-B935-9CB6263BB277}" type="parTrans" cxnId="{EBBB9D7D-8D1F-4661-868B-22CAC66E5CF1}">
      <dgm:prSet/>
      <dgm:spPr/>
      <dgm:t>
        <a:bodyPr/>
        <a:lstStyle/>
        <a:p>
          <a:endParaRPr lang="en-US"/>
        </a:p>
      </dgm:t>
    </dgm:pt>
    <dgm:pt modelId="{1256D234-AD80-4EE5-8A95-A5C235DFDB55}" type="sibTrans" cxnId="{EBBB9D7D-8D1F-4661-868B-22CAC66E5CF1}">
      <dgm:prSet/>
      <dgm:spPr/>
      <dgm:t>
        <a:bodyPr/>
        <a:lstStyle/>
        <a:p>
          <a:endParaRPr lang="en-US"/>
        </a:p>
      </dgm:t>
    </dgm:pt>
    <dgm:pt modelId="{00E914CD-0B44-466B-8283-EBAA1DBD3DC5}" type="pres">
      <dgm:prSet presAssocID="{029937A7-C836-47EA-998F-815E76B736DC}" presName="linear" presStyleCnt="0">
        <dgm:presLayoutVars>
          <dgm:animLvl val="lvl"/>
          <dgm:resizeHandles val="exact"/>
        </dgm:presLayoutVars>
      </dgm:prSet>
      <dgm:spPr/>
    </dgm:pt>
    <dgm:pt modelId="{7D94B916-F8A5-499A-90CB-525EDCC17D12}" type="pres">
      <dgm:prSet presAssocID="{04E25BBD-08FE-4FD9-BA22-1BAD25A63863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B90D25E4-6AFF-4CF1-96F4-0EB9DAE5200E}" type="pres">
      <dgm:prSet presAssocID="{374841CC-B00F-4CA3-BE66-BF779613132F}" presName="spacer" presStyleCnt="0"/>
      <dgm:spPr/>
    </dgm:pt>
    <dgm:pt modelId="{E283AFD7-BB8A-4779-A1A3-24FDC30B6AA3}" type="pres">
      <dgm:prSet presAssocID="{7544717D-94B1-471A-8612-39119363036A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B330BCD-EC4C-4B06-BECA-39CCF4AB6AEE}" type="pres">
      <dgm:prSet presAssocID="{7B411149-B518-4D44-AA0B-CBCF95496135}" presName="spacer" presStyleCnt="0"/>
      <dgm:spPr/>
    </dgm:pt>
    <dgm:pt modelId="{D1D24661-54ED-4B36-BA27-F024F4EA5A11}" type="pres">
      <dgm:prSet presAssocID="{81C96AA2-EE09-4BEE-BC7C-2A45631A7AE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AEF8C6E5-3039-465E-B561-A3C6E618E7A4}" type="pres">
      <dgm:prSet presAssocID="{66791656-DCF6-4C29-8BB9-B633D2DD2558}" presName="spacer" presStyleCnt="0"/>
      <dgm:spPr/>
    </dgm:pt>
    <dgm:pt modelId="{99BF0AEA-71CC-42E9-918E-AF99408217A2}" type="pres">
      <dgm:prSet presAssocID="{446A4026-84DE-4FF8-BCE0-A45E5CA8C566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86C604D-F50D-44EB-952C-0D945F70F6F2}" type="pres">
      <dgm:prSet presAssocID="{F7EE096B-B5C1-4423-8FB4-8E6F00A5BBAF}" presName="spacer" presStyleCnt="0"/>
      <dgm:spPr/>
    </dgm:pt>
    <dgm:pt modelId="{C365B77B-BAF3-4BF5-8363-6E276CAB9970}" type="pres">
      <dgm:prSet presAssocID="{BA57F541-BAF8-417E-A3F4-07E8191C73EA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450EB4FA-D250-4AFF-A2A5-4D252BB099F8}" type="pres">
      <dgm:prSet presAssocID="{BB13BF28-7207-4CE4-9B95-D6ECD91263EA}" presName="spacer" presStyleCnt="0"/>
      <dgm:spPr/>
    </dgm:pt>
    <dgm:pt modelId="{01A9247B-2592-4AB6-A531-57EAD32796B8}" type="pres">
      <dgm:prSet presAssocID="{9A75CAEA-4A00-4E2A-AFC1-95B4FACBA3B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BE9E8D6B-A07C-4A49-94AB-F08B3DC46A9D}" type="pres">
      <dgm:prSet presAssocID="{6D6A3BE5-800C-41BC-A4A2-75BD863A6A2E}" presName="spacer" presStyleCnt="0"/>
      <dgm:spPr/>
    </dgm:pt>
    <dgm:pt modelId="{5DFF3DBB-EDDD-4AF5-9BE8-ADA3DDD94F8F}" type="pres">
      <dgm:prSet presAssocID="{4FC8D164-53F1-4C14-B230-31CD489772FC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CCC7634-3197-4CFB-A264-484180317AFF}" type="pres">
      <dgm:prSet presAssocID="{49524A02-CA53-4611-9D03-0FD5F0098330}" presName="spacer" presStyleCnt="0"/>
      <dgm:spPr/>
    </dgm:pt>
    <dgm:pt modelId="{0D633F23-C9C4-4283-A366-18D95A713D5E}" type="pres">
      <dgm:prSet presAssocID="{B2E06AEA-B44E-4DDD-B9AB-D86FF5ABBAD1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14EFF1D-F428-4D35-8436-8A6096E3E3F1}" type="pres">
      <dgm:prSet presAssocID="{76857E59-4C61-4939-9557-2E717DB85C92}" presName="spacer" presStyleCnt="0"/>
      <dgm:spPr/>
    </dgm:pt>
    <dgm:pt modelId="{FD980464-6409-4515-B7E6-75A44B6E9CAC}" type="pres">
      <dgm:prSet presAssocID="{C7401D09-B55C-45A1-A2F5-198043B84901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0EAD5204-EDA3-40C8-ADB9-2B3F66A7AFA9}" type="presOf" srcId="{029937A7-C836-47EA-998F-815E76B736DC}" destId="{00E914CD-0B44-466B-8283-EBAA1DBD3DC5}" srcOrd="0" destOrd="0" presId="urn:microsoft.com/office/officeart/2005/8/layout/vList2"/>
    <dgm:cxn modelId="{67EB350E-A197-4D06-B696-EEA428FAC10A}" srcId="{029937A7-C836-47EA-998F-815E76B736DC}" destId="{7544717D-94B1-471A-8612-39119363036A}" srcOrd="1" destOrd="0" parTransId="{5A80F40D-F81A-48AC-91CA-0D4EC0E32884}" sibTransId="{7B411149-B518-4D44-AA0B-CBCF95496135}"/>
    <dgm:cxn modelId="{432E5812-B0D1-4DC9-8FCF-FE45C49C59E9}" type="presOf" srcId="{C7401D09-B55C-45A1-A2F5-198043B84901}" destId="{FD980464-6409-4515-B7E6-75A44B6E9CAC}" srcOrd="0" destOrd="0" presId="urn:microsoft.com/office/officeart/2005/8/layout/vList2"/>
    <dgm:cxn modelId="{5E8DFC17-1C1E-4B56-8A09-1E13B784BF22}" srcId="{029937A7-C836-47EA-998F-815E76B736DC}" destId="{04E25BBD-08FE-4FD9-BA22-1BAD25A63863}" srcOrd="0" destOrd="0" parTransId="{5635B042-7CC6-491C-9958-71BAEDEAA54B}" sibTransId="{374841CC-B00F-4CA3-BE66-BF779613132F}"/>
    <dgm:cxn modelId="{DBE00C29-E944-48C1-B599-F5623E670D61}" type="presOf" srcId="{B2E06AEA-B44E-4DDD-B9AB-D86FF5ABBAD1}" destId="{0D633F23-C9C4-4283-A366-18D95A713D5E}" srcOrd="0" destOrd="0" presId="urn:microsoft.com/office/officeart/2005/8/layout/vList2"/>
    <dgm:cxn modelId="{2A9CAE33-B61D-4C11-A2D5-3C6638D31F85}" type="presOf" srcId="{446A4026-84DE-4FF8-BCE0-A45E5CA8C566}" destId="{99BF0AEA-71CC-42E9-918E-AF99408217A2}" srcOrd="0" destOrd="0" presId="urn:microsoft.com/office/officeart/2005/8/layout/vList2"/>
    <dgm:cxn modelId="{A2757E5D-B0BD-4F01-B525-BBE4665D1630}" srcId="{029937A7-C836-47EA-998F-815E76B736DC}" destId="{BA57F541-BAF8-417E-A3F4-07E8191C73EA}" srcOrd="4" destOrd="0" parTransId="{32A7367A-50CF-4F52-879A-68B31BE963E0}" sibTransId="{BB13BF28-7207-4CE4-9B95-D6ECD91263EA}"/>
    <dgm:cxn modelId="{96AFE567-4130-4FFD-8801-DB1BAA155443}" srcId="{029937A7-C836-47EA-998F-815E76B736DC}" destId="{B2E06AEA-B44E-4DDD-B9AB-D86FF5ABBAD1}" srcOrd="7" destOrd="0" parTransId="{2C874E2F-C514-45E8-9CEE-11A4F421748F}" sibTransId="{76857E59-4C61-4939-9557-2E717DB85C92}"/>
    <dgm:cxn modelId="{4D9AAC6B-ACCD-4088-B89E-81170D04FCE1}" srcId="{029937A7-C836-47EA-998F-815E76B736DC}" destId="{9A75CAEA-4A00-4E2A-AFC1-95B4FACBA3B4}" srcOrd="5" destOrd="0" parTransId="{071A5518-2384-4911-B2FD-766BF351478E}" sibTransId="{6D6A3BE5-800C-41BC-A4A2-75BD863A6A2E}"/>
    <dgm:cxn modelId="{8252586E-6A4E-42F0-B78B-3A6211EFEA3C}" type="presOf" srcId="{04E25BBD-08FE-4FD9-BA22-1BAD25A63863}" destId="{7D94B916-F8A5-499A-90CB-525EDCC17D12}" srcOrd="0" destOrd="0" presId="urn:microsoft.com/office/officeart/2005/8/layout/vList2"/>
    <dgm:cxn modelId="{68CDB671-8293-49E6-B4B1-EA7AAFA12B25}" type="presOf" srcId="{BA57F541-BAF8-417E-A3F4-07E8191C73EA}" destId="{C365B77B-BAF3-4BF5-8363-6E276CAB9970}" srcOrd="0" destOrd="0" presId="urn:microsoft.com/office/officeart/2005/8/layout/vList2"/>
    <dgm:cxn modelId="{EBBB9D7D-8D1F-4661-868B-22CAC66E5CF1}" srcId="{029937A7-C836-47EA-998F-815E76B736DC}" destId="{C7401D09-B55C-45A1-A2F5-198043B84901}" srcOrd="8" destOrd="0" parTransId="{1C0B4F63-E58C-426C-B935-9CB6263BB277}" sibTransId="{1256D234-AD80-4EE5-8A95-A5C235DFDB55}"/>
    <dgm:cxn modelId="{C0E3F9AD-14A1-4759-9D25-7439AAE38302}" type="presOf" srcId="{9A75CAEA-4A00-4E2A-AFC1-95B4FACBA3B4}" destId="{01A9247B-2592-4AB6-A531-57EAD32796B8}" srcOrd="0" destOrd="0" presId="urn:microsoft.com/office/officeart/2005/8/layout/vList2"/>
    <dgm:cxn modelId="{F6C535BF-CA8E-4547-A6E9-79A78A6DE3A8}" type="presOf" srcId="{81C96AA2-EE09-4BEE-BC7C-2A45631A7AE0}" destId="{D1D24661-54ED-4B36-BA27-F024F4EA5A11}" srcOrd="0" destOrd="0" presId="urn:microsoft.com/office/officeart/2005/8/layout/vList2"/>
    <dgm:cxn modelId="{30A154C5-4454-46A2-AE88-A457D86066DA}" type="presOf" srcId="{4FC8D164-53F1-4C14-B230-31CD489772FC}" destId="{5DFF3DBB-EDDD-4AF5-9BE8-ADA3DDD94F8F}" srcOrd="0" destOrd="0" presId="urn:microsoft.com/office/officeart/2005/8/layout/vList2"/>
    <dgm:cxn modelId="{9B2D20CE-4748-48AC-B6C9-FA255D455641}" srcId="{029937A7-C836-47EA-998F-815E76B736DC}" destId="{81C96AA2-EE09-4BEE-BC7C-2A45631A7AE0}" srcOrd="2" destOrd="0" parTransId="{9C3914B3-B559-4EDB-9A37-12D08A425100}" sibTransId="{66791656-DCF6-4C29-8BB9-B633D2DD2558}"/>
    <dgm:cxn modelId="{362A09D9-401A-425B-9B57-0D0376F14FA3}" type="presOf" srcId="{7544717D-94B1-471A-8612-39119363036A}" destId="{E283AFD7-BB8A-4779-A1A3-24FDC30B6AA3}" srcOrd="0" destOrd="0" presId="urn:microsoft.com/office/officeart/2005/8/layout/vList2"/>
    <dgm:cxn modelId="{AE16C1DF-EE51-4B3F-BEF4-92412223AB5F}" srcId="{029937A7-C836-47EA-998F-815E76B736DC}" destId="{446A4026-84DE-4FF8-BCE0-A45E5CA8C566}" srcOrd="3" destOrd="0" parTransId="{825D7215-2121-4D53-BCB6-9A7125D28DEF}" sibTransId="{F7EE096B-B5C1-4423-8FB4-8E6F00A5BBAF}"/>
    <dgm:cxn modelId="{BBADD4F3-8D4D-4411-8D93-61EE7163C5C9}" srcId="{029937A7-C836-47EA-998F-815E76B736DC}" destId="{4FC8D164-53F1-4C14-B230-31CD489772FC}" srcOrd="6" destOrd="0" parTransId="{092265C4-7F31-408E-A63C-8800D2EAB7A5}" sibTransId="{49524A02-CA53-4611-9D03-0FD5F0098330}"/>
    <dgm:cxn modelId="{3F54C543-F3C5-43A1-8E06-AA9857E69559}" type="presParOf" srcId="{00E914CD-0B44-466B-8283-EBAA1DBD3DC5}" destId="{7D94B916-F8A5-499A-90CB-525EDCC17D12}" srcOrd="0" destOrd="0" presId="urn:microsoft.com/office/officeart/2005/8/layout/vList2"/>
    <dgm:cxn modelId="{4DDE1F45-CB1D-46FF-9296-6FB3104FB8AB}" type="presParOf" srcId="{00E914CD-0B44-466B-8283-EBAA1DBD3DC5}" destId="{B90D25E4-6AFF-4CF1-96F4-0EB9DAE5200E}" srcOrd="1" destOrd="0" presId="urn:microsoft.com/office/officeart/2005/8/layout/vList2"/>
    <dgm:cxn modelId="{E7618AAE-CB00-4B94-8444-89ADC86D1129}" type="presParOf" srcId="{00E914CD-0B44-466B-8283-EBAA1DBD3DC5}" destId="{E283AFD7-BB8A-4779-A1A3-24FDC30B6AA3}" srcOrd="2" destOrd="0" presId="urn:microsoft.com/office/officeart/2005/8/layout/vList2"/>
    <dgm:cxn modelId="{C79CB8CE-E5CA-4BDD-9FC8-60D16E053484}" type="presParOf" srcId="{00E914CD-0B44-466B-8283-EBAA1DBD3DC5}" destId="{BB330BCD-EC4C-4B06-BECA-39CCF4AB6AEE}" srcOrd="3" destOrd="0" presId="urn:microsoft.com/office/officeart/2005/8/layout/vList2"/>
    <dgm:cxn modelId="{918B73E9-5BE6-4570-9613-16C6F15B4142}" type="presParOf" srcId="{00E914CD-0B44-466B-8283-EBAA1DBD3DC5}" destId="{D1D24661-54ED-4B36-BA27-F024F4EA5A11}" srcOrd="4" destOrd="0" presId="urn:microsoft.com/office/officeart/2005/8/layout/vList2"/>
    <dgm:cxn modelId="{38D74FAE-B56A-41D1-8AF3-FFF1B89C5D29}" type="presParOf" srcId="{00E914CD-0B44-466B-8283-EBAA1DBD3DC5}" destId="{AEF8C6E5-3039-465E-B561-A3C6E618E7A4}" srcOrd="5" destOrd="0" presId="urn:microsoft.com/office/officeart/2005/8/layout/vList2"/>
    <dgm:cxn modelId="{126302AE-5DF4-44AE-A1D6-D805FB49ACC2}" type="presParOf" srcId="{00E914CD-0B44-466B-8283-EBAA1DBD3DC5}" destId="{99BF0AEA-71CC-42E9-918E-AF99408217A2}" srcOrd="6" destOrd="0" presId="urn:microsoft.com/office/officeart/2005/8/layout/vList2"/>
    <dgm:cxn modelId="{83514B55-FAF3-470A-8897-FB632DB8022C}" type="presParOf" srcId="{00E914CD-0B44-466B-8283-EBAA1DBD3DC5}" destId="{086C604D-F50D-44EB-952C-0D945F70F6F2}" srcOrd="7" destOrd="0" presId="urn:microsoft.com/office/officeart/2005/8/layout/vList2"/>
    <dgm:cxn modelId="{5FC66D51-9D89-4942-B64F-FFB372BAEB9B}" type="presParOf" srcId="{00E914CD-0B44-466B-8283-EBAA1DBD3DC5}" destId="{C365B77B-BAF3-4BF5-8363-6E276CAB9970}" srcOrd="8" destOrd="0" presId="urn:microsoft.com/office/officeart/2005/8/layout/vList2"/>
    <dgm:cxn modelId="{ED59F393-CB40-4757-923E-03A75DF74828}" type="presParOf" srcId="{00E914CD-0B44-466B-8283-EBAA1DBD3DC5}" destId="{450EB4FA-D250-4AFF-A2A5-4D252BB099F8}" srcOrd="9" destOrd="0" presId="urn:microsoft.com/office/officeart/2005/8/layout/vList2"/>
    <dgm:cxn modelId="{B248C3F0-F6C9-43DC-8050-9ED52D481061}" type="presParOf" srcId="{00E914CD-0B44-466B-8283-EBAA1DBD3DC5}" destId="{01A9247B-2592-4AB6-A531-57EAD32796B8}" srcOrd="10" destOrd="0" presId="urn:microsoft.com/office/officeart/2005/8/layout/vList2"/>
    <dgm:cxn modelId="{6A862412-B6CF-4AEB-95FC-87CFC23BCBFC}" type="presParOf" srcId="{00E914CD-0B44-466B-8283-EBAA1DBD3DC5}" destId="{BE9E8D6B-A07C-4A49-94AB-F08B3DC46A9D}" srcOrd="11" destOrd="0" presId="urn:microsoft.com/office/officeart/2005/8/layout/vList2"/>
    <dgm:cxn modelId="{AB8015B1-BF27-4DA7-87B3-9F519D792412}" type="presParOf" srcId="{00E914CD-0B44-466B-8283-EBAA1DBD3DC5}" destId="{5DFF3DBB-EDDD-4AF5-9BE8-ADA3DDD94F8F}" srcOrd="12" destOrd="0" presId="urn:microsoft.com/office/officeart/2005/8/layout/vList2"/>
    <dgm:cxn modelId="{863E9F3A-0C07-4AF4-B871-CD5DB7538482}" type="presParOf" srcId="{00E914CD-0B44-466B-8283-EBAA1DBD3DC5}" destId="{2CCC7634-3197-4CFB-A264-484180317AFF}" srcOrd="13" destOrd="0" presId="urn:microsoft.com/office/officeart/2005/8/layout/vList2"/>
    <dgm:cxn modelId="{67BE558B-FEBE-476F-8F48-FED8B17D4A11}" type="presParOf" srcId="{00E914CD-0B44-466B-8283-EBAA1DBD3DC5}" destId="{0D633F23-C9C4-4283-A366-18D95A713D5E}" srcOrd="14" destOrd="0" presId="urn:microsoft.com/office/officeart/2005/8/layout/vList2"/>
    <dgm:cxn modelId="{70AAD73D-B676-445B-A1E1-6566F29ED85D}" type="presParOf" srcId="{00E914CD-0B44-466B-8283-EBAA1DBD3DC5}" destId="{C14EFF1D-F428-4D35-8436-8A6096E3E3F1}" srcOrd="15" destOrd="0" presId="urn:microsoft.com/office/officeart/2005/8/layout/vList2"/>
    <dgm:cxn modelId="{2A7617FD-A267-4FDE-B2CD-F02B09ECE00E}" type="presParOf" srcId="{00E914CD-0B44-466B-8283-EBAA1DBD3DC5}" destId="{FD980464-6409-4515-B7E6-75A44B6E9CAC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4B916-F8A5-499A-90CB-525EDCC17D12}">
      <dsp:nvSpPr>
        <dsp:cNvPr id="0" name=""/>
        <dsp:cNvSpPr/>
      </dsp:nvSpPr>
      <dsp:spPr>
        <a:xfrm>
          <a:off x="0" y="82200"/>
          <a:ext cx="6900512" cy="54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0" i="0" kern="1200" baseline="0"/>
            <a:t>¿Qué problema existe?</a:t>
          </a:r>
          <a:endParaRPr lang="en-US" sz="2200" kern="1200"/>
        </a:p>
      </dsp:txBody>
      <dsp:txXfrm>
        <a:off x="26387" y="108587"/>
        <a:ext cx="6847738" cy="487766"/>
      </dsp:txXfrm>
    </dsp:sp>
    <dsp:sp modelId="{E283AFD7-BB8A-4779-A1A3-24FDC30B6AA3}">
      <dsp:nvSpPr>
        <dsp:cNvPr id="0" name=""/>
        <dsp:cNvSpPr/>
      </dsp:nvSpPr>
      <dsp:spPr>
        <a:xfrm>
          <a:off x="0" y="686100"/>
          <a:ext cx="6900512" cy="5405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0" i="0" kern="1200" baseline="0"/>
            <a:t>¿A quién le afecta?</a:t>
          </a:r>
          <a:endParaRPr lang="en-US" sz="2200" kern="1200"/>
        </a:p>
      </dsp:txBody>
      <dsp:txXfrm>
        <a:off x="26387" y="712487"/>
        <a:ext cx="6847738" cy="487766"/>
      </dsp:txXfrm>
    </dsp:sp>
    <dsp:sp modelId="{D1D24661-54ED-4B36-BA27-F024F4EA5A11}">
      <dsp:nvSpPr>
        <dsp:cNvPr id="0" name=""/>
        <dsp:cNvSpPr/>
      </dsp:nvSpPr>
      <dsp:spPr>
        <a:xfrm>
          <a:off x="0" y="1290000"/>
          <a:ext cx="6900512" cy="5405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0" i="0" kern="1200" baseline="0"/>
            <a:t>¿Qué propongo?</a:t>
          </a:r>
          <a:endParaRPr lang="en-US" sz="2200" kern="1200"/>
        </a:p>
      </dsp:txBody>
      <dsp:txXfrm>
        <a:off x="26387" y="1316387"/>
        <a:ext cx="6847738" cy="487766"/>
      </dsp:txXfrm>
    </dsp:sp>
    <dsp:sp modelId="{99BF0AEA-71CC-42E9-918E-AF99408217A2}">
      <dsp:nvSpPr>
        <dsp:cNvPr id="0" name=""/>
        <dsp:cNvSpPr/>
      </dsp:nvSpPr>
      <dsp:spPr>
        <a:xfrm>
          <a:off x="0" y="1893900"/>
          <a:ext cx="6900512" cy="5405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0" i="0" kern="1200" baseline="0"/>
            <a:t>¿Cómo lo voy a resolver?</a:t>
          </a:r>
          <a:endParaRPr lang="en-US" sz="2200" kern="1200"/>
        </a:p>
      </dsp:txBody>
      <dsp:txXfrm>
        <a:off x="26387" y="1920287"/>
        <a:ext cx="6847738" cy="487766"/>
      </dsp:txXfrm>
    </dsp:sp>
    <dsp:sp modelId="{C365B77B-BAF3-4BF5-8363-6E276CAB9970}">
      <dsp:nvSpPr>
        <dsp:cNvPr id="0" name=""/>
        <dsp:cNvSpPr/>
      </dsp:nvSpPr>
      <dsp:spPr>
        <a:xfrm>
          <a:off x="0" y="2497800"/>
          <a:ext cx="6900512" cy="5405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0" i="0" kern="1200" baseline="0"/>
            <a:t>¿Cómo lo haré llegar?</a:t>
          </a:r>
          <a:endParaRPr lang="en-US" sz="2200" kern="1200"/>
        </a:p>
      </dsp:txBody>
      <dsp:txXfrm>
        <a:off x="26387" y="2524187"/>
        <a:ext cx="6847738" cy="487766"/>
      </dsp:txXfrm>
    </dsp:sp>
    <dsp:sp modelId="{01A9247B-2592-4AB6-A531-57EAD32796B8}">
      <dsp:nvSpPr>
        <dsp:cNvPr id="0" name=""/>
        <dsp:cNvSpPr/>
      </dsp:nvSpPr>
      <dsp:spPr>
        <a:xfrm>
          <a:off x="0" y="3101700"/>
          <a:ext cx="6900512" cy="54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0" i="0" kern="1200" baseline="0"/>
            <a:t>¿Cómo sé si funciona?</a:t>
          </a:r>
          <a:endParaRPr lang="en-US" sz="2200" kern="1200"/>
        </a:p>
      </dsp:txBody>
      <dsp:txXfrm>
        <a:off x="26387" y="3128087"/>
        <a:ext cx="6847738" cy="487766"/>
      </dsp:txXfrm>
    </dsp:sp>
    <dsp:sp modelId="{5DFF3DBB-EDDD-4AF5-9BE8-ADA3DDD94F8F}">
      <dsp:nvSpPr>
        <dsp:cNvPr id="0" name=""/>
        <dsp:cNvSpPr/>
      </dsp:nvSpPr>
      <dsp:spPr>
        <a:xfrm>
          <a:off x="0" y="3705600"/>
          <a:ext cx="6900512" cy="5405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0" i="0" kern="1200" baseline="0"/>
            <a:t>¿Cuánto me cuesta?</a:t>
          </a:r>
          <a:endParaRPr lang="en-US" sz="2200" kern="1200"/>
        </a:p>
      </dsp:txBody>
      <dsp:txXfrm>
        <a:off x="26387" y="3731987"/>
        <a:ext cx="6847738" cy="487766"/>
      </dsp:txXfrm>
    </dsp:sp>
    <dsp:sp modelId="{0D633F23-C9C4-4283-A366-18D95A713D5E}">
      <dsp:nvSpPr>
        <dsp:cNvPr id="0" name=""/>
        <dsp:cNvSpPr/>
      </dsp:nvSpPr>
      <dsp:spPr>
        <a:xfrm>
          <a:off x="0" y="4309500"/>
          <a:ext cx="6900512" cy="5405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0" i="0" kern="1200" baseline="0"/>
            <a:t>¿Cómo gano?</a:t>
          </a:r>
          <a:endParaRPr lang="en-US" sz="2200" kern="1200"/>
        </a:p>
      </dsp:txBody>
      <dsp:txXfrm>
        <a:off x="26387" y="4335887"/>
        <a:ext cx="6847738" cy="487766"/>
      </dsp:txXfrm>
    </dsp:sp>
    <dsp:sp modelId="{FD980464-6409-4515-B7E6-75A44B6E9CAC}">
      <dsp:nvSpPr>
        <dsp:cNvPr id="0" name=""/>
        <dsp:cNvSpPr/>
      </dsp:nvSpPr>
      <dsp:spPr>
        <a:xfrm>
          <a:off x="0" y="4913400"/>
          <a:ext cx="6900512" cy="5405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2200" b="0" i="0" kern="1200" baseline="0"/>
            <a:t>¿Qué tengo que me hace especial?</a:t>
          </a:r>
          <a:endParaRPr lang="en-US" sz="2200" kern="1200"/>
        </a:p>
      </dsp:txBody>
      <dsp:txXfrm>
        <a:off x="26387" y="4939787"/>
        <a:ext cx="6847738" cy="487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E2ACD-D82F-E0B0-D892-A619B8A0E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747CD2-5A86-4130-DCFF-988E4BCEE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A2BAFF-631E-AC81-8A60-C624A731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8D91-A79C-48DD-9778-F1DC5777E459}" type="datetimeFigureOut">
              <a:rPr lang="es-PA" smtClean="0"/>
              <a:t>07/04/2025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F72AA2-3ED9-F8B4-BEB5-B370E8C9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0A8BAC-D65E-BEC0-7D6B-74F1C165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60D-D740-43DF-988A-22D3CC687D8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011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0220F-4ACB-7733-2850-A440263C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9D254A-A32A-FB90-D460-318384152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8FE70F-5069-6A92-3709-55860C83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8D91-A79C-48DD-9778-F1DC5777E459}" type="datetimeFigureOut">
              <a:rPr lang="es-PA" smtClean="0"/>
              <a:t>07/04/2025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B57CFA-04AB-F60F-0396-C110F681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140FAB-1A0A-18DC-0799-50022D9C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60D-D740-43DF-988A-22D3CC687D8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7955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BB3E13-51C7-1780-A314-DA46F6EEA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B3FC15-C517-C063-CA72-391397D76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F71D1-CC42-365A-6B80-945E1E6C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8D91-A79C-48DD-9778-F1DC5777E459}" type="datetimeFigureOut">
              <a:rPr lang="es-PA" smtClean="0"/>
              <a:t>07/04/2025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290102-C5C5-55C8-14E6-27D0E0DA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9D39C7-71C4-05E4-A7CC-48418AB4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60D-D740-43DF-988A-22D3CC687D8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0666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514B3-2573-FA4A-5579-91F8966F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290BCD-0EF6-ECE0-00FC-5F0C99953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37A5FA-8626-41F9-A326-B9B5DDC3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8D91-A79C-48DD-9778-F1DC5777E459}" type="datetimeFigureOut">
              <a:rPr lang="es-PA" smtClean="0"/>
              <a:t>07/04/2025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79E75F-1589-07BA-0141-DF6CE4E4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695ABA-683D-D87A-C589-784B1C80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60D-D740-43DF-988A-22D3CC687D8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6069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F96D7-2AC8-7D45-D22F-CEF0D1F3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552A37-4E7F-44AC-F3B7-5B581E4B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7FD78F-1663-6721-B3B5-C10C702F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8D91-A79C-48DD-9778-F1DC5777E459}" type="datetimeFigureOut">
              <a:rPr lang="es-PA" smtClean="0"/>
              <a:t>07/04/2025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ABC74A-4354-1BF0-3BFD-302BD823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3F99FE-3F07-EA06-51D2-64F0D8E0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60D-D740-43DF-988A-22D3CC687D8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072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4868C-7613-92E6-8C65-D02615E4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F78B0-CDA1-D1C4-5E96-FFD6AF4F1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BD5A59-2D1A-21F2-C140-87A765744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4FDBB9-8095-5724-680C-C088C381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8D91-A79C-48DD-9778-F1DC5777E459}" type="datetimeFigureOut">
              <a:rPr lang="es-PA" smtClean="0"/>
              <a:t>07/04/2025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5FC7AC-C1D7-C690-F896-B72AAD94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F8B042-15BA-7ECE-1A77-5A8430C7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60D-D740-43DF-988A-22D3CC687D8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873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627A9-FA85-874F-91EC-40BDB313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9ADE12-EFE6-093F-BCEB-BC9D4929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B5A8AC-AE65-9DAF-B3BE-D0FB7FE69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80AC8B-F66F-875F-0555-D18CF1485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40677E-BA61-8340-FA1C-39BFDA666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D0DB16-A768-B656-61D3-70807DE5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8D91-A79C-48DD-9778-F1DC5777E459}" type="datetimeFigureOut">
              <a:rPr lang="es-PA" smtClean="0"/>
              <a:t>07/04/2025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684B00-2674-8B1F-A40D-CE741408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91A8AA-0BAA-296C-CCA3-9E03E44E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60D-D740-43DF-988A-22D3CC687D8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8187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2E0CC-8FBC-A741-250F-6CF6D23E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3B8BD9-D24D-5BFB-BA69-F89493DD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8D91-A79C-48DD-9778-F1DC5777E459}" type="datetimeFigureOut">
              <a:rPr lang="es-PA" smtClean="0"/>
              <a:t>07/04/2025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E2E7EE-7AA4-5D51-9163-5B771037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E46853-7B67-F2A0-DE29-E508C853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60D-D740-43DF-988A-22D3CC687D8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6782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2C21CF-7230-EBB4-EB4D-24DAEEFB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8D91-A79C-48DD-9778-F1DC5777E459}" type="datetimeFigureOut">
              <a:rPr lang="es-PA" smtClean="0"/>
              <a:t>07/04/2025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B1758D-BCDA-9801-D065-DABDFDA8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FE4199-F200-09D1-0C3F-AF3995B4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60D-D740-43DF-988A-22D3CC687D8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2581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54934-59FD-FDBB-A1E2-1305A50E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0A8C08-10FC-937C-68C7-52552D58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3DE255-96A1-B19D-9504-E58709DCF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9A8EF9-7953-4967-E40E-C1241726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8D91-A79C-48DD-9778-F1DC5777E459}" type="datetimeFigureOut">
              <a:rPr lang="es-PA" smtClean="0"/>
              <a:t>07/04/2025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4298ED-6A07-4F11-2B87-BE5DC3B0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60BEB3-7DCE-92B2-AE1E-5A2B10DC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60D-D740-43DF-988A-22D3CC687D8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9703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E8E06-574C-CF89-4C18-C03C444F4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1FF351-64FA-A998-541C-EF8941DD7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40EAFB-1E0A-50BC-159E-861CC72CC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E17A4C-8A5B-7B56-8B98-0D5068FF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8D91-A79C-48DD-9778-F1DC5777E459}" type="datetimeFigureOut">
              <a:rPr lang="es-PA" smtClean="0"/>
              <a:t>07/04/2025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6EDC49-AB29-93A8-80F4-3DF67A26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93307A-3530-5E33-A2FA-60279BC6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60D-D740-43DF-988A-22D3CC687D8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8242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CD2DED-EE4F-C289-0962-2D365467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BFF7B3-0FCF-DF54-37CF-F432D2392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91F421-918D-E4AC-4050-C7AEC8A55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958D91-A79C-48DD-9778-F1DC5777E459}" type="datetimeFigureOut">
              <a:rPr lang="es-PA" smtClean="0"/>
              <a:t>07/04/2025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AFEF21-1279-6444-15CE-DC6987956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4F2525-C109-0E76-3F6F-4901C4606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A1D60D-D740-43DF-988A-22D3CC687D8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5240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javiermegias.com/blog/2012/10/lean-canvas-lienzo-de-modelos-de-negocio-para-startups-emprendedores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1C965-CA73-007E-F9A1-3B79B120F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Lean </a:t>
            </a:r>
            <a:r>
              <a:rPr lang="es-PA" dirty="0" err="1"/>
              <a:t>canvas</a:t>
            </a:r>
            <a:endParaRPr lang="es-PA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297663-FA7A-F8B0-CD9D-24E4587C7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9618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67BA32B-6AE5-D883-2965-1E5E0ACE8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74034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 descr="Diagrama&#10;&#10;El contenido generado por IA puede ser incorrecto.">
            <a:extLst>
              <a:ext uri="{FF2B5EF4-FFF2-40B4-BE49-F238E27FC236}">
                <a16:creationId xmlns:a16="http://schemas.microsoft.com/office/drawing/2014/main" id="{F28DC3DA-E481-2E6F-5636-5189D35830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45807" y="2394407"/>
            <a:ext cx="3831792" cy="174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6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9F0B7-3A88-3F8D-C826-8FDB5F07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270"/>
            <a:ext cx="10515600" cy="640581"/>
          </a:xfrm>
        </p:spPr>
        <p:txBody>
          <a:bodyPr>
            <a:normAutofit fontScale="90000"/>
          </a:bodyPr>
          <a:lstStyle/>
          <a:p>
            <a:r>
              <a:rPr lang="es-PA"/>
              <a:t>Lean Canvas (versión de Ash Marya)</a:t>
            </a:r>
            <a:endParaRPr lang="es-PA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69D74FD-3EB2-9A77-38E5-6956BB170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864179"/>
              </p:ext>
            </p:extLst>
          </p:nvPr>
        </p:nvGraphicFramePr>
        <p:xfrm>
          <a:off x="809469" y="1048257"/>
          <a:ext cx="10544331" cy="105156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131851">
                  <a:extLst>
                    <a:ext uri="{9D8B030D-6E8A-4147-A177-3AD203B41FA5}">
                      <a16:colId xmlns:a16="http://schemas.microsoft.com/office/drawing/2014/main" val="725162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964384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8257860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290724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877554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99496414"/>
                    </a:ext>
                  </a:extLst>
                </a:gridCol>
              </a:tblGrid>
              <a:tr h="2368467">
                <a:tc row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PA" sz="1800" b="1" kern="1200" dirty="0">
                          <a:solidFill>
                            <a:schemeClr val="tx1"/>
                          </a:solidFill>
                        </a:rPr>
                        <a:t>Problema</a:t>
                      </a:r>
                    </a:p>
                    <a:p>
                      <a:pPr marL="0" indent="0">
                        <a:buNone/>
                      </a:pPr>
                      <a:r>
                        <a:rPr lang="es-MX" sz="1200" b="0" dirty="0">
                          <a:solidFill>
                            <a:schemeClr val="tx1"/>
                          </a:solidFill>
                        </a:rPr>
                        <a:t>¿Qué problema estás resolviendo?</a:t>
                      </a:r>
                      <a:endParaRPr lang="es-PA" sz="1200" b="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</a:rPr>
                        <a:t>[Escriba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</a:rPr>
                        <a:t>aquí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</a:rPr>
                        <a:t>su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</a:rPr>
                        <a:t>desarrollo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s-PA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 pequeños y grandes agricultores de Panamá enfrentan una limitación en acceso de tecnologías que afecta su productividad, sostenibilidad y rentabilidad.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sz="1800" b="1" kern="1200" dirty="0">
                          <a:solidFill>
                            <a:schemeClr val="tx1"/>
                          </a:solidFill>
                        </a:rPr>
                        <a:t> 4. Solución </a:t>
                      </a:r>
                      <a:r>
                        <a:rPr lang="es-PA" sz="1200" b="0" kern="1200" dirty="0">
                          <a:solidFill>
                            <a:schemeClr val="tx1"/>
                          </a:solidFill>
                        </a:rPr>
                        <a:t>¿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</a:rPr>
                        <a:t>Cómo resolverás ese problema? (3 ideas clave)</a:t>
                      </a:r>
                      <a:endParaRPr lang="es-PA" sz="1200" b="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</a:rPr>
                        <a:t>[Escriba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</a:rPr>
                        <a:t>aquí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</a:rPr>
                        <a:t>su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</a:rPr>
                        <a:t>desarrollo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s-PA" sz="1200" b="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A" sz="1200" b="1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kern="1200" dirty="0">
                          <a:solidFill>
                            <a:schemeClr val="tx1"/>
                          </a:solidFill>
                        </a:rPr>
                        <a:t>Agro Conecta Panamá es una solución digital diseñada para conectar a pequeños productores con universidades, centros de investigación y soluciones tecnológicas, usando </a:t>
                      </a:r>
                      <a:r>
                        <a:rPr lang="es-ES" sz="1200" b="1" kern="1200" dirty="0" err="1">
                          <a:solidFill>
                            <a:schemeClr val="tx1"/>
                          </a:solidFill>
                        </a:rPr>
                        <a:t>Design</a:t>
                      </a:r>
                      <a:r>
                        <a:rPr lang="es-ES" sz="1200" b="1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200" b="1" kern="1200" dirty="0" err="1">
                          <a:solidFill>
                            <a:schemeClr val="tx1"/>
                          </a:solidFill>
                        </a:rPr>
                        <a:t>Thinking</a:t>
                      </a:r>
                      <a:r>
                        <a:rPr lang="es-ES" sz="1200" b="1" kern="1200" dirty="0">
                          <a:solidFill>
                            <a:schemeClr val="tx1"/>
                          </a:solidFill>
                        </a:rPr>
                        <a:t> para crear un producto centrado en sus verdaderas necesidades.</a:t>
                      </a:r>
                      <a:endParaRPr lang="es-PA" sz="1200" b="1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es-PA" sz="1800" b="1" kern="1200" dirty="0">
                          <a:solidFill>
                            <a:schemeClr val="tx1"/>
                          </a:solidFill>
                        </a:rPr>
                        <a:t>3. Propuesta de valor única</a:t>
                      </a:r>
                    </a:p>
                    <a:p>
                      <a:r>
                        <a:rPr lang="es-MX" sz="1200" b="0" kern="1200" dirty="0">
                          <a:solidFill>
                            <a:schemeClr val="tx1"/>
                          </a:solidFill>
                        </a:rPr>
                        <a:t>¿Qué te hace único y por qué alguien debería elegirte?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</a:rPr>
                        <a:t>[Escriba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</a:rPr>
                        <a:t>aquí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</a:rPr>
                        <a:t>su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</a:rPr>
                        <a:t>desarrollo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s-PA" sz="1200" b="0" kern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PA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Por llevar un proyecto </a:t>
                      </a:r>
                      <a:r>
                        <a:rPr lang="es-PA" sz="12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centreado</a:t>
                      </a:r>
                      <a:r>
                        <a:rPr lang="es-PA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 nuestros agricultores panameños que va </a:t>
                      </a:r>
                      <a:r>
                        <a:rPr lang="es-PA" sz="12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aayudarlos</a:t>
                      </a:r>
                      <a:r>
                        <a:rPr lang="es-PA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 hacerse conocer mas internacionalmente con un modelo de negocio mas seguro.</a:t>
                      </a:r>
                    </a:p>
                  </a:txBody>
                  <a:tcPr marL="83127" marR="83127"/>
                </a:tc>
                <a:tc rowSpan="2"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sz="1800" b="1" kern="1200" dirty="0">
                          <a:solidFill>
                            <a:schemeClr val="tx1"/>
                          </a:solidFill>
                        </a:rPr>
                        <a:t>5.Canales</a:t>
                      </a:r>
                    </a:p>
                    <a:p>
                      <a:r>
                        <a:rPr lang="es-PA" sz="1200" b="0" kern="1200" dirty="0">
                          <a:solidFill>
                            <a:schemeClr val="tx1"/>
                          </a:solidFill>
                        </a:rPr>
                        <a:t>¿Cómo harás llegar tu solución al público objetivo panameño?</a:t>
                      </a:r>
                      <a:br>
                        <a:rPr lang="es-PA" sz="1200" b="0" kern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0" kern="1200" dirty="0">
                          <a:solidFill>
                            <a:schemeClr val="tx1"/>
                          </a:solidFill>
                        </a:rPr>
                        <a:t>[Escriba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</a:rPr>
                        <a:t>aquí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</a:rPr>
                        <a:t>su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</a:rPr>
                        <a:t>desarrollo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Publicidad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internet,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universidaded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tecgnologica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por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ministerio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Desarrollo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agropecuario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,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cooperativas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asosiaciones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agricolas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munisipales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 juntas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comunales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PA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PA" sz="1800" b="1" kern="1200" dirty="0">
                          <a:solidFill>
                            <a:schemeClr val="tx1"/>
                          </a:solidFill>
                        </a:rPr>
                        <a:t>2.Segmento de clientes</a:t>
                      </a:r>
                    </a:p>
                    <a:p>
                      <a:r>
                        <a:rPr lang="es-MX" sz="1200" b="0" kern="1200" dirty="0">
                          <a:solidFill>
                            <a:schemeClr val="tx1"/>
                          </a:solidFill>
                        </a:rPr>
                        <a:t>¿Quién tiene ese problema? ¿A quién vas a servir?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</a:rPr>
                        <a:t>[Escriba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</a:rPr>
                        <a:t>aquí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</a:rPr>
                        <a:t>su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</a:rPr>
                        <a:t>desarrollo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s-PA" sz="1200" b="0" kern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PA" sz="1200" b="0" kern="1200" dirty="0">
                          <a:solidFill>
                            <a:schemeClr val="tx1"/>
                          </a:solidFill>
                        </a:rPr>
                        <a:t>Pequeños y medianos agrícolas, técnicos agrícolas y extensionistas, gobiernos locales y nacionales que busquen </a:t>
                      </a:r>
                      <a:r>
                        <a:rPr lang="es-PA" sz="1200" b="0" kern="1200" dirty="0" err="1">
                          <a:solidFill>
                            <a:schemeClr val="tx1"/>
                          </a:solidFill>
                        </a:rPr>
                        <a:t>moderniar</a:t>
                      </a:r>
                      <a:r>
                        <a:rPr lang="es-PA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1645048221"/>
                  </a:ext>
                </a:extLst>
              </a:tr>
              <a:tr h="3011445">
                <a:tc v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sz="1800" b="1" kern="1200" dirty="0">
                          <a:solidFill>
                            <a:schemeClr val="tx1"/>
                          </a:solidFill>
                        </a:rPr>
                        <a:t>8. Métricas clave</a:t>
                      </a:r>
                    </a:p>
                    <a:p>
                      <a:r>
                        <a:rPr lang="es-PA" sz="1200" b="0" kern="1200" dirty="0">
                          <a:solidFill>
                            <a:schemeClr val="tx1"/>
                          </a:solidFill>
                        </a:rPr>
                        <a:t>¿Cómo medirás el éxito o impacto de tu propuesta en el contexto local? </a:t>
                      </a:r>
                    </a:p>
                    <a:p>
                      <a:r>
                        <a:rPr lang="es-E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Alcance: número de productores y comunidades que usan la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plataforma.Capacitación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cantidad de usuarios capacitados y mejora en sus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conocimientos.Asistencia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técnica: uso de consultas y mejoras en la productividad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agrícola.Impacto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económico y social: aumento de ingresos, reducción de costos y satisfacción del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usuario.Sostenibilidad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alianzas establecidas, continuidad del proyecto y mejoras tecnológicas aplicadas.</a:t>
                      </a:r>
                      <a:endParaRPr lang="es-P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PA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sz="1800" b="1" kern="1200" dirty="0">
                          <a:solidFill>
                            <a:schemeClr val="tx1"/>
                          </a:solidFill>
                        </a:rPr>
                        <a:t>9.Ventaja competitiva (injusta)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sz="1200" b="0" kern="1200" dirty="0">
                          <a:solidFill>
                            <a:schemeClr val="tx1"/>
                          </a:solidFill>
                        </a:rPr>
                        <a:t>¿Qué tiene tu proyecto que lo hace difícil de replicar o copiar fácilmente?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A" sz="1200" b="0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sz="1200" kern="1200" dirty="0">
                          <a:solidFill>
                            <a:schemeClr val="tx1"/>
                          </a:solidFill>
                          <a:effectLst/>
                        </a:rPr>
                        <a:t>Esta oficializado con una patente legal en la DIGERPI</a:t>
                      </a:r>
                      <a:br>
                        <a:rPr lang="es-PA" sz="1200" kern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s-PA" sz="12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A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118450"/>
                  </a:ext>
                </a:extLst>
              </a:tr>
              <a:tr h="1923979">
                <a:tc gridSpan="3">
                  <a:txBody>
                    <a:bodyPr/>
                    <a:lstStyle/>
                    <a:p>
                      <a:r>
                        <a:rPr lang="es-PA" sz="1800" b="1" kern="1200" dirty="0">
                          <a:solidFill>
                            <a:schemeClr val="tx1"/>
                          </a:solidFill>
                        </a:rPr>
                        <a:t>7. Estructura de costos</a:t>
                      </a:r>
                    </a:p>
                    <a:p>
                      <a:r>
                        <a:rPr lang="es-PA" sz="1200" b="0" kern="1200" dirty="0">
                          <a:solidFill>
                            <a:schemeClr val="tx1"/>
                          </a:solidFill>
                        </a:rPr>
                        <a:t>Lista los recursos materiales, humanos y técnicos que necesitas.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A" sz="1200" b="0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27" marR="83127"/>
                </a:tc>
                <a:tc h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PA" sz="1800" b="1" kern="1200" dirty="0">
                          <a:solidFill>
                            <a:schemeClr val="tx1"/>
                          </a:solidFill>
                        </a:rPr>
                        <a:t>6. Flujo de ingresos o sostenibilidad</a:t>
                      </a:r>
                    </a:p>
                    <a:p>
                      <a:pPr marL="0" algn="l" defTabSz="914400" rtl="0" eaLnBrk="1" latinLnBrk="0" hangingPunct="1"/>
                      <a:r>
                        <a:rPr lang="es-PA" sz="1200" b="0" kern="1200" dirty="0">
                          <a:solidFill>
                            <a:schemeClr val="tx1"/>
                          </a:solidFill>
                        </a:rPr>
                        <a:t>¿Cómo se mantendría o financiaría el desarrollo a largo plazo?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Publicidad responsable dentro de la plataforma.</a:t>
                      </a:r>
                      <a:endParaRPr lang="es-PA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127" marR="83127"/>
                </a:tc>
                <a:tc h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45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14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38BCC-306A-83A3-D342-101FB7BEB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263D6-CA85-E038-C214-DA8B0669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270"/>
            <a:ext cx="10515600" cy="640581"/>
          </a:xfrm>
        </p:spPr>
        <p:txBody>
          <a:bodyPr>
            <a:normAutofit fontScale="90000"/>
          </a:bodyPr>
          <a:lstStyle/>
          <a:p>
            <a:r>
              <a:rPr lang="es-PA" dirty="0"/>
              <a:t>Lean </a:t>
            </a:r>
            <a:r>
              <a:rPr lang="es-PA" dirty="0" err="1"/>
              <a:t>Canvas</a:t>
            </a:r>
            <a:r>
              <a:rPr lang="es-PA" dirty="0"/>
              <a:t> (versión de Ash </a:t>
            </a:r>
            <a:r>
              <a:rPr lang="es-PA" dirty="0" err="1"/>
              <a:t>Marya</a:t>
            </a:r>
            <a:r>
              <a:rPr lang="es-PA" dirty="0"/>
              <a:t>)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9085C67-DD06-2E35-FAB8-89A8CCAC2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463399"/>
              </p:ext>
            </p:extLst>
          </p:nvPr>
        </p:nvGraphicFramePr>
        <p:xfrm>
          <a:off x="672790" y="702526"/>
          <a:ext cx="10515600" cy="642981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725162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964384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8257860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290724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877554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99496414"/>
                    </a:ext>
                  </a:extLst>
                </a:gridCol>
              </a:tblGrid>
              <a:tr h="2727073">
                <a:tc row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PA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Problema</a:t>
                      </a:r>
                    </a:p>
                    <a:p>
                      <a:pPr marL="0" indent="0">
                        <a:buNone/>
                      </a:pPr>
                      <a:r>
                        <a:rPr lang="es-MX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herramientas digitales para registrar avances en proyectos de edificación en zonas rurales.</a:t>
                      </a:r>
                      <a:endParaRPr lang="es-PA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4. Solución </a:t>
                      </a:r>
                      <a:r>
                        <a:rPr lang="es-PA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¿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Cómo resolverás ese problema? 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Plataforma digital con </a:t>
                      </a:r>
                      <a:r>
                        <a:rPr lang="es-MX" sz="12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backend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en GitHub, conectada a formularios personalizables, que almacena los registros de obras.</a:t>
                      </a:r>
                      <a:endParaRPr lang="es-PA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es-PA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Propuesta de valor única</a:t>
                      </a:r>
                    </a:p>
                    <a:p>
                      <a:r>
                        <a:rPr lang="es-MX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 móvil que permite llevar bitácoras fotográficas, georreferenciadas, sin necesidad de conexión constante.</a:t>
                      </a:r>
                      <a:endParaRPr lang="es-PA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3127" marR="83127"/>
                </a:tc>
                <a:tc rowSpan="2" hMerge="1">
                  <a:txBody>
                    <a:bodyPr/>
                    <a:lstStyle/>
                    <a:p>
                      <a:endParaRPr lang="es-P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5.Canales</a:t>
                      </a:r>
                    </a:p>
                    <a:p>
                      <a:r>
                        <a:rPr lang="es-MX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Redes universitarias, ferias tecnológicas, alianzas con municipios.</a:t>
                      </a:r>
                      <a:endParaRPr lang="es-PA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PA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2.Segmento de clientes</a:t>
                      </a:r>
                    </a:p>
                    <a:p>
                      <a:r>
                        <a:rPr lang="es-MX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Ingenieros residentes en áreas rurales, estudiantes de ingeniería de la UP, municipios.</a:t>
                      </a:r>
                      <a:endParaRPr lang="es-PA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1645048221"/>
                  </a:ext>
                </a:extLst>
              </a:tr>
              <a:tr h="2406451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 Métricas clave</a:t>
                      </a:r>
                    </a:p>
                    <a:p>
                      <a:r>
                        <a:rPr lang="es-MX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Número de usuarios activos, mejoras reportadas en seguimiento de obras, retroalimentación de ingenieros.</a:t>
                      </a:r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9.Ventaja competitiva (injusta)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Integración con normativas panameñas, como la posibilidad de generar automáticamente una simulación de solicitud de patente ante la DIGERPI.</a:t>
                      </a:r>
                      <a:endParaRPr lang="es-PA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40944"/>
                  </a:ext>
                </a:extLst>
              </a:tr>
              <a:tr h="909024">
                <a:tc gridSpan="3">
                  <a:txBody>
                    <a:bodyPr/>
                    <a:lstStyle/>
                    <a:p>
                      <a:r>
                        <a:rPr lang="es-PA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Estructura de costos</a:t>
                      </a:r>
                    </a:p>
                    <a:p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Hosting gratuito en GitHub, dominio panameño (.pa), prototipado con herramientas open source.</a:t>
                      </a:r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3127" marR="83127"/>
                </a:tc>
                <a:tc h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PA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Flujo de ingresos o sostenibilidad</a:t>
                      </a:r>
                    </a:p>
                    <a:p>
                      <a:pPr marL="0" algn="l" defTabSz="914400" rtl="0" eaLnBrk="1" latinLnBrk="0" hangingPunct="1"/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Acceso premium para estudiantes, con versión premium para empresas del sector construcción.</a:t>
                      </a:r>
                      <a:endParaRPr lang="es-PA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3127" marR="83127"/>
                </a:tc>
                <a:tc h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45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597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4982E29B5E56479033D25516A9B550" ma:contentTypeVersion="3" ma:contentTypeDescription="Crear nuevo documento." ma:contentTypeScope="" ma:versionID="7fe0d380fb452fa3f6965abc060e72ab">
  <xsd:schema xmlns:xsd="http://www.w3.org/2001/XMLSchema" xmlns:xs="http://www.w3.org/2001/XMLSchema" xmlns:p="http://schemas.microsoft.com/office/2006/metadata/properties" xmlns:ns2="e7b53ca5-c096-4648-af36-c63178de7659" targetNamespace="http://schemas.microsoft.com/office/2006/metadata/properties" ma:root="true" ma:fieldsID="acb20552051a1f330e724a9e2eb714e0" ns2:_="">
    <xsd:import namespace="e7b53ca5-c096-4648-af36-c63178de76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b53ca5-c096-4648-af36-c63178de76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3B46EF-7575-4A23-90EE-FF4013405C22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e7b53ca5-c096-4648-af36-c63178de7659"/>
  </ds:schemaRefs>
</ds:datastoreItem>
</file>

<file path=customXml/itemProps2.xml><?xml version="1.0" encoding="utf-8"?>
<ds:datastoreItem xmlns:ds="http://schemas.openxmlformats.org/officeDocument/2006/customXml" ds:itemID="{C866C280-D11E-44B5-B444-FFF13C6685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b53ca5-c096-4648-af36-c63178de76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3B5F08-C2BE-4D3A-AEF8-11BB40E57D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6807</TotalTime>
  <Words>649</Words>
  <Application>Microsoft Office PowerPoint</Application>
  <PresentationFormat>Panorámica</PresentationFormat>
  <Paragraphs>91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Lean canvas</vt:lpstr>
      <vt:lpstr>Presentación de PowerPoint</vt:lpstr>
      <vt:lpstr>Lean Canvas (versión de Ash Marya)</vt:lpstr>
      <vt:lpstr>Lean Canvas (versión de Ash Marya)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Yajaira Castillo Castillo</dc:creator>
  <cp:lastModifiedBy>Yean Santo</cp:lastModifiedBy>
  <cp:revision>4</cp:revision>
  <dcterms:created xsi:type="dcterms:W3CDTF">2025-05-21T18:22:43Z</dcterms:created>
  <dcterms:modified xsi:type="dcterms:W3CDTF">2025-07-07T19:33:19Z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0x010100EA4982E29B5E56479033D25516A9B550</vt:lpwstr>
  </property>
</Properties>
</file>