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4" r:id="rId7"/>
    <p:sldId id="262" r:id="rId8"/>
    <p:sldId id="261" r:id="rId9"/>
    <p:sldId id="268" r:id="rId10"/>
    <p:sldId id="263" r:id="rId11"/>
    <p:sldId id="269"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3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15940F-6561-44EA-A382-6932226195F7}"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5940F-6561-44EA-A382-6932226195F7}"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5940F-6561-44EA-A382-6932226195F7}" type="datetimeFigureOut">
              <a:rPr lang="en-IN" smtClean="0"/>
              <a:t>27-05-2021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81681D-E1E4-4D4E-B5AF-D3BB71809B34}"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5940F-6561-44EA-A382-6932226195F7}"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15940F-6561-44EA-A382-6932226195F7}" type="datetimeFigureOut">
              <a:rPr lang="en-IN" smtClean="0"/>
              <a:t>27-05-2021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81681D-E1E4-4D4E-B5AF-D3BB71809B34}"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5940F-6561-44EA-A382-6932226195F7}" type="datetimeFigureOut">
              <a:rPr lang="en-IN" smtClean="0"/>
              <a:t>27-05-2021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5940F-6561-44EA-A382-6932226195F7}" type="datetimeFigureOut">
              <a:rPr lang="en-IN" smtClean="0"/>
              <a:t>27-05-2021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15940F-6561-44EA-A382-6932226195F7}"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15940F-6561-44EA-A382-6932226195F7}" type="datetimeFigureOut">
              <a:rPr lang="en-IN" smtClean="0"/>
              <a:t>27-05-2021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81681D-E1E4-4D4E-B5AF-D3BB71809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815940F-6561-44EA-A382-6932226195F7}" type="datetimeFigureOut">
              <a:rPr lang="en-IN" smtClean="0"/>
              <a:t>27-05-2021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E281681D-E1E4-4D4E-B5AF-D3BB71809B34}"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A social </a:t>
            </a:r>
            <a:r>
              <a:rPr lang="en-US" sz="4800" dirty="0" smtClean="0"/>
              <a:t>media </a:t>
            </a:r>
            <a:r>
              <a:rPr lang="en-US" sz="4800" dirty="0" smtClean="0"/>
              <a:t>App for</a:t>
            </a:r>
            <a:r>
              <a:rPr lang="en-US" sz="4800" dirty="0"/>
              <a:t/>
            </a:r>
            <a:br>
              <a:rPr lang="en-US" sz="4800" dirty="0"/>
            </a:br>
            <a:r>
              <a:rPr lang="en-US" sz="4800" dirty="0"/>
              <a:t>Bloggers</a:t>
            </a:r>
            <a:endParaRPr lang="en-IN" sz="4800" dirty="0"/>
          </a:p>
        </p:txBody>
      </p:sp>
      <p:sp>
        <p:nvSpPr>
          <p:cNvPr id="3" name="Subtitle 2"/>
          <p:cNvSpPr>
            <a:spLocks noGrp="1"/>
          </p:cNvSpPr>
          <p:nvPr>
            <p:ph type="subTitle" idx="1"/>
          </p:nvPr>
        </p:nvSpPr>
        <p:spPr>
          <a:xfrm>
            <a:off x="683568" y="5085184"/>
            <a:ext cx="6858000" cy="990600"/>
          </a:xfrm>
        </p:spPr>
        <p:txBody>
          <a:bodyPr>
            <a:normAutofit/>
          </a:bodyPr>
          <a:lstStyle/>
          <a:p>
            <a:r>
              <a:rPr lang="en-US" b="1" dirty="0">
                <a:solidFill>
                  <a:schemeClr val="accent1">
                    <a:lumMod val="75000"/>
                  </a:schemeClr>
                </a:solidFill>
              </a:rPr>
              <a:t>A Web-application by Angular</a:t>
            </a:r>
            <a:endParaRPr lang="en-IN" b="1" dirty="0">
              <a:solidFill>
                <a:schemeClr val="accent1">
                  <a:lumMod val="75000"/>
                </a:schemeClr>
              </a:solidFill>
            </a:endParaRPr>
          </a:p>
        </p:txBody>
      </p:sp>
      <p:pic>
        <p:nvPicPr>
          <p:cNvPr id="4" name="Picture 3"/>
          <p:cNvPicPr>
            <a:picLocks noChangeAspect="1"/>
          </p:cNvPicPr>
          <p:nvPr/>
        </p:nvPicPr>
        <p:blipFill>
          <a:blip r:embed="rId2">
            <a:biLevel thresh="25000"/>
            <a:extLst>
              <a:ext uri="{BEBA8EAE-BF5A-486C-A8C5-ECC9F3942E4B}">
                <a14:imgProps xmlns:a14="http://schemas.microsoft.com/office/drawing/2010/main">
                  <a14:imgLayer r:embed="rId3">
                    <a14:imgEffect>
                      <a14:artisticMarker size="100"/>
                    </a14:imgEffect>
                    <a14:imgEffect>
                      <a14:colorTemperature colorTemp="53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051720" y="404664"/>
            <a:ext cx="4893795" cy="16912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600" y="3212976"/>
            <a:ext cx="3600400" cy="25686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2320" y="5842163"/>
            <a:ext cx="1317445" cy="1317445"/>
          </a:xfrm>
          <a:prstGeom prst="rect">
            <a:avLst/>
          </a:prstGeom>
        </p:spPr>
      </p:pic>
    </p:spTree>
    <p:extLst>
      <p:ext uri="{BB962C8B-B14F-4D97-AF65-F5344CB8AC3E}">
        <p14:creationId xmlns:p14="http://schemas.microsoft.com/office/powerpoint/2010/main" val="3700322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6781800" cy="1015008"/>
          </a:xfrm>
        </p:spPr>
        <p:txBody>
          <a:bodyPr>
            <a:normAutofit/>
          </a:bodyPr>
          <a:lstStyle/>
          <a:p>
            <a:pPr algn="ctr"/>
            <a:r>
              <a:rPr lang="en-US" sz="4000" dirty="0"/>
              <a:t>FEASIBILITY STUDY</a:t>
            </a:r>
            <a:endParaRPr lang="en-IN" sz="4000" dirty="0"/>
          </a:p>
        </p:txBody>
      </p:sp>
      <p:sp>
        <p:nvSpPr>
          <p:cNvPr id="3" name="Content Placeholder 2"/>
          <p:cNvSpPr>
            <a:spLocks noGrp="1"/>
          </p:cNvSpPr>
          <p:nvPr>
            <p:ph idx="1"/>
          </p:nvPr>
        </p:nvSpPr>
        <p:spPr>
          <a:xfrm>
            <a:off x="611560" y="908720"/>
            <a:ext cx="8208912" cy="5544616"/>
          </a:xfrm>
        </p:spPr>
        <p:txBody>
          <a:bodyPr>
            <a:noAutofit/>
          </a:bodyPr>
          <a:lstStyle/>
          <a:p>
            <a:pPr>
              <a:lnSpc>
                <a:spcPct val="170000"/>
              </a:lnSpc>
            </a:pPr>
            <a:r>
              <a:rPr lang="en-US" sz="1600" b="1" i="1" u="sng" dirty="0">
                <a:solidFill>
                  <a:schemeClr val="tx2">
                    <a:lumMod val="90000"/>
                  </a:schemeClr>
                </a:solidFill>
                <a:latin typeface="Arial" pitchFamily="34" charset="0"/>
                <a:cs typeface="Arial" pitchFamily="34" charset="0"/>
              </a:rPr>
              <a:t>Feasibility Study</a:t>
            </a:r>
          </a:p>
          <a:p>
            <a:pPr lvl="1" algn="just"/>
            <a:r>
              <a:rPr lang="en-US" sz="1400" dirty="0">
                <a:latin typeface="Arial" pitchFamily="34" charset="0"/>
                <a:cs typeface="Arial" pitchFamily="34" charset="0"/>
              </a:rPr>
              <a:t>System: </a:t>
            </a:r>
            <a:r>
              <a:rPr lang="en-US" sz="1400" b="1" dirty="0">
                <a:latin typeface="Arial" pitchFamily="34" charset="0"/>
                <a:cs typeface="Arial" pitchFamily="34" charset="0"/>
              </a:rPr>
              <a:t>SCRIBE</a:t>
            </a:r>
            <a:r>
              <a:rPr lang="en-US" sz="1400" dirty="0">
                <a:latin typeface="Arial" pitchFamily="34" charset="0"/>
                <a:cs typeface="Arial" pitchFamily="34" charset="0"/>
              </a:rPr>
              <a:t>- BLOGGERS SOCIAL MEDIA</a:t>
            </a:r>
          </a:p>
          <a:p>
            <a:pPr algn="just"/>
            <a:r>
              <a:rPr lang="en-US" sz="1600" b="1" i="1" u="sng" dirty="0">
                <a:solidFill>
                  <a:schemeClr val="tx2">
                    <a:lumMod val="90000"/>
                  </a:schemeClr>
                </a:solidFill>
                <a:latin typeface="Arial" pitchFamily="34" charset="0"/>
                <a:cs typeface="Arial" pitchFamily="34" charset="0"/>
              </a:rPr>
              <a:t>Product</a:t>
            </a:r>
            <a:endParaRPr lang="en-US" sz="1600" i="1" u="sng" dirty="0">
              <a:solidFill>
                <a:schemeClr val="tx2">
                  <a:lumMod val="90000"/>
                </a:schemeClr>
              </a:solidFill>
              <a:latin typeface="Arial" pitchFamily="34" charset="0"/>
              <a:cs typeface="Arial" pitchFamily="34" charset="0"/>
            </a:endParaRPr>
          </a:p>
          <a:p>
            <a:pPr marL="228600" indent="0"/>
            <a:r>
              <a:rPr lang="en-US" sz="1600" dirty="0">
                <a:latin typeface="Arial" pitchFamily="34" charset="0"/>
                <a:cs typeface="Arial" pitchFamily="34" charset="0"/>
              </a:rPr>
              <a:t>The project requires a web application to be developed that will acts as a Social Media for </a:t>
            </a:r>
            <a:r>
              <a:rPr lang="en-US" sz="1600" b="1" dirty="0">
                <a:latin typeface="Arial" pitchFamily="34" charset="0"/>
                <a:cs typeface="Arial" pitchFamily="34" charset="0"/>
              </a:rPr>
              <a:t>BLOGGING/BLOGGERS.</a:t>
            </a:r>
          </a:p>
          <a:p>
            <a:pPr algn="just"/>
            <a:r>
              <a:rPr lang="en-US" sz="1600" b="1" i="1" u="sng" dirty="0">
                <a:solidFill>
                  <a:schemeClr val="tx2">
                    <a:lumMod val="90000"/>
                  </a:schemeClr>
                </a:solidFill>
                <a:latin typeface="Arial" pitchFamily="34" charset="0"/>
                <a:cs typeface="Arial" pitchFamily="34" charset="0"/>
              </a:rPr>
              <a:t>Technical Feasibility</a:t>
            </a:r>
            <a:endParaRPr lang="en-US" sz="1600" i="1" u="sng" dirty="0">
              <a:solidFill>
                <a:schemeClr val="tx2">
                  <a:lumMod val="90000"/>
                </a:schemeClr>
              </a:solidFill>
              <a:latin typeface="Arial" pitchFamily="34" charset="0"/>
              <a:cs typeface="Arial" pitchFamily="34" charset="0"/>
            </a:endParaRPr>
          </a:p>
          <a:p>
            <a:pPr marL="228600" indent="0" algn="just"/>
            <a:r>
              <a:rPr lang="en-US" sz="1600" dirty="0">
                <a:latin typeface="Arial" pitchFamily="34" charset="0"/>
                <a:cs typeface="Arial" pitchFamily="34" charset="0"/>
              </a:rPr>
              <a:t>The web application will be developed using </a:t>
            </a:r>
            <a:r>
              <a:rPr lang="en-US" sz="1600" b="1" dirty="0">
                <a:latin typeface="Arial" pitchFamily="34" charset="0"/>
                <a:cs typeface="Arial" pitchFamily="34" charset="0"/>
              </a:rPr>
              <a:t>Html</a:t>
            </a:r>
            <a:r>
              <a:rPr lang="en-US" sz="1600" dirty="0">
                <a:latin typeface="Arial" pitchFamily="34" charset="0"/>
                <a:cs typeface="Arial" pitchFamily="34" charset="0"/>
              </a:rPr>
              <a:t>, </a:t>
            </a:r>
            <a:r>
              <a:rPr lang="en-US" sz="1600" b="1" dirty="0" err="1">
                <a:latin typeface="Arial" pitchFamily="34" charset="0"/>
                <a:cs typeface="Arial" pitchFamily="34" charset="0"/>
              </a:rPr>
              <a:t>Css</a:t>
            </a:r>
            <a:r>
              <a:rPr lang="en-US" sz="1600" dirty="0">
                <a:latin typeface="Arial" pitchFamily="34" charset="0"/>
                <a:cs typeface="Arial" pitchFamily="34" charset="0"/>
              </a:rPr>
              <a:t>, </a:t>
            </a:r>
            <a:r>
              <a:rPr lang="en-US" sz="1600" b="1" dirty="0">
                <a:latin typeface="Arial" pitchFamily="34" charset="0"/>
                <a:cs typeface="Arial" pitchFamily="34" charset="0"/>
              </a:rPr>
              <a:t>Bootstrap</a:t>
            </a:r>
            <a:r>
              <a:rPr lang="en-US" sz="1600" dirty="0">
                <a:latin typeface="Arial" pitchFamily="34" charset="0"/>
                <a:cs typeface="Arial" pitchFamily="34" charset="0"/>
              </a:rPr>
              <a:t>, </a:t>
            </a:r>
            <a:r>
              <a:rPr lang="en-US" sz="1600" b="1" dirty="0">
                <a:latin typeface="Arial" pitchFamily="34" charset="0"/>
                <a:cs typeface="Arial" pitchFamily="34" charset="0"/>
              </a:rPr>
              <a:t>Angular</a:t>
            </a:r>
            <a:r>
              <a:rPr lang="en-US" sz="1600" dirty="0">
                <a:latin typeface="Arial" pitchFamily="34" charset="0"/>
                <a:cs typeface="Arial" pitchFamily="34" charset="0"/>
              </a:rPr>
              <a:t>, </a:t>
            </a:r>
            <a:r>
              <a:rPr lang="en-US" sz="1600" b="1" dirty="0" err="1">
                <a:latin typeface="Arial" pitchFamily="34" charset="0"/>
                <a:cs typeface="Arial" pitchFamily="34" charset="0"/>
              </a:rPr>
              <a:t>NodeJs</a:t>
            </a:r>
            <a:r>
              <a:rPr lang="en-US" sz="1600" dirty="0">
                <a:latin typeface="Arial" pitchFamily="34" charset="0"/>
                <a:cs typeface="Arial" pitchFamily="34" charset="0"/>
              </a:rPr>
              <a:t> and  </a:t>
            </a:r>
            <a:r>
              <a:rPr lang="en-US" sz="1600" b="1" dirty="0">
                <a:latin typeface="Arial" pitchFamily="34" charset="0"/>
                <a:cs typeface="Arial" pitchFamily="34" charset="0"/>
              </a:rPr>
              <a:t>Firebase</a:t>
            </a:r>
            <a:r>
              <a:rPr lang="en-US" sz="1600" dirty="0">
                <a:latin typeface="Arial" pitchFamily="34" charset="0"/>
                <a:cs typeface="Arial" pitchFamily="34" charset="0"/>
              </a:rPr>
              <a:t>. The team is competent in that.</a:t>
            </a:r>
          </a:p>
          <a:p>
            <a:pPr algn="just"/>
            <a:r>
              <a:rPr lang="en-US" sz="1600" b="1" i="1" u="sng" dirty="0">
                <a:solidFill>
                  <a:schemeClr val="tx2">
                    <a:lumMod val="90000"/>
                  </a:schemeClr>
                </a:solidFill>
                <a:latin typeface="Arial" pitchFamily="34" charset="0"/>
                <a:cs typeface="Arial" pitchFamily="34" charset="0"/>
              </a:rPr>
              <a:t>Social Feasibility </a:t>
            </a:r>
            <a:endParaRPr lang="en-US" sz="1600" i="1" u="sng" dirty="0">
              <a:solidFill>
                <a:schemeClr val="tx2">
                  <a:lumMod val="90000"/>
                </a:schemeClr>
              </a:solidFill>
              <a:latin typeface="Arial" pitchFamily="34" charset="0"/>
              <a:cs typeface="Arial" pitchFamily="34" charset="0"/>
            </a:endParaRPr>
          </a:p>
          <a:p>
            <a:pPr algn="just"/>
            <a:r>
              <a:rPr lang="en-US" sz="1600" dirty="0">
                <a:latin typeface="Arial" pitchFamily="34" charset="0"/>
                <a:cs typeface="Arial" pitchFamily="34" charset="0"/>
              </a:rPr>
              <a:t>No training Required for Users, it’s like other social media app- Facebook, </a:t>
            </a:r>
            <a:r>
              <a:rPr lang="en-US" sz="1600" dirty="0" err="1">
                <a:latin typeface="Arial" pitchFamily="34" charset="0"/>
                <a:cs typeface="Arial" pitchFamily="34" charset="0"/>
              </a:rPr>
              <a:t>Instagram</a:t>
            </a:r>
            <a:r>
              <a:rPr lang="en-US" sz="1600" dirty="0">
                <a:latin typeface="Arial" pitchFamily="34" charset="0"/>
                <a:cs typeface="Arial" pitchFamily="34" charset="0"/>
              </a:rPr>
              <a:t> etc. Some trainings for the admin is required.</a:t>
            </a:r>
          </a:p>
          <a:p>
            <a:pPr algn="just"/>
            <a:r>
              <a:rPr lang="en-US" sz="1600" b="1" i="1" u="sng" dirty="0">
                <a:solidFill>
                  <a:schemeClr val="tx2">
                    <a:lumMod val="90000"/>
                  </a:schemeClr>
                </a:solidFill>
                <a:latin typeface="Arial" pitchFamily="34" charset="0"/>
                <a:cs typeface="Arial" pitchFamily="34" charset="0"/>
              </a:rPr>
              <a:t>Market Research</a:t>
            </a:r>
            <a:endParaRPr lang="en-US" sz="1600" i="1" u="sng" dirty="0">
              <a:solidFill>
                <a:schemeClr val="tx2">
                  <a:lumMod val="90000"/>
                </a:schemeClr>
              </a:solidFill>
              <a:latin typeface="Arial" pitchFamily="34" charset="0"/>
              <a:cs typeface="Arial" pitchFamily="34" charset="0"/>
            </a:endParaRPr>
          </a:p>
          <a:p>
            <a:pPr marL="228600" indent="0" algn="just"/>
            <a:r>
              <a:rPr lang="en-US" sz="1600" dirty="0">
                <a:latin typeface="Arial" pitchFamily="34" charset="0"/>
                <a:cs typeface="Arial" pitchFamily="34" charset="0"/>
              </a:rPr>
              <a:t>Market research says that this application would be useful for the users to share their thoughts and craziest ideas with the World. We also give payments to professional Bloggers for blogging in our site. </a:t>
            </a:r>
          </a:p>
          <a:p>
            <a:pPr algn="just"/>
            <a:r>
              <a:rPr lang="en-US" sz="1600" b="1" i="1" u="sng" dirty="0">
                <a:solidFill>
                  <a:schemeClr val="tx2">
                    <a:lumMod val="90000"/>
                  </a:schemeClr>
                </a:solidFill>
                <a:latin typeface="Arial" pitchFamily="34" charset="0"/>
                <a:cs typeface="Arial" pitchFamily="34" charset="0"/>
              </a:rPr>
              <a:t>Economic Feasibility</a:t>
            </a:r>
            <a:endParaRPr lang="en-US" sz="1600" i="1" u="sng" dirty="0">
              <a:solidFill>
                <a:schemeClr val="tx2">
                  <a:lumMod val="90000"/>
                </a:schemeClr>
              </a:solidFill>
              <a:latin typeface="Arial" pitchFamily="34" charset="0"/>
              <a:cs typeface="Arial" pitchFamily="34" charset="0"/>
            </a:endParaRPr>
          </a:p>
          <a:p>
            <a:pPr algn="just"/>
            <a:r>
              <a:rPr lang="en-US" sz="1600" dirty="0">
                <a:latin typeface="Arial" pitchFamily="34" charset="0"/>
                <a:cs typeface="Arial" pitchFamily="34" charset="0"/>
              </a:rPr>
              <a:t>The application can be developed within budget.</a:t>
            </a:r>
          </a:p>
          <a:p>
            <a:pPr marL="0" indent="0" algn="just">
              <a:buNone/>
            </a:pPr>
            <a:endParaRPr lang="en-US" sz="1400" dirty="0"/>
          </a:p>
        </p:txBody>
      </p:sp>
    </p:spTree>
    <p:extLst>
      <p:ext uri="{BB962C8B-B14F-4D97-AF65-F5344CB8AC3E}">
        <p14:creationId xmlns:p14="http://schemas.microsoft.com/office/powerpoint/2010/main" val="77221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APP Beta Version</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090" r="960"/>
          <a:stretch/>
        </p:blipFill>
        <p:spPr>
          <a:xfrm>
            <a:off x="310101" y="2942045"/>
            <a:ext cx="4150581" cy="1999123"/>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2852936"/>
            <a:ext cx="4032448" cy="2088232"/>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075" y="724499"/>
            <a:ext cx="3915381" cy="1872208"/>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724499"/>
            <a:ext cx="3955712" cy="1964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7372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6781800" cy="736104"/>
          </a:xfrm>
        </p:spPr>
        <p:txBody>
          <a:bodyPr>
            <a:normAutofit fontScale="90000"/>
          </a:bodyPr>
          <a:lstStyle/>
          <a:p>
            <a:pPr algn="ctr"/>
            <a:r>
              <a:rPr lang="en-GB" dirty="0"/>
              <a:t> </a:t>
            </a:r>
            <a:r>
              <a:rPr lang="en-IN" sz="4400" dirty="0"/>
              <a:t>FUTURE SCOPE</a:t>
            </a:r>
          </a:p>
        </p:txBody>
      </p:sp>
      <p:sp>
        <p:nvSpPr>
          <p:cNvPr id="3" name="Content Placeholder 2"/>
          <p:cNvSpPr>
            <a:spLocks noGrp="1"/>
          </p:cNvSpPr>
          <p:nvPr>
            <p:ph idx="1"/>
          </p:nvPr>
        </p:nvSpPr>
        <p:spPr>
          <a:xfrm>
            <a:off x="827584" y="1052736"/>
            <a:ext cx="7543800" cy="4822304"/>
          </a:xfrm>
        </p:spPr>
        <p:txBody>
          <a:bodyPr>
            <a:normAutofit fontScale="47500" lnSpcReduction="20000"/>
          </a:bodyPr>
          <a:lstStyle/>
          <a:p>
            <a:pPr>
              <a:lnSpc>
                <a:spcPct val="300000"/>
              </a:lnSpc>
            </a:pPr>
            <a:r>
              <a:rPr lang="en-US" sz="5100" dirty="0"/>
              <a:t>ADD GOOGLE AD-SENSE</a:t>
            </a:r>
          </a:p>
          <a:p>
            <a:pPr>
              <a:lnSpc>
                <a:spcPct val="300000"/>
              </a:lnSpc>
            </a:pPr>
            <a:r>
              <a:rPr lang="en-US" sz="5100" dirty="0"/>
              <a:t>BRAND-PROMOTING</a:t>
            </a:r>
          </a:p>
          <a:p>
            <a:pPr>
              <a:lnSpc>
                <a:spcPct val="300000"/>
              </a:lnSpc>
            </a:pPr>
            <a:r>
              <a:rPr lang="en-US" sz="5100" dirty="0"/>
              <a:t>A BIG EMPLOYEMENT OPPORTUNITY</a:t>
            </a:r>
          </a:p>
          <a:p>
            <a:pPr>
              <a:lnSpc>
                <a:spcPct val="300000"/>
              </a:lnSpc>
            </a:pPr>
            <a:r>
              <a:rPr lang="en-US" sz="5100" dirty="0"/>
              <a:t>ADD </a:t>
            </a:r>
            <a:r>
              <a:rPr lang="en-US" sz="5100" b="1" dirty="0"/>
              <a:t>V-LOG</a:t>
            </a:r>
            <a:r>
              <a:rPr lang="en-US" sz="5100" dirty="0"/>
              <a:t> POST OPTIONS</a:t>
            </a:r>
          </a:p>
          <a:p>
            <a:endParaRPr lang="en-US" dirty="0"/>
          </a:p>
          <a:p>
            <a:endParaRPr lang="en-IN" dirty="0"/>
          </a:p>
        </p:txBody>
      </p:sp>
      <p:pic>
        <p:nvPicPr>
          <p:cNvPr id="3075" name="Picture 3" descr="E:\Downloads\242-2421962_future-scope-clipart-man-with-binoculars-png-removebg-preview.png"/>
          <p:cNvPicPr>
            <a:picLocks noChangeAspect="1" noChangeArrowheads="1"/>
          </p:cNvPicPr>
          <p:nvPr/>
        </p:nvPicPr>
        <p:blipFill rotWithShape="1">
          <a:blip r:embed="rId2">
            <a:extLst>
              <a:ext uri="{28A0092B-C50C-407E-A947-70E740481C1C}">
                <a14:useLocalDpi xmlns:a14="http://schemas.microsoft.com/office/drawing/2010/main" val="0"/>
              </a:ext>
            </a:extLst>
          </a:blip>
          <a:srcRect b="12063"/>
          <a:stretch/>
        </p:blipFill>
        <p:spPr bwMode="auto">
          <a:xfrm>
            <a:off x="5410700" y="764704"/>
            <a:ext cx="3615481" cy="3211324"/>
          </a:xfrm>
          <a:prstGeom prst="rect">
            <a:avLst/>
          </a:prstGeom>
          <a:ln>
            <a:noFill/>
          </a:ln>
          <a:effectLst>
            <a:outerShdw blurRad="190500" algn="tl" rotWithShape="0">
              <a:srgbClr val="000000">
                <a:alpha val="70000"/>
              </a:srgbClr>
            </a:outerShd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156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628800"/>
            <a:ext cx="6781800" cy="3535288"/>
          </a:xfrm>
        </p:spPr>
        <p:txBody>
          <a:bodyPr>
            <a:normAutofit/>
          </a:bodyPr>
          <a:lstStyle/>
          <a:p>
            <a:pPr algn="ctr"/>
            <a:r>
              <a:rPr lang="en-US" dirty="0"/>
              <a:t>THANK YOU</a:t>
            </a:r>
            <a:br>
              <a:rPr lang="en-US" dirty="0"/>
            </a:br>
            <a:r>
              <a:rPr lang="en-US" dirty="0"/>
              <a:t>FOR</a:t>
            </a:r>
            <a:br>
              <a:rPr lang="en-US" dirty="0"/>
            </a:br>
            <a:r>
              <a:rPr lang="en-US" dirty="0"/>
              <a:t>STAYING WITH </a:t>
            </a:r>
            <a:br>
              <a:rPr lang="en-US" dirty="0"/>
            </a:br>
            <a:r>
              <a:rPr lang="en-US" dirty="0"/>
              <a:t>US</a:t>
            </a:r>
            <a:endParaRPr lang="en-IN" dirty="0"/>
          </a:p>
        </p:txBody>
      </p:sp>
      <p:pic>
        <p:nvPicPr>
          <p:cNvPr id="4" name="Picture 3" descr="Fashion-Stylish-Portable-And-Durable-Black-Hero-9296-Extra-Fine-Smooth-Iridium-Fountain-Nib-Pen-china.jpg_350x350.jpg"/>
          <p:cNvPicPr>
            <a:picLocks noChangeAspect="1"/>
          </p:cNvPicPr>
          <p:nvPr/>
        </p:nvPicPr>
        <p:blipFill>
          <a:blip r:embed="rId2">
            <a:clrChange>
              <a:clrFrom>
                <a:srgbClr val="FFFFFF"/>
              </a:clrFrom>
              <a:clrTo>
                <a:srgbClr val="FFFFFF">
                  <a:alpha val="0"/>
                </a:srgbClr>
              </a:clrTo>
            </a:clrChange>
          </a:blip>
          <a:stretch>
            <a:fillRect/>
          </a:stretch>
        </p:blipFill>
        <p:spPr>
          <a:xfrm>
            <a:off x="1187624" y="404664"/>
            <a:ext cx="2320206" cy="2368544"/>
          </a:xfrm>
          <a:prstGeom prst="rect">
            <a:avLst/>
          </a:prstGeom>
        </p:spPr>
      </p:pic>
    </p:spTree>
    <p:extLst>
      <p:ext uri="{BB962C8B-B14F-4D97-AF65-F5344CB8AC3E}">
        <p14:creationId xmlns:p14="http://schemas.microsoft.com/office/powerpoint/2010/main" val="3639776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WE ARE</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b="1" dirty="0" err="1">
                <a:solidFill>
                  <a:schemeClr val="accent1">
                    <a:lumMod val="75000"/>
                  </a:schemeClr>
                </a:solidFill>
              </a:rPr>
              <a:t>Sayan</a:t>
            </a:r>
            <a:r>
              <a:rPr lang="en-US" b="1" dirty="0">
                <a:solidFill>
                  <a:schemeClr val="accent1">
                    <a:lumMod val="75000"/>
                  </a:schemeClr>
                </a:solidFill>
              </a:rPr>
              <a:t> </a:t>
            </a:r>
            <a:r>
              <a:rPr lang="en-US" b="1" dirty="0" err="1">
                <a:solidFill>
                  <a:schemeClr val="accent1">
                    <a:lumMod val="75000"/>
                  </a:schemeClr>
                </a:solidFill>
              </a:rPr>
              <a:t>Chowdhury</a:t>
            </a:r>
            <a:endParaRPr lang="en-US" b="1" dirty="0">
              <a:solidFill>
                <a:schemeClr val="accent1">
                  <a:lumMod val="75000"/>
                </a:schemeClr>
              </a:solidFill>
            </a:endParaRPr>
          </a:p>
          <a:p>
            <a:pPr>
              <a:buFont typeface="Wingdings" pitchFamily="2" charset="2"/>
              <a:buChar char="Ø"/>
            </a:pPr>
            <a:r>
              <a:rPr lang="en-US" b="1" dirty="0" err="1">
                <a:solidFill>
                  <a:schemeClr val="accent1">
                    <a:lumMod val="75000"/>
                  </a:schemeClr>
                </a:solidFill>
              </a:rPr>
              <a:t>Sankha</a:t>
            </a:r>
            <a:r>
              <a:rPr lang="en-US" b="1" dirty="0">
                <a:solidFill>
                  <a:schemeClr val="accent1">
                    <a:lumMod val="75000"/>
                  </a:schemeClr>
                </a:solidFill>
              </a:rPr>
              <a:t> </a:t>
            </a:r>
            <a:r>
              <a:rPr lang="en-US" b="1" dirty="0" err="1">
                <a:solidFill>
                  <a:schemeClr val="accent1">
                    <a:lumMod val="75000"/>
                  </a:schemeClr>
                </a:solidFill>
              </a:rPr>
              <a:t>Mondal</a:t>
            </a:r>
            <a:endParaRPr lang="en-US" b="1" dirty="0">
              <a:solidFill>
                <a:schemeClr val="accent1">
                  <a:lumMod val="75000"/>
                </a:schemeClr>
              </a:solidFill>
            </a:endParaRPr>
          </a:p>
          <a:p>
            <a:pPr>
              <a:buFont typeface="Wingdings" pitchFamily="2" charset="2"/>
              <a:buChar char="Ø"/>
            </a:pPr>
            <a:r>
              <a:rPr lang="en-US" b="1" dirty="0">
                <a:solidFill>
                  <a:schemeClr val="accent1">
                    <a:lumMod val="75000"/>
                  </a:schemeClr>
                </a:solidFill>
              </a:rPr>
              <a:t>Sunil </a:t>
            </a:r>
            <a:r>
              <a:rPr lang="en-US" b="1" dirty="0" err="1">
                <a:solidFill>
                  <a:schemeClr val="accent1">
                    <a:lumMod val="75000"/>
                  </a:schemeClr>
                </a:solidFill>
              </a:rPr>
              <a:t>Maity</a:t>
            </a:r>
            <a:endParaRPr lang="en-US" b="1" dirty="0">
              <a:solidFill>
                <a:schemeClr val="accent1">
                  <a:lumMod val="75000"/>
                </a:schemeClr>
              </a:solidFill>
            </a:endParaRPr>
          </a:p>
          <a:p>
            <a:pPr>
              <a:buFont typeface="Wingdings" pitchFamily="2" charset="2"/>
              <a:buChar char="Ø"/>
            </a:pPr>
            <a:r>
              <a:rPr lang="en-US" b="1" dirty="0">
                <a:solidFill>
                  <a:schemeClr val="accent1">
                    <a:lumMod val="75000"/>
                  </a:schemeClr>
                </a:solidFill>
              </a:rPr>
              <a:t>Promise </a:t>
            </a:r>
            <a:r>
              <a:rPr lang="en-US" b="1" dirty="0" err="1">
                <a:solidFill>
                  <a:schemeClr val="accent1">
                    <a:lumMod val="75000"/>
                  </a:schemeClr>
                </a:solidFill>
              </a:rPr>
              <a:t>Dutta</a:t>
            </a:r>
            <a:endParaRPr lang="en-US" b="1" dirty="0">
              <a:solidFill>
                <a:schemeClr val="accent1">
                  <a:lumMod val="75000"/>
                </a:schemeClr>
              </a:solidFill>
            </a:endParaRPr>
          </a:p>
          <a:p>
            <a:pPr>
              <a:buFont typeface="Wingdings" pitchFamily="2" charset="2"/>
              <a:buChar char="Ø"/>
            </a:pPr>
            <a:r>
              <a:rPr lang="en-US" b="1" dirty="0" err="1">
                <a:solidFill>
                  <a:schemeClr val="accent1">
                    <a:lumMod val="75000"/>
                  </a:schemeClr>
                </a:solidFill>
              </a:rPr>
              <a:t>Pralay</a:t>
            </a:r>
            <a:r>
              <a:rPr lang="en-US" b="1" dirty="0">
                <a:solidFill>
                  <a:schemeClr val="accent1">
                    <a:lumMod val="75000"/>
                  </a:schemeClr>
                </a:solidFill>
              </a:rPr>
              <a:t> </a:t>
            </a:r>
            <a:r>
              <a:rPr lang="en-US" b="1" dirty="0" err="1">
                <a:solidFill>
                  <a:schemeClr val="accent1">
                    <a:lumMod val="75000"/>
                  </a:schemeClr>
                </a:solidFill>
              </a:rPr>
              <a:t>Ghosh</a:t>
            </a:r>
            <a:endParaRPr lang="en-US" b="1" dirty="0">
              <a:solidFill>
                <a:schemeClr val="accent1">
                  <a:lumMod val="75000"/>
                </a:schemeClr>
              </a:solidFill>
            </a:endParaRPr>
          </a:p>
          <a:p>
            <a:pPr>
              <a:buFont typeface="Wingdings" pitchFamily="2" charset="2"/>
              <a:buChar char="Ø"/>
            </a:pPr>
            <a:endParaRPr lang="en-US" b="1" dirty="0">
              <a:solidFill>
                <a:schemeClr val="accent1">
                  <a:lumMod val="75000"/>
                </a:schemeClr>
              </a:solidFill>
            </a:endParaRPr>
          </a:p>
          <a:p>
            <a:pPr marL="0" indent="0">
              <a:buNone/>
            </a:pPr>
            <a:r>
              <a:rPr lang="en-US" b="1" dirty="0">
                <a:solidFill>
                  <a:schemeClr val="accent1">
                    <a:lumMod val="75000"/>
                  </a:schemeClr>
                </a:solidFill>
              </a:rPr>
              <a:t>	</a:t>
            </a:r>
          </a:p>
          <a:p>
            <a:pPr marL="0" indent="0">
              <a:buNone/>
            </a:pPr>
            <a:r>
              <a:rPr lang="en-US" b="1" dirty="0">
                <a:solidFill>
                  <a:schemeClr val="accent1">
                    <a:lumMod val="75000"/>
                  </a:schemeClr>
                </a:solidFill>
              </a:rPr>
              <a:t>	</a:t>
            </a:r>
          </a:p>
          <a:p>
            <a:pPr marL="0" indent="0">
              <a:buNone/>
            </a:pPr>
            <a:endParaRPr lang="en-US" b="1" dirty="0">
              <a:solidFill>
                <a:schemeClr val="accent1">
                  <a:lumMod val="75000"/>
                </a:schemeClr>
              </a:solidFill>
            </a:endParaRPr>
          </a:p>
          <a:p>
            <a:pPr marL="0" indent="0">
              <a:buNone/>
            </a:pPr>
            <a:endParaRPr lang="en-US" b="1" dirty="0">
              <a:solidFill>
                <a:schemeClr val="accent1">
                  <a:lumMod val="75000"/>
                </a:schemeClr>
              </a:solidFill>
            </a:endParaRPr>
          </a:p>
          <a:p>
            <a:pPr marL="0" indent="0">
              <a:buNone/>
            </a:pPr>
            <a:r>
              <a:rPr lang="en-US" b="1" dirty="0">
                <a:solidFill>
                  <a:schemeClr val="accent1">
                    <a:lumMod val="75000"/>
                  </a:schemeClr>
                </a:solidFill>
              </a:rPr>
              <a:t>	Department-CSE	</a:t>
            </a:r>
          </a:p>
          <a:p>
            <a:pPr marL="0" indent="0">
              <a:buNone/>
            </a:pPr>
            <a:r>
              <a:rPr lang="en-US" b="1" dirty="0">
                <a:solidFill>
                  <a:schemeClr val="accent1">
                    <a:lumMod val="75000"/>
                  </a:schemeClr>
                </a:solidFill>
              </a:rPr>
              <a:t>	Guided By </a:t>
            </a:r>
            <a:r>
              <a:rPr lang="en-US" b="1" dirty="0" err="1">
                <a:solidFill>
                  <a:schemeClr val="accent1">
                    <a:lumMod val="75000"/>
                  </a:schemeClr>
                </a:solidFill>
              </a:rPr>
              <a:t>Nirupam</a:t>
            </a:r>
            <a:r>
              <a:rPr lang="en-US" b="1" dirty="0">
                <a:solidFill>
                  <a:schemeClr val="accent1">
                    <a:lumMod val="75000"/>
                  </a:schemeClr>
                </a:solidFill>
              </a:rPr>
              <a:t> Sir</a:t>
            </a:r>
            <a:endParaRPr lang="en-IN" b="1" dirty="0">
              <a:solidFill>
                <a:schemeClr val="accent1">
                  <a:lumMod val="75000"/>
                </a:schemeClr>
              </a:solidFill>
            </a:endParaRPr>
          </a:p>
        </p:txBody>
      </p:sp>
      <p:pic>
        <p:nvPicPr>
          <p:cNvPr id="1029" name="Picture 5" descr="C:\Users\admin\Desktop\ppt\work-for-team-or-famil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1" y="1250454"/>
            <a:ext cx="4581525" cy="3432175"/>
          </a:xfrm>
          <a:prstGeom prst="ellipse">
            <a:avLst/>
          </a:prstGeom>
          <a:ln w="63500" cap="rnd">
            <a:solidFill>
              <a:srgbClr val="333333"/>
            </a:solidFill>
          </a:ln>
          <a:effectLst>
            <a:outerShdw blurRad="381000" dist="292100" dir="5400000" sx="-80000" sy="-18000" rotWithShape="0">
              <a:srgbClr val="000000">
                <a:alpha val="22000"/>
              </a:srgbClr>
            </a:outerShdw>
            <a:reflection blurRad="6350" stA="50000" endA="300" endPos="90000" dir="5400000" sy="-100000" algn="bl" rotWithShape="0"/>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748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ppt\Cont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436" y="2281808"/>
            <a:ext cx="5178564" cy="2200890"/>
          </a:xfrm>
          <a:prstGeom prst="rect">
            <a:avLst/>
          </a:prstGeom>
          <a:noFill/>
          <a:effectLst>
            <a:reflection blurRad="6350" stA="50000" endA="300" endPos="90000" dir="5400000" sy="-100000" algn="bl" rotWithShape="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87624" y="188640"/>
            <a:ext cx="6781800" cy="1024136"/>
          </a:xfrm>
        </p:spPr>
        <p:txBody>
          <a:bodyPr/>
          <a:lstStyle/>
          <a:p>
            <a:pPr algn="ctr"/>
            <a:r>
              <a:rPr lang="en-US" dirty="0"/>
              <a:t>Contents</a:t>
            </a:r>
            <a:endParaRPr lang="en-IN" dirty="0"/>
          </a:p>
        </p:txBody>
      </p:sp>
      <p:sp>
        <p:nvSpPr>
          <p:cNvPr id="4" name="Rectangle 3"/>
          <p:cNvSpPr/>
          <p:nvPr/>
        </p:nvSpPr>
        <p:spPr>
          <a:xfrm>
            <a:off x="1082396" y="1124744"/>
            <a:ext cx="1959191" cy="523220"/>
          </a:xfrm>
          <a:prstGeom prst="rect">
            <a:avLst/>
          </a:prstGeom>
        </p:spPr>
        <p:txBody>
          <a:bodyPr wrap="none">
            <a:spAutoFit/>
          </a:bodyPr>
          <a:lstStyle/>
          <a:p>
            <a:r>
              <a:rPr lang="en-US" sz="2800" dirty="0"/>
              <a:t>Introduction</a:t>
            </a:r>
            <a:endParaRPr lang="en-IN" sz="2800" dirty="0"/>
          </a:p>
        </p:txBody>
      </p:sp>
      <p:sp>
        <p:nvSpPr>
          <p:cNvPr id="5" name="Rectangle 4"/>
          <p:cNvSpPr/>
          <p:nvPr/>
        </p:nvSpPr>
        <p:spPr>
          <a:xfrm>
            <a:off x="1067357" y="1758588"/>
            <a:ext cx="7666068" cy="523220"/>
          </a:xfrm>
          <a:prstGeom prst="rect">
            <a:avLst/>
          </a:prstGeom>
        </p:spPr>
        <p:txBody>
          <a:bodyPr wrap="square">
            <a:spAutoFit/>
          </a:bodyPr>
          <a:lstStyle/>
          <a:p>
            <a:r>
              <a:rPr lang="en-US" sz="2800" dirty="0"/>
              <a:t>Hardware &amp; Software requirement </a:t>
            </a:r>
            <a:endParaRPr lang="en-IN" sz="2800" dirty="0"/>
          </a:p>
        </p:txBody>
      </p:sp>
      <p:sp>
        <p:nvSpPr>
          <p:cNvPr id="6" name="Rectangle 5"/>
          <p:cNvSpPr/>
          <p:nvPr/>
        </p:nvSpPr>
        <p:spPr>
          <a:xfrm>
            <a:off x="1082396" y="2331882"/>
            <a:ext cx="3648756" cy="523220"/>
          </a:xfrm>
          <a:prstGeom prst="rect">
            <a:avLst/>
          </a:prstGeom>
        </p:spPr>
        <p:txBody>
          <a:bodyPr wrap="none">
            <a:spAutoFit/>
          </a:bodyPr>
          <a:lstStyle/>
          <a:p>
            <a:r>
              <a:rPr lang="en-US" sz="2800" dirty="0"/>
              <a:t>Languages &amp; Databases</a:t>
            </a:r>
            <a:endParaRPr lang="en-IN" sz="2800" dirty="0"/>
          </a:p>
        </p:txBody>
      </p:sp>
      <p:sp>
        <p:nvSpPr>
          <p:cNvPr id="7" name="Rectangle 6"/>
          <p:cNvSpPr/>
          <p:nvPr/>
        </p:nvSpPr>
        <p:spPr>
          <a:xfrm>
            <a:off x="1067357" y="2996952"/>
            <a:ext cx="1887055" cy="523220"/>
          </a:xfrm>
          <a:prstGeom prst="rect">
            <a:avLst/>
          </a:prstGeom>
        </p:spPr>
        <p:txBody>
          <a:bodyPr wrap="none">
            <a:spAutoFit/>
          </a:bodyPr>
          <a:lstStyle/>
          <a:p>
            <a:r>
              <a:rPr lang="en-US" sz="2800" dirty="0"/>
              <a:t>Data Model</a:t>
            </a:r>
            <a:endParaRPr lang="en-IN" sz="2800" dirty="0"/>
          </a:p>
        </p:txBody>
      </p:sp>
      <p:sp>
        <p:nvSpPr>
          <p:cNvPr id="8" name="Rectangle 7"/>
          <p:cNvSpPr/>
          <p:nvPr/>
        </p:nvSpPr>
        <p:spPr>
          <a:xfrm>
            <a:off x="1092527" y="4941168"/>
            <a:ext cx="3638625" cy="523220"/>
          </a:xfrm>
          <a:prstGeom prst="rect">
            <a:avLst/>
          </a:prstGeom>
        </p:spPr>
        <p:txBody>
          <a:bodyPr wrap="none">
            <a:spAutoFit/>
          </a:bodyPr>
          <a:lstStyle/>
          <a:p>
            <a:r>
              <a:rPr lang="en-US" sz="2800" dirty="0"/>
              <a:t>FEASIBILITY STUDY</a:t>
            </a:r>
            <a:endParaRPr lang="en-IN" sz="2800" dirty="0"/>
          </a:p>
        </p:txBody>
      </p:sp>
      <p:sp>
        <p:nvSpPr>
          <p:cNvPr id="9" name="Rectangle 8"/>
          <p:cNvSpPr/>
          <p:nvPr/>
        </p:nvSpPr>
        <p:spPr>
          <a:xfrm>
            <a:off x="1067357" y="3645024"/>
            <a:ext cx="4012060" cy="523220"/>
          </a:xfrm>
          <a:prstGeom prst="rect">
            <a:avLst/>
          </a:prstGeom>
        </p:spPr>
        <p:txBody>
          <a:bodyPr wrap="none">
            <a:spAutoFit/>
          </a:bodyPr>
          <a:lstStyle/>
          <a:p>
            <a:r>
              <a:rPr lang="en-US" sz="2800" dirty="0"/>
              <a:t>Building Up the Final App</a:t>
            </a:r>
            <a:endParaRPr lang="en-IN" sz="2800" dirty="0"/>
          </a:p>
        </p:txBody>
      </p:sp>
      <p:sp>
        <p:nvSpPr>
          <p:cNvPr id="10" name="Rectangle 9"/>
          <p:cNvSpPr/>
          <p:nvPr/>
        </p:nvSpPr>
        <p:spPr>
          <a:xfrm>
            <a:off x="1094618" y="4293096"/>
            <a:ext cx="2467342" cy="523220"/>
          </a:xfrm>
          <a:prstGeom prst="rect">
            <a:avLst/>
          </a:prstGeom>
        </p:spPr>
        <p:txBody>
          <a:bodyPr wrap="none">
            <a:spAutoFit/>
          </a:bodyPr>
          <a:lstStyle/>
          <a:p>
            <a:r>
              <a:rPr lang="en-US" sz="2800" dirty="0"/>
              <a:t>Using Fire-base</a:t>
            </a:r>
            <a:endParaRPr lang="en-IN" sz="2800" dirty="0"/>
          </a:p>
        </p:txBody>
      </p:sp>
      <p:sp>
        <p:nvSpPr>
          <p:cNvPr id="11" name="Rectangle 10"/>
          <p:cNvSpPr/>
          <p:nvPr/>
        </p:nvSpPr>
        <p:spPr>
          <a:xfrm>
            <a:off x="1030298" y="5661248"/>
            <a:ext cx="2880917" cy="523220"/>
          </a:xfrm>
          <a:prstGeom prst="rect">
            <a:avLst/>
          </a:prstGeom>
        </p:spPr>
        <p:txBody>
          <a:bodyPr wrap="none">
            <a:spAutoFit/>
          </a:bodyPr>
          <a:lstStyle/>
          <a:p>
            <a:r>
              <a:rPr lang="en-GB" sz="2800" dirty="0"/>
              <a:t> </a:t>
            </a:r>
            <a:r>
              <a:rPr lang="en-IN" sz="2800" dirty="0"/>
              <a:t>FUTURE SCOPE</a:t>
            </a:r>
          </a:p>
        </p:txBody>
      </p:sp>
    </p:spTree>
    <p:extLst>
      <p:ext uri="{BB962C8B-B14F-4D97-AF65-F5344CB8AC3E}">
        <p14:creationId xmlns:p14="http://schemas.microsoft.com/office/powerpoint/2010/main" val="1858169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332656"/>
            <a:ext cx="6781800" cy="1024136"/>
          </a:xfrm>
        </p:spPr>
        <p:txBody>
          <a:bodyPr>
            <a:noAutofit/>
          </a:bodyPr>
          <a:lstStyle/>
          <a:p>
            <a:pPr lvl="0" algn="ctr"/>
            <a:r>
              <a:rPr lang="en-US" dirty="0"/>
              <a:t>Introduction</a:t>
            </a:r>
            <a:endParaRPr lang="en-IN" dirty="0"/>
          </a:p>
        </p:txBody>
      </p:sp>
      <p:sp>
        <p:nvSpPr>
          <p:cNvPr id="3" name="Content Placeholder 2"/>
          <p:cNvSpPr>
            <a:spLocks noGrp="1"/>
          </p:cNvSpPr>
          <p:nvPr>
            <p:ph idx="1"/>
          </p:nvPr>
        </p:nvSpPr>
        <p:spPr>
          <a:xfrm>
            <a:off x="755576" y="1412776"/>
            <a:ext cx="8280920" cy="4680520"/>
          </a:xfrm>
        </p:spPr>
        <p:txBody>
          <a:bodyPr>
            <a:normAutofit fontScale="62500" lnSpcReduction="20000"/>
          </a:bodyPr>
          <a:lstStyle/>
          <a:p>
            <a:pPr>
              <a:lnSpc>
                <a:spcPct val="150000"/>
              </a:lnSpc>
            </a:pPr>
            <a:r>
              <a:rPr lang="en-US" dirty="0"/>
              <a:t>What is Scribe??</a:t>
            </a:r>
          </a:p>
          <a:p>
            <a:pPr>
              <a:lnSpc>
                <a:spcPct val="150000"/>
              </a:lnSpc>
            </a:pPr>
            <a:r>
              <a:rPr lang="en-US" dirty="0"/>
              <a:t>Features :</a:t>
            </a:r>
          </a:p>
          <a:p>
            <a:pPr lvl="2">
              <a:lnSpc>
                <a:spcPct val="150000"/>
              </a:lnSpc>
            </a:pPr>
            <a:r>
              <a:rPr lang="en-US" b="1" dirty="0">
                <a:solidFill>
                  <a:srgbClr val="002060"/>
                </a:solidFill>
              </a:rPr>
              <a:t>Login</a:t>
            </a:r>
            <a:endParaRPr lang="en-IN" b="1" dirty="0">
              <a:solidFill>
                <a:srgbClr val="002060"/>
              </a:solidFill>
            </a:endParaRPr>
          </a:p>
          <a:p>
            <a:pPr lvl="2">
              <a:lnSpc>
                <a:spcPct val="150000"/>
              </a:lnSpc>
            </a:pPr>
            <a:r>
              <a:rPr lang="en-US" b="1" dirty="0">
                <a:solidFill>
                  <a:srgbClr val="002060"/>
                </a:solidFill>
              </a:rPr>
              <a:t>User’s Personal Account</a:t>
            </a:r>
          </a:p>
          <a:p>
            <a:pPr lvl="2">
              <a:lnSpc>
                <a:spcPct val="150000"/>
              </a:lnSpc>
            </a:pPr>
            <a:r>
              <a:rPr lang="en-US" b="1" dirty="0">
                <a:solidFill>
                  <a:srgbClr val="002060"/>
                </a:solidFill>
              </a:rPr>
              <a:t>Social media Wall</a:t>
            </a:r>
          </a:p>
          <a:p>
            <a:pPr>
              <a:lnSpc>
                <a:spcPct val="150000"/>
              </a:lnSpc>
            </a:pPr>
            <a:r>
              <a:rPr lang="en-US" dirty="0" smtClean="0"/>
              <a:t>Problems that we solve:</a:t>
            </a:r>
          </a:p>
          <a:p>
            <a:pPr lvl="1">
              <a:lnSpc>
                <a:spcPct val="150000"/>
              </a:lnSpc>
            </a:pPr>
            <a:r>
              <a:rPr lang="en-US" b="1" dirty="0">
                <a:solidFill>
                  <a:srgbClr val="002060"/>
                </a:solidFill>
              </a:rPr>
              <a:t>N</a:t>
            </a:r>
            <a:r>
              <a:rPr lang="en-US" b="1" dirty="0" smtClean="0">
                <a:solidFill>
                  <a:srgbClr val="002060"/>
                </a:solidFill>
              </a:rPr>
              <a:t>eed to be Technically Sound</a:t>
            </a:r>
          </a:p>
          <a:p>
            <a:pPr lvl="1">
              <a:lnSpc>
                <a:spcPct val="150000"/>
              </a:lnSpc>
            </a:pPr>
            <a:r>
              <a:rPr lang="en-US" b="1" dirty="0" smtClean="0">
                <a:solidFill>
                  <a:srgbClr val="002060"/>
                </a:solidFill>
              </a:rPr>
              <a:t>Not enough traffic</a:t>
            </a:r>
          </a:p>
          <a:p>
            <a:pPr lvl="1">
              <a:lnSpc>
                <a:spcPct val="150000"/>
              </a:lnSpc>
            </a:pPr>
            <a:r>
              <a:rPr lang="en-US" b="1" dirty="0" smtClean="0">
                <a:solidFill>
                  <a:srgbClr val="002060"/>
                </a:solidFill>
              </a:rPr>
              <a:t>Very few Repetitive  Visitors</a:t>
            </a:r>
          </a:p>
          <a:p>
            <a:pPr lvl="1">
              <a:lnSpc>
                <a:spcPct val="150000"/>
              </a:lnSpc>
            </a:pPr>
            <a:r>
              <a:rPr lang="en-US" b="1" dirty="0" smtClean="0">
                <a:solidFill>
                  <a:srgbClr val="002060"/>
                </a:solidFill>
              </a:rPr>
              <a:t>Need a hefty amount of money for starting.</a:t>
            </a:r>
          </a:p>
          <a:p>
            <a:pPr>
              <a:lnSpc>
                <a:spcPct val="150000"/>
              </a:lnSpc>
            </a:pPr>
            <a:r>
              <a:rPr lang="en-US" dirty="0" smtClean="0"/>
              <a:t>Uniqueness &amp; Market Gap</a:t>
            </a:r>
          </a:p>
          <a:p>
            <a:pPr>
              <a:lnSpc>
                <a:spcPct val="150000"/>
              </a:lnSpc>
            </a:pPr>
            <a:r>
              <a:rPr lang="en-US" dirty="0" smtClean="0"/>
              <a:t>Usage </a:t>
            </a:r>
            <a:r>
              <a:rPr lang="en-US" dirty="0"/>
              <a:t>of Our </a:t>
            </a:r>
            <a:r>
              <a:rPr lang="en-US" dirty="0" smtClean="0"/>
              <a:t>Application</a:t>
            </a:r>
            <a:endParaRPr lang="en-US" dirty="0"/>
          </a:p>
          <a:p>
            <a:pPr>
              <a:lnSpc>
                <a:spcPct val="150000"/>
              </a:lnSpc>
            </a:pPr>
            <a:r>
              <a:rPr lang="en-US" dirty="0"/>
              <a:t>Extra Benefits</a:t>
            </a:r>
          </a:p>
        </p:txBody>
      </p:sp>
      <p:pic>
        <p:nvPicPr>
          <p:cNvPr id="2051" name="Picture 3" descr="C:\Users\admin\Desktop\ppt\7-ways-a-blog-can-help-your-business-right-now-5f3c06b9eb24e-760x400.png"/>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4572000" y="1844824"/>
            <a:ext cx="4371394" cy="23007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6350" stA="50000" endA="300" endPos="55500" dist="50800" dir="5400000" sy="-100000" algn="bl" rotWithShape="0"/>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72735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74496" cy="1600200"/>
          </a:xfrm>
        </p:spPr>
        <p:txBody>
          <a:bodyPr>
            <a:noAutofit/>
          </a:bodyPr>
          <a:lstStyle/>
          <a:p>
            <a:pPr algn="ctr"/>
            <a:r>
              <a:rPr lang="en-US" sz="4400" dirty="0"/>
              <a:t>Minimum System</a:t>
            </a:r>
            <a:br>
              <a:rPr lang="en-US" sz="4400" dirty="0"/>
            </a:br>
            <a:r>
              <a:rPr lang="en-US" sz="4400" dirty="0"/>
              <a:t>requirement </a:t>
            </a:r>
            <a:endParaRPr lang="en-IN" sz="4400" dirty="0"/>
          </a:p>
        </p:txBody>
      </p:sp>
      <p:graphicFrame>
        <p:nvGraphicFramePr>
          <p:cNvPr id="4" name="Table 3">
            <a:extLst>
              <a:ext uri="{FF2B5EF4-FFF2-40B4-BE49-F238E27FC236}">
                <a16:creationId xmlns:a16="http://schemas.microsoft.com/office/drawing/2014/main" xmlns="" id="{B6046507-934A-4A40-BBAB-EF3BFBDA6FFA}"/>
              </a:ext>
            </a:extLst>
          </p:cNvPr>
          <p:cNvGraphicFramePr>
            <a:graphicFrameLocks noGrp="1"/>
          </p:cNvGraphicFramePr>
          <p:nvPr>
            <p:extLst>
              <p:ext uri="{D42A27DB-BD31-4B8C-83A1-F6EECF244321}">
                <p14:modId xmlns:p14="http://schemas.microsoft.com/office/powerpoint/2010/main" val="2976098200"/>
              </p:ext>
            </p:extLst>
          </p:nvPr>
        </p:nvGraphicFramePr>
        <p:xfrm>
          <a:off x="179512" y="1700808"/>
          <a:ext cx="4608512" cy="4032448"/>
        </p:xfrm>
        <a:graphic>
          <a:graphicData uri="http://schemas.openxmlformats.org/drawingml/2006/table">
            <a:tbl>
              <a:tblPr firstCol="1" lastCol="1" bandRow="1">
                <a:tableStyleId>{2A488322-F2BA-4B5B-9748-0D474271808F}</a:tableStyleId>
              </a:tblPr>
              <a:tblGrid>
                <a:gridCol w="1080120">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936104">
                  <a:extLst>
                    <a:ext uri="{9D8B030D-6E8A-4147-A177-3AD203B41FA5}">
                      <a16:colId xmlns:a16="http://schemas.microsoft.com/office/drawing/2014/main" xmlns="" val="20002"/>
                    </a:ext>
                  </a:extLst>
                </a:gridCol>
                <a:gridCol w="1440160">
                  <a:extLst>
                    <a:ext uri="{9D8B030D-6E8A-4147-A177-3AD203B41FA5}">
                      <a16:colId xmlns:a16="http://schemas.microsoft.com/office/drawing/2014/main" xmlns="" val="20003"/>
                    </a:ext>
                  </a:extLst>
                </a:gridCol>
              </a:tblGrid>
              <a:tr h="744231">
                <a:tc>
                  <a:txBody>
                    <a:bodyPr/>
                    <a:lstStyle/>
                    <a:p>
                      <a:r>
                        <a:rPr lang="en-US" sz="1400" kern="1200" dirty="0"/>
                        <a:t>Disk Footprint</a:t>
                      </a:r>
                      <a:endParaRPr lang="en-US" sz="1400" b="0" dirty="0"/>
                    </a:p>
                  </a:txBody>
                  <a:tcPr/>
                </a:tc>
                <a:tc>
                  <a:txBody>
                    <a:bodyPr/>
                    <a:lstStyle/>
                    <a:p>
                      <a:r>
                        <a:rPr lang="en-US" sz="1400" kern="1200" dirty="0"/>
                        <a:t>200 MB</a:t>
                      </a:r>
                      <a:endParaRPr lang="en-US" sz="1100" dirty="0"/>
                    </a:p>
                  </a:txBody>
                  <a:tcPr/>
                </a:tc>
                <a:tc>
                  <a:txBody>
                    <a:bodyPr/>
                    <a:lstStyle/>
                    <a:p>
                      <a:endParaRPr lang="en-US" sz="1100" b="0" dirty="0"/>
                    </a:p>
                  </a:txBody>
                  <a:tcPr/>
                </a:tc>
                <a:tc>
                  <a:txBody>
                    <a:bodyPr/>
                    <a:lstStyle/>
                    <a:p>
                      <a:endParaRPr lang="en-US" sz="1400" b="0" dirty="0"/>
                    </a:p>
                  </a:txBody>
                  <a:tcPr/>
                </a:tc>
                <a:extLst>
                  <a:ext uri="{0D108BD9-81ED-4DB2-BD59-A6C34878D82A}">
                    <a16:rowId xmlns:a16="http://schemas.microsoft.com/office/drawing/2014/main" xmlns="" val="10000"/>
                  </a:ext>
                </a:extLst>
              </a:tr>
              <a:tr h="2914905">
                <a:tc>
                  <a:txBody>
                    <a:bodyPr/>
                    <a:lstStyle/>
                    <a:p>
                      <a:r>
                        <a:rPr lang="en-US" sz="1400" kern="1200" dirty="0"/>
                        <a:t>Processor</a:t>
                      </a:r>
                      <a:endParaRPr lang="en-US" sz="1100" b="0" dirty="0"/>
                    </a:p>
                  </a:txBody>
                  <a:tcPr/>
                </a:tc>
                <a:tc>
                  <a:txBody>
                    <a:bodyPr/>
                    <a:lstStyle/>
                    <a:p>
                      <a:r>
                        <a:rPr lang="en-US" sz="1400" kern="1200" dirty="0"/>
                        <a:t>Pentium 4 or  newer processor</a:t>
                      </a:r>
                    </a:p>
                    <a:p>
                      <a:r>
                        <a:rPr lang="en-US" sz="1400" kern="1200" dirty="0"/>
                        <a:t>(&gt;1.6GHz fast)</a:t>
                      </a:r>
                    </a:p>
                    <a:p>
                      <a:pPr marL="0" algn="l" defTabSz="914400" rtl="0" eaLnBrk="1" latinLnBrk="0" hangingPunct="1"/>
                      <a:r>
                        <a:rPr lang="en-IN" sz="1200" kern="1200" dirty="0">
                          <a:solidFill>
                            <a:schemeClr val="dk1"/>
                          </a:solidFill>
                          <a:latin typeface="+mn-lt"/>
                          <a:ea typeface="+mn-ea"/>
                          <a:cs typeface="+mn-cs"/>
                        </a:rPr>
                        <a:t>SSE3 Capable</a:t>
                      </a:r>
                      <a:r>
                        <a:rPr lang="en-IN" sz="1200" kern="1200" baseline="0" dirty="0">
                          <a:solidFill>
                            <a:schemeClr val="dk1"/>
                          </a:solidFill>
                          <a:latin typeface="+mn-lt"/>
                          <a:ea typeface="+mn-ea"/>
                          <a:cs typeface="+mn-cs"/>
                        </a:rPr>
                        <a:t> </a:t>
                      </a:r>
                      <a:endParaRPr lang="en-US" sz="1200" kern="1200" dirty="0">
                        <a:solidFill>
                          <a:schemeClr val="dk1"/>
                        </a:solidFill>
                        <a:latin typeface="+mn-lt"/>
                        <a:ea typeface="+mn-ea"/>
                        <a:cs typeface="+mn-cs"/>
                      </a:endParaRPr>
                    </a:p>
                  </a:txBody>
                  <a:tcPr/>
                </a:tc>
                <a:tc>
                  <a:txBody>
                    <a:bodyPr/>
                    <a:lstStyle/>
                    <a:p>
                      <a:r>
                        <a:rPr lang="en-US" sz="1400" kern="1200" dirty="0"/>
                        <a:t>Platform</a:t>
                      </a:r>
                      <a:endParaRPr lang="en-US" sz="1100" b="0" dirty="0"/>
                    </a:p>
                  </a:txBody>
                  <a:tcPr/>
                </a:tc>
                <a:tc>
                  <a:txBody>
                    <a:bodyPr/>
                    <a:lstStyle/>
                    <a:p>
                      <a:pPr fontAlgn="base"/>
                      <a:r>
                        <a:rPr lang="en-US" sz="1400" b="0" i="0" kern="1200" dirty="0">
                          <a:solidFill>
                            <a:schemeClr val="lt1"/>
                          </a:solidFill>
                          <a:effectLst/>
                          <a:latin typeface="+mn-lt"/>
                          <a:ea typeface="+mn-ea"/>
                          <a:cs typeface="+mn-cs"/>
                        </a:rPr>
                        <a:t>Windows 7, 8,8.1,10</a:t>
                      </a:r>
                      <a:r>
                        <a:rPr lang="en-US" sz="1400" b="0" i="0" kern="1200" baseline="0" dirty="0">
                          <a:solidFill>
                            <a:schemeClr val="lt1"/>
                          </a:solidFill>
                          <a:effectLst/>
                          <a:latin typeface="+mn-lt"/>
                          <a:ea typeface="+mn-ea"/>
                          <a:cs typeface="+mn-cs"/>
                        </a:rPr>
                        <a:t> or later</a:t>
                      </a:r>
                    </a:p>
                    <a:p>
                      <a:pPr fontAlgn="base"/>
                      <a:endParaRPr lang="en-US" sz="1400" b="0" i="0" kern="1200" baseline="0" dirty="0">
                        <a:solidFill>
                          <a:schemeClr val="lt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400" b="0" i="0" kern="1200" baseline="0" dirty="0">
                          <a:solidFill>
                            <a:schemeClr val="lt1"/>
                          </a:solidFill>
                          <a:effectLst/>
                          <a:latin typeface="+mn-lt"/>
                          <a:ea typeface="+mn-ea"/>
                          <a:cs typeface="+mn-cs"/>
                        </a:rPr>
                        <a:t>Android:</a:t>
                      </a:r>
                      <a:r>
                        <a:rPr lang="en-IN" sz="1400" b="0" i="0" kern="1200" baseline="0" dirty="0">
                          <a:solidFill>
                            <a:schemeClr val="lt1"/>
                          </a:solidFill>
                          <a:effectLst/>
                          <a:latin typeface="+mn-lt"/>
                          <a:ea typeface="+mn-ea"/>
                          <a:cs typeface="+mn-cs"/>
                        </a:rPr>
                        <a:t>Android Lollipop 5.0</a:t>
                      </a:r>
                    </a:p>
                    <a:p>
                      <a:pPr fontAlgn="base"/>
                      <a:endParaRPr lang="en-US" sz="1400" b="0" i="0" kern="1200" dirty="0">
                        <a:solidFill>
                          <a:schemeClr val="lt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IN" sz="1400" b="0" i="0" kern="1200" baseline="0" dirty="0">
                          <a:solidFill>
                            <a:schemeClr val="lt1"/>
                          </a:solidFill>
                          <a:effectLst/>
                          <a:latin typeface="+mn-lt"/>
                          <a:ea typeface="+mn-ea"/>
                          <a:cs typeface="+mn-cs"/>
                        </a:rPr>
                        <a:t>Mac: </a:t>
                      </a:r>
                      <a:r>
                        <a:rPr lang="es-ES" sz="1400" b="0" i="0" kern="1200" baseline="0" dirty="0">
                          <a:solidFill>
                            <a:schemeClr val="lt1"/>
                          </a:solidFill>
                          <a:effectLst/>
                          <a:latin typeface="+mn-lt"/>
                          <a:ea typeface="+mn-ea"/>
                          <a:cs typeface="+mn-cs"/>
                        </a:rPr>
                        <a:t>OS X El </a:t>
                      </a:r>
                      <a:r>
                        <a:rPr lang="es-ES" sz="1400" b="0" i="0" kern="1200" baseline="0" dirty="0" err="1">
                          <a:solidFill>
                            <a:schemeClr val="lt1"/>
                          </a:solidFill>
                          <a:effectLst/>
                          <a:latin typeface="+mn-lt"/>
                          <a:ea typeface="+mn-ea"/>
                          <a:cs typeface="+mn-cs"/>
                        </a:rPr>
                        <a:t>Capitan</a:t>
                      </a:r>
                      <a:r>
                        <a:rPr lang="es-ES" sz="1400" b="0" i="0" kern="1200" baseline="0" dirty="0">
                          <a:solidFill>
                            <a:schemeClr val="lt1"/>
                          </a:solidFill>
                          <a:effectLst/>
                          <a:latin typeface="+mn-lt"/>
                          <a:ea typeface="+mn-ea"/>
                          <a:cs typeface="+mn-cs"/>
                        </a:rPr>
                        <a:t> 10.11 </a:t>
                      </a:r>
                      <a:r>
                        <a:rPr lang="es-ES" sz="1400" b="0" i="0" kern="1200" baseline="0" dirty="0" err="1">
                          <a:solidFill>
                            <a:schemeClr val="lt1"/>
                          </a:solidFill>
                          <a:effectLst/>
                          <a:latin typeface="+mn-lt"/>
                          <a:ea typeface="+mn-ea"/>
                          <a:cs typeface="+mn-cs"/>
                        </a:rPr>
                        <a:t>or</a:t>
                      </a:r>
                      <a:r>
                        <a:rPr lang="es-ES" sz="1400" b="0" i="0" kern="1200" baseline="0" dirty="0">
                          <a:solidFill>
                            <a:schemeClr val="lt1"/>
                          </a:solidFill>
                          <a:effectLst/>
                          <a:latin typeface="+mn-lt"/>
                          <a:ea typeface="+mn-ea"/>
                          <a:cs typeface="+mn-cs"/>
                        </a:rPr>
                        <a:t> </a:t>
                      </a:r>
                      <a:r>
                        <a:rPr lang="es-ES" sz="1400" b="0" i="0" kern="1200" baseline="0" dirty="0" err="1">
                          <a:solidFill>
                            <a:schemeClr val="lt1"/>
                          </a:solidFill>
                          <a:effectLst/>
                          <a:latin typeface="+mn-lt"/>
                          <a:ea typeface="+mn-ea"/>
                          <a:cs typeface="+mn-cs"/>
                        </a:rPr>
                        <a:t>later</a:t>
                      </a:r>
                      <a:endParaRPr lang="es-ES" sz="1400" b="0" i="0" kern="1200" baseline="0" dirty="0">
                        <a:solidFill>
                          <a:schemeClr val="lt1"/>
                        </a:solidFill>
                        <a:effectLst/>
                        <a:latin typeface="+mn-lt"/>
                        <a:ea typeface="+mn-ea"/>
                        <a:cs typeface="+mn-cs"/>
                      </a:endParaRPr>
                    </a:p>
                  </a:txBody>
                  <a:tcPr/>
                </a:tc>
                <a:extLst>
                  <a:ext uri="{0D108BD9-81ED-4DB2-BD59-A6C34878D82A}">
                    <a16:rowId xmlns:a16="http://schemas.microsoft.com/office/drawing/2014/main" xmlns="" val="10001"/>
                  </a:ext>
                </a:extLst>
              </a:tr>
              <a:tr h="373312">
                <a:tc>
                  <a:txBody>
                    <a:bodyPr/>
                    <a:lstStyle/>
                    <a:p>
                      <a:r>
                        <a:rPr lang="en-US" sz="1400" b="1" kern="1200" dirty="0"/>
                        <a:t>RAM</a:t>
                      </a:r>
                      <a:endParaRPr lang="en-US" sz="1100" b="0" dirty="0"/>
                    </a:p>
                  </a:txBody>
                  <a:tcPr/>
                </a:tc>
                <a:tc>
                  <a:txBody>
                    <a:bodyPr/>
                    <a:lstStyle/>
                    <a:p>
                      <a:r>
                        <a:rPr lang="en-US" sz="1400" kern="1200" dirty="0"/>
                        <a:t>1GB</a:t>
                      </a:r>
                      <a:endParaRPr lang="en-US" sz="1100" dirty="0"/>
                    </a:p>
                  </a:txBody>
                  <a:tcPr/>
                </a:tc>
                <a:tc>
                  <a:txBody>
                    <a:bodyPr/>
                    <a:lstStyle/>
                    <a:p>
                      <a:endParaRPr lang="en-US" sz="1100" b="0" dirty="0"/>
                    </a:p>
                  </a:txBody>
                  <a:tcPr/>
                </a:tc>
                <a:tc>
                  <a:txBody>
                    <a:bodyPr/>
                    <a:lstStyle/>
                    <a:p>
                      <a:endParaRPr lang="en-US" sz="1100" b="0" dirty="0"/>
                    </a:p>
                  </a:txBody>
                  <a:tcPr/>
                </a:tc>
                <a:extLst>
                  <a:ext uri="{0D108BD9-81ED-4DB2-BD59-A6C34878D82A}">
                    <a16:rowId xmlns:a16="http://schemas.microsoft.com/office/drawing/2014/main" xmlns="" val="10002"/>
                  </a:ext>
                </a:extLst>
              </a:tr>
            </a:tbl>
          </a:graphicData>
        </a:graphic>
      </p:graphicFrame>
      <p:graphicFrame>
        <p:nvGraphicFramePr>
          <p:cNvPr id="7" name="Table 6">
            <a:extLst>
              <a:ext uri="{FF2B5EF4-FFF2-40B4-BE49-F238E27FC236}">
                <a16:creationId xmlns:a16="http://schemas.microsoft.com/office/drawing/2014/main" xmlns="" id="{3254509F-A366-4C46-BA2B-42FD01F263A6}"/>
              </a:ext>
            </a:extLst>
          </p:cNvPr>
          <p:cNvGraphicFramePr>
            <a:graphicFrameLocks noGrp="1"/>
          </p:cNvGraphicFramePr>
          <p:nvPr>
            <p:extLst>
              <p:ext uri="{D42A27DB-BD31-4B8C-83A1-F6EECF244321}">
                <p14:modId xmlns:p14="http://schemas.microsoft.com/office/powerpoint/2010/main" val="4060949435"/>
              </p:ext>
            </p:extLst>
          </p:nvPr>
        </p:nvGraphicFramePr>
        <p:xfrm>
          <a:off x="4860033" y="1700808"/>
          <a:ext cx="4176464" cy="4032448"/>
        </p:xfrm>
        <a:graphic>
          <a:graphicData uri="http://schemas.openxmlformats.org/drawingml/2006/table">
            <a:tbl>
              <a:tblPr firstRow="1" bandRow="1">
                <a:tableStyleId>{E8B1032C-EA38-4F05-BA0D-38AFFFC7BED3}</a:tableStyleId>
              </a:tblPr>
              <a:tblGrid>
                <a:gridCol w="1008111">
                  <a:extLst>
                    <a:ext uri="{9D8B030D-6E8A-4147-A177-3AD203B41FA5}">
                      <a16:colId xmlns:a16="http://schemas.microsoft.com/office/drawing/2014/main" xmlns="" val="20000"/>
                    </a:ext>
                  </a:extLst>
                </a:gridCol>
                <a:gridCol w="1080120">
                  <a:extLst>
                    <a:ext uri="{9D8B030D-6E8A-4147-A177-3AD203B41FA5}">
                      <a16:colId xmlns:a16="http://schemas.microsoft.com/office/drawing/2014/main" xmlns="" val="20001"/>
                    </a:ext>
                  </a:extLst>
                </a:gridCol>
                <a:gridCol w="1008113">
                  <a:extLst>
                    <a:ext uri="{9D8B030D-6E8A-4147-A177-3AD203B41FA5}">
                      <a16:colId xmlns:a16="http://schemas.microsoft.com/office/drawing/2014/main" xmlns="" val="20002"/>
                    </a:ext>
                  </a:extLst>
                </a:gridCol>
                <a:gridCol w="1080120">
                  <a:extLst>
                    <a:ext uri="{9D8B030D-6E8A-4147-A177-3AD203B41FA5}">
                      <a16:colId xmlns:a16="http://schemas.microsoft.com/office/drawing/2014/main" xmlns="" val="20003"/>
                    </a:ext>
                  </a:extLst>
                </a:gridCol>
              </a:tblGrid>
              <a:tr h="2129133">
                <a:tc>
                  <a:txBody>
                    <a:bodyPr/>
                    <a:lstStyle/>
                    <a:p>
                      <a:r>
                        <a:rPr lang="en-US" sz="1400" kern="1200" dirty="0"/>
                        <a:t>Browser</a:t>
                      </a:r>
                      <a:endParaRPr lang="en-US" sz="1100" b="0" dirty="0">
                        <a:solidFill>
                          <a:schemeClr val="tx1"/>
                        </a:solidFill>
                      </a:endParaRPr>
                    </a:p>
                  </a:txBody>
                  <a:tcPr/>
                </a:tc>
                <a:tc>
                  <a:txBody>
                    <a:bodyPr/>
                    <a:lstStyle/>
                    <a:p>
                      <a:r>
                        <a:rPr lang="en-US" sz="1400" kern="1200" dirty="0"/>
                        <a:t>browser with Type-script interpreter</a:t>
                      </a:r>
                    </a:p>
                    <a:p>
                      <a:r>
                        <a:rPr lang="en-US" sz="1400" b="1" kern="1200" dirty="0">
                          <a:solidFill>
                            <a:schemeClr val="accent4">
                              <a:lumMod val="75000"/>
                            </a:schemeClr>
                          </a:solidFill>
                        </a:rPr>
                        <a:t>Ex-</a:t>
                      </a:r>
                      <a:r>
                        <a:rPr lang="en-US" sz="1400" b="1" kern="1200" baseline="0" dirty="0">
                          <a:solidFill>
                            <a:schemeClr val="accent4">
                              <a:lumMod val="75000"/>
                            </a:schemeClr>
                          </a:solidFill>
                        </a:rPr>
                        <a:t> Google Chrome</a:t>
                      </a:r>
                      <a:endParaRPr lang="en-US" sz="1100" b="1" dirty="0">
                        <a:solidFill>
                          <a:schemeClr val="accent4">
                            <a:lumMod val="75000"/>
                          </a:schemeClr>
                        </a:solidFill>
                      </a:endParaRPr>
                    </a:p>
                  </a:txBody>
                  <a:tcPr/>
                </a:tc>
                <a:tc>
                  <a:txBody>
                    <a:bodyPr/>
                    <a:lstStyle/>
                    <a:p>
                      <a:r>
                        <a:rPr lang="en-US" sz="1400" kern="1200" dirty="0"/>
                        <a:t>Software</a:t>
                      </a:r>
                      <a:endParaRPr lang="en-US" sz="1100" b="0" dirty="0">
                        <a:solidFill>
                          <a:schemeClr val="tx1"/>
                        </a:solidFill>
                      </a:endParaRPr>
                    </a:p>
                  </a:txBody>
                  <a:tcPr/>
                </a:tc>
                <a:tc>
                  <a:txBody>
                    <a:bodyPr/>
                    <a:lstStyle/>
                    <a:p>
                      <a:r>
                        <a:rPr lang="en-US" sz="1400" kern="1200" dirty="0"/>
                        <a:t>VS-Code,</a:t>
                      </a:r>
                    </a:p>
                    <a:p>
                      <a:r>
                        <a:rPr lang="en-US" sz="1400" b="1" kern="1200" dirty="0">
                          <a:solidFill>
                            <a:schemeClr val="tx1"/>
                          </a:solidFill>
                        </a:rPr>
                        <a:t>Angular-CLI,</a:t>
                      </a:r>
                    </a:p>
                    <a:p>
                      <a:r>
                        <a:rPr lang="en-US" sz="1400" b="1" kern="1200" dirty="0">
                          <a:solidFill>
                            <a:schemeClr val="tx1"/>
                          </a:solidFill>
                        </a:rPr>
                        <a:t>Node-JS</a:t>
                      </a:r>
                    </a:p>
                  </a:txBody>
                  <a:tcPr/>
                </a:tc>
                <a:extLst>
                  <a:ext uri="{0D108BD9-81ED-4DB2-BD59-A6C34878D82A}">
                    <a16:rowId xmlns:a16="http://schemas.microsoft.com/office/drawing/2014/main" xmlns="" val="10000"/>
                  </a:ext>
                </a:extLst>
              </a:tr>
              <a:tr h="1903315">
                <a:tc>
                  <a:txBody>
                    <a:bodyPr/>
                    <a:lstStyle/>
                    <a:p>
                      <a:r>
                        <a:rPr lang="en-US" sz="1400" kern="1200" dirty="0"/>
                        <a:t>Client side mark up / scripting languages</a:t>
                      </a:r>
                    </a:p>
                    <a:p>
                      <a:r>
                        <a:rPr lang="en-US" sz="1400" b="1" kern="1200" dirty="0"/>
                        <a:t>(Front-End</a:t>
                      </a:r>
                      <a:r>
                        <a:rPr lang="en-US" sz="1400" b="1" kern="1200" baseline="0" dirty="0"/>
                        <a:t> Framework)</a:t>
                      </a:r>
                      <a:endParaRPr lang="en-US" sz="1100" b="1" dirty="0"/>
                    </a:p>
                  </a:txBody>
                  <a:tcPr/>
                </a:tc>
                <a:tc>
                  <a:txBody>
                    <a:bodyPr/>
                    <a:lstStyle/>
                    <a:p>
                      <a:r>
                        <a:rPr lang="en-US" sz="1400" kern="1200" dirty="0"/>
                        <a:t>HTML,</a:t>
                      </a:r>
                    </a:p>
                    <a:p>
                      <a:r>
                        <a:rPr lang="en-US" sz="1400" kern="1200" dirty="0"/>
                        <a:t>CSS, Type-script Angular,</a:t>
                      </a:r>
                    </a:p>
                    <a:p>
                      <a:r>
                        <a:rPr lang="en-US" sz="1400" kern="1200" dirty="0"/>
                        <a:t>Bootstrap</a:t>
                      </a:r>
                      <a:endParaRPr lang="en-US" sz="1100" dirty="0"/>
                    </a:p>
                  </a:txBody>
                  <a:tcPr/>
                </a:tc>
                <a:tc>
                  <a:txBody>
                    <a:bodyPr/>
                    <a:lstStyle/>
                    <a:p>
                      <a:r>
                        <a:rPr lang="en-US" sz="1400" kern="1200" dirty="0"/>
                        <a:t>Database Management System Software</a:t>
                      </a:r>
                      <a:endParaRPr lang="en-US" sz="1100" b="0" dirty="0"/>
                    </a:p>
                  </a:txBody>
                  <a:tcPr/>
                </a:tc>
                <a:tc>
                  <a:txBody>
                    <a:bodyPr/>
                    <a:lstStyle/>
                    <a:p>
                      <a:r>
                        <a:rPr lang="en-US" sz="1400" kern="1200" dirty="0"/>
                        <a:t>Cloud base- Google</a:t>
                      </a:r>
                      <a:r>
                        <a:rPr lang="en-US" sz="1400" kern="1200" baseline="0" dirty="0"/>
                        <a:t> </a:t>
                      </a:r>
                      <a:r>
                        <a:rPr lang="en-US" sz="1400" kern="1200" dirty="0"/>
                        <a:t>Firebase </a:t>
                      </a:r>
                      <a:endParaRPr lang="en-US" sz="11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73782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6781800" cy="1600200"/>
          </a:xfrm>
        </p:spPr>
        <p:txBody>
          <a:bodyPr>
            <a:normAutofit fontScale="90000"/>
          </a:bodyPr>
          <a:lstStyle/>
          <a:p>
            <a:r>
              <a:rPr lang="en-US" dirty="0"/>
              <a:t>Languages We want to use:</a:t>
            </a:r>
            <a:endParaRPr lang="en-IN" dirty="0"/>
          </a:p>
        </p:txBody>
      </p:sp>
      <p:sp>
        <p:nvSpPr>
          <p:cNvPr id="3" name="Content Placeholder 2"/>
          <p:cNvSpPr>
            <a:spLocks noGrp="1"/>
          </p:cNvSpPr>
          <p:nvPr>
            <p:ph idx="1"/>
          </p:nvPr>
        </p:nvSpPr>
        <p:spPr>
          <a:xfrm>
            <a:off x="1475656" y="1916832"/>
            <a:ext cx="5112568" cy="2520280"/>
          </a:xfrm>
        </p:spPr>
        <p:txBody>
          <a:bodyPr/>
          <a:lstStyle/>
          <a:p>
            <a:r>
              <a:rPr lang="en-US" dirty="0"/>
              <a:t>Html</a:t>
            </a:r>
          </a:p>
          <a:p>
            <a:r>
              <a:rPr lang="en-US" dirty="0"/>
              <a:t>CSS</a:t>
            </a:r>
          </a:p>
          <a:p>
            <a:r>
              <a:rPr lang="en-US" dirty="0"/>
              <a:t>Angular</a:t>
            </a:r>
          </a:p>
          <a:p>
            <a:r>
              <a:rPr lang="en-US" dirty="0"/>
              <a:t>Bootstrap</a:t>
            </a:r>
          </a:p>
          <a:p>
            <a:pPr marL="0" indent="0">
              <a:buNone/>
            </a:pPr>
            <a:endParaRPr lang="en-IN" dirty="0"/>
          </a:p>
        </p:txBody>
      </p:sp>
      <p:pic>
        <p:nvPicPr>
          <p:cNvPr id="2050" name="Picture 2" descr="C:\Users\admin\Desktop\ppt\articleocw-5d07e6b3790a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412776"/>
            <a:ext cx="4191097" cy="2785095"/>
          </a:xfrm>
          <a:prstGeom prst="rect">
            <a:avLst/>
          </a:prstGeom>
          <a:ln>
            <a:noFill/>
          </a:ln>
          <a:effectLst>
            <a:outerShdw blurRad="190500" algn="tl" rotWithShape="0">
              <a:srgbClr val="000000">
                <a:alpha val="70000"/>
              </a:srgbClr>
            </a:outerShdw>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75606" y="4005064"/>
            <a:ext cx="5472608" cy="1391370"/>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Database </a:t>
            </a:r>
          </a:p>
          <a:p>
            <a:r>
              <a:rPr lang="en-US" dirty="0"/>
              <a:t>We Use:</a:t>
            </a:r>
            <a:endParaRPr lang="en-IN" dirty="0"/>
          </a:p>
        </p:txBody>
      </p:sp>
      <p:sp>
        <p:nvSpPr>
          <p:cNvPr id="4" name="Rectangle 3"/>
          <p:cNvSpPr/>
          <p:nvPr/>
        </p:nvSpPr>
        <p:spPr>
          <a:xfrm>
            <a:off x="1547664" y="5396434"/>
            <a:ext cx="2523448" cy="461665"/>
          </a:xfrm>
          <a:prstGeom prst="rect">
            <a:avLst/>
          </a:prstGeom>
        </p:spPr>
        <p:txBody>
          <a:bodyPr wrap="none">
            <a:spAutoFit/>
          </a:bodyPr>
          <a:lstStyle/>
          <a:p>
            <a:pPr marL="285750" indent="-285750">
              <a:buClr>
                <a:schemeClr val="accent1">
                  <a:lumMod val="75000"/>
                </a:schemeClr>
              </a:buClr>
              <a:buFont typeface="Arial" pitchFamily="34" charset="0"/>
              <a:buChar char="•"/>
            </a:pPr>
            <a:r>
              <a:rPr lang="en-US" sz="2400" dirty="0">
                <a:solidFill>
                  <a:schemeClr val="tx2"/>
                </a:solidFill>
              </a:rPr>
              <a:t>Google-Firebase</a:t>
            </a:r>
            <a:endParaRPr lang="en-IN" sz="2400" dirty="0">
              <a:solidFill>
                <a:schemeClr val="tx2"/>
              </a:solidFill>
            </a:endParaRPr>
          </a:p>
        </p:txBody>
      </p:sp>
    </p:spTree>
    <p:extLst>
      <p:ext uri="{BB962C8B-B14F-4D97-AF65-F5344CB8AC3E}">
        <p14:creationId xmlns:p14="http://schemas.microsoft.com/office/powerpoint/2010/main" val="139945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04664"/>
            <a:ext cx="6781800" cy="952128"/>
          </a:xfrm>
        </p:spPr>
        <p:txBody>
          <a:bodyPr/>
          <a:lstStyle/>
          <a:p>
            <a:pPr algn="ctr"/>
            <a:r>
              <a:rPr lang="en-US" dirty="0"/>
              <a:t>Data Model</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31640" y="1484784"/>
            <a:ext cx="7283774" cy="45147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92249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6781800" cy="907504"/>
          </a:xfrm>
        </p:spPr>
        <p:txBody>
          <a:bodyPr>
            <a:noAutofit/>
          </a:bodyPr>
          <a:lstStyle/>
          <a:p>
            <a:pPr algn="ctr"/>
            <a:r>
              <a:rPr lang="en-US" sz="4800" dirty="0"/>
              <a:t>Building up the Final App</a:t>
            </a:r>
            <a:endParaRPr lang="en-IN" sz="4800" dirty="0"/>
          </a:p>
        </p:txBody>
      </p:sp>
      <p:sp>
        <p:nvSpPr>
          <p:cNvPr id="20" name="Rectangle 19"/>
          <p:cNvSpPr/>
          <p:nvPr/>
        </p:nvSpPr>
        <p:spPr>
          <a:xfrm>
            <a:off x="3324203" y="1268761"/>
            <a:ext cx="2759965" cy="444747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en-IN" sz="1200" dirty="0">
              <a:solidFill>
                <a:schemeClr val="accent4">
                  <a:lumMod val="50000"/>
                </a:schemeClr>
              </a:solidFill>
              <a:latin typeface="Adobe Garamond Pro Bold"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1713567"/>
            <a:ext cx="2589094" cy="3420279"/>
          </a:xfrm>
          <a:prstGeom prst="roundRect">
            <a:avLst>
              <a:gd name="adj" fmla="val 4167"/>
            </a:avLst>
          </a:prstGeom>
          <a:solidFill>
            <a:srgbClr val="FFFFFF"/>
          </a:solidFill>
          <a:ln w="76200" cap="sq">
            <a:solidFill>
              <a:srgbClr val="EAEAEA"/>
            </a:solidFill>
            <a:miter lim="800000"/>
          </a:ln>
          <a:effectLst>
            <a:glow rad="101600">
              <a:schemeClr val="accent4">
                <a:satMod val="175000"/>
                <a:alpha val="40000"/>
              </a:schemeClr>
            </a:glo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p:cNvPicPr/>
          <p:nvPr/>
        </p:nvPicPr>
        <p:blipFill rotWithShape="1">
          <a:blip r:embed="rId3" cstate="print">
            <a:extLst>
              <a:ext uri="{28A0092B-C50C-407E-A947-70E740481C1C}">
                <a14:useLocalDpi xmlns:a14="http://schemas.microsoft.com/office/drawing/2010/main" val="0"/>
              </a:ext>
            </a:extLst>
          </a:blip>
          <a:srcRect l="713" t="2338" b="1749"/>
          <a:stretch/>
        </p:blipFill>
        <p:spPr bwMode="auto">
          <a:xfrm>
            <a:off x="530992" y="1844824"/>
            <a:ext cx="2672856" cy="172819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cstate="print">
            <a:extLst>
              <a:ext uri="{28A0092B-C50C-407E-A947-70E740481C1C}">
                <a14:useLocalDpi xmlns:a14="http://schemas.microsoft.com/office/drawing/2010/main" val="0"/>
              </a:ext>
            </a:extLst>
          </a:blip>
          <a:srcRect l="27926" t="27225" r="28194" b="25165"/>
          <a:stretch/>
        </p:blipFill>
        <p:spPr>
          <a:xfrm>
            <a:off x="4071711" y="1374946"/>
            <a:ext cx="167192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6" name="Straight Arrow Connector 25"/>
          <p:cNvCxnSpPr>
            <a:stCxn id="44" idx="2"/>
            <a:endCxn id="29" idx="0"/>
          </p:cNvCxnSpPr>
          <p:nvPr/>
        </p:nvCxnSpPr>
        <p:spPr>
          <a:xfrm>
            <a:off x="4638748" y="4957902"/>
            <a:ext cx="4835" cy="304544"/>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5" name="TextBox 4"/>
          <p:cNvSpPr txBox="1"/>
          <p:nvPr/>
        </p:nvSpPr>
        <p:spPr>
          <a:xfrm>
            <a:off x="386917" y="1400017"/>
            <a:ext cx="4317268" cy="615553"/>
          </a:xfrm>
          <a:prstGeom prst="rect">
            <a:avLst/>
          </a:prstGeom>
          <a:noFill/>
        </p:spPr>
        <p:txBody>
          <a:bodyPr wrap="square" rtlCol="0">
            <a:spAutoFit/>
          </a:bodyPr>
          <a:lstStyle/>
          <a:p>
            <a:r>
              <a:rPr lang="en-US" sz="1600" b="1" dirty="0"/>
              <a:t>1. Using Angular Components</a:t>
            </a:r>
          </a:p>
          <a:p>
            <a:endParaRPr lang="en-IN" dirty="0"/>
          </a:p>
        </p:txBody>
      </p:sp>
      <p:sp>
        <p:nvSpPr>
          <p:cNvPr id="29" name="Rectangle 28"/>
          <p:cNvSpPr/>
          <p:nvPr/>
        </p:nvSpPr>
        <p:spPr>
          <a:xfrm>
            <a:off x="4071711" y="5262446"/>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Comments Component</a:t>
            </a:r>
            <a:endParaRPr lang="en-IN" sz="1200" dirty="0">
              <a:solidFill>
                <a:schemeClr val="accent4">
                  <a:lumMod val="50000"/>
                </a:schemeClr>
              </a:solidFill>
              <a:latin typeface="Adobe Garamond Pro Bold" pitchFamily="18" charset="0"/>
            </a:endParaRPr>
          </a:p>
        </p:txBody>
      </p:sp>
      <p:sp>
        <p:nvSpPr>
          <p:cNvPr id="31" name="Rectangle 30"/>
          <p:cNvSpPr/>
          <p:nvPr/>
        </p:nvSpPr>
        <p:spPr>
          <a:xfrm>
            <a:off x="1793529" y="3725962"/>
            <a:ext cx="1388980" cy="9442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Edit-Profile Component</a:t>
            </a:r>
            <a:endParaRPr lang="en-IN" sz="1200" dirty="0">
              <a:solidFill>
                <a:schemeClr val="accent4">
                  <a:lumMod val="50000"/>
                </a:schemeClr>
              </a:solidFill>
              <a:latin typeface="Adobe Garamond Pro Bold" pitchFamily="18" charset="0"/>
            </a:endParaRPr>
          </a:p>
        </p:txBody>
      </p:sp>
      <p:sp>
        <p:nvSpPr>
          <p:cNvPr id="32" name="Rectangle 31"/>
          <p:cNvSpPr/>
          <p:nvPr/>
        </p:nvSpPr>
        <p:spPr>
          <a:xfrm>
            <a:off x="1793529" y="4866463"/>
            <a:ext cx="1331317" cy="9370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Profile Component</a:t>
            </a:r>
            <a:endParaRPr lang="en-IN" sz="1200" dirty="0">
              <a:solidFill>
                <a:schemeClr val="accent4">
                  <a:lumMod val="50000"/>
                </a:schemeClr>
              </a:solidFill>
              <a:latin typeface="Adobe Garamond Pro Bold" pitchFamily="18" charset="0"/>
            </a:endParaRPr>
          </a:p>
        </p:txBody>
      </p:sp>
      <p:sp>
        <p:nvSpPr>
          <p:cNvPr id="36" name="Rectangle 35"/>
          <p:cNvSpPr/>
          <p:nvPr/>
        </p:nvSpPr>
        <p:spPr>
          <a:xfrm>
            <a:off x="4254766" y="2437622"/>
            <a:ext cx="12961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Login Component</a:t>
            </a:r>
            <a:endParaRPr lang="en-IN" sz="1200" dirty="0">
              <a:solidFill>
                <a:schemeClr val="accent4">
                  <a:lumMod val="50000"/>
                </a:schemeClr>
              </a:solidFill>
              <a:latin typeface="Adobe Garamond Pro Bold" pitchFamily="18" charset="0"/>
            </a:endParaRPr>
          </a:p>
        </p:txBody>
      </p:sp>
      <p:cxnSp>
        <p:nvCxnSpPr>
          <p:cNvPr id="37" name="Straight Arrow Connector 36"/>
          <p:cNvCxnSpPr>
            <a:stCxn id="36" idx="2"/>
          </p:cNvCxnSpPr>
          <p:nvPr/>
        </p:nvCxnSpPr>
        <p:spPr>
          <a:xfrm>
            <a:off x="4902838" y="2797662"/>
            <a:ext cx="0" cy="43204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38" name="Rectangle 37"/>
          <p:cNvSpPr/>
          <p:nvPr/>
        </p:nvSpPr>
        <p:spPr>
          <a:xfrm>
            <a:off x="4254766" y="3229710"/>
            <a:ext cx="12961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My Blogs Component</a:t>
            </a:r>
            <a:endParaRPr lang="en-IN" sz="1200" dirty="0">
              <a:solidFill>
                <a:schemeClr val="accent4">
                  <a:lumMod val="50000"/>
                </a:schemeClr>
              </a:solidFill>
              <a:latin typeface="Adobe Garamond Pro Bold" pitchFamily="18" charset="0"/>
            </a:endParaRPr>
          </a:p>
        </p:txBody>
      </p:sp>
      <p:cxnSp>
        <p:nvCxnSpPr>
          <p:cNvPr id="39" name="Straight Arrow Connector 38"/>
          <p:cNvCxnSpPr>
            <a:stCxn id="38" idx="2"/>
            <a:endCxn id="40" idx="0"/>
          </p:cNvCxnSpPr>
          <p:nvPr/>
        </p:nvCxnSpPr>
        <p:spPr>
          <a:xfrm flipH="1">
            <a:off x="3995402" y="3589750"/>
            <a:ext cx="907436" cy="36004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0" name="Rectangle 39"/>
          <p:cNvSpPr/>
          <p:nvPr/>
        </p:nvSpPr>
        <p:spPr>
          <a:xfrm>
            <a:off x="3419872" y="3949790"/>
            <a:ext cx="1151060"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Create Post Component</a:t>
            </a:r>
            <a:endParaRPr lang="en-IN" sz="1200" dirty="0">
              <a:solidFill>
                <a:schemeClr val="accent4">
                  <a:lumMod val="50000"/>
                </a:schemeClr>
              </a:solidFill>
              <a:latin typeface="Adobe Garamond Pro Bold" pitchFamily="18" charset="0"/>
            </a:endParaRPr>
          </a:p>
        </p:txBody>
      </p:sp>
      <p:cxnSp>
        <p:nvCxnSpPr>
          <p:cNvPr id="41" name="Straight Arrow Connector 40"/>
          <p:cNvCxnSpPr>
            <a:stCxn id="38" idx="2"/>
          </p:cNvCxnSpPr>
          <p:nvPr/>
        </p:nvCxnSpPr>
        <p:spPr>
          <a:xfrm>
            <a:off x="4902838" y="3589750"/>
            <a:ext cx="244158" cy="360040"/>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2" name="Rectangle 41"/>
          <p:cNvSpPr/>
          <p:nvPr/>
        </p:nvSpPr>
        <p:spPr>
          <a:xfrm>
            <a:off x="4833954" y="3949790"/>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Post Component</a:t>
            </a:r>
            <a:endParaRPr lang="en-IN" sz="1200" dirty="0">
              <a:solidFill>
                <a:schemeClr val="accent4">
                  <a:lumMod val="50000"/>
                </a:schemeClr>
              </a:solidFill>
              <a:latin typeface="Adobe Garamond Pro Bold" pitchFamily="18" charset="0"/>
            </a:endParaRPr>
          </a:p>
        </p:txBody>
      </p:sp>
      <p:cxnSp>
        <p:nvCxnSpPr>
          <p:cNvPr id="43" name="Straight Arrow Connector 42"/>
          <p:cNvCxnSpPr>
            <a:stCxn id="38" idx="2"/>
          </p:cNvCxnSpPr>
          <p:nvPr/>
        </p:nvCxnSpPr>
        <p:spPr>
          <a:xfrm flipH="1">
            <a:off x="4570932" y="3589750"/>
            <a:ext cx="331906" cy="1008112"/>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44" name="Rectangle 43"/>
          <p:cNvSpPr/>
          <p:nvPr/>
        </p:nvSpPr>
        <p:spPr>
          <a:xfrm>
            <a:off x="4066876" y="4597862"/>
            <a:ext cx="1143744" cy="3600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solidFill>
                  <a:schemeClr val="accent4">
                    <a:lumMod val="50000"/>
                  </a:schemeClr>
                </a:solidFill>
                <a:latin typeface="Adobe Garamond Pro Bold" pitchFamily="18" charset="0"/>
              </a:rPr>
              <a:t>View Post Component</a:t>
            </a:r>
            <a:endParaRPr lang="en-IN" sz="1200" dirty="0">
              <a:solidFill>
                <a:schemeClr val="accent4">
                  <a:lumMod val="50000"/>
                </a:schemeClr>
              </a:solidFill>
              <a:latin typeface="Adobe Garamond Pro Bold" pitchFamily="18" charset="0"/>
            </a:endParaRPr>
          </a:p>
        </p:txBody>
      </p:sp>
      <p:sp>
        <p:nvSpPr>
          <p:cNvPr id="7" name="TextBox 6"/>
          <p:cNvSpPr txBox="1"/>
          <p:nvPr/>
        </p:nvSpPr>
        <p:spPr>
          <a:xfrm>
            <a:off x="3370457" y="2706490"/>
            <a:ext cx="1317013" cy="523220"/>
          </a:xfrm>
          <a:prstGeom prst="rect">
            <a:avLst/>
          </a:prstGeom>
          <a:noFill/>
        </p:spPr>
        <p:txBody>
          <a:bodyPr wrap="square" rtlCol="0">
            <a:spAutoFit/>
          </a:bodyPr>
          <a:lstStyle/>
          <a:p>
            <a:r>
              <a:rPr lang="en-US" sz="1400" dirty="0"/>
              <a:t>App Component</a:t>
            </a:r>
            <a:endParaRPr lang="en-IN" sz="1400" dirty="0"/>
          </a:p>
        </p:txBody>
      </p:sp>
    </p:spTree>
    <p:extLst>
      <p:ext uri="{BB962C8B-B14F-4D97-AF65-F5344CB8AC3E}">
        <p14:creationId xmlns:p14="http://schemas.microsoft.com/office/powerpoint/2010/main" val="83099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5312"/>
            <a:ext cx="6768752" cy="963448"/>
          </a:xfrm>
        </p:spPr>
        <p:txBody>
          <a:bodyPr/>
          <a:lstStyle/>
          <a:p>
            <a:pPr algn="ctr"/>
            <a:r>
              <a:rPr lang="en-US" dirty="0"/>
              <a:t>Using</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260648"/>
            <a:ext cx="3122810" cy="107346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3140968"/>
            <a:ext cx="4731983" cy="2605640"/>
          </a:xfrm>
          <a:prstGeom prst="rect">
            <a:avLst/>
          </a:prstGeom>
          <a:ln>
            <a:noFill/>
          </a:ln>
          <a:effectLst>
            <a:outerShdw blurRad="292100" dist="139700" dir="2700000" algn="tl" rotWithShape="0">
              <a:srgbClr val="333333">
                <a:alpha val="65000"/>
              </a:srgbClr>
            </a:outerShdw>
            <a:reflection blurRad="6350" stA="50000" endA="275" endPos="40000" dist="101600" dir="5400000" sy="-100000" algn="bl" rotWithShape="0"/>
          </a:effectLst>
        </p:spPr>
      </p:pic>
      <p:sp>
        <p:nvSpPr>
          <p:cNvPr id="7" name="TextBox 6"/>
          <p:cNvSpPr txBox="1"/>
          <p:nvPr/>
        </p:nvSpPr>
        <p:spPr>
          <a:xfrm>
            <a:off x="489597" y="1484784"/>
            <a:ext cx="3506339" cy="4128310"/>
          </a:xfrm>
          <a:prstGeom prst="rect">
            <a:avLst/>
          </a:prstGeom>
          <a:noFill/>
        </p:spPr>
        <p:txBody>
          <a:bodyPr wrap="square" rtlCol="0">
            <a:spAutoFit/>
          </a:bodyPr>
          <a:lstStyle/>
          <a:p>
            <a:pPr marL="285750" lvl="0" indent="-285750">
              <a:lnSpc>
                <a:spcPct val="250000"/>
              </a:lnSpc>
              <a:buFont typeface="Courier New" pitchFamily="49" charset="0"/>
              <a:buChar char="o"/>
            </a:pPr>
            <a:endParaRPr lang="en-IN" dirty="0"/>
          </a:p>
          <a:p>
            <a:pPr marL="285750" lvl="0" indent="-285750">
              <a:lnSpc>
                <a:spcPct val="250000"/>
              </a:lnSpc>
              <a:buFont typeface="Courier New" pitchFamily="49" charset="0"/>
              <a:buChar char="o"/>
            </a:pPr>
            <a:r>
              <a:rPr lang="en-US" b="1" dirty="0"/>
              <a:t>Incredibly Built-In Analytics</a:t>
            </a:r>
            <a:endParaRPr lang="en-US" dirty="0"/>
          </a:p>
          <a:p>
            <a:pPr marL="285750" lvl="0" indent="-285750">
              <a:lnSpc>
                <a:spcPct val="250000"/>
              </a:lnSpc>
              <a:buFont typeface="Courier New" pitchFamily="49" charset="0"/>
              <a:buChar char="o"/>
            </a:pPr>
            <a:r>
              <a:rPr lang="en-US" b="1" dirty="0"/>
              <a:t>App Development made easy</a:t>
            </a:r>
          </a:p>
          <a:p>
            <a:pPr marL="285750" lvl="0" indent="-285750">
              <a:lnSpc>
                <a:spcPct val="250000"/>
              </a:lnSpc>
              <a:buFont typeface="Courier New" pitchFamily="49" charset="0"/>
              <a:buChar char="o"/>
            </a:pPr>
            <a:r>
              <a:rPr lang="en-US" b="1" dirty="0"/>
              <a:t>Growth and User Engagement</a:t>
            </a:r>
            <a:endParaRPr lang="en-US" dirty="0"/>
          </a:p>
          <a:p>
            <a:pPr marL="285750" lvl="0" indent="-285750">
              <a:lnSpc>
                <a:spcPct val="250000"/>
              </a:lnSpc>
              <a:buFont typeface="Courier New" pitchFamily="49" charset="0"/>
              <a:buChar char="o"/>
            </a:pPr>
            <a:r>
              <a:rPr lang="en-US" b="1" dirty="0"/>
              <a:t>Increase Your Earnings</a:t>
            </a:r>
            <a:endParaRPr lang="en-IN" dirty="0"/>
          </a:p>
          <a:p>
            <a:pPr marL="285750" indent="-285750">
              <a:lnSpc>
                <a:spcPct val="250000"/>
              </a:lnSpc>
              <a:buFont typeface="Courier New" pitchFamily="49" charset="0"/>
              <a:buChar char="o"/>
            </a:pPr>
            <a:endParaRPr lang="en-IN"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9952" y="1346285"/>
            <a:ext cx="4731983" cy="16661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7883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1369</TotalTime>
  <Words>393</Words>
  <Application>Microsoft Office PowerPoint</Application>
  <PresentationFormat>On-screen Show (4:3)</PresentationFormat>
  <Paragraphs>113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A social media App for Bloggers</vt:lpstr>
      <vt:lpstr>WHO WE ARE</vt:lpstr>
      <vt:lpstr>Contents</vt:lpstr>
      <vt:lpstr>Introduction</vt:lpstr>
      <vt:lpstr>Minimum System requirement </vt:lpstr>
      <vt:lpstr>Languages We want to use:</vt:lpstr>
      <vt:lpstr>Data Model</vt:lpstr>
      <vt:lpstr>Building up the Final App</vt:lpstr>
      <vt:lpstr>Using</vt:lpstr>
      <vt:lpstr>FEASIBILITY STUDY</vt:lpstr>
      <vt:lpstr>Working APP Beta Version</vt:lpstr>
      <vt:lpstr> FUTURE SCOPE</vt:lpstr>
      <vt:lpstr>THANK YOU FOR STAYING WITH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 media for Bloggers</dc:title>
  <dc:creator>admin</dc:creator>
  <cp:lastModifiedBy>admin</cp:lastModifiedBy>
  <cp:revision>67</cp:revision>
  <dcterms:created xsi:type="dcterms:W3CDTF">2021-01-04T11:27:36Z</dcterms:created>
  <dcterms:modified xsi:type="dcterms:W3CDTF">2021-05-27T11:08:47Z</dcterms:modified>
</cp:coreProperties>
</file>