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6" r:id="rId3"/>
    <p:sldId id="259" r:id="rId4"/>
    <p:sldId id="257" r:id="rId5"/>
    <p:sldId id="258" r:id="rId6"/>
    <p:sldId id="262" r:id="rId7"/>
    <p:sldId id="263" r:id="rId8"/>
    <p:sldId id="268" r:id="rId9"/>
    <p:sldId id="274" r:id="rId10"/>
    <p:sldId id="275" r:id="rId11"/>
    <p:sldId id="276" r:id="rId12"/>
    <p:sldId id="277" r:id="rId13"/>
    <p:sldId id="278" r:id="rId14"/>
    <p:sldId id="279" r:id="rId15"/>
    <p:sldId id="280" r:id="rId16"/>
    <p:sldId id="281" r:id="rId17"/>
    <p:sldId id="282" r:id="rId18"/>
    <p:sldId id="283" r:id="rId19"/>
    <p:sldId id="284" r:id="rId20"/>
    <p:sldId id="285" r:id="rId21"/>
  </p:sldIdLst>
  <p:sldSz cx="18288000" cy="10287000"/>
  <p:notesSz cx="6858000" cy="9144000"/>
  <p:embeddedFontLst>
    <p:embeddedFont>
      <p:font typeface="Bernard MT Condensed" panose="02050806060905020404" pitchFamily="18"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22" d="100"/>
          <a:sy n="22" d="100"/>
        </p:scale>
        <p:origin x="1868" y="584"/>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344676">
            <a:off x="2043141" y="2897646"/>
            <a:ext cx="21249208" cy="10759530"/>
            <a:chOff x="0" y="0"/>
            <a:chExt cx="6229756" cy="3154435"/>
          </a:xfrm>
        </p:grpSpPr>
        <p:sp>
          <p:nvSpPr>
            <p:cNvPr id="3" name="Freeform 3"/>
            <p:cNvSpPr/>
            <p:nvPr/>
          </p:nvSpPr>
          <p:spPr>
            <a:xfrm>
              <a:off x="0" y="0"/>
              <a:ext cx="6229756" cy="3154435"/>
            </a:xfrm>
            <a:custGeom>
              <a:avLst/>
              <a:gdLst/>
              <a:ahLst/>
              <a:cxnLst/>
              <a:rect l="l" t="t" r="r" b="b"/>
              <a:pathLst>
                <a:path w="6229756" h="3154435">
                  <a:moveTo>
                    <a:pt x="0" y="0"/>
                  </a:moveTo>
                  <a:lnTo>
                    <a:pt x="6229756" y="0"/>
                  </a:lnTo>
                  <a:lnTo>
                    <a:pt x="6229756" y="3154435"/>
                  </a:lnTo>
                  <a:lnTo>
                    <a:pt x="0" y="3154435"/>
                  </a:lnTo>
                  <a:close/>
                </a:path>
              </a:pathLst>
            </a:custGeom>
            <a:solidFill>
              <a:srgbClr val="FFFFAA"/>
            </a:solidFill>
          </p:spPr>
        </p:sp>
      </p:grpSp>
      <p:sp>
        <p:nvSpPr>
          <p:cNvPr id="4" name="TextBox 4"/>
          <p:cNvSpPr txBox="1"/>
          <p:nvPr/>
        </p:nvSpPr>
        <p:spPr>
          <a:xfrm>
            <a:off x="1028700" y="1066800"/>
            <a:ext cx="8301367" cy="2461895"/>
          </a:xfrm>
          <a:prstGeom prst="rect">
            <a:avLst/>
          </a:prstGeom>
        </p:spPr>
        <p:txBody>
          <a:bodyPr lIns="0" tIns="0" rIns="0" bIns="0" rtlCol="0" anchor="t">
            <a:spAutoFit/>
          </a:bodyPr>
          <a:lstStyle/>
          <a:p>
            <a:pPr>
              <a:lnSpc>
                <a:spcPct val="100000"/>
              </a:lnSpc>
            </a:pPr>
            <a:r>
              <a:rPr lang="id-ID" altLang="en-US" sz="8000">
                <a:solidFill>
                  <a:srgbClr val="352652"/>
                </a:solidFill>
                <a:latin typeface="Bernard MT Condensed" panose="02050806060905020404" charset="0"/>
                <a:cs typeface="Bernard MT Condensed" panose="02050806060905020404" charset="0"/>
              </a:rPr>
              <a:t>Program Pemesanan </a:t>
            </a:r>
          </a:p>
          <a:p>
            <a:pPr>
              <a:lnSpc>
                <a:spcPct val="100000"/>
              </a:lnSpc>
            </a:pPr>
            <a:r>
              <a:rPr lang="id-ID" altLang="en-US" sz="8000">
                <a:solidFill>
                  <a:srgbClr val="352652"/>
                </a:solidFill>
                <a:latin typeface="Bernard MT Condensed" panose="02050806060905020404" charset="0"/>
                <a:cs typeface="Bernard MT Condensed" panose="02050806060905020404" charset="0"/>
              </a:rPr>
              <a:t>Tiket Travel</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96212" y="1100677"/>
            <a:ext cx="11244843" cy="8157623"/>
          </a:xfrm>
          <a:prstGeom prst="rect">
            <a:avLst/>
          </a:prstGeom>
        </p:spPr>
      </p:pic>
      <p:sp>
        <p:nvSpPr>
          <p:cNvPr id="6" name="TextBox 5"/>
          <p:cNvSpPr txBox="1"/>
          <p:nvPr/>
        </p:nvSpPr>
        <p:spPr>
          <a:xfrm>
            <a:off x="1028700" y="3619658"/>
            <a:ext cx="6648782" cy="453390"/>
          </a:xfrm>
          <a:prstGeom prst="rect">
            <a:avLst/>
          </a:prstGeom>
        </p:spPr>
        <p:txBody>
          <a:bodyPr lIns="0" tIns="0" rIns="0" bIns="0" rtlCol="0" anchor="t">
            <a:spAutoFit/>
          </a:bodyPr>
          <a:lstStyle/>
          <a:p>
            <a:pPr marL="0" lvl="0" indent="0" algn="l">
              <a:lnSpc>
                <a:spcPts val="3540"/>
              </a:lnSpc>
            </a:pPr>
            <a:r>
              <a:rPr lang="id-ID" altLang="en-US" sz="3200" u="none" spc="-56">
                <a:solidFill>
                  <a:srgbClr val="352652"/>
                </a:solidFill>
                <a:latin typeface="Times New Roman" panose="02020603050405020304" charset="0"/>
                <a:cs typeface="Times New Roman" panose="02020603050405020304" charset="0"/>
              </a:rPr>
              <a:t>PT</a:t>
            </a:r>
            <a:r>
              <a:rPr lang="en-US" sz="3200" u="none" spc="-56">
                <a:solidFill>
                  <a:srgbClr val="352652"/>
                </a:solidFill>
                <a:latin typeface="Times New Roman" panose="02020603050405020304" charset="0"/>
                <a:cs typeface="Times New Roman" panose="02020603050405020304" charset="0"/>
              </a:rPr>
              <a:t>.</a:t>
            </a:r>
            <a:r>
              <a:rPr lang="id-ID" altLang="en-US" sz="3200" u="none" spc="-56">
                <a:solidFill>
                  <a:srgbClr val="352652"/>
                </a:solidFill>
                <a:latin typeface="Times New Roman" panose="02020603050405020304" charset="0"/>
                <a:cs typeface="Times New Roman" panose="02020603050405020304" charset="0"/>
              </a:rPr>
              <a:t> INDENTURE TOUR AND TRAVEL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14700"/>
            <a:ext cx="32320200" cy="52461235"/>
          </a:xfrm>
          <a:prstGeom prst="rect">
            <a:avLst/>
          </a:prstGeom>
        </p:spPr>
      </p:pic>
    </p:spTree>
    <p:extLst>
      <p:ext uri="{BB962C8B-B14F-4D97-AF65-F5344CB8AC3E}">
        <p14:creationId xmlns:p14="http://schemas.microsoft.com/office/powerpoint/2010/main" val="1820811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8865"/>
            <a:ext cx="17983200" cy="35925835"/>
          </a:xfrm>
          <a:prstGeom prst="rect">
            <a:avLst/>
          </a:prstGeom>
        </p:spPr>
      </p:pic>
    </p:spTree>
    <p:extLst>
      <p:ext uri="{BB962C8B-B14F-4D97-AF65-F5344CB8AC3E}">
        <p14:creationId xmlns:p14="http://schemas.microsoft.com/office/powerpoint/2010/main" val="1225985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238500"/>
            <a:ext cx="19964400" cy="52665050"/>
          </a:xfrm>
          <a:prstGeom prst="rect">
            <a:avLst/>
          </a:prstGeom>
        </p:spPr>
      </p:pic>
    </p:spTree>
    <p:extLst>
      <p:ext uri="{BB962C8B-B14F-4D97-AF65-F5344CB8AC3E}">
        <p14:creationId xmlns:p14="http://schemas.microsoft.com/office/powerpoint/2010/main" val="1460428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1925300"/>
            <a:ext cx="19964400" cy="52665050"/>
          </a:xfrm>
          <a:prstGeom prst="rect">
            <a:avLst/>
          </a:prstGeom>
        </p:spPr>
      </p:pic>
    </p:spTree>
    <p:extLst>
      <p:ext uri="{BB962C8B-B14F-4D97-AF65-F5344CB8AC3E}">
        <p14:creationId xmlns:p14="http://schemas.microsoft.com/office/powerpoint/2010/main" val="4248403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1907500"/>
            <a:ext cx="19964400" cy="52665050"/>
          </a:xfrm>
          <a:prstGeom prst="rect">
            <a:avLst/>
          </a:prstGeom>
        </p:spPr>
      </p:pic>
    </p:spTree>
    <p:extLst>
      <p:ext uri="{BB962C8B-B14F-4D97-AF65-F5344CB8AC3E}">
        <p14:creationId xmlns:p14="http://schemas.microsoft.com/office/powerpoint/2010/main" val="527883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584900"/>
            <a:ext cx="19964400" cy="52665050"/>
          </a:xfrm>
          <a:prstGeom prst="rect">
            <a:avLst/>
          </a:prstGeom>
        </p:spPr>
      </p:pic>
    </p:spTree>
    <p:extLst>
      <p:ext uri="{BB962C8B-B14F-4D97-AF65-F5344CB8AC3E}">
        <p14:creationId xmlns:p14="http://schemas.microsoft.com/office/powerpoint/2010/main" val="3548186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9966900"/>
            <a:ext cx="21520136" cy="56769000"/>
          </a:xfrm>
          <a:prstGeom prst="rect">
            <a:avLst/>
          </a:prstGeom>
        </p:spPr>
      </p:pic>
    </p:spTree>
    <p:extLst>
      <p:ext uri="{BB962C8B-B14F-4D97-AF65-F5344CB8AC3E}">
        <p14:creationId xmlns:p14="http://schemas.microsoft.com/office/powerpoint/2010/main" val="3230845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6482000"/>
            <a:ext cx="21520136" cy="56769000"/>
          </a:xfrm>
          <a:prstGeom prst="rect">
            <a:avLst/>
          </a:prstGeom>
        </p:spPr>
      </p:pic>
    </p:spTree>
    <p:extLst>
      <p:ext uri="{BB962C8B-B14F-4D97-AF65-F5344CB8AC3E}">
        <p14:creationId xmlns:p14="http://schemas.microsoft.com/office/powerpoint/2010/main" val="3109980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762500"/>
            <a:ext cx="28575000" cy="75379365"/>
          </a:xfrm>
          <a:prstGeom prst="rect">
            <a:avLst/>
          </a:prstGeom>
        </p:spPr>
      </p:pic>
    </p:spTree>
    <p:extLst>
      <p:ext uri="{BB962C8B-B14F-4D97-AF65-F5344CB8AC3E}">
        <p14:creationId xmlns:p14="http://schemas.microsoft.com/office/powerpoint/2010/main" val="3204724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077700"/>
            <a:ext cx="25975252" cy="68521365"/>
          </a:xfrm>
          <a:prstGeom prst="rect">
            <a:avLst/>
          </a:prstGeom>
        </p:spPr>
      </p:pic>
    </p:spTree>
    <p:extLst>
      <p:ext uri="{BB962C8B-B14F-4D97-AF65-F5344CB8AC3E}">
        <p14:creationId xmlns:p14="http://schemas.microsoft.com/office/powerpoint/2010/main" val="1593963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272905" y="1798320"/>
            <a:ext cx="7371080" cy="2022670"/>
            <a:chOff x="0" y="-9525"/>
            <a:chExt cx="10820400" cy="5268514"/>
          </a:xfrm>
        </p:grpSpPr>
        <p:sp>
          <p:nvSpPr>
            <p:cNvPr id="5" name="TextBox 5"/>
            <p:cNvSpPr txBox="1"/>
            <p:nvPr/>
          </p:nvSpPr>
          <p:spPr>
            <a:xfrm>
              <a:off x="0" y="4258316"/>
              <a:ext cx="7049225" cy="1000673"/>
            </a:xfrm>
            <a:prstGeom prst="rect">
              <a:avLst/>
            </a:prstGeom>
          </p:spPr>
          <p:txBody>
            <a:bodyPr lIns="0" tIns="0" rIns="0" bIns="0" rtlCol="0" anchor="t">
              <a:spAutoFit/>
            </a:bodyPr>
            <a:lstStyle/>
            <a:p>
              <a:pPr marL="0" lvl="0" indent="0" algn="l">
                <a:lnSpc>
                  <a:spcPts val="3000"/>
                </a:lnSpc>
                <a:spcBef>
                  <a:spcPct val="0"/>
                </a:spcBef>
              </a:pPr>
              <a:r>
                <a:rPr lang="id-ID" altLang="en-US" sz="3600" u="none" spc="-48">
                  <a:solidFill>
                    <a:srgbClr val="352652"/>
                  </a:solidFill>
                  <a:latin typeface="Times New Roman" panose="02020603050405020304" charset="0"/>
                  <a:cs typeface="Times New Roman" panose="02020603050405020304" charset="0"/>
                </a:rPr>
                <a:t>Tiffany Bella Nagari</a:t>
              </a:r>
              <a:r>
                <a:rPr lang="en-US" sz="3600" u="none" spc="-48">
                  <a:solidFill>
                    <a:srgbClr val="352652"/>
                  </a:solidFill>
                  <a:latin typeface="Times New Roman" panose="02020603050405020304" charset="0"/>
                  <a:cs typeface="Times New Roman" panose="02020603050405020304" charset="0"/>
                </a:rPr>
                <a:t> </a:t>
              </a:r>
            </a:p>
          </p:txBody>
        </p:sp>
        <p:sp>
          <p:nvSpPr>
            <p:cNvPr id="6" name="TextBox 6"/>
            <p:cNvSpPr txBox="1"/>
            <p:nvPr/>
          </p:nvSpPr>
          <p:spPr>
            <a:xfrm>
              <a:off x="0" y="-9525"/>
              <a:ext cx="10820400" cy="2343725"/>
            </a:xfrm>
            <a:prstGeom prst="rect">
              <a:avLst/>
            </a:prstGeom>
          </p:spPr>
          <p:txBody>
            <a:bodyPr lIns="0" tIns="0" rIns="0" bIns="0" rtlCol="0" anchor="t">
              <a:spAutoFit/>
            </a:bodyPr>
            <a:lstStyle/>
            <a:p>
              <a:pPr marL="0" lvl="0" indent="0">
                <a:lnSpc>
                  <a:spcPts val="7020"/>
                </a:lnSpc>
                <a:spcBef>
                  <a:spcPct val="0"/>
                </a:spcBef>
              </a:pPr>
              <a:r>
                <a:rPr lang="id-ID" altLang="en-US" sz="7020" spc="28">
                  <a:solidFill>
                    <a:srgbClr val="352652"/>
                  </a:solidFill>
                  <a:latin typeface="Bernard MT Condensed" panose="02050806060905020404" charset="0"/>
                  <a:cs typeface="Bernard MT Condensed" panose="02050806060905020404" charset="0"/>
                </a:rPr>
                <a:t>ASISTEN PENGAMPU</a:t>
              </a:r>
            </a:p>
          </p:txBody>
        </p:sp>
      </p:grpSp>
      <p:grpSp>
        <p:nvGrpSpPr>
          <p:cNvPr id="7" name="Group 7"/>
          <p:cNvGrpSpPr/>
          <p:nvPr/>
        </p:nvGrpSpPr>
        <p:grpSpPr>
          <a:xfrm rot="-4129172">
            <a:off x="-5353042" y="-746050"/>
            <a:ext cx="14364003" cy="10124193"/>
            <a:chOff x="0" y="0"/>
            <a:chExt cx="7440451" cy="5244260"/>
          </a:xfrm>
        </p:grpSpPr>
        <p:sp>
          <p:nvSpPr>
            <p:cNvPr id="8" name="Freeform 8"/>
            <p:cNvSpPr/>
            <p:nvPr/>
          </p:nvSpPr>
          <p:spPr>
            <a:xfrm>
              <a:off x="0" y="0"/>
              <a:ext cx="7440451" cy="5244259"/>
            </a:xfrm>
            <a:custGeom>
              <a:avLst/>
              <a:gdLst/>
              <a:ahLst/>
              <a:cxnLst/>
              <a:rect l="l" t="t" r="r" b="b"/>
              <a:pathLst>
                <a:path w="7440451" h="5244259">
                  <a:moveTo>
                    <a:pt x="0" y="0"/>
                  </a:moveTo>
                  <a:lnTo>
                    <a:pt x="7440451" y="0"/>
                  </a:lnTo>
                  <a:lnTo>
                    <a:pt x="7440451" y="5244259"/>
                  </a:lnTo>
                  <a:lnTo>
                    <a:pt x="0" y="5244259"/>
                  </a:lnTo>
                  <a:close/>
                </a:path>
              </a:pathLst>
            </a:custGeom>
            <a:solidFill>
              <a:srgbClr val="FFFFAA"/>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9933" y="1805553"/>
            <a:ext cx="7974077" cy="6901201"/>
          </a:xfrm>
          <a:prstGeom prst="rect">
            <a:avLst/>
          </a:prstGeom>
        </p:spPr>
      </p:pic>
      <p:pic>
        <p:nvPicPr>
          <p:cNvPr id="10" name="Picture 9" descr="79734950"/>
          <p:cNvPicPr>
            <a:picLocks noChangeAspect="1"/>
          </p:cNvPicPr>
          <p:nvPr/>
        </p:nvPicPr>
        <p:blipFill>
          <a:blip r:embed="rId4"/>
          <a:stretch>
            <a:fillRect/>
          </a:stretch>
        </p:blipFill>
        <p:spPr>
          <a:xfrm>
            <a:off x="9372600" y="4152900"/>
            <a:ext cx="4381500" cy="4381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4229100"/>
            <a:ext cx="25975252" cy="68521365"/>
          </a:xfrm>
          <a:prstGeom prst="rect">
            <a:avLst/>
          </a:prstGeom>
        </p:spPr>
      </p:pic>
    </p:spTree>
    <p:extLst>
      <p:ext uri="{BB962C8B-B14F-4D97-AF65-F5344CB8AC3E}">
        <p14:creationId xmlns:p14="http://schemas.microsoft.com/office/powerpoint/2010/main" val="884293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51522">
            <a:off x="-660958" y="4681108"/>
            <a:ext cx="19878182" cy="6874510"/>
            <a:chOff x="0" y="0"/>
            <a:chExt cx="5827804" cy="2015441"/>
          </a:xfrm>
        </p:grpSpPr>
        <p:sp>
          <p:nvSpPr>
            <p:cNvPr id="3" name="Freeform 3"/>
            <p:cNvSpPr/>
            <p:nvPr/>
          </p:nvSpPr>
          <p:spPr>
            <a:xfrm>
              <a:off x="0" y="0"/>
              <a:ext cx="5827804" cy="2015441"/>
            </a:xfrm>
            <a:custGeom>
              <a:avLst/>
              <a:gdLst/>
              <a:ahLst/>
              <a:cxnLst/>
              <a:rect l="l" t="t" r="r" b="b"/>
              <a:pathLst>
                <a:path w="5827804" h="2015441">
                  <a:moveTo>
                    <a:pt x="0" y="0"/>
                  </a:moveTo>
                  <a:lnTo>
                    <a:pt x="5827804" y="0"/>
                  </a:lnTo>
                  <a:lnTo>
                    <a:pt x="5827804" y="2015441"/>
                  </a:lnTo>
                  <a:lnTo>
                    <a:pt x="0" y="2015441"/>
                  </a:lnTo>
                  <a:close/>
                </a:path>
              </a:pathLst>
            </a:custGeom>
            <a:solidFill>
              <a:srgbClr val="FEB3EB"/>
            </a:solidFill>
          </p:spPr>
        </p:sp>
      </p:grpSp>
      <p:sp>
        <p:nvSpPr>
          <p:cNvPr id="13" name="TextBox 13"/>
          <p:cNvSpPr txBox="1"/>
          <p:nvPr/>
        </p:nvSpPr>
        <p:spPr>
          <a:xfrm rot="21240000">
            <a:off x="2444750" y="2933700"/>
            <a:ext cx="10131425" cy="384175"/>
          </a:xfrm>
          <a:prstGeom prst="rect">
            <a:avLst/>
          </a:prstGeom>
        </p:spPr>
        <p:txBody>
          <a:bodyPr wrap="square" lIns="0" tIns="0" rIns="0" bIns="0" rtlCol="0" anchor="t">
            <a:spAutoFit/>
          </a:bodyPr>
          <a:lstStyle/>
          <a:p>
            <a:pPr marL="0" lvl="0" indent="0" algn="l">
              <a:lnSpc>
                <a:spcPts val="3000"/>
              </a:lnSpc>
              <a:spcBef>
                <a:spcPct val="0"/>
              </a:spcBef>
            </a:pPr>
            <a:r>
              <a:rPr lang="id-ID" altLang="en-US" sz="4800" u="none" spc="-48">
                <a:solidFill>
                  <a:srgbClr val="352652"/>
                </a:solidFill>
                <a:latin typeface="Bernard MT Condensed" panose="02050806060905020404" charset="0"/>
                <a:cs typeface="Bernard MT Condensed" panose="02050806060905020404" charset="0"/>
              </a:rPr>
              <a:t>Alfina Diva Ramadhanty		(I0320120)</a:t>
            </a:r>
          </a:p>
        </p:txBody>
      </p:sp>
      <p:sp>
        <p:nvSpPr>
          <p:cNvPr id="14" name="TextBox 14"/>
          <p:cNvSpPr txBox="1"/>
          <p:nvPr/>
        </p:nvSpPr>
        <p:spPr>
          <a:xfrm>
            <a:off x="838200" y="1028700"/>
            <a:ext cx="10357989" cy="899795"/>
          </a:xfrm>
          <a:prstGeom prst="rect">
            <a:avLst/>
          </a:prstGeom>
        </p:spPr>
        <p:txBody>
          <a:bodyPr lIns="0" tIns="0" rIns="0" bIns="0" rtlCol="0" anchor="t">
            <a:spAutoFit/>
          </a:bodyPr>
          <a:lstStyle/>
          <a:p>
            <a:pPr marL="0" lvl="0" indent="0">
              <a:lnSpc>
                <a:spcPts val="7020"/>
              </a:lnSpc>
              <a:spcBef>
                <a:spcPct val="0"/>
              </a:spcBef>
            </a:pPr>
            <a:r>
              <a:rPr lang="id-ID" altLang="en-US" sz="7020">
                <a:solidFill>
                  <a:srgbClr val="352652"/>
                </a:solidFill>
                <a:latin typeface="Bernard MT Condensed" panose="02050806060905020404" charset="0"/>
                <a:cs typeface="Bernard MT Condensed" panose="02050806060905020404" charset="0"/>
              </a:rPr>
              <a:t>Members </a:t>
            </a:r>
          </a:p>
        </p:txBody>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44319" y="4915153"/>
            <a:ext cx="2789212" cy="3135074"/>
          </a:xfrm>
          <a:prstGeom prst="rect">
            <a:avLst/>
          </a:prstGeom>
        </p:spPr>
      </p:pic>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563715" y="7505972"/>
            <a:ext cx="3191149" cy="2373055"/>
          </a:xfrm>
          <a:prstGeom prst="rect">
            <a:avLst/>
          </a:prstGeom>
        </p:spPr>
      </p:pic>
      <p:pic>
        <p:nvPicPr>
          <p:cNvPr id="22"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667843" y="8115064"/>
            <a:ext cx="1450818" cy="2312898"/>
          </a:xfrm>
          <a:prstGeom prst="rect">
            <a:avLst/>
          </a:prstGeom>
        </p:spPr>
      </p:pic>
      <p:pic>
        <p:nvPicPr>
          <p:cNvPr id="16" name="Picture 1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078490" y="6744003"/>
            <a:ext cx="1804090" cy="3352194"/>
          </a:xfrm>
          <a:prstGeom prst="rect">
            <a:avLst/>
          </a:prstGeom>
        </p:spPr>
      </p:pic>
      <p:grpSp>
        <p:nvGrpSpPr>
          <p:cNvPr id="23" name="Group 2"/>
          <p:cNvGrpSpPr>
            <a:grpSpLocks noChangeAspect="1"/>
          </p:cNvGrpSpPr>
          <p:nvPr/>
        </p:nvGrpSpPr>
        <p:grpSpPr>
          <a:xfrm>
            <a:off x="1143000" y="3314700"/>
            <a:ext cx="699770" cy="699770"/>
            <a:chOff x="0" y="0"/>
            <a:chExt cx="6355080" cy="6355080"/>
          </a:xfrm>
        </p:grpSpPr>
        <p:sp>
          <p:nvSpPr>
            <p:cNvPr id="24"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52652"/>
            </a:solidFill>
            <a:ln w="57150">
              <a:solidFill>
                <a:schemeClr val="tx1"/>
              </a:solidFill>
            </a:ln>
          </p:spPr>
        </p:sp>
      </p:grpSp>
      <p:grpSp>
        <p:nvGrpSpPr>
          <p:cNvPr id="25" name="Group 2"/>
          <p:cNvGrpSpPr>
            <a:grpSpLocks noChangeAspect="1"/>
          </p:cNvGrpSpPr>
          <p:nvPr/>
        </p:nvGrpSpPr>
        <p:grpSpPr>
          <a:xfrm>
            <a:off x="1371600" y="4381500"/>
            <a:ext cx="699770" cy="699770"/>
            <a:chOff x="0" y="0"/>
            <a:chExt cx="6355080" cy="6355080"/>
          </a:xfrm>
        </p:grpSpPr>
        <p:sp>
          <p:nvSpPr>
            <p:cNvPr id="26"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52652"/>
            </a:solidFill>
            <a:ln w="57150">
              <a:solidFill>
                <a:schemeClr val="tx1"/>
              </a:solidFill>
            </a:ln>
          </p:spPr>
        </p:sp>
      </p:grpSp>
      <p:sp>
        <p:nvSpPr>
          <p:cNvPr id="27" name="TextBox 13"/>
          <p:cNvSpPr txBox="1"/>
          <p:nvPr/>
        </p:nvSpPr>
        <p:spPr>
          <a:xfrm rot="21240000">
            <a:off x="2506980" y="4002405"/>
            <a:ext cx="10131425" cy="384175"/>
          </a:xfrm>
          <a:prstGeom prst="rect">
            <a:avLst/>
          </a:prstGeom>
        </p:spPr>
        <p:txBody>
          <a:bodyPr wrap="square" lIns="0" tIns="0" rIns="0" bIns="0" rtlCol="0" anchor="t">
            <a:spAutoFit/>
          </a:bodyPr>
          <a:lstStyle/>
          <a:p>
            <a:pPr marL="0" lvl="0" indent="0" algn="l">
              <a:lnSpc>
                <a:spcPts val="3000"/>
              </a:lnSpc>
              <a:spcBef>
                <a:spcPct val="0"/>
              </a:spcBef>
            </a:pPr>
            <a:r>
              <a:rPr lang="id-ID" altLang="en-US" sz="4800" u="none" spc="-48">
                <a:solidFill>
                  <a:srgbClr val="352652"/>
                </a:solidFill>
                <a:latin typeface="Bernard MT Condensed" panose="02050806060905020404" charset="0"/>
                <a:cs typeface="Bernard MT Condensed" panose="02050806060905020404" charset="0"/>
              </a:rPr>
              <a:t>Sylvia Cahyaningtyas			(I0320098)</a:t>
            </a:r>
          </a:p>
        </p:txBody>
      </p:sp>
      <p:grpSp>
        <p:nvGrpSpPr>
          <p:cNvPr id="28" name="Group 2"/>
          <p:cNvGrpSpPr>
            <a:grpSpLocks noChangeAspect="1"/>
          </p:cNvGrpSpPr>
          <p:nvPr/>
        </p:nvGrpSpPr>
        <p:grpSpPr>
          <a:xfrm>
            <a:off x="914400" y="6057900"/>
            <a:ext cx="699770" cy="699770"/>
            <a:chOff x="0" y="0"/>
            <a:chExt cx="6355080" cy="6355080"/>
          </a:xfrm>
        </p:grpSpPr>
        <p:sp>
          <p:nvSpPr>
            <p:cNvPr id="29"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52652"/>
            </a:solidFill>
            <a:ln w="57150">
              <a:solidFill>
                <a:schemeClr val="tx1"/>
              </a:solidFill>
            </a:ln>
          </p:spPr>
        </p:sp>
      </p:grpSp>
      <p:grpSp>
        <p:nvGrpSpPr>
          <p:cNvPr id="30" name="Group 2"/>
          <p:cNvGrpSpPr>
            <a:grpSpLocks noChangeAspect="1"/>
          </p:cNvGrpSpPr>
          <p:nvPr/>
        </p:nvGrpSpPr>
        <p:grpSpPr>
          <a:xfrm>
            <a:off x="1219200" y="7200900"/>
            <a:ext cx="699770" cy="699770"/>
            <a:chOff x="0" y="0"/>
            <a:chExt cx="6355080" cy="6355080"/>
          </a:xfrm>
        </p:grpSpPr>
        <p:sp>
          <p:nvSpPr>
            <p:cNvPr id="31"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52652"/>
            </a:solidFill>
            <a:ln w="57150">
              <a:solidFill>
                <a:schemeClr val="tx1"/>
              </a:solidFill>
            </a:ln>
          </p:spPr>
        </p:sp>
      </p:grpSp>
      <p:grpSp>
        <p:nvGrpSpPr>
          <p:cNvPr id="32" name="Group 2"/>
          <p:cNvGrpSpPr>
            <a:grpSpLocks noChangeAspect="1"/>
          </p:cNvGrpSpPr>
          <p:nvPr/>
        </p:nvGrpSpPr>
        <p:grpSpPr>
          <a:xfrm>
            <a:off x="1527175" y="8496300"/>
            <a:ext cx="699770" cy="699770"/>
            <a:chOff x="0" y="0"/>
            <a:chExt cx="6355080" cy="6355080"/>
          </a:xfrm>
        </p:grpSpPr>
        <p:sp>
          <p:nvSpPr>
            <p:cNvPr id="3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52652"/>
            </a:solidFill>
            <a:ln w="57150">
              <a:solidFill>
                <a:schemeClr val="tx1"/>
              </a:solidFill>
            </a:ln>
          </p:spPr>
        </p:sp>
      </p:grpSp>
      <p:sp>
        <p:nvSpPr>
          <p:cNvPr id="34" name="TextBox 13"/>
          <p:cNvSpPr txBox="1"/>
          <p:nvPr/>
        </p:nvSpPr>
        <p:spPr>
          <a:xfrm rot="21240000">
            <a:off x="2049780" y="5671820"/>
            <a:ext cx="10131425" cy="384175"/>
          </a:xfrm>
          <a:prstGeom prst="rect">
            <a:avLst/>
          </a:prstGeom>
        </p:spPr>
        <p:txBody>
          <a:bodyPr wrap="square" lIns="0" tIns="0" rIns="0" bIns="0" rtlCol="0" anchor="t">
            <a:spAutoFit/>
          </a:bodyPr>
          <a:lstStyle/>
          <a:p>
            <a:pPr marL="0" lvl="0" indent="0" algn="l">
              <a:lnSpc>
                <a:spcPts val="3000"/>
              </a:lnSpc>
              <a:spcBef>
                <a:spcPct val="0"/>
              </a:spcBef>
            </a:pPr>
            <a:r>
              <a:rPr lang="id-ID" altLang="en-US" sz="4800" u="none" spc="-48">
                <a:solidFill>
                  <a:srgbClr val="352652"/>
                </a:solidFill>
                <a:latin typeface="Bernard MT Condensed" panose="02050806060905020404" charset="0"/>
                <a:cs typeface="Bernard MT Condensed" panose="02050806060905020404" charset="0"/>
              </a:rPr>
              <a:t>Wanda Aulia Abrar			(I0320109)</a:t>
            </a:r>
          </a:p>
        </p:txBody>
      </p:sp>
      <p:sp>
        <p:nvSpPr>
          <p:cNvPr id="35" name="TextBox 13"/>
          <p:cNvSpPr txBox="1"/>
          <p:nvPr/>
        </p:nvSpPr>
        <p:spPr>
          <a:xfrm rot="21180000">
            <a:off x="2159635" y="6833235"/>
            <a:ext cx="9974580" cy="384175"/>
          </a:xfrm>
          <a:prstGeom prst="rect">
            <a:avLst/>
          </a:prstGeom>
        </p:spPr>
        <p:txBody>
          <a:bodyPr wrap="square" lIns="0" tIns="0" rIns="0" bIns="0" rtlCol="0" anchor="t">
            <a:spAutoFit/>
          </a:bodyPr>
          <a:lstStyle/>
          <a:p>
            <a:pPr marL="0" lvl="0" indent="0" algn="l">
              <a:lnSpc>
                <a:spcPts val="3000"/>
              </a:lnSpc>
              <a:spcBef>
                <a:spcPct val="0"/>
              </a:spcBef>
            </a:pPr>
            <a:r>
              <a:rPr lang="id-ID" altLang="en-US" sz="4800" u="none" spc="-48">
                <a:solidFill>
                  <a:srgbClr val="352652"/>
                </a:solidFill>
                <a:latin typeface="Bernard MT Condensed" panose="02050806060905020404" charset="0"/>
                <a:cs typeface="Bernard MT Condensed" panose="02050806060905020404" charset="0"/>
              </a:rPr>
              <a:t>Yeario Endriano			(I0320111)</a:t>
            </a:r>
          </a:p>
        </p:txBody>
      </p:sp>
      <p:sp>
        <p:nvSpPr>
          <p:cNvPr id="36" name="TextBox 13"/>
          <p:cNvSpPr txBox="1"/>
          <p:nvPr/>
        </p:nvSpPr>
        <p:spPr>
          <a:xfrm rot="21180000">
            <a:off x="2423795" y="8045450"/>
            <a:ext cx="10131425" cy="384175"/>
          </a:xfrm>
          <a:prstGeom prst="rect">
            <a:avLst/>
          </a:prstGeom>
        </p:spPr>
        <p:txBody>
          <a:bodyPr wrap="square" lIns="0" tIns="0" rIns="0" bIns="0" rtlCol="0" anchor="t">
            <a:spAutoFit/>
          </a:bodyPr>
          <a:lstStyle/>
          <a:p>
            <a:pPr marL="0" lvl="0" indent="0" algn="l">
              <a:lnSpc>
                <a:spcPts val="3000"/>
              </a:lnSpc>
              <a:spcBef>
                <a:spcPct val="0"/>
              </a:spcBef>
            </a:pPr>
            <a:r>
              <a:rPr lang="id-ID" altLang="en-US" sz="4800" u="none" spc="-48">
                <a:solidFill>
                  <a:srgbClr val="352652"/>
                </a:solidFill>
                <a:latin typeface="Bernard MT Condensed" panose="02050806060905020404" charset="0"/>
                <a:cs typeface="Bernard MT Condensed" panose="02050806060905020404" charset="0"/>
              </a:rPr>
              <a:t>Yuki Rizkylawati			(I0320113)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B3E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11834" y="4878952"/>
            <a:ext cx="11747466" cy="4528114"/>
          </a:xfrm>
          <a:prstGeom prst="rect">
            <a:avLst/>
          </a:prstGeom>
        </p:spPr>
      </p:pic>
      <p:grpSp>
        <p:nvGrpSpPr>
          <p:cNvPr id="3" name="Group 3"/>
          <p:cNvGrpSpPr/>
          <p:nvPr/>
        </p:nvGrpSpPr>
        <p:grpSpPr>
          <a:xfrm>
            <a:off x="838200" y="1028700"/>
            <a:ext cx="8640445" cy="7366437"/>
            <a:chOff x="-255469" y="0"/>
            <a:chExt cx="13189865" cy="14624853"/>
          </a:xfrm>
        </p:grpSpPr>
        <p:sp>
          <p:nvSpPr>
            <p:cNvPr id="4" name="TextBox 4"/>
            <p:cNvSpPr txBox="1"/>
            <p:nvPr/>
          </p:nvSpPr>
          <p:spPr>
            <a:xfrm>
              <a:off x="0" y="0"/>
              <a:ext cx="12934396" cy="2163341"/>
            </a:xfrm>
            <a:prstGeom prst="rect">
              <a:avLst/>
            </a:prstGeom>
          </p:spPr>
          <p:txBody>
            <a:bodyPr lIns="0" tIns="0" rIns="0" bIns="0" rtlCol="0" anchor="t">
              <a:spAutoFit/>
            </a:bodyPr>
            <a:lstStyle/>
            <a:p>
              <a:pPr marL="0" lvl="0" indent="0" algn="l">
                <a:lnSpc>
                  <a:spcPts val="8500"/>
                </a:lnSpc>
                <a:spcBef>
                  <a:spcPct val="0"/>
                </a:spcBef>
              </a:pPr>
              <a:r>
                <a:rPr lang="id-ID" altLang="en-US" sz="8500" u="none">
                  <a:solidFill>
                    <a:srgbClr val="352652"/>
                  </a:solidFill>
                  <a:latin typeface="Bernard MT Condensed" panose="02050806060905020404" charset="0"/>
                  <a:cs typeface="Bernard MT Condensed" panose="02050806060905020404" charset="0"/>
                </a:rPr>
                <a:t>Latar belakang</a:t>
              </a:r>
            </a:p>
          </p:txBody>
        </p:sp>
        <p:sp>
          <p:nvSpPr>
            <p:cNvPr id="5" name="TextBox 5"/>
            <p:cNvSpPr txBox="1"/>
            <p:nvPr/>
          </p:nvSpPr>
          <p:spPr>
            <a:xfrm>
              <a:off x="-255469" y="3809407"/>
              <a:ext cx="10931519" cy="10815446"/>
            </a:xfrm>
            <a:prstGeom prst="rect">
              <a:avLst/>
            </a:prstGeom>
          </p:spPr>
          <p:txBody>
            <a:bodyPr wrap="square" lIns="0" tIns="0" rIns="0" bIns="0" rtlCol="0" anchor="t">
              <a:spAutoFit/>
            </a:bodyPr>
            <a:lstStyle/>
            <a:p>
              <a:pPr marL="0" lvl="0" indent="0" algn="just">
                <a:lnSpc>
                  <a:spcPts val="3540"/>
                </a:lnSpc>
              </a:pPr>
              <a:r>
                <a:rPr lang="id-ID" altLang="en-US" sz="3200" u="none" spc="-56">
                  <a:solidFill>
                    <a:srgbClr val="352652"/>
                  </a:solidFill>
                  <a:latin typeface="Times New Roman" panose="02020603050405020304" charset="0"/>
                  <a:cs typeface="Times New Roman" panose="02020603050405020304" charset="0"/>
                </a:rPr>
                <a:t>P</a:t>
              </a:r>
              <a:r>
                <a:rPr lang="en-US" sz="3200" u="none" spc="-56">
                  <a:solidFill>
                    <a:srgbClr val="352652"/>
                  </a:solidFill>
                  <a:latin typeface="Times New Roman" panose="02020603050405020304" charset="0"/>
                  <a:cs typeface="Times New Roman" panose="02020603050405020304" charset="0"/>
                </a:rPr>
                <a:t>rogram</a:t>
              </a:r>
              <a:r>
                <a:rPr lang="id-ID" altLang="en-US" sz="3200" u="none" spc="-56">
                  <a:solidFill>
                    <a:srgbClr val="352652"/>
                  </a:solidFill>
                  <a:latin typeface="Times New Roman" panose="02020603050405020304" charset="0"/>
                  <a:cs typeface="Times New Roman" panose="02020603050405020304" charset="0"/>
                </a:rPr>
                <a:t> pemesanan tiket travel memudahkan pelanggan dalam memesan travel. Selain itu, program ini </a:t>
              </a:r>
              <a:r>
                <a:rPr lang="en-US" sz="3200" u="none" spc="-56">
                  <a:solidFill>
                    <a:srgbClr val="352652"/>
                  </a:solidFill>
                  <a:latin typeface="Times New Roman" panose="02020603050405020304" charset="0"/>
                  <a:cs typeface="Times New Roman" panose="02020603050405020304" charset="0"/>
                </a:rPr>
                <a:t>juga mempermudah pelaku usaha dalam pendataan pelanggan, reservasi, pembatalan, </a:t>
              </a:r>
              <a:r>
                <a:rPr lang="en-US" sz="3200" i="1" u="none" spc="-56">
                  <a:solidFill>
                    <a:srgbClr val="352652"/>
                  </a:solidFill>
                  <a:latin typeface="Times New Roman" panose="02020603050405020304" charset="0"/>
                  <a:cs typeface="Times New Roman" panose="02020603050405020304" charset="0"/>
                </a:rPr>
                <a:t>reschedule</a:t>
              </a:r>
              <a:r>
                <a:rPr lang="en-US" sz="3200" u="none" spc="-56">
                  <a:solidFill>
                    <a:srgbClr val="352652"/>
                  </a:solidFill>
                  <a:latin typeface="Times New Roman" panose="02020603050405020304" charset="0"/>
                  <a:cs typeface="Times New Roman" panose="02020603050405020304" charset="0"/>
                </a:rPr>
                <a:t>, dan pembayaran agar lebih terintegrasi. Dengan adanya program </a:t>
              </a:r>
              <a:r>
                <a:rPr lang="id-ID" altLang="en-US" sz="3200" u="none" spc="-56">
                  <a:solidFill>
                    <a:srgbClr val="352652"/>
                  </a:solidFill>
                  <a:latin typeface="Times New Roman" panose="02020603050405020304" charset="0"/>
                  <a:cs typeface="Times New Roman" panose="02020603050405020304" charset="0"/>
                </a:rPr>
                <a:t>ini </a:t>
              </a:r>
              <a:r>
                <a:rPr lang="en-US" sz="3200" u="none" spc="-56">
                  <a:solidFill>
                    <a:srgbClr val="352652"/>
                  </a:solidFill>
                  <a:latin typeface="Times New Roman" panose="02020603050405020304" charset="0"/>
                  <a:cs typeface="Times New Roman" panose="02020603050405020304" charset="0"/>
                </a:rPr>
                <a:t>juga diharapkan dapat mempermudah pelaku usaha supaya dapat melaksanakan pengadaan jasa </a:t>
              </a:r>
              <a:r>
                <a:rPr lang="en-US" sz="3200" i="1" u="none" spc="-56">
                  <a:solidFill>
                    <a:srgbClr val="352652"/>
                  </a:solidFill>
                  <a:latin typeface="Times New Roman" panose="02020603050405020304" charset="0"/>
                  <a:cs typeface="Times New Roman" panose="02020603050405020304" charset="0"/>
                </a:rPr>
                <a:t>tour and travel</a:t>
              </a:r>
              <a:r>
                <a:rPr lang="en-US" sz="3200" u="none" spc="-56">
                  <a:solidFill>
                    <a:srgbClr val="352652"/>
                  </a:solidFill>
                  <a:latin typeface="Times New Roman" panose="02020603050405020304" charset="0"/>
                  <a:cs typeface="Times New Roman" panose="02020603050405020304" charset="0"/>
                </a:rPr>
                <a:t> yang lebih efektif dan efisien serta dapat memberikan data yang lebih terjamin dan </a:t>
              </a:r>
              <a:r>
                <a:rPr lang="en-US" sz="3200" i="1" u="none" spc="-56">
                  <a:solidFill>
                    <a:srgbClr val="352652"/>
                  </a:solidFill>
                  <a:latin typeface="Times New Roman" panose="02020603050405020304" charset="0"/>
                  <a:cs typeface="Times New Roman" panose="02020603050405020304" charset="0"/>
                </a:rPr>
                <a:t>valid</a:t>
              </a:r>
              <a:r>
                <a:rPr lang="en-US" sz="3200" u="none" spc="-56">
                  <a:solidFill>
                    <a:srgbClr val="352652"/>
                  </a:solidFill>
                  <a:latin typeface="Times New Roman" panose="02020603050405020304" charset="0"/>
                  <a:cs typeface="Times New Roman" panose="02020603050405020304" charset="0"/>
                </a:rPr>
                <a:t>.</a:t>
              </a:r>
            </a:p>
          </p:txBody>
        </p:sp>
      </p:grpSp>
      <p:pic>
        <p:nvPicPr>
          <p:cNvPr id="15" name="Picture 1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59097" y="1028700"/>
            <a:ext cx="2057738" cy="23128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AA"/>
        </a:solidFill>
        <a:effectLst/>
      </p:bgPr>
    </p:bg>
    <p:spTree>
      <p:nvGrpSpPr>
        <p:cNvPr id="1" name=""/>
        <p:cNvGrpSpPr/>
        <p:nvPr/>
      </p:nvGrpSpPr>
      <p:grpSpPr>
        <a:xfrm>
          <a:off x="0" y="0"/>
          <a:ext cx="0" cy="0"/>
          <a:chOff x="0" y="0"/>
          <a:chExt cx="0" cy="0"/>
        </a:xfrm>
      </p:grpSpPr>
      <p:sp>
        <p:nvSpPr>
          <p:cNvPr id="2" name="TextBox 2"/>
          <p:cNvSpPr txBox="1"/>
          <p:nvPr/>
        </p:nvSpPr>
        <p:spPr>
          <a:xfrm>
            <a:off x="10287011" y="3390900"/>
            <a:ext cx="7531884" cy="3590290"/>
          </a:xfrm>
          <a:prstGeom prst="rect">
            <a:avLst/>
          </a:prstGeom>
        </p:spPr>
        <p:txBody>
          <a:bodyPr wrap="square" lIns="0" tIns="0" rIns="0" bIns="0" rtlCol="0" anchor="t">
            <a:spAutoFit/>
          </a:bodyPr>
          <a:lstStyle/>
          <a:p>
            <a:pPr marL="0" lvl="0" indent="0" algn="just">
              <a:lnSpc>
                <a:spcPts val="4000"/>
              </a:lnSpc>
              <a:spcBef>
                <a:spcPct val="0"/>
              </a:spcBef>
            </a:pPr>
            <a:r>
              <a:rPr lang="en-US" sz="3200" u="none" spc="-63">
                <a:solidFill>
                  <a:srgbClr val="352652"/>
                </a:solidFill>
                <a:latin typeface="Times New Roman" panose="02020603050405020304" charset="0"/>
                <a:cs typeface="Times New Roman" panose="02020603050405020304" charset="0"/>
              </a:rPr>
              <a:t>Basis yang digunakan dalam program pemesanan tiket E-travel ini adalah </a:t>
            </a:r>
            <a:r>
              <a:rPr lang="en-US" sz="3200" b="1" i="1" u="none" spc="-63">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console </a:t>
            </a:r>
            <a:r>
              <a:rPr lang="en-US" sz="3200" u="none" spc="-63">
                <a:solidFill>
                  <a:srgbClr val="352652"/>
                </a:solidFill>
                <a:latin typeface="Times New Roman" panose="02020603050405020304" charset="0"/>
                <a:cs typeface="Times New Roman" panose="02020603050405020304" charset="0"/>
              </a:rPr>
              <a:t>karena dalam penggunaannya kita ingin memberikan fitur yang sederhana dengan sistem yang sudah terintegrasi dan dapat memberi kemudahan untuk masyarakat awam berbasis teks.</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3269101"/>
            <a:ext cx="8446306" cy="5989199"/>
          </a:xfrm>
          <a:prstGeom prst="rect">
            <a:avLst/>
          </a:prstGeom>
        </p:spPr>
      </p:pic>
      <p:sp>
        <p:nvSpPr>
          <p:cNvPr id="4" name="TextBox 4"/>
          <p:cNvSpPr txBox="1"/>
          <p:nvPr/>
        </p:nvSpPr>
        <p:spPr>
          <a:xfrm>
            <a:off x="10363200" y="1409700"/>
            <a:ext cx="5408295" cy="1089660"/>
          </a:xfrm>
          <a:prstGeom prst="rect">
            <a:avLst/>
          </a:prstGeom>
        </p:spPr>
        <p:txBody>
          <a:bodyPr wrap="square" lIns="0" tIns="0" rIns="0" bIns="0" rtlCol="0" anchor="t">
            <a:spAutoFit/>
          </a:bodyPr>
          <a:lstStyle/>
          <a:p>
            <a:pPr marL="0" lvl="0" indent="0">
              <a:lnSpc>
                <a:spcPts val="8500"/>
              </a:lnSpc>
              <a:spcBef>
                <a:spcPct val="0"/>
              </a:spcBef>
            </a:pPr>
            <a:r>
              <a:rPr lang="id-ID" altLang="en-US" sz="9600" u="none">
                <a:solidFill>
                  <a:srgbClr val="352652"/>
                </a:solidFill>
                <a:latin typeface="Bernard MT Condensed" panose="02050806060905020404" charset="0"/>
                <a:cs typeface="Bernard MT Condensed" panose="02050806060905020404" charset="0"/>
              </a:rPr>
              <a:t>BASIS</a:t>
            </a:r>
          </a:p>
        </p:txBody>
      </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011436" y="724138"/>
            <a:ext cx="1815092" cy="2041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470395">
            <a:off x="-5607253" y="-1815136"/>
            <a:ext cx="14991000" cy="10214406"/>
            <a:chOff x="0" y="0"/>
            <a:chExt cx="7765231" cy="5290990"/>
          </a:xfrm>
        </p:grpSpPr>
        <p:sp>
          <p:nvSpPr>
            <p:cNvPr id="3" name="Freeform 3"/>
            <p:cNvSpPr/>
            <p:nvPr/>
          </p:nvSpPr>
          <p:spPr>
            <a:xfrm>
              <a:off x="0" y="0"/>
              <a:ext cx="7765231" cy="5290990"/>
            </a:xfrm>
            <a:custGeom>
              <a:avLst/>
              <a:gdLst/>
              <a:ahLst/>
              <a:cxnLst/>
              <a:rect l="l" t="t" r="r" b="b"/>
              <a:pathLst>
                <a:path w="7765231" h="5290990">
                  <a:moveTo>
                    <a:pt x="0" y="0"/>
                  </a:moveTo>
                  <a:lnTo>
                    <a:pt x="7765231" y="0"/>
                  </a:lnTo>
                  <a:lnTo>
                    <a:pt x="7765231" y="5290990"/>
                  </a:lnTo>
                  <a:lnTo>
                    <a:pt x="0" y="5290990"/>
                  </a:lnTo>
                  <a:close/>
                </a:path>
              </a:pathLst>
            </a:custGeom>
            <a:solidFill>
              <a:srgbClr val="FFFFA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652899" y="1822317"/>
            <a:ext cx="8824400" cy="6642366"/>
          </a:xfrm>
          <a:prstGeom prst="rect">
            <a:avLst/>
          </a:prstGeom>
        </p:spPr>
      </p:pic>
      <p:grpSp>
        <p:nvGrpSpPr>
          <p:cNvPr id="5" name="Group 5"/>
          <p:cNvGrpSpPr/>
          <p:nvPr/>
        </p:nvGrpSpPr>
        <p:grpSpPr>
          <a:xfrm>
            <a:off x="9879330" y="3357245"/>
            <a:ext cx="7101840" cy="5197172"/>
            <a:chOff x="0" y="-9525"/>
            <a:chExt cx="8098522" cy="11424615"/>
          </a:xfrm>
        </p:grpSpPr>
        <p:sp>
          <p:nvSpPr>
            <p:cNvPr id="6" name="TextBox 6"/>
            <p:cNvSpPr txBox="1"/>
            <p:nvPr/>
          </p:nvSpPr>
          <p:spPr>
            <a:xfrm>
              <a:off x="186867" y="3804750"/>
              <a:ext cx="7512762" cy="7610340"/>
            </a:xfrm>
            <a:prstGeom prst="rect">
              <a:avLst/>
            </a:prstGeom>
          </p:spPr>
          <p:txBody>
            <a:bodyPr lIns="0" tIns="0" rIns="0" bIns="0" rtlCol="0" anchor="t">
              <a:spAutoFit/>
            </a:bodyPr>
            <a:lstStyle/>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1. Pemilihan Rute</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2. Promo</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3. Pemilihan Armada (Ekonomi/ Eksekutif)</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4. Pemilihan Layanan Penjemputan</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5. Metode Pembayaran</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6. Pemindahan Jadwal (</a:t>
              </a:r>
              <a:r>
                <a:rPr lang="en-US" sz="2800" i="1" u="none" spc="-48">
                  <a:solidFill>
                    <a:srgbClr val="352652"/>
                  </a:solidFill>
                  <a:latin typeface="Times New Roman" panose="02020603050405020304" charset="0"/>
                  <a:cs typeface="Times New Roman" panose="02020603050405020304" charset="0"/>
                </a:rPr>
                <a:t>Reschedule</a:t>
              </a:r>
              <a:r>
                <a:rPr lang="en-US" sz="2800" u="none" spc="-48">
                  <a:solidFill>
                    <a:srgbClr val="352652"/>
                  </a:solidFill>
                  <a:latin typeface="Times New Roman" panose="02020603050405020304" charset="0"/>
                  <a:cs typeface="Times New Roman" panose="02020603050405020304" charset="0"/>
                </a:rPr>
                <a:t>)</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7. Pembatalan Tiket</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8. Surat Perjanjian</a:t>
              </a:r>
            </a:p>
            <a:p>
              <a:pPr marL="0" lvl="0" indent="0" algn="l">
                <a:lnSpc>
                  <a:spcPts val="3000"/>
                </a:lnSpc>
                <a:spcBef>
                  <a:spcPct val="0"/>
                </a:spcBef>
              </a:pPr>
              <a:r>
                <a:rPr lang="en-US" sz="2800" u="none" spc="-48">
                  <a:solidFill>
                    <a:srgbClr val="352652"/>
                  </a:solidFill>
                  <a:latin typeface="Times New Roman" panose="02020603050405020304" charset="0"/>
                  <a:cs typeface="Times New Roman" panose="02020603050405020304" charset="0"/>
                </a:rPr>
                <a:t>9. Output Pemesanan</a:t>
              </a:r>
            </a:p>
          </p:txBody>
        </p:sp>
        <p:sp>
          <p:nvSpPr>
            <p:cNvPr id="7" name="TextBox 7"/>
            <p:cNvSpPr txBox="1"/>
            <p:nvPr/>
          </p:nvSpPr>
          <p:spPr>
            <a:xfrm>
              <a:off x="0" y="-9525"/>
              <a:ext cx="8098522" cy="1977963"/>
            </a:xfrm>
            <a:prstGeom prst="rect">
              <a:avLst/>
            </a:prstGeom>
          </p:spPr>
          <p:txBody>
            <a:bodyPr lIns="0" tIns="0" rIns="0" bIns="0" rtlCol="0" anchor="t">
              <a:spAutoFit/>
            </a:bodyPr>
            <a:lstStyle/>
            <a:p>
              <a:pPr marL="0" lvl="0" indent="0">
                <a:lnSpc>
                  <a:spcPts val="7020"/>
                </a:lnSpc>
                <a:spcBef>
                  <a:spcPct val="0"/>
                </a:spcBef>
              </a:pPr>
              <a:r>
                <a:rPr lang="id-ID" altLang="en-US" sz="7020">
                  <a:solidFill>
                    <a:srgbClr val="352652"/>
                  </a:solidFill>
                  <a:latin typeface="Bernard MT Condensed" panose="02050806060905020404" charset="0"/>
                  <a:cs typeface="Bernard MT Condensed" panose="02050806060905020404" charset="0"/>
                </a:rPr>
                <a:t>FITUR</a:t>
              </a:r>
            </a:p>
          </p:txBody>
        </p:sp>
      </p:gr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07113" y="5829064"/>
            <a:ext cx="1442407" cy="2312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4395" y="1950720"/>
            <a:ext cx="6856095" cy="4788785"/>
            <a:chOff x="0" y="1595167"/>
            <a:chExt cx="8146718" cy="4770474"/>
          </a:xfrm>
        </p:grpSpPr>
        <p:sp>
          <p:nvSpPr>
            <p:cNvPr id="3" name="TextBox 3"/>
            <p:cNvSpPr txBox="1"/>
            <p:nvPr/>
          </p:nvSpPr>
          <p:spPr>
            <a:xfrm>
              <a:off x="0" y="3682904"/>
              <a:ext cx="7190888" cy="2682737"/>
            </a:xfrm>
            <a:prstGeom prst="rect">
              <a:avLst/>
            </a:prstGeom>
          </p:spPr>
          <p:txBody>
            <a:bodyPr lIns="0" tIns="0" rIns="0" bIns="0" rtlCol="0" anchor="t">
              <a:spAutoFit/>
            </a:bodyPr>
            <a:lstStyle/>
            <a:p>
              <a:pPr marL="0" lvl="0" indent="0" algn="just">
                <a:lnSpc>
                  <a:spcPts val="3000"/>
                </a:lnSpc>
                <a:spcBef>
                  <a:spcPct val="0"/>
                </a:spcBef>
              </a:pPr>
              <a:r>
                <a:rPr lang="id-ID" altLang="en-US" sz="3200">
                  <a:latin typeface="Times New Roman" panose="02020603050405020304" charset="0"/>
                  <a:cs typeface="Times New Roman" panose="02020603050405020304" charset="0"/>
                </a:rPr>
                <a:t>Program ini dapat mengurangi adanya kesalahan dalam pemesanan akibat </a:t>
              </a:r>
              <a:r>
                <a:rPr lang="id-ID" altLang="en-US" sz="3200" i="1">
                  <a:latin typeface="Times New Roman" panose="02020603050405020304" charset="0"/>
                  <a:cs typeface="Times New Roman" panose="02020603050405020304" charset="0"/>
                </a:rPr>
                <a:t>human error</a:t>
              </a:r>
              <a:r>
                <a:rPr lang="id-ID" altLang="en-US" sz="3200">
                  <a:latin typeface="Times New Roman" panose="02020603050405020304" charset="0"/>
                  <a:cs typeface="Times New Roman" panose="02020603050405020304" charset="0"/>
                </a:rPr>
                <a:t>. Dalam program ini jumlah pilihan rute yang beragam dibanding agen travel lain dan layanan  penjemputan dari rumah yang jarang disediakan travel lain.</a:t>
              </a:r>
            </a:p>
          </p:txBody>
        </p:sp>
        <p:sp>
          <p:nvSpPr>
            <p:cNvPr id="4" name="TextBox 4"/>
            <p:cNvSpPr txBox="1"/>
            <p:nvPr/>
          </p:nvSpPr>
          <p:spPr>
            <a:xfrm>
              <a:off x="48196" y="1595167"/>
              <a:ext cx="8098522" cy="896354"/>
            </a:xfrm>
            <a:prstGeom prst="rect">
              <a:avLst/>
            </a:prstGeom>
          </p:spPr>
          <p:txBody>
            <a:bodyPr lIns="0" tIns="0" rIns="0" bIns="0" rtlCol="0" anchor="t">
              <a:spAutoFit/>
            </a:bodyPr>
            <a:lstStyle/>
            <a:p>
              <a:pPr marL="0" lvl="0" indent="0">
                <a:lnSpc>
                  <a:spcPts val="7020"/>
                </a:lnSpc>
                <a:spcBef>
                  <a:spcPct val="0"/>
                </a:spcBef>
              </a:pPr>
              <a:r>
                <a:rPr lang="id-ID" altLang="en-US" sz="7020">
                  <a:solidFill>
                    <a:srgbClr val="352652"/>
                  </a:solidFill>
                  <a:latin typeface="Bernard MT Condensed" panose="02050806060905020404" charset="0"/>
                  <a:cs typeface="Bernard MT Condensed" panose="02050806060905020404" charset="0"/>
                </a:rPr>
                <a:t>KEUNGGULAN</a:t>
              </a:r>
              <a:endParaRPr lang="id-ID" altLang="en-US" sz="1200">
                <a:solidFill>
                  <a:srgbClr val="352652"/>
                </a:solidFill>
                <a:latin typeface="Bernard MT Condensed" panose="02050806060905020404" charset="0"/>
                <a:cs typeface="Bernard MT Condensed" panose="02050806060905020404" charset="0"/>
              </a:endParaRPr>
            </a:p>
          </p:txBody>
        </p:sp>
      </p:grpSp>
      <p:grpSp>
        <p:nvGrpSpPr>
          <p:cNvPr id="5" name="Group 5"/>
          <p:cNvGrpSpPr/>
          <p:nvPr/>
        </p:nvGrpSpPr>
        <p:grpSpPr>
          <a:xfrm rot="-6696528">
            <a:off x="7263483" y="-698273"/>
            <a:ext cx="16086983" cy="10214406"/>
            <a:chOff x="0" y="0"/>
            <a:chExt cx="8332942" cy="5290990"/>
          </a:xfrm>
        </p:grpSpPr>
        <p:sp>
          <p:nvSpPr>
            <p:cNvPr id="6" name="Freeform 6"/>
            <p:cNvSpPr/>
            <p:nvPr/>
          </p:nvSpPr>
          <p:spPr>
            <a:xfrm>
              <a:off x="0" y="0"/>
              <a:ext cx="8332943" cy="5290990"/>
            </a:xfrm>
            <a:custGeom>
              <a:avLst/>
              <a:gdLst/>
              <a:ahLst/>
              <a:cxnLst/>
              <a:rect l="l" t="t" r="r" b="b"/>
              <a:pathLst>
                <a:path w="8332943" h="5290990">
                  <a:moveTo>
                    <a:pt x="0" y="0"/>
                  </a:moveTo>
                  <a:lnTo>
                    <a:pt x="8332943" y="0"/>
                  </a:lnTo>
                  <a:lnTo>
                    <a:pt x="8332943" y="5290990"/>
                  </a:lnTo>
                  <a:lnTo>
                    <a:pt x="0" y="5290990"/>
                  </a:lnTo>
                  <a:close/>
                </a:path>
              </a:pathLst>
            </a:custGeom>
            <a:solidFill>
              <a:srgbClr val="FEB3EB"/>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329401" y="1374211"/>
            <a:ext cx="8929899" cy="72088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AA"/>
        </a:solidFill>
        <a:effectLst/>
      </p:bgPr>
    </p:bg>
    <p:spTree>
      <p:nvGrpSpPr>
        <p:cNvPr id="1" name=""/>
        <p:cNvGrpSpPr/>
        <p:nvPr/>
      </p:nvGrpSpPr>
      <p:grpSpPr>
        <a:xfrm>
          <a:off x="0" y="0"/>
          <a:ext cx="0" cy="0"/>
          <a:chOff x="0" y="0"/>
          <a:chExt cx="0" cy="0"/>
        </a:xfrm>
      </p:grpSpPr>
      <p:sp>
        <p:nvSpPr>
          <p:cNvPr id="2" name="TextBox 2"/>
          <p:cNvSpPr txBox="1"/>
          <p:nvPr/>
        </p:nvSpPr>
        <p:spPr>
          <a:xfrm>
            <a:off x="1066800" y="2856865"/>
            <a:ext cx="5958205" cy="6401435"/>
          </a:xfrm>
          <a:prstGeom prst="rect">
            <a:avLst/>
          </a:prstGeom>
        </p:spPr>
        <p:txBody>
          <a:bodyPr wrap="square" lIns="0" tIns="0" rIns="0" bIns="0" rtlCol="0" anchor="t">
            <a:spAutoFit/>
          </a:bodyPr>
          <a:lstStyle/>
          <a:p>
            <a:pPr marL="0" lvl="0" indent="0" algn="just">
              <a:lnSpc>
                <a:spcPct val="100000"/>
              </a:lnSpc>
              <a:spcBef>
                <a:spcPct val="0"/>
              </a:spcBef>
            </a:pPr>
            <a:r>
              <a:rPr lang="en-US" sz="3200" u="none" spc="-102">
                <a:solidFill>
                  <a:srgbClr val="352652"/>
                </a:solidFill>
                <a:latin typeface="Times New Roman" panose="02020603050405020304" charset="0"/>
                <a:cs typeface="Times New Roman" panose="02020603050405020304" charset="0"/>
              </a:rPr>
              <a:t>Pada masa depan jika mendapat pendanaan, program ini dapat direalisasikan oleh perusahaan – perusahaan agen travel dengan cara melakukan kerjasama antara kami dan perusahaan tersebut. Jadi, kami sebagai pembuat program dan perusahaan agen travel yang menjalankan program tersebut. Program ini berpotensi menghasilkan keuntungan dan dapat menarik lebih banyak pelanggan karena terdapat fitur pemilihan rute dan penjemputan dari rumah.</a:t>
            </a:r>
          </a:p>
        </p:txBody>
      </p:sp>
      <p:sp>
        <p:nvSpPr>
          <p:cNvPr id="3" name="TextBox 3"/>
          <p:cNvSpPr txBox="1"/>
          <p:nvPr/>
        </p:nvSpPr>
        <p:spPr>
          <a:xfrm>
            <a:off x="1028700" y="1028700"/>
            <a:ext cx="8823960" cy="1457325"/>
          </a:xfrm>
          <a:prstGeom prst="rect">
            <a:avLst/>
          </a:prstGeom>
        </p:spPr>
        <p:txBody>
          <a:bodyPr wrap="square" lIns="0" tIns="0" rIns="0" bIns="0" rtlCol="0" anchor="t">
            <a:spAutoFit/>
          </a:bodyPr>
          <a:lstStyle/>
          <a:p>
            <a:pPr>
              <a:lnSpc>
                <a:spcPts val="11365"/>
              </a:lnSpc>
            </a:pPr>
            <a:r>
              <a:rPr lang="id-ID" altLang="en-US" sz="6600">
                <a:solidFill>
                  <a:srgbClr val="352652"/>
                </a:solidFill>
                <a:latin typeface="Bernard MT Condensed" panose="02050806060905020404" charset="0"/>
                <a:cs typeface="Bernard MT Condensed" panose="02050806060905020404" charset="0"/>
              </a:rPr>
              <a:t>POTENSI DI MASA DEPAN</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796804" y="2307667"/>
            <a:ext cx="9462496" cy="69506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B08B2-8913-4527-95D5-78DC784CB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204" y="0"/>
            <a:ext cx="6337592" cy="10287000"/>
          </a:xfrm>
          <a:prstGeom prst="rect">
            <a:avLst/>
          </a:prstGeom>
        </p:spPr>
      </p:pic>
    </p:spTree>
    <p:extLst>
      <p:ext uri="{BB962C8B-B14F-4D97-AF65-F5344CB8AC3E}">
        <p14:creationId xmlns:p14="http://schemas.microsoft.com/office/powerpoint/2010/main" val="1888347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283</Words>
  <Application>Microsoft Office PowerPoint</Application>
  <PresentationFormat>Custom</PresentationFormat>
  <Paragraphs>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Arial</vt:lpstr>
      <vt:lpstr>Times New Roman</vt:lpstr>
      <vt:lpstr>Bernard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alfina diva</cp:lastModifiedBy>
  <cp:revision>12</cp:revision>
  <dcterms:created xsi:type="dcterms:W3CDTF">2006-08-16T00:00:00Z</dcterms:created>
  <dcterms:modified xsi:type="dcterms:W3CDTF">2021-06-16T06:47:28Z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