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47" r:id="rId1"/>
  </p:sldMasterIdLst>
  <p:notesMasterIdLst>
    <p:notesMasterId r:id="rId25"/>
  </p:notesMasterIdLst>
  <p:sldIdLst>
    <p:sldId id="256" r:id="rId2"/>
    <p:sldId id="257" r:id="rId3"/>
    <p:sldId id="314" r:id="rId4"/>
    <p:sldId id="315" r:id="rId5"/>
    <p:sldId id="266" r:id="rId6"/>
    <p:sldId id="316" r:id="rId7"/>
    <p:sldId id="310" r:id="rId8"/>
    <p:sldId id="313" r:id="rId9"/>
    <p:sldId id="263" r:id="rId10"/>
    <p:sldId id="293" r:id="rId11"/>
    <p:sldId id="312" r:id="rId12"/>
    <p:sldId id="292" r:id="rId13"/>
    <p:sldId id="317" r:id="rId14"/>
    <p:sldId id="298" r:id="rId15"/>
    <p:sldId id="305" r:id="rId16"/>
    <p:sldId id="300" r:id="rId17"/>
    <p:sldId id="301" r:id="rId18"/>
    <p:sldId id="318" r:id="rId19"/>
    <p:sldId id="299" r:id="rId20"/>
    <p:sldId id="319" r:id="rId21"/>
    <p:sldId id="291" r:id="rId22"/>
    <p:sldId id="297" r:id="rId23"/>
    <p:sldId id="265"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A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4751" autoAdjust="0"/>
  </p:normalViewPr>
  <p:slideViewPr>
    <p:cSldViewPr>
      <p:cViewPr varScale="1">
        <p:scale>
          <a:sx n="59" d="100"/>
          <a:sy n="59" d="100"/>
        </p:scale>
        <p:origin x="-146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4CC98-F307-485E-8FB3-45811C3A2A06}" type="datetimeFigureOut">
              <a:rPr lang="zh-CN" altLang="en-US" smtClean="0"/>
              <a:t>2013/12/10 Tuesday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9EBF2B-7650-4257-878E-F10D987FB530}" type="slidenum">
              <a:rPr lang="zh-CN" altLang="en-US" smtClean="0"/>
              <a:t>‹#›</a:t>
            </a:fld>
            <a:endParaRPr lang="zh-CN" altLang="en-US"/>
          </a:p>
        </p:txBody>
      </p:sp>
    </p:spTree>
    <p:extLst>
      <p:ext uri="{BB962C8B-B14F-4D97-AF65-F5344CB8AC3E}">
        <p14:creationId xmlns:p14="http://schemas.microsoft.com/office/powerpoint/2010/main" val="25947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随着计算机硬件性能的提高和虚拟现实技术的发展，</a:t>
            </a:r>
            <a:r>
              <a:rPr lang="en-US" altLang="zh-CN" sz="1200" kern="1200" dirty="0" smtClean="0">
                <a:solidFill>
                  <a:schemeClr val="tx1"/>
                </a:solidFill>
                <a:effectLst/>
                <a:latin typeface="+mn-lt"/>
                <a:ea typeface="+mn-ea"/>
                <a:cs typeface="+mn-cs"/>
              </a:rPr>
              <a:t>3D</a:t>
            </a:r>
            <a:r>
              <a:rPr lang="zh-CN" altLang="zh-CN" sz="1200" kern="1200" dirty="0" smtClean="0">
                <a:solidFill>
                  <a:schemeClr val="tx1"/>
                </a:solidFill>
                <a:effectLst/>
                <a:latin typeface="+mn-lt"/>
                <a:ea typeface="+mn-ea"/>
                <a:cs typeface="+mn-cs"/>
              </a:rPr>
              <a:t>虚拟仿真和显示在电影特技、游戏动画、数字景区、气象预报、工业设计等领域应用价值的日益凸显</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衣服仿真</a:t>
            </a:r>
            <a:r>
              <a:rPr lang="zh-CN" altLang="en-US" sz="1200" dirty="0" smtClean="0"/>
              <a:t>逐渐成为新的研究趋势，可用于游戏、电影、动画等多种娱乐行业，服装计算机辅助设计与计算机辅助制造等行业，以及</a:t>
            </a:r>
            <a:r>
              <a:rPr lang="zh-CN" altLang="en-US" sz="1200" b="0" dirty="0" smtClean="0"/>
              <a:t>虚拟衣服实时试穿；</a:t>
            </a:r>
          </a:p>
          <a:p>
            <a:r>
              <a:rPr lang="zh-CN" altLang="zh-CN" sz="1200" kern="1200" dirty="0" smtClean="0">
                <a:solidFill>
                  <a:schemeClr val="tx1"/>
                </a:solidFill>
                <a:effectLst/>
                <a:latin typeface="+mn-lt"/>
                <a:ea typeface="+mn-ea"/>
                <a:cs typeface="+mn-cs"/>
              </a:rPr>
              <a:t>首先，从不同的角度可以将布料的力学和物理特性分成不同种类。从布料纤维的属性分有棉、麻、丝、合成纤维等；从布料结构上有直径型、内纤维型、纱线型；从纱线结构可以分为织布、针织布、非织布；从布料的形状可以分为紧型和松型。这诸多的属性对布料的刚度，弯曲性，虚拟效果至关重要。其次，衣服随着人体在运动的过程中，空气浮力对衣服形态的影响也将增加，成为高精度仿真中不得不考虑的重要因素。</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为了得到逼真的视觉效果，一般每个物理模型的元素量都在数千甚至百万。特别在基于物理模型的可变形体仿真中，对每个元素都需要求解动力学方程，而且还需要处理元素之间的自碰撞、物体之间的相互碰撞等问题，这将严重影响着衣服动画仿真与显示的实时性能。仿真效果的真实性和虚拟显示的实时性一直是衣服动画技术中的两大研究热点和难点，长期制约着</a:t>
            </a:r>
            <a:r>
              <a:rPr lang="en-US" altLang="zh-CN" sz="1200" kern="1200" dirty="0" smtClean="0">
                <a:solidFill>
                  <a:schemeClr val="tx1"/>
                </a:solidFill>
                <a:effectLst/>
                <a:latin typeface="+mn-lt"/>
                <a:ea typeface="+mn-ea"/>
                <a:cs typeface="+mn-cs"/>
              </a:rPr>
              <a:t>3D</a:t>
            </a:r>
            <a:r>
              <a:rPr lang="zh-CN" altLang="zh-CN" sz="1200" kern="1200" dirty="0" smtClean="0">
                <a:solidFill>
                  <a:schemeClr val="tx1"/>
                </a:solidFill>
                <a:effectLst/>
                <a:latin typeface="+mn-lt"/>
                <a:ea typeface="+mn-ea"/>
                <a:cs typeface="+mn-cs"/>
              </a:rPr>
              <a:t>虚拟衣服动画在现实世界中的应用范围。</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布料的种类和针织结构的不同会对布料的刚度和弯曲性产生不同的影响，衣服在运动过程中，空气浮力的变化也是会对衣服的仿真造成极大的影响。</a:t>
            </a:r>
            <a:endParaRPr lang="en-US" altLang="zh-CN" sz="1200" kern="1200" dirty="0" smtClean="0">
              <a:solidFill>
                <a:schemeClr val="tx1"/>
              </a:solidFill>
              <a:effectLst/>
              <a:latin typeface="+mn-lt"/>
              <a:ea typeface="+mn-ea"/>
              <a:cs typeface="+mn-cs"/>
            </a:endParaRPr>
          </a:p>
          <a:p>
            <a:r>
              <a:rPr lang="zh-CN" altLang="en-US" dirty="0" smtClean="0"/>
              <a:t>每个模型都由成千甚至百万的元素，计算量很大，而且衣服豫东过程中的碰撞检测也需要巨大的计算量，所以可看出衣服动画的真实性和实时性一直是两个研究热点和难点。</a:t>
            </a:r>
            <a:endParaRPr lang="zh-CN" altLang="en-US" dirty="0"/>
          </a:p>
        </p:txBody>
      </p:sp>
      <p:sp>
        <p:nvSpPr>
          <p:cNvPr id="4" name="灯片编号占位符 3"/>
          <p:cNvSpPr>
            <a:spLocks noGrp="1"/>
          </p:cNvSpPr>
          <p:nvPr>
            <p:ph type="sldNum" sz="quarter" idx="10"/>
          </p:nvPr>
        </p:nvSpPr>
        <p:spPr/>
        <p:txBody>
          <a:bodyPr/>
          <a:lstStyle/>
          <a:p>
            <a:fld id="{D49EBF2B-7650-4257-878E-F10D987FB530}" type="slidenum">
              <a:rPr lang="zh-CN" altLang="en-US" smtClean="0"/>
              <a:t>3</a:t>
            </a:fld>
            <a:endParaRPr lang="zh-CN" altLang="en-US"/>
          </a:p>
        </p:txBody>
      </p:sp>
    </p:spTree>
    <p:extLst>
      <p:ext uri="{BB962C8B-B14F-4D97-AF65-F5344CB8AC3E}">
        <p14:creationId xmlns:p14="http://schemas.microsoft.com/office/powerpoint/2010/main" val="2504370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通过求解原始网格每个三角形的质心点，连接各质心点可得到原始网格的对偶网格</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原始三角网格中，一个三角形有三个邻接三角形</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边界三角形少于三个</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。因此，在对偶网格上</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对偶网格上一个顶点对应原始网格中一个三角形</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，一个网格顶点有三个邻接顶点，因此对偶网格中一个网格顶点的</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阶邻域结构刚好组成一个四面体，这比原始网格中顶点的</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邻域结构要简单得多。</a:t>
                </a:r>
                <a:r>
                  <a:rPr lang="zh-CN" altLang="en-US" dirty="0" smtClean="0"/>
                  <a:t>对偶顶点的领域关系简单  </a:t>
                </a:r>
                <a:r>
                  <a:rPr lang="zh-CN" altLang="zh-CN" sz="1200" i="0" kern="1200" dirty="0" smtClean="0">
                    <a:solidFill>
                      <a:schemeClr val="tx1"/>
                    </a:solidFill>
                    <a:effectLst/>
                    <a:latin typeface="+mn-lt"/>
                    <a:ea typeface="+mn-ea"/>
                    <a:cs typeface="+mn-cs"/>
                  </a:rPr>
                  <a:t>其中，</a:t>
                </a:r>
                <a14:m>
                  <m:oMath xmlns:m="http://schemas.openxmlformats.org/officeDocument/2006/math">
                    <m:sSubSup>
                      <m:sSubSupPr>
                        <m:ctrlPr>
                          <a:rPr lang="zh-CN" altLang="zh-CN" sz="1200" i="1" kern="1200">
                            <a:solidFill>
                              <a:schemeClr val="tx1"/>
                            </a:solidFill>
                            <a:effectLst/>
                            <a:latin typeface="Cambria Math"/>
                            <a:ea typeface="+mn-ea"/>
                            <a:cs typeface="+mn-cs"/>
                          </a:rPr>
                        </m:ctrlPr>
                      </m:sSubSupPr>
                      <m:e>
                        <m:r>
                          <m:rPr>
                            <m:sty m:val="p"/>
                          </m:rPr>
                          <a:rPr lang="en-US" altLang="zh-CN" sz="1200" i="0" kern="1200">
                            <a:solidFill>
                              <a:schemeClr val="tx1"/>
                            </a:solidFill>
                            <a:effectLst/>
                            <a:latin typeface="Cambria Math"/>
                            <a:ea typeface="+mn-ea"/>
                            <a:cs typeface="+mn-cs"/>
                          </a:rPr>
                          <m:t>q</m:t>
                        </m:r>
                      </m:e>
                      <m:sub>
                        <m:r>
                          <m:rPr>
                            <m:sty m:val="p"/>
                          </m:rPr>
                          <a:rPr lang="en-US" altLang="zh-CN" sz="1200" i="0" kern="1200">
                            <a:solidFill>
                              <a:schemeClr val="tx1"/>
                            </a:solidFill>
                            <a:effectLst/>
                            <a:latin typeface="Cambria Math"/>
                            <a:ea typeface="+mn-ea"/>
                            <a:cs typeface="+mn-cs"/>
                          </a:rPr>
                          <m:t>i</m:t>
                        </m:r>
                      </m:sub>
                      <m:sup>
                        <m:r>
                          <a:rPr lang="en-US" altLang="zh-CN" sz="1200" i="0" kern="1200">
                            <a:solidFill>
                              <a:schemeClr val="tx1"/>
                            </a:solidFill>
                            <a:effectLst/>
                            <a:latin typeface="Cambria Math"/>
                            <a:ea typeface="+mn-ea"/>
                            <a:cs typeface="+mn-cs"/>
                          </a:rPr>
                          <m:t>∗</m:t>
                        </m:r>
                      </m:sup>
                    </m:sSubSup>
                  </m:oMath>
                </a14:m>
                <a:r>
                  <a:rPr lang="zh-CN" altLang="zh-CN" sz="1200" i="0" kern="1200" dirty="0">
                    <a:solidFill>
                      <a:schemeClr val="tx1"/>
                    </a:solidFill>
                    <a:effectLst/>
                    <a:latin typeface="+mn-lt"/>
                    <a:ea typeface="+mn-ea"/>
                    <a:cs typeface="+mn-cs"/>
                  </a:rPr>
                  <a:t>是对偶点</a:t>
                </a:r>
                <a14:m>
                  <m:oMath xmlns:m="http://schemas.openxmlformats.org/officeDocument/2006/math">
                    <m:sSubSup>
                      <m:sSubSupPr>
                        <m:ctrlPr>
                          <a:rPr lang="zh-CN" altLang="zh-CN" sz="1200" i="1" kern="1200">
                            <a:solidFill>
                              <a:schemeClr val="tx1"/>
                            </a:solidFill>
                            <a:effectLst/>
                            <a:latin typeface="Cambria Math"/>
                            <a:ea typeface="+mn-ea"/>
                            <a:cs typeface="+mn-cs"/>
                          </a:rPr>
                        </m:ctrlPr>
                      </m:sSubSupPr>
                      <m:e>
                        <m:r>
                          <m:rPr>
                            <m:sty m:val="p"/>
                          </m:rPr>
                          <a:rPr lang="en-US" altLang="zh-CN" sz="1200" i="0" kern="1200">
                            <a:solidFill>
                              <a:schemeClr val="tx1"/>
                            </a:solidFill>
                            <a:effectLst/>
                            <a:latin typeface="Cambria Math"/>
                            <a:ea typeface="+mn-ea"/>
                            <a:cs typeface="+mn-cs"/>
                          </a:rPr>
                          <m:t>v</m:t>
                        </m:r>
                      </m:e>
                      <m:sub>
                        <m:r>
                          <m:rPr>
                            <m:sty m:val="p"/>
                          </m:rPr>
                          <a:rPr lang="en-US" altLang="zh-CN" sz="1200" i="0" kern="1200">
                            <a:solidFill>
                              <a:schemeClr val="tx1"/>
                            </a:solidFill>
                            <a:effectLst/>
                            <a:latin typeface="Cambria Math"/>
                            <a:ea typeface="+mn-ea"/>
                            <a:cs typeface="+mn-cs"/>
                          </a:rPr>
                          <m:t>i</m:t>
                        </m:r>
                      </m:sub>
                      <m:sup>
                        <m:r>
                          <a:rPr lang="en-US" altLang="zh-CN" sz="1200" i="0" kern="1200">
                            <a:solidFill>
                              <a:schemeClr val="tx1"/>
                            </a:solidFill>
                            <a:effectLst/>
                            <a:latin typeface="Cambria Math"/>
                            <a:ea typeface="+mn-ea"/>
                            <a:cs typeface="+mn-cs"/>
                          </a:rPr>
                          <m:t>∗</m:t>
                        </m:r>
                      </m:sup>
                    </m:sSubSup>
                  </m:oMath>
                </a14:m>
                <a:r>
                  <a:rPr lang="zh-CN" altLang="zh-CN" sz="1200" i="0" kern="1200" dirty="0">
                    <a:solidFill>
                      <a:schemeClr val="tx1"/>
                    </a:solidFill>
                    <a:effectLst/>
                    <a:latin typeface="+mn-lt"/>
                    <a:ea typeface="+mn-ea"/>
                    <a:cs typeface="+mn-cs"/>
                  </a:rPr>
                  <a:t>在其邻接顶点所构成的三角形平面</a:t>
                </a:r>
                <a:r>
                  <a:rPr lang="en-US" altLang="zh-CN" sz="1200" i="0" kern="1200" dirty="0">
                    <a:solidFill>
                      <a:schemeClr val="tx1"/>
                    </a:solidFill>
                    <a:effectLst/>
                    <a:latin typeface="+mn-lt"/>
                    <a:ea typeface="+mn-ea"/>
                    <a:cs typeface="+mn-cs"/>
                  </a:rPr>
                  <a:t>i</a:t>
                </a:r>
                <a:r>
                  <a:rPr lang="zh-CN" altLang="zh-CN" sz="1200" i="0" kern="1200" dirty="0">
                    <a:solidFill>
                      <a:schemeClr val="tx1"/>
                    </a:solidFill>
                    <a:effectLst/>
                    <a:latin typeface="+mn-lt"/>
                    <a:ea typeface="+mn-ea"/>
                    <a:cs typeface="+mn-cs"/>
                  </a:rPr>
                  <a:t>上的投影点，</a:t>
                </a:r>
                <a14:m>
                  <m:oMath xmlns:m="http://schemas.openxmlformats.org/officeDocument/2006/math">
                    <m:sSubSup>
                      <m:sSubSupPr>
                        <m:ctrlPr>
                          <a:rPr lang="zh-CN" altLang="zh-CN" sz="1200" i="1" kern="1200">
                            <a:solidFill>
                              <a:schemeClr val="tx1"/>
                            </a:solidFill>
                            <a:effectLst/>
                            <a:latin typeface="Cambria Math"/>
                            <a:ea typeface="+mn-ea"/>
                            <a:cs typeface="+mn-cs"/>
                          </a:rPr>
                        </m:ctrlPr>
                      </m:sSubSupPr>
                      <m:e>
                        <m:r>
                          <m:rPr>
                            <m:sty m:val="p"/>
                          </m:rPr>
                          <a:rPr lang="en-US" altLang="zh-CN" sz="1200" i="0" kern="1200">
                            <a:solidFill>
                              <a:schemeClr val="tx1"/>
                            </a:solidFill>
                            <a:effectLst/>
                            <a:latin typeface="Cambria Math"/>
                            <a:ea typeface="+mn-ea"/>
                            <a:cs typeface="+mn-cs"/>
                          </a:rPr>
                          <m:t>n</m:t>
                        </m:r>
                      </m:e>
                      <m:sub>
                        <m:r>
                          <m:rPr>
                            <m:sty m:val="p"/>
                          </m:rPr>
                          <a:rPr lang="en-US" altLang="zh-CN" sz="1200" i="0" kern="1200">
                            <a:solidFill>
                              <a:schemeClr val="tx1"/>
                            </a:solidFill>
                            <a:effectLst/>
                            <a:latin typeface="Cambria Math"/>
                            <a:ea typeface="+mn-ea"/>
                            <a:cs typeface="+mn-cs"/>
                          </a:rPr>
                          <m:t>i</m:t>
                        </m:r>
                      </m:sub>
                      <m:sup>
                        <m:r>
                          <a:rPr lang="en-US" altLang="zh-CN" sz="1200" i="0" kern="1200">
                            <a:solidFill>
                              <a:schemeClr val="tx1"/>
                            </a:solidFill>
                            <a:effectLst/>
                            <a:latin typeface="Cambria Math"/>
                            <a:ea typeface="+mn-ea"/>
                            <a:cs typeface="+mn-cs"/>
                          </a:rPr>
                          <m:t>∗</m:t>
                        </m:r>
                      </m:sup>
                    </m:sSubSup>
                  </m:oMath>
                </a14:m>
                <a:r>
                  <a:rPr lang="zh-CN" altLang="zh-CN" sz="1200" i="0" kern="1200" dirty="0">
                    <a:solidFill>
                      <a:schemeClr val="tx1"/>
                    </a:solidFill>
                    <a:effectLst/>
                    <a:latin typeface="+mn-lt"/>
                    <a:ea typeface="+mn-ea"/>
                    <a:cs typeface="+mn-cs"/>
                  </a:rPr>
                  <a:t>是指平面外侧的单位法向量，</a:t>
                </a:r>
                <a14:m>
                  <m:oMath xmlns:m="http://schemas.openxmlformats.org/officeDocument/2006/math">
                    <m:sSub>
                      <m:sSubPr>
                        <m:ctrlPr>
                          <a:rPr lang="zh-CN" altLang="zh-CN" sz="1200" i="1" kern="1200">
                            <a:solidFill>
                              <a:schemeClr val="tx1"/>
                            </a:solidFill>
                            <a:effectLst/>
                            <a:latin typeface="Cambria Math"/>
                            <a:ea typeface="+mn-ea"/>
                            <a:cs typeface="+mn-cs"/>
                          </a:rPr>
                        </m:ctrlPr>
                      </m:sSubPr>
                      <m:e>
                        <m:r>
                          <m:rPr>
                            <m:sty m:val="p"/>
                          </m:rPr>
                          <a:rPr lang="en-US" altLang="zh-CN" sz="1200" i="0" kern="1200">
                            <a:solidFill>
                              <a:schemeClr val="tx1"/>
                            </a:solidFill>
                            <a:effectLst/>
                            <a:latin typeface="Cambria Math"/>
                            <a:ea typeface="+mn-ea"/>
                            <a:cs typeface="+mn-cs"/>
                          </a:rPr>
                          <m:t>h</m:t>
                        </m:r>
                      </m:e>
                      <m:sub>
                        <m:r>
                          <m:rPr>
                            <m:sty m:val="p"/>
                          </m:rPr>
                          <a:rPr lang="en-US" altLang="zh-CN" sz="1200" i="0" kern="1200">
                            <a:solidFill>
                              <a:schemeClr val="tx1"/>
                            </a:solidFill>
                            <a:effectLst/>
                            <a:latin typeface="Cambria Math"/>
                            <a:ea typeface="+mn-ea"/>
                            <a:cs typeface="+mn-cs"/>
                          </a:rPr>
                          <m:t>i</m:t>
                        </m:r>
                      </m:sub>
                    </m:sSub>
                  </m:oMath>
                </a14:m>
                <a:r>
                  <a:rPr lang="zh-CN" altLang="zh-CN" sz="1200" i="0" kern="1200" dirty="0">
                    <a:solidFill>
                      <a:schemeClr val="tx1"/>
                    </a:solidFill>
                    <a:effectLst/>
                    <a:latin typeface="+mn-lt"/>
                    <a:ea typeface="+mn-ea"/>
                    <a:cs typeface="+mn-cs"/>
                  </a:rPr>
                  <a:t>是法向量的带符号的模，</a:t>
                </a:r>
                <a14:m>
                  <m:oMath xmlns:m="http://schemas.openxmlformats.org/officeDocument/2006/math">
                    <m:sSubSup>
                      <m:sSubSupPr>
                        <m:ctrlPr>
                          <a:rPr lang="zh-CN" altLang="zh-CN" sz="1200" i="1" kern="1200">
                            <a:solidFill>
                              <a:schemeClr val="tx1"/>
                            </a:solidFill>
                            <a:effectLst/>
                            <a:latin typeface="Cambria Math"/>
                            <a:ea typeface="+mn-ea"/>
                            <a:cs typeface="+mn-cs"/>
                          </a:rPr>
                        </m:ctrlPr>
                      </m:sSubSupPr>
                      <m:e>
                        <m:r>
                          <m:rPr>
                            <m:sty m:val="p"/>
                          </m:rPr>
                          <a:rPr lang="en-US" altLang="zh-CN" sz="1200" i="0" kern="1200">
                            <a:solidFill>
                              <a:schemeClr val="tx1"/>
                            </a:solidFill>
                            <a:effectLst/>
                            <a:latin typeface="Cambria Math"/>
                            <a:ea typeface="+mn-ea"/>
                            <a:cs typeface="+mn-cs"/>
                          </a:rPr>
                          <m:t>ω</m:t>
                        </m:r>
                      </m:e>
                      <m:sub>
                        <m:r>
                          <m:rPr>
                            <m:sty m:val="p"/>
                          </m:rPr>
                          <a:rPr lang="en-US" altLang="zh-CN" sz="1200" i="0" kern="1200">
                            <a:solidFill>
                              <a:schemeClr val="tx1"/>
                            </a:solidFill>
                            <a:effectLst/>
                            <a:latin typeface="Cambria Math"/>
                            <a:ea typeface="+mn-ea"/>
                            <a:cs typeface="+mn-cs"/>
                          </a:rPr>
                          <m:t>ij</m:t>
                        </m:r>
                      </m:sub>
                      <m:sup>
                        <m:r>
                          <a:rPr lang="en-US" altLang="zh-CN" sz="1200" i="0" kern="1200">
                            <a:solidFill>
                              <a:schemeClr val="tx1"/>
                            </a:solidFill>
                            <a:effectLst/>
                            <a:latin typeface="Cambria Math"/>
                            <a:ea typeface="+mn-ea"/>
                            <a:cs typeface="+mn-cs"/>
                          </a:rPr>
                          <m:t>∗</m:t>
                        </m:r>
                      </m:sup>
                    </m:sSubSup>
                  </m:oMath>
                </a14:m>
                <a:r>
                  <a:rPr lang="zh-CN" altLang="zh-CN" sz="1200" i="0" kern="1200" dirty="0">
                    <a:solidFill>
                      <a:schemeClr val="tx1"/>
                    </a:solidFill>
                    <a:effectLst/>
                    <a:latin typeface="+mn-lt"/>
                    <a:ea typeface="+mn-ea"/>
                    <a:cs typeface="+mn-cs"/>
                  </a:rPr>
                  <a:t>是</a:t>
                </a:r>
                <a14:m>
                  <m:oMath xmlns:m="http://schemas.openxmlformats.org/officeDocument/2006/math">
                    <m:sSubSup>
                      <m:sSubSupPr>
                        <m:ctrlPr>
                          <a:rPr lang="zh-CN" altLang="zh-CN" sz="1200" i="1" kern="1200">
                            <a:solidFill>
                              <a:schemeClr val="tx1"/>
                            </a:solidFill>
                            <a:effectLst/>
                            <a:latin typeface="Cambria Math"/>
                            <a:ea typeface="+mn-ea"/>
                            <a:cs typeface="+mn-cs"/>
                          </a:rPr>
                        </m:ctrlPr>
                      </m:sSubSupPr>
                      <m:e>
                        <m:r>
                          <m:rPr>
                            <m:sty m:val="p"/>
                          </m:rPr>
                          <a:rPr lang="en-US" altLang="zh-CN" sz="1200" i="0" kern="1200">
                            <a:solidFill>
                              <a:schemeClr val="tx1"/>
                            </a:solidFill>
                            <a:effectLst/>
                            <a:latin typeface="Cambria Math"/>
                            <a:ea typeface="+mn-ea"/>
                            <a:cs typeface="+mn-cs"/>
                          </a:rPr>
                          <m:t>q</m:t>
                        </m:r>
                      </m:e>
                      <m:sub>
                        <m:r>
                          <m:rPr>
                            <m:sty m:val="p"/>
                          </m:rPr>
                          <a:rPr lang="en-US" altLang="zh-CN" sz="1200" i="0" kern="1200">
                            <a:solidFill>
                              <a:schemeClr val="tx1"/>
                            </a:solidFill>
                            <a:effectLst/>
                            <a:latin typeface="Cambria Math"/>
                            <a:ea typeface="+mn-ea"/>
                            <a:cs typeface="+mn-cs"/>
                          </a:rPr>
                          <m:t>i</m:t>
                        </m:r>
                      </m:sub>
                      <m:sup>
                        <m:r>
                          <a:rPr lang="en-US" altLang="zh-CN" sz="1200" i="0" kern="1200">
                            <a:solidFill>
                              <a:schemeClr val="tx1"/>
                            </a:solidFill>
                            <a:effectLst/>
                            <a:latin typeface="Cambria Math"/>
                            <a:ea typeface="+mn-ea"/>
                            <a:cs typeface="+mn-cs"/>
                          </a:rPr>
                          <m:t>∗</m:t>
                        </m:r>
                      </m:sup>
                    </m:sSubSup>
                  </m:oMath>
                </a14:m>
                <a:r>
                  <a:rPr lang="zh-CN" altLang="zh-CN" sz="1200" i="0" kern="1200" dirty="0">
                    <a:solidFill>
                      <a:schemeClr val="tx1"/>
                    </a:solidFill>
                    <a:effectLst/>
                    <a:latin typeface="+mn-lt"/>
                    <a:ea typeface="+mn-ea"/>
                    <a:cs typeface="+mn-cs"/>
                  </a:rPr>
                  <a:t>的</a:t>
                </a:r>
                <a14:m>
                  <m:oMath xmlns:m="http://schemas.openxmlformats.org/officeDocument/2006/math">
                    <m:sSub>
                      <m:sSubPr>
                        <m:ctrlPr>
                          <a:rPr lang="zh-CN" altLang="zh-CN" sz="1200" i="1" kern="1200">
                            <a:solidFill>
                              <a:schemeClr val="tx1"/>
                            </a:solidFill>
                            <a:effectLst/>
                            <a:latin typeface="Cambria Math"/>
                            <a:ea typeface="+mn-ea"/>
                            <a:cs typeface="+mn-cs"/>
                          </a:rPr>
                        </m:ctrlPr>
                      </m:sSubPr>
                      <m:e>
                        <m:r>
                          <a:rPr lang="en-US" altLang="zh-CN" sz="1200" i="0" kern="1200">
                            <a:solidFill>
                              <a:schemeClr val="tx1"/>
                            </a:solidFill>
                            <a:effectLst/>
                            <a:latin typeface="Cambria Math"/>
                            <a:ea typeface="+mn-ea"/>
                            <a:cs typeface="+mn-cs"/>
                          </a:rPr>
                          <m:t>∆</m:t>
                        </m:r>
                      </m:e>
                      <m:sub>
                        <m:sSubSup>
                          <m:sSubSupPr>
                            <m:ctrlPr>
                              <a:rPr lang="zh-CN" altLang="zh-CN" sz="1200" i="1" kern="1200">
                                <a:solidFill>
                                  <a:schemeClr val="tx1"/>
                                </a:solidFill>
                                <a:effectLst/>
                                <a:latin typeface="Cambria Math"/>
                                <a:ea typeface="+mn-ea"/>
                                <a:cs typeface="+mn-cs"/>
                              </a:rPr>
                            </m:ctrlPr>
                          </m:sSubSupPr>
                          <m:e>
                            <m:r>
                              <m:rPr>
                                <m:sty m:val="p"/>
                              </m:rPr>
                              <a:rPr lang="en-US" altLang="zh-CN" sz="1200" i="0" kern="1200">
                                <a:solidFill>
                                  <a:schemeClr val="tx1"/>
                                </a:solidFill>
                                <a:effectLst/>
                                <a:latin typeface="Cambria Math"/>
                                <a:ea typeface="+mn-ea"/>
                                <a:cs typeface="+mn-cs"/>
                              </a:rPr>
                              <m:t>v</m:t>
                            </m:r>
                          </m:e>
                          <m:sub>
                            <m:r>
                              <m:rPr>
                                <m:sty m:val="p"/>
                              </m:rPr>
                              <a:rPr lang="en-US" altLang="zh-CN" sz="1200" i="0" kern="1200">
                                <a:solidFill>
                                  <a:schemeClr val="tx1"/>
                                </a:solidFill>
                                <a:effectLst/>
                                <a:latin typeface="Cambria Math"/>
                                <a:ea typeface="+mn-ea"/>
                                <a:cs typeface="+mn-cs"/>
                              </a:rPr>
                              <m:t>i</m:t>
                            </m:r>
                            <m:r>
                              <a:rPr lang="en-US" altLang="zh-CN" sz="1200" i="0" kern="1200">
                                <a:solidFill>
                                  <a:schemeClr val="tx1"/>
                                </a:solidFill>
                                <a:effectLst/>
                                <a:latin typeface="Cambria Math"/>
                                <a:ea typeface="+mn-ea"/>
                                <a:cs typeface="+mn-cs"/>
                              </a:rPr>
                              <m:t>1</m:t>
                            </m:r>
                          </m:sub>
                          <m:sup>
                            <m:r>
                              <a:rPr lang="en-US" altLang="zh-CN" sz="1200" i="0" kern="1200">
                                <a:solidFill>
                                  <a:schemeClr val="tx1"/>
                                </a:solidFill>
                                <a:effectLst/>
                                <a:latin typeface="Cambria Math"/>
                                <a:ea typeface="+mn-ea"/>
                                <a:cs typeface="+mn-cs"/>
                              </a:rPr>
                              <m:t>∗</m:t>
                            </m:r>
                          </m:sup>
                        </m:sSubSup>
                        <m:sSubSup>
                          <m:sSubSupPr>
                            <m:ctrlPr>
                              <a:rPr lang="zh-CN" altLang="zh-CN" sz="1200" i="1" kern="1200">
                                <a:solidFill>
                                  <a:schemeClr val="tx1"/>
                                </a:solidFill>
                                <a:effectLst/>
                                <a:latin typeface="Cambria Math"/>
                                <a:ea typeface="+mn-ea"/>
                                <a:cs typeface="+mn-cs"/>
                              </a:rPr>
                            </m:ctrlPr>
                          </m:sSubSupPr>
                          <m:e>
                            <m:r>
                              <m:rPr>
                                <m:sty m:val="p"/>
                              </m:rPr>
                              <a:rPr lang="en-US" altLang="zh-CN" sz="1200" i="0" kern="1200">
                                <a:solidFill>
                                  <a:schemeClr val="tx1"/>
                                </a:solidFill>
                                <a:effectLst/>
                                <a:latin typeface="Cambria Math"/>
                                <a:ea typeface="+mn-ea"/>
                                <a:cs typeface="+mn-cs"/>
                              </a:rPr>
                              <m:t>v</m:t>
                            </m:r>
                          </m:e>
                          <m:sub>
                            <m:r>
                              <m:rPr>
                                <m:sty m:val="p"/>
                              </m:rPr>
                              <a:rPr lang="en-US" altLang="zh-CN" sz="1200" i="0" kern="1200">
                                <a:solidFill>
                                  <a:schemeClr val="tx1"/>
                                </a:solidFill>
                                <a:effectLst/>
                                <a:latin typeface="Cambria Math"/>
                                <a:ea typeface="+mn-ea"/>
                                <a:cs typeface="+mn-cs"/>
                              </a:rPr>
                              <m:t>i</m:t>
                            </m:r>
                            <m:r>
                              <a:rPr lang="en-US" altLang="zh-CN" sz="1200" i="0" kern="1200">
                                <a:solidFill>
                                  <a:schemeClr val="tx1"/>
                                </a:solidFill>
                                <a:effectLst/>
                                <a:latin typeface="Cambria Math"/>
                                <a:ea typeface="+mn-ea"/>
                                <a:cs typeface="+mn-cs"/>
                              </a:rPr>
                              <m:t>2</m:t>
                            </m:r>
                          </m:sub>
                          <m:sup>
                            <m:r>
                              <a:rPr lang="en-US" altLang="zh-CN" sz="1200" i="0" kern="1200">
                                <a:solidFill>
                                  <a:schemeClr val="tx1"/>
                                </a:solidFill>
                                <a:effectLst/>
                                <a:latin typeface="Cambria Math"/>
                                <a:ea typeface="+mn-ea"/>
                                <a:cs typeface="+mn-cs"/>
                              </a:rPr>
                              <m:t>∗</m:t>
                            </m:r>
                          </m:sup>
                        </m:sSubSup>
                        <m:sSubSup>
                          <m:sSubSupPr>
                            <m:ctrlPr>
                              <a:rPr lang="zh-CN" altLang="zh-CN" sz="1200" i="1" kern="1200">
                                <a:solidFill>
                                  <a:schemeClr val="tx1"/>
                                </a:solidFill>
                                <a:effectLst/>
                                <a:latin typeface="Cambria Math"/>
                                <a:ea typeface="+mn-ea"/>
                                <a:cs typeface="+mn-cs"/>
                              </a:rPr>
                            </m:ctrlPr>
                          </m:sSubSupPr>
                          <m:e>
                            <m:r>
                              <m:rPr>
                                <m:sty m:val="p"/>
                              </m:rPr>
                              <a:rPr lang="en-US" altLang="zh-CN" sz="1200" i="0" kern="1200">
                                <a:solidFill>
                                  <a:schemeClr val="tx1"/>
                                </a:solidFill>
                                <a:effectLst/>
                                <a:latin typeface="Cambria Math"/>
                                <a:ea typeface="+mn-ea"/>
                                <a:cs typeface="+mn-cs"/>
                              </a:rPr>
                              <m:t>v</m:t>
                            </m:r>
                          </m:e>
                          <m:sub>
                            <m:r>
                              <m:rPr>
                                <m:sty m:val="p"/>
                              </m:rPr>
                              <a:rPr lang="en-US" altLang="zh-CN" sz="1200" i="0" kern="1200">
                                <a:solidFill>
                                  <a:schemeClr val="tx1"/>
                                </a:solidFill>
                                <a:effectLst/>
                                <a:latin typeface="Cambria Math"/>
                                <a:ea typeface="+mn-ea"/>
                                <a:cs typeface="+mn-cs"/>
                              </a:rPr>
                              <m:t>i</m:t>
                            </m:r>
                            <m:r>
                              <a:rPr lang="en-US" altLang="zh-CN" sz="1200" i="0" kern="1200">
                                <a:solidFill>
                                  <a:schemeClr val="tx1"/>
                                </a:solidFill>
                                <a:effectLst/>
                                <a:latin typeface="Cambria Math"/>
                                <a:ea typeface="+mn-ea"/>
                                <a:cs typeface="+mn-cs"/>
                              </a:rPr>
                              <m:t>3</m:t>
                            </m:r>
                          </m:sub>
                          <m:sup>
                            <m:r>
                              <a:rPr lang="en-US" altLang="zh-CN" sz="1200" i="0" kern="1200">
                                <a:solidFill>
                                  <a:schemeClr val="tx1"/>
                                </a:solidFill>
                                <a:effectLst/>
                                <a:latin typeface="Cambria Math"/>
                                <a:ea typeface="+mn-ea"/>
                                <a:cs typeface="+mn-cs"/>
                              </a:rPr>
                              <m:t>∗</m:t>
                            </m:r>
                          </m:sup>
                        </m:sSubSup>
                      </m:sub>
                    </m:sSub>
                  </m:oMath>
                </a14:m>
                <a:r>
                  <a:rPr lang="zh-CN" altLang="zh-CN" sz="1200" i="0" kern="1200" dirty="0">
                    <a:solidFill>
                      <a:schemeClr val="tx1"/>
                    </a:solidFill>
                    <a:effectLst/>
                    <a:latin typeface="+mn-lt"/>
                    <a:ea typeface="+mn-ea"/>
                    <a:cs typeface="+mn-cs"/>
                  </a:rPr>
                  <a:t>上的质心坐标值。</a:t>
                </a:r>
                <a:endParaRPr lang="zh-CN" altLang="en-US" i="0"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通过求解原始网格每个三角形的质心点，连接各质心点可得到原始网格的对偶网格</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原始三角网格中，一个三角形有三个邻接三角形</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边界三角形少于三个</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。因此，在对偶网格上</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对偶网格上一个顶点对应原始网格中一个三角形</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，一个网格顶点有三个邻接顶点，因此对偶网格中一个网格顶点的</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阶邻域结构刚好组成一个四面体，这比原始网格中顶点的</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邻域结构要简单得多。</a:t>
                </a:r>
                <a:r>
                  <a:rPr lang="zh-CN" altLang="en-US" dirty="0" smtClean="0"/>
                  <a:t>对偶顶点的领域关系简单  </a:t>
                </a:r>
                <a:r>
                  <a:rPr lang="zh-CN" altLang="zh-CN" sz="1200" i="0" kern="1200" dirty="0" smtClean="0">
                    <a:solidFill>
                      <a:schemeClr val="tx1"/>
                    </a:solidFill>
                    <a:effectLst/>
                    <a:latin typeface="+mn-lt"/>
                    <a:ea typeface="+mn-ea"/>
                    <a:cs typeface="+mn-cs"/>
                  </a:rPr>
                  <a:t>其中，</a:t>
                </a:r>
                <a:r>
                  <a:rPr lang="en-US" altLang="zh-CN" sz="1200" i="0" kern="1200">
                    <a:solidFill>
                      <a:schemeClr val="tx1"/>
                    </a:solidFill>
                    <a:effectLst/>
                    <a:latin typeface="+mn-lt"/>
                    <a:ea typeface="+mn-ea"/>
                    <a:cs typeface="+mn-cs"/>
                  </a:rPr>
                  <a:t>q</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i^∗</a:t>
                </a:r>
                <a:r>
                  <a:rPr lang="zh-CN" altLang="zh-CN" sz="1200" i="0" kern="1200" dirty="0">
                    <a:solidFill>
                      <a:schemeClr val="tx1"/>
                    </a:solidFill>
                    <a:effectLst/>
                    <a:latin typeface="+mn-lt"/>
                    <a:ea typeface="+mn-ea"/>
                    <a:cs typeface="+mn-cs"/>
                  </a:rPr>
                  <a:t>是对偶点</a:t>
                </a:r>
                <a:r>
                  <a:rPr lang="en-US" altLang="zh-CN" sz="1200" i="0" kern="1200">
                    <a:solidFill>
                      <a:schemeClr val="tx1"/>
                    </a:solidFill>
                    <a:effectLst/>
                    <a:latin typeface="+mn-lt"/>
                    <a:ea typeface="+mn-ea"/>
                    <a:cs typeface="+mn-cs"/>
                  </a:rPr>
                  <a:t>v</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i^∗</a:t>
                </a:r>
                <a:r>
                  <a:rPr lang="zh-CN" altLang="zh-CN" sz="1200" i="0" kern="1200" dirty="0">
                    <a:solidFill>
                      <a:schemeClr val="tx1"/>
                    </a:solidFill>
                    <a:effectLst/>
                    <a:latin typeface="+mn-lt"/>
                    <a:ea typeface="+mn-ea"/>
                    <a:cs typeface="+mn-cs"/>
                  </a:rPr>
                  <a:t>在其邻接顶点所构成的三角形平面</a:t>
                </a:r>
                <a:r>
                  <a:rPr lang="en-US" altLang="zh-CN" sz="1200" i="0" kern="1200" dirty="0">
                    <a:solidFill>
                      <a:schemeClr val="tx1"/>
                    </a:solidFill>
                    <a:effectLst/>
                    <a:latin typeface="+mn-lt"/>
                    <a:ea typeface="+mn-ea"/>
                    <a:cs typeface="+mn-cs"/>
                  </a:rPr>
                  <a:t>i</a:t>
                </a:r>
                <a:r>
                  <a:rPr lang="zh-CN" altLang="zh-CN" sz="1200" i="0" kern="1200" dirty="0">
                    <a:solidFill>
                      <a:schemeClr val="tx1"/>
                    </a:solidFill>
                    <a:effectLst/>
                    <a:latin typeface="+mn-lt"/>
                    <a:ea typeface="+mn-ea"/>
                    <a:cs typeface="+mn-cs"/>
                  </a:rPr>
                  <a:t>上的投影点，</a:t>
                </a:r>
                <a:r>
                  <a:rPr lang="en-US" altLang="zh-CN" sz="1200" i="0" kern="1200">
                    <a:solidFill>
                      <a:schemeClr val="tx1"/>
                    </a:solidFill>
                    <a:effectLst/>
                    <a:latin typeface="+mn-lt"/>
                    <a:ea typeface="+mn-ea"/>
                    <a:cs typeface="+mn-cs"/>
                  </a:rPr>
                  <a:t>n</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i^∗</a:t>
                </a:r>
                <a:r>
                  <a:rPr lang="zh-CN" altLang="zh-CN" sz="1200" i="0" kern="1200" dirty="0">
                    <a:solidFill>
                      <a:schemeClr val="tx1"/>
                    </a:solidFill>
                    <a:effectLst/>
                    <a:latin typeface="+mn-lt"/>
                    <a:ea typeface="+mn-ea"/>
                    <a:cs typeface="+mn-cs"/>
                  </a:rPr>
                  <a:t>是指平面外侧的单位法向量，</a:t>
                </a:r>
                <a:r>
                  <a:rPr lang="en-US" altLang="zh-CN" sz="1200" i="0" kern="1200">
                    <a:solidFill>
                      <a:schemeClr val="tx1"/>
                    </a:solidFill>
                    <a:effectLst/>
                    <a:latin typeface="+mn-lt"/>
                    <a:ea typeface="+mn-ea"/>
                    <a:cs typeface="+mn-cs"/>
                  </a:rPr>
                  <a:t>h</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i</a:t>
                </a:r>
                <a:r>
                  <a:rPr lang="zh-CN" altLang="zh-CN" sz="1200" i="0" kern="1200" dirty="0">
                    <a:solidFill>
                      <a:schemeClr val="tx1"/>
                    </a:solidFill>
                    <a:effectLst/>
                    <a:latin typeface="+mn-lt"/>
                    <a:ea typeface="+mn-ea"/>
                    <a:cs typeface="+mn-cs"/>
                  </a:rPr>
                  <a:t>是法向量的带符号的模，</a:t>
                </a:r>
                <a:r>
                  <a:rPr lang="en-US" altLang="zh-CN" sz="1200" i="0" kern="1200">
                    <a:solidFill>
                      <a:schemeClr val="tx1"/>
                    </a:solidFill>
                    <a:effectLst/>
                    <a:latin typeface="+mn-lt"/>
                    <a:ea typeface="+mn-ea"/>
                    <a:cs typeface="+mn-cs"/>
                  </a:rPr>
                  <a:t>ω</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ij^∗</a:t>
                </a:r>
                <a:r>
                  <a:rPr lang="zh-CN" altLang="zh-CN" sz="1200" i="0" kern="1200" dirty="0">
                    <a:solidFill>
                      <a:schemeClr val="tx1"/>
                    </a:solidFill>
                    <a:effectLst/>
                    <a:latin typeface="+mn-lt"/>
                    <a:ea typeface="+mn-ea"/>
                    <a:cs typeface="+mn-cs"/>
                  </a:rPr>
                  <a:t>是</a:t>
                </a:r>
                <a:r>
                  <a:rPr lang="en-US" altLang="zh-CN" sz="1200" i="0" kern="1200">
                    <a:solidFill>
                      <a:schemeClr val="tx1"/>
                    </a:solidFill>
                    <a:effectLst/>
                    <a:latin typeface="+mn-lt"/>
                    <a:ea typeface="+mn-ea"/>
                    <a:cs typeface="+mn-cs"/>
                  </a:rPr>
                  <a:t>q</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i^∗</a:t>
                </a:r>
                <a:r>
                  <a:rPr lang="zh-CN" altLang="zh-CN" sz="1200" i="0" kern="1200" dirty="0">
                    <a:solidFill>
                      <a:schemeClr val="tx1"/>
                    </a:solidFill>
                    <a:effectLst/>
                    <a:latin typeface="+mn-lt"/>
                    <a:ea typeface="+mn-ea"/>
                    <a:cs typeface="+mn-cs"/>
                  </a:rPr>
                  <a:t>的</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v</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i1^∗</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v</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i2^∗</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v</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i3^∗ </a:t>
                </a:r>
                <a:r>
                  <a:rPr lang="zh-CN" altLang="zh-CN" sz="1200" i="0" kern="1200">
                    <a:solidFill>
                      <a:schemeClr val="tx1"/>
                    </a:solidFill>
                    <a:effectLst/>
                    <a:latin typeface="+mn-lt"/>
                    <a:ea typeface="+mn-ea"/>
                    <a:cs typeface="+mn-cs"/>
                  </a:rPr>
                  <a:t>)</a:t>
                </a:r>
                <a:r>
                  <a:rPr lang="zh-CN" altLang="zh-CN" sz="1200" i="0" kern="1200" dirty="0">
                    <a:solidFill>
                      <a:schemeClr val="tx1"/>
                    </a:solidFill>
                    <a:effectLst/>
                    <a:latin typeface="+mn-lt"/>
                    <a:ea typeface="+mn-ea"/>
                    <a:cs typeface="+mn-cs"/>
                  </a:rPr>
                  <a:t>上的质心坐标值。</a:t>
                </a:r>
                <a:endParaRPr lang="zh-CN" altLang="en-US" i="0" dirty="0"/>
              </a:p>
            </p:txBody>
          </p:sp>
        </mc:Fallback>
      </mc:AlternateContent>
      <p:sp>
        <p:nvSpPr>
          <p:cNvPr id="4" name="灯片编号占位符 3"/>
          <p:cNvSpPr>
            <a:spLocks noGrp="1"/>
          </p:cNvSpPr>
          <p:nvPr>
            <p:ph type="sldNum" sz="quarter" idx="10"/>
          </p:nvPr>
        </p:nvSpPr>
        <p:spPr/>
        <p:txBody>
          <a:bodyPr/>
          <a:lstStyle/>
          <a:p>
            <a:fld id="{D49EBF2B-7650-4257-878E-F10D987FB530}" type="slidenum">
              <a:rPr lang="zh-CN" altLang="en-US" smtClean="0"/>
              <a:t>19</a:t>
            </a:fld>
            <a:endParaRPr lang="zh-CN" altLang="en-US"/>
          </a:p>
        </p:txBody>
      </p:sp>
    </p:spTree>
    <p:extLst>
      <p:ext uri="{BB962C8B-B14F-4D97-AF65-F5344CB8AC3E}">
        <p14:creationId xmlns:p14="http://schemas.microsoft.com/office/powerpoint/2010/main" val="277508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网格模型的静态造型技术已经日趋成熟，人们关注的是如何把客观世界中物体的运动和形变更真实地在计算机中实现。现实中各种物体的运动变形都遵循着一定的自然规律，我们关注的便是在大自然中普遍存在的微观上不改变拓扑连接信息的变化，诸如一些刚体变化，如人肢体的运动等，和非刚体变化如橡皮筋的伸缩等，变化的只是几何信息。如何逼真地模拟这些变形是当前的研究热点，如何高效地根据用户的设计意图将原始模型进行相应的形状处理成为了这个领域研究的主要内容，在计算机动画或三维特效的生成中都有很广的应用。网格形状处理的关键在于如何降低网格模型操作的复杂度，如何有效地和用户进行交互工作，并转换成为内在计算模型所需要的参数信息，使相应的网格编辑工作能更迎合普通用户。考察算法好坏的指标主要有两点，一是变形结果的质量，二是完成特定任务所需的用户交互工作量，即变形的效率问题。</a:t>
            </a:r>
          </a:p>
          <a:p>
            <a:endParaRPr lang="zh-CN" altLang="en-US" dirty="0"/>
          </a:p>
        </p:txBody>
      </p:sp>
      <p:sp>
        <p:nvSpPr>
          <p:cNvPr id="4" name="灯片编号占位符 3"/>
          <p:cNvSpPr>
            <a:spLocks noGrp="1"/>
          </p:cNvSpPr>
          <p:nvPr>
            <p:ph type="sldNum" sz="quarter" idx="10"/>
          </p:nvPr>
        </p:nvSpPr>
        <p:spPr/>
        <p:txBody>
          <a:bodyPr/>
          <a:lstStyle/>
          <a:p>
            <a:fld id="{D49EBF2B-7650-4257-878E-F10D987FB530}" type="slidenum">
              <a:rPr lang="zh-CN" altLang="en-US" smtClean="0"/>
              <a:t>5</a:t>
            </a:fld>
            <a:endParaRPr lang="zh-CN" altLang="en-US"/>
          </a:p>
        </p:txBody>
      </p:sp>
    </p:spTree>
    <p:extLst>
      <p:ext uri="{BB962C8B-B14F-4D97-AF65-F5344CB8AC3E}">
        <p14:creationId xmlns:p14="http://schemas.microsoft.com/office/powerpoint/2010/main" val="2756652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9EBF2B-7650-4257-878E-F10D987FB530}" type="slidenum">
              <a:rPr lang="zh-CN" altLang="en-US" smtClean="0"/>
              <a:t>7</a:t>
            </a:fld>
            <a:endParaRPr lang="zh-CN" altLang="en-US"/>
          </a:p>
        </p:txBody>
      </p:sp>
    </p:spTree>
    <p:extLst>
      <p:ext uri="{BB962C8B-B14F-4D97-AF65-F5344CB8AC3E}">
        <p14:creationId xmlns:p14="http://schemas.microsoft.com/office/powerpoint/2010/main" val="2756652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i="0" dirty="0" smtClean="0"/>
              <a:t>布料几何模型的计算效率很高</a:t>
            </a:r>
            <a:r>
              <a:rPr lang="en-US" altLang="zh-CN" i="0" dirty="0" smtClean="0"/>
              <a:t>,</a:t>
            </a:r>
            <a:r>
              <a:rPr lang="zh-CN" altLang="en-US" i="0" dirty="0" smtClean="0"/>
              <a:t>然而它通常仅能生成布料的某些静态变形状态</a:t>
            </a:r>
            <a:r>
              <a:rPr lang="en-US" altLang="zh-CN" i="0" dirty="0" smtClean="0"/>
              <a:t>(</a:t>
            </a:r>
            <a:r>
              <a:rPr lang="zh-CN" altLang="en-US" i="0" dirty="0" smtClean="0"/>
              <a:t>如最终悬垂状态</a:t>
            </a:r>
            <a:r>
              <a:rPr lang="en-US" altLang="zh-CN" i="0" dirty="0" smtClean="0"/>
              <a:t>),</a:t>
            </a:r>
            <a:r>
              <a:rPr lang="zh-CN" altLang="en-US" i="0" dirty="0" smtClean="0"/>
              <a:t>难以生成一段真实而连贯的复杂变形动画，几何模型的应用局限性造成了其在布料动画领域中的发展中受到了一定的限制然而</a:t>
            </a:r>
            <a:r>
              <a:rPr lang="en-US" altLang="zh-CN" i="0" dirty="0" smtClean="0"/>
              <a:t>,</a:t>
            </a:r>
            <a:r>
              <a:rPr lang="zh-CN" altLang="en-US" i="0" dirty="0" smtClean="0"/>
              <a:t>布料几何模型简单、高效的特点却使它在织物工业应用领域特别是织物</a:t>
            </a:r>
            <a:r>
              <a:rPr lang="en-US" altLang="zh-CN" i="0" dirty="0" smtClean="0"/>
              <a:t>CAD</a:t>
            </a:r>
            <a:r>
              <a:rPr lang="zh-CN" altLang="en-US" i="0" dirty="0" smtClean="0"/>
              <a:t>中得到了广泛的应用。</a:t>
            </a:r>
            <a:endParaRPr lang="en-US" altLang="zh-CN" i="0" dirty="0" smtClean="0"/>
          </a:p>
          <a:p>
            <a:endParaRPr lang="en-US" altLang="zh-CN" i="0" dirty="0" smtClean="0"/>
          </a:p>
          <a:p>
            <a:r>
              <a:rPr lang="zh-CN" altLang="en-US" i="0" dirty="0" smtClean="0"/>
              <a:t>严格意义上讲</a:t>
            </a:r>
            <a:r>
              <a:rPr lang="en-US" altLang="zh-CN" i="0" dirty="0" smtClean="0"/>
              <a:t>,</a:t>
            </a:r>
            <a:r>
              <a:rPr lang="zh-CN" altLang="en-US" i="0" dirty="0" smtClean="0"/>
              <a:t>织物并不满足连续介质力学中的连续体基本假设</a:t>
            </a:r>
            <a:r>
              <a:rPr lang="en-US" altLang="zh-CN" i="0" dirty="0" smtClean="0"/>
              <a:t>,</a:t>
            </a:r>
            <a:r>
              <a:rPr lang="zh-CN" altLang="en-US" i="0" dirty="0" smtClean="0"/>
              <a:t>这是因为织物是由成千上万的纤维</a:t>
            </a:r>
            <a:r>
              <a:rPr lang="en-US" altLang="zh-CN" i="0" dirty="0" smtClean="0"/>
              <a:t>(fiber)</a:t>
            </a:r>
            <a:r>
              <a:rPr lang="zh-CN" altLang="en-US" i="0" dirty="0" smtClean="0"/>
              <a:t>编织而成，纤维间的空隙与织物的尺寸相比不能忽略而且纤维间特定的编织方式</a:t>
            </a:r>
            <a:r>
              <a:rPr lang="en-US" altLang="zh-CN" i="0" dirty="0" smtClean="0"/>
              <a:t>(</a:t>
            </a:r>
            <a:r>
              <a:rPr lang="zh-CN" altLang="en-US" i="0" dirty="0" smtClean="0"/>
              <a:t>如平织、斜织等</a:t>
            </a:r>
            <a:r>
              <a:rPr lang="en-US" altLang="zh-CN" i="0" dirty="0" smtClean="0"/>
              <a:t>)</a:t>
            </a:r>
            <a:r>
              <a:rPr lang="zh-CN" altLang="en-US" i="0" dirty="0" smtClean="0"/>
              <a:t>将使织物的物理机械性质分布不均匀。实际上</a:t>
            </a:r>
            <a:r>
              <a:rPr lang="en-US" altLang="zh-CN" i="0" dirty="0" smtClean="0"/>
              <a:t>,</a:t>
            </a:r>
            <a:r>
              <a:rPr lang="zh-CN" altLang="en-US" i="0" dirty="0" smtClean="0"/>
              <a:t>即使利用最为复杂的连续体模型也很难准确地描述织物某些变形行为</a:t>
            </a:r>
            <a:r>
              <a:rPr lang="en-US" altLang="zh-CN" i="0" dirty="0" smtClean="0"/>
              <a:t>,</a:t>
            </a:r>
            <a:r>
              <a:rPr lang="zh-CN" altLang="en-US" i="0" dirty="0" smtClean="0"/>
              <a:t>如褶皱和屈曲等。</a:t>
            </a:r>
            <a:endParaRPr lang="en-US" altLang="zh-CN" i="0" dirty="0" smtClean="0"/>
          </a:p>
          <a:p>
            <a:endParaRPr lang="en-US" altLang="zh-CN" i="0" dirty="0" smtClean="0"/>
          </a:p>
          <a:p>
            <a:r>
              <a:rPr lang="zh-CN" altLang="en-US" i="0" dirty="0" smtClean="0"/>
              <a:t>布料粒子模型具备良好的性能和伸缩性</a:t>
            </a:r>
            <a:r>
              <a:rPr lang="en-US" altLang="zh-CN" i="0" dirty="0" smtClean="0"/>
              <a:t>,</a:t>
            </a:r>
            <a:r>
              <a:rPr lang="zh-CN" altLang="en-US" i="0" dirty="0" smtClean="0"/>
              <a:t>既能模拟如桌布一样的简单布料</a:t>
            </a:r>
            <a:r>
              <a:rPr lang="en-US" altLang="zh-CN" i="0" dirty="0" smtClean="0"/>
              <a:t>,</a:t>
            </a:r>
            <a:r>
              <a:rPr lang="zh-CN" altLang="en-US" i="0" dirty="0" smtClean="0"/>
              <a:t>也能有效模拟如服装一般的复杂布料；布料粒子模型直接利用了布料的空间网格表示</a:t>
            </a:r>
            <a:r>
              <a:rPr lang="en-US" altLang="zh-CN" i="0" dirty="0" smtClean="0"/>
              <a:t>,</a:t>
            </a:r>
            <a:r>
              <a:rPr lang="zh-CN" altLang="en-US" i="0" dirty="0" smtClean="0"/>
              <a:t>避免采用复杂且计算量巨大的有限元法</a:t>
            </a:r>
            <a:r>
              <a:rPr lang="en-US" altLang="zh-CN" i="0" dirty="0" smtClean="0"/>
              <a:t>,</a:t>
            </a:r>
            <a:r>
              <a:rPr lang="zh-CN" altLang="en-US" i="0" dirty="0" smtClean="0"/>
              <a:t>从而极大地简化了物理系统的实现、计算以及布料场景的绘制；布料粒子系统与场景中其它物体的物理交互如碰撞、摩擦等效果将更容易实现</a:t>
            </a:r>
          </a:p>
          <a:p>
            <a:endParaRPr lang="zh-CN" altLang="en-US" i="0" dirty="0" smtClean="0"/>
          </a:p>
          <a:p>
            <a:r>
              <a:rPr lang="zh-CN" altLang="en-US" i="0" dirty="0" smtClean="0"/>
              <a:t>物理一几何模型的缺点是几何方法和物理方法有时可能会破坏对方模型中一些约束条件</a:t>
            </a:r>
            <a:r>
              <a:rPr lang="en-US" altLang="zh-CN" i="0" dirty="0" smtClean="0"/>
              <a:t>,</a:t>
            </a:r>
            <a:r>
              <a:rPr lang="zh-CN" altLang="en-US" i="0" dirty="0" smtClean="0"/>
              <a:t>使得生成的布料变形效果并不真实</a:t>
            </a:r>
            <a:endParaRPr lang="en-US" altLang="zh-CN" i="0" dirty="0" smtClean="0"/>
          </a:p>
          <a:p>
            <a:endParaRPr lang="zh-CN" altLang="en-US" i="0" dirty="0"/>
          </a:p>
        </p:txBody>
      </p:sp>
      <p:sp>
        <p:nvSpPr>
          <p:cNvPr id="4" name="灯片编号占位符 3"/>
          <p:cNvSpPr>
            <a:spLocks noGrp="1"/>
          </p:cNvSpPr>
          <p:nvPr>
            <p:ph type="sldNum" sz="quarter" idx="10"/>
          </p:nvPr>
        </p:nvSpPr>
        <p:spPr/>
        <p:txBody>
          <a:bodyPr/>
          <a:lstStyle/>
          <a:p>
            <a:fld id="{D49EBF2B-7650-4257-878E-F10D987FB530}" type="slidenum">
              <a:rPr lang="zh-CN" altLang="en-US" smtClean="0"/>
              <a:t>8</a:t>
            </a:fld>
            <a:endParaRPr lang="zh-CN" altLang="en-US"/>
          </a:p>
        </p:txBody>
      </p:sp>
    </p:spTree>
    <p:extLst>
      <p:ext uri="{BB962C8B-B14F-4D97-AF65-F5344CB8AC3E}">
        <p14:creationId xmlns:p14="http://schemas.microsoft.com/office/powerpoint/2010/main" val="3080852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包围球最为直观、构造简单</a:t>
            </a:r>
            <a:r>
              <a:rPr lang="en-US" altLang="zh-CN" dirty="0" smtClean="0"/>
              <a:t>,</a:t>
            </a:r>
            <a:r>
              <a:rPr lang="zh-CN" altLang="en-US" dirty="0" smtClean="0"/>
              <a:t>就是将物体对象或者组成元素包含在一个具有一定半径的球体中</a:t>
            </a:r>
            <a:r>
              <a:rPr lang="en-US" altLang="zh-CN" dirty="0" smtClean="0"/>
              <a:t>,</a:t>
            </a:r>
            <a:r>
              <a:rPr lang="zh-CN" altLang="en-US" dirty="0" smtClean="0"/>
              <a:t>由于球体在形状上的特殊性</a:t>
            </a:r>
            <a:r>
              <a:rPr lang="en-US" altLang="zh-CN" dirty="0" smtClean="0"/>
              <a:t>,</a:t>
            </a:r>
            <a:r>
              <a:rPr lang="zh-CN" altLang="en-US" dirty="0" smtClean="0"/>
              <a:t>可以非常容易地判别出两个包围球是否发生了相交。若是两个包围球的圆心距离小于他们的半径之和</a:t>
            </a:r>
            <a:r>
              <a:rPr lang="en-US" altLang="zh-CN" dirty="0" smtClean="0"/>
              <a:t>,</a:t>
            </a:r>
            <a:r>
              <a:rPr lang="zh-CN" altLang="en-US" dirty="0" smtClean="0"/>
              <a:t>则说明这两个包围和相交；</a:t>
            </a:r>
          </a:p>
          <a:p>
            <a:r>
              <a:rPr lang="en-US" altLang="zh-CN" dirty="0" smtClean="0"/>
              <a:t>AABB</a:t>
            </a:r>
            <a:r>
              <a:rPr lang="zh-CN" altLang="en-US" dirty="0" smtClean="0"/>
              <a:t>包围盒本质上是一个正好包围住物体对象的最小长方体</a:t>
            </a:r>
            <a:r>
              <a:rPr lang="en-US" altLang="zh-CN" dirty="0" smtClean="0"/>
              <a:t>,</a:t>
            </a:r>
            <a:r>
              <a:rPr lang="zh-CN" altLang="en-US" dirty="0" smtClean="0"/>
              <a:t>而且互为正交的表面分别平行于笛卡尔系的</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三个坐标轴，判断两个</a:t>
            </a:r>
            <a:r>
              <a:rPr lang="en-US" altLang="zh-CN" dirty="0" smtClean="0"/>
              <a:t>AABB</a:t>
            </a:r>
            <a:r>
              <a:rPr lang="zh-CN" altLang="en-US" dirty="0" smtClean="0"/>
              <a:t>盒是否相交的充分必要条件就是</a:t>
            </a:r>
            <a:r>
              <a:rPr lang="en-US" altLang="zh-CN" dirty="0" smtClean="0"/>
              <a:t>,</a:t>
            </a:r>
            <a:r>
              <a:rPr lang="zh-CN" altLang="en-US" dirty="0" smtClean="0"/>
              <a:t>两个包围盒在笛卡尔坐标系中三个坐标平面上的投影都相交</a:t>
            </a:r>
            <a:endParaRPr lang="en-US" altLang="zh-CN" dirty="0" smtClean="0"/>
          </a:p>
          <a:p>
            <a:r>
              <a:rPr lang="en-US" altLang="zh-CN" dirty="0" smtClean="0"/>
              <a:t>OBB</a:t>
            </a:r>
            <a:r>
              <a:rPr lang="zh-CN" altLang="en-US" dirty="0" smtClean="0"/>
              <a:t>盒类似于</a:t>
            </a:r>
            <a:r>
              <a:rPr lang="en-US" altLang="zh-CN" dirty="0" smtClean="0"/>
              <a:t>AABB,</a:t>
            </a:r>
            <a:r>
              <a:rPr lang="zh-CN" altLang="en-US" dirty="0" smtClean="0"/>
              <a:t>也是一个对面相互平行的六面体</a:t>
            </a:r>
            <a:r>
              <a:rPr lang="en-US" altLang="zh-CN" dirty="0" smtClean="0"/>
              <a:t>,</a:t>
            </a:r>
            <a:r>
              <a:rPr lang="zh-CN" altLang="en-US" dirty="0" smtClean="0"/>
              <a:t>而且各面互为正交，找出最佳的包围盒平面方向</a:t>
            </a:r>
            <a:r>
              <a:rPr lang="en-US" altLang="zh-CN" dirty="0" smtClean="0"/>
              <a:t>,</a:t>
            </a:r>
            <a:r>
              <a:rPr lang="zh-CN" altLang="en-US" dirty="0" smtClean="0"/>
              <a:t>使得包围盒的体积最小</a:t>
            </a:r>
            <a:r>
              <a:rPr lang="en-US" altLang="zh-CN" dirty="0" smtClean="0"/>
              <a:t>,</a:t>
            </a:r>
            <a:r>
              <a:rPr lang="zh-CN" altLang="en-US" dirty="0" smtClean="0"/>
              <a:t>于</a:t>
            </a:r>
            <a:r>
              <a:rPr lang="en-US" altLang="zh-CN" dirty="0" smtClean="0"/>
              <a:t>OBB</a:t>
            </a:r>
            <a:r>
              <a:rPr lang="zh-CN" altLang="en-US" dirty="0" smtClean="0"/>
              <a:t>盒的紧密程度比</a:t>
            </a:r>
            <a:r>
              <a:rPr lang="en-US" altLang="zh-CN" dirty="0" smtClean="0"/>
              <a:t>AABB</a:t>
            </a:r>
            <a:r>
              <a:rPr lang="zh-CN" altLang="en-US" dirty="0" smtClean="0"/>
              <a:t>要好</a:t>
            </a:r>
            <a:r>
              <a:rPr lang="en-US" altLang="zh-CN" dirty="0" smtClean="0"/>
              <a:t>,</a:t>
            </a:r>
            <a:r>
              <a:rPr lang="zh-CN" altLang="en-US" dirty="0" smtClean="0"/>
              <a:t>因而检测精度更高。然而</a:t>
            </a:r>
            <a:r>
              <a:rPr lang="en-US" altLang="zh-CN" dirty="0" smtClean="0"/>
              <a:t>,OBB</a:t>
            </a:r>
            <a:r>
              <a:rPr lang="zh-CN" altLang="en-US" dirty="0" smtClean="0"/>
              <a:t>树的构造和更新复杂、低效</a:t>
            </a:r>
            <a:r>
              <a:rPr lang="en-US" altLang="zh-CN" dirty="0" smtClean="0"/>
              <a:t>,</a:t>
            </a:r>
            <a:r>
              <a:rPr lang="zh-CN" altLang="en-US" dirty="0" smtClean="0"/>
              <a:t>所占据的存储空间更多</a:t>
            </a:r>
            <a:r>
              <a:rPr lang="en-US" altLang="zh-CN" dirty="0" smtClean="0"/>
              <a:t>,</a:t>
            </a:r>
            <a:r>
              <a:rPr lang="zh-CN" altLang="en-US" dirty="0" smtClean="0"/>
              <a:t>相交测试难度也大</a:t>
            </a:r>
            <a:r>
              <a:rPr lang="en-US" altLang="zh-CN" dirty="0" smtClean="0"/>
              <a:t>,</a:t>
            </a:r>
            <a:r>
              <a:rPr lang="zh-CN" altLang="en-US" dirty="0" smtClean="0"/>
              <a:t>导致其总体性能并不比</a:t>
            </a:r>
            <a:r>
              <a:rPr lang="en-US" altLang="zh-CN" dirty="0" smtClean="0"/>
              <a:t>AABB</a:t>
            </a:r>
            <a:r>
              <a:rPr lang="zh-CN" altLang="en-US" dirty="0" smtClean="0"/>
              <a:t>具有明显的优势。</a:t>
            </a:r>
          </a:p>
          <a:p>
            <a:r>
              <a:rPr lang="en-US" altLang="zh-CN" dirty="0" smtClean="0"/>
              <a:t>k-DOP</a:t>
            </a:r>
            <a:r>
              <a:rPr lang="zh-CN" altLang="en-US" dirty="0" smtClean="0"/>
              <a:t>包围盒则是由</a:t>
            </a:r>
            <a:r>
              <a:rPr lang="en-US" altLang="zh-CN" dirty="0" smtClean="0"/>
              <a:t>k</a:t>
            </a:r>
            <a:r>
              <a:rPr lang="zh-CN" altLang="en-US" dirty="0" smtClean="0"/>
              <a:t>个平面构成的包围体</a:t>
            </a:r>
            <a:r>
              <a:rPr lang="en-US" altLang="zh-CN" dirty="0" smtClean="0"/>
              <a:t>(k&gt;6,</a:t>
            </a:r>
            <a:r>
              <a:rPr lang="zh-CN" altLang="en-US" dirty="0" smtClean="0"/>
              <a:t>且为偶数</a:t>
            </a:r>
            <a:r>
              <a:rPr lang="en-US" altLang="zh-CN" dirty="0" smtClean="0"/>
              <a:t>),</a:t>
            </a:r>
            <a:r>
              <a:rPr lang="zh-CN" altLang="en-US" dirty="0" smtClean="0"/>
              <a:t>而且对面相互平行</a:t>
            </a:r>
            <a:r>
              <a:rPr lang="en-US" altLang="zh-CN" dirty="0" smtClean="0"/>
              <a:t>(</a:t>
            </a:r>
            <a:r>
              <a:rPr lang="zh-CN" altLang="en-US" dirty="0" smtClean="0"/>
              <a:t>共</a:t>
            </a:r>
            <a:r>
              <a:rPr lang="en-US" altLang="zh-CN" dirty="0" smtClean="0"/>
              <a:t>k/2</a:t>
            </a:r>
            <a:r>
              <a:rPr lang="zh-CN" altLang="en-US" dirty="0" smtClean="0"/>
              <a:t>对互相平行的平面</a:t>
            </a:r>
            <a:r>
              <a:rPr lang="en-US" altLang="zh-CN" dirty="0" smtClean="0"/>
              <a:t>)</a:t>
            </a:r>
            <a:r>
              <a:rPr lang="zh-CN" altLang="en-US" dirty="0" smtClean="0"/>
              <a:t>，相比</a:t>
            </a:r>
            <a:r>
              <a:rPr lang="en-US" altLang="zh-CN" dirty="0" err="1" smtClean="0"/>
              <a:t>OBB,k</a:t>
            </a:r>
            <a:r>
              <a:rPr lang="en-US" altLang="zh-CN" dirty="0" smtClean="0"/>
              <a:t>-DOP</a:t>
            </a:r>
            <a:r>
              <a:rPr lang="zh-CN" altLang="en-US" dirty="0" smtClean="0"/>
              <a:t>盒更加紧密</a:t>
            </a:r>
            <a:r>
              <a:rPr lang="en-US" altLang="zh-CN" dirty="0" smtClean="0"/>
              <a:t>,</a:t>
            </a:r>
            <a:r>
              <a:rPr lang="zh-CN" altLang="en-US" dirty="0" smtClean="0"/>
              <a:t>因而测试精度更高。和</a:t>
            </a:r>
            <a:r>
              <a:rPr lang="en-US" altLang="zh-CN" dirty="0" smtClean="0"/>
              <a:t>OBB</a:t>
            </a:r>
            <a:r>
              <a:rPr lang="zh-CN" altLang="en-US" dirty="0" smtClean="0"/>
              <a:t>盒的相交测试方法一样</a:t>
            </a:r>
            <a:r>
              <a:rPr lang="en-US" altLang="zh-CN" dirty="0" smtClean="0"/>
              <a:t>,</a:t>
            </a:r>
            <a:r>
              <a:rPr lang="zh-CN" altLang="en-US" dirty="0" smtClean="0"/>
              <a:t>若两个</a:t>
            </a:r>
            <a:r>
              <a:rPr lang="en-US" altLang="zh-CN" dirty="0" smtClean="0"/>
              <a:t>k-DOP</a:t>
            </a:r>
            <a:r>
              <a:rPr lang="zh-CN" altLang="en-US" dirty="0" smtClean="0"/>
              <a:t>盒在所有的投影面上都重合</a:t>
            </a:r>
            <a:r>
              <a:rPr lang="en-US" altLang="zh-CN" dirty="0" smtClean="0"/>
              <a:t>,</a:t>
            </a:r>
            <a:r>
              <a:rPr lang="zh-CN" altLang="en-US" dirty="0" smtClean="0"/>
              <a:t>则说明一定发生了碰撞</a:t>
            </a:r>
            <a:r>
              <a:rPr lang="en-US" altLang="zh-CN" dirty="0" smtClean="0"/>
              <a:t>;</a:t>
            </a:r>
            <a:r>
              <a:rPr lang="zh-CN" altLang="en-US" dirty="0" smtClean="0"/>
              <a:t>若在某个投影面上的投影互不重合</a:t>
            </a:r>
            <a:r>
              <a:rPr lang="en-US" altLang="zh-CN" dirty="0" smtClean="0"/>
              <a:t>,</a:t>
            </a:r>
            <a:r>
              <a:rPr lang="zh-CN" altLang="en-US" dirty="0" smtClean="0"/>
              <a:t>则一定没有发生碰撞。</a:t>
            </a:r>
            <a:endParaRPr lang="en-US" altLang="zh-CN" dirty="0" smtClean="0"/>
          </a:p>
          <a:p>
            <a:r>
              <a:rPr lang="zh-CN" altLang="en-US" dirty="0" smtClean="0"/>
              <a:t>凸包类似于</a:t>
            </a:r>
            <a:r>
              <a:rPr lang="en-US" altLang="zh-CN" dirty="0" smtClean="0"/>
              <a:t>k-DOP</a:t>
            </a:r>
            <a:r>
              <a:rPr lang="zh-CN" altLang="en-US" dirty="0" smtClean="0"/>
              <a:t>包围盒</a:t>
            </a:r>
            <a:r>
              <a:rPr lang="en-US" altLang="zh-CN" dirty="0" smtClean="0"/>
              <a:t>,</a:t>
            </a:r>
            <a:r>
              <a:rPr lang="zh-CN" altLang="en-US" dirty="0" smtClean="0"/>
              <a:t>只是不要求面的个数必须为偶数</a:t>
            </a:r>
            <a:r>
              <a:rPr lang="en-US" altLang="zh-CN" dirty="0" smtClean="0"/>
              <a:t>,</a:t>
            </a:r>
            <a:r>
              <a:rPr lang="zh-CN" altLang="en-US" dirty="0" smtClean="0"/>
              <a:t>而且对面也不一定相互平行。由于其构造方式和碰撞判别更加复杂</a:t>
            </a:r>
            <a:r>
              <a:rPr lang="en-US" altLang="zh-CN" dirty="0" smtClean="0"/>
              <a:t>,</a:t>
            </a:r>
            <a:r>
              <a:rPr lang="zh-CN" altLang="en-US" dirty="0" smtClean="0"/>
              <a:t>实际被使用的情况相对较少。</a:t>
            </a:r>
          </a:p>
          <a:p>
            <a:endParaRPr lang="zh-CN" altLang="en-US" dirty="0" smtClean="0"/>
          </a:p>
          <a:p>
            <a:endParaRPr lang="en-US" altLang="zh-CN" dirty="0" smtClean="0"/>
          </a:p>
          <a:p>
            <a:endParaRPr lang="zh-CN" altLang="en-US" dirty="0" smtClean="0"/>
          </a:p>
          <a:p>
            <a:endParaRPr lang="en-US" altLang="zh-CN" dirty="0" smtClean="0"/>
          </a:p>
          <a:p>
            <a:endParaRPr lang="zh-CN" altLang="en-US" dirty="0" smtClean="0"/>
          </a:p>
          <a:p>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49EBF2B-7650-4257-878E-F10D987FB530}" type="slidenum">
              <a:rPr lang="zh-CN" altLang="en-US" smtClean="0"/>
              <a:t>10</a:t>
            </a:fld>
            <a:endParaRPr lang="zh-CN" altLang="en-US"/>
          </a:p>
        </p:txBody>
      </p:sp>
    </p:spTree>
    <p:extLst>
      <p:ext uri="{BB962C8B-B14F-4D97-AF65-F5344CB8AC3E}">
        <p14:creationId xmlns:p14="http://schemas.microsoft.com/office/powerpoint/2010/main" val="1650524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9EBF2B-7650-4257-878E-F10D987FB530}" type="slidenum">
              <a:rPr lang="zh-CN" altLang="en-US" smtClean="0"/>
              <a:t>12</a:t>
            </a:fld>
            <a:endParaRPr lang="zh-CN" altLang="en-US"/>
          </a:p>
        </p:txBody>
      </p:sp>
    </p:spTree>
    <p:extLst>
      <p:ext uri="{BB962C8B-B14F-4D97-AF65-F5344CB8AC3E}">
        <p14:creationId xmlns:p14="http://schemas.microsoft.com/office/powerpoint/2010/main" val="848960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9EBF2B-7650-4257-878E-F10D987FB530}" type="slidenum">
              <a:rPr lang="zh-CN" altLang="en-US" smtClean="0"/>
              <a:t>14</a:t>
            </a:fld>
            <a:endParaRPr lang="zh-CN" altLang="en-US"/>
          </a:p>
        </p:txBody>
      </p:sp>
    </p:spTree>
    <p:extLst>
      <p:ext uri="{BB962C8B-B14F-4D97-AF65-F5344CB8AC3E}">
        <p14:creationId xmlns:p14="http://schemas.microsoft.com/office/powerpoint/2010/main" val="4151444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每种弹簧的内力和形变量呈理想的线性关系</a:t>
            </a:r>
          </a:p>
          <a:p>
            <a:endParaRPr lang="zh-CN" altLang="en-US" dirty="0"/>
          </a:p>
        </p:txBody>
      </p:sp>
      <p:sp>
        <p:nvSpPr>
          <p:cNvPr id="4" name="灯片编号占位符 3"/>
          <p:cNvSpPr>
            <a:spLocks noGrp="1"/>
          </p:cNvSpPr>
          <p:nvPr>
            <p:ph type="sldNum" sz="quarter" idx="10"/>
          </p:nvPr>
        </p:nvSpPr>
        <p:spPr/>
        <p:txBody>
          <a:bodyPr/>
          <a:lstStyle/>
          <a:p>
            <a:fld id="{D49EBF2B-7650-4257-878E-F10D987FB530}" type="slidenum">
              <a:rPr lang="zh-CN" altLang="en-US" smtClean="0"/>
              <a:t>15</a:t>
            </a:fld>
            <a:endParaRPr lang="zh-CN" altLang="en-US"/>
          </a:p>
        </p:txBody>
      </p:sp>
    </p:spTree>
    <p:extLst>
      <p:ext uri="{BB962C8B-B14F-4D97-AF65-F5344CB8AC3E}">
        <p14:creationId xmlns:p14="http://schemas.microsoft.com/office/powerpoint/2010/main" val="4151444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初始配准的目标在于给定一个模板模型，将指定的对应点移动到目标模型相对应点的位置，要求在尽可能保持其各顶点相对坐标和初始网格模型视觉特征的基础上，求解其变形后各顶点的绝对坐标。给定</a:t>
                </a:r>
                <a:r>
                  <a:rPr lang="en-US" altLang="zh-CN" sz="1200" i="0" kern="1200">
                    <a:solidFill>
                      <a:schemeClr val="tx1"/>
                    </a:solidFill>
                    <a:effectLst/>
                    <a:latin typeface="+mn-lt"/>
                    <a:ea typeface="+mn-ea"/>
                    <a:cs typeface="+mn-cs"/>
                  </a:rPr>
                  <a:t>𝛿</a:t>
                </a:r>
                <a:r>
                  <a:rPr lang="zh-CN" altLang="zh-CN" sz="1200" kern="1200" dirty="0">
                    <a:solidFill>
                      <a:schemeClr val="tx1"/>
                    </a:solidFill>
                    <a:effectLst/>
                    <a:latin typeface="+mn-lt"/>
                    <a:ea typeface="+mn-ea"/>
                    <a:cs typeface="+mn-cs"/>
                  </a:rPr>
                  <a:t>坐标和拉普拉斯矩阵</a:t>
                </a:r>
                <a:r>
                  <a:rPr lang="en-US" altLang="zh-CN" sz="1200" i="0" kern="1200">
                    <a:solidFill>
                      <a:schemeClr val="tx1"/>
                    </a:solidFill>
                    <a:effectLst/>
                    <a:latin typeface="+mn-lt"/>
                    <a:ea typeface="+mn-ea"/>
                    <a:cs typeface="+mn-cs"/>
                  </a:rPr>
                  <a:t>𝐿</a:t>
                </a:r>
                <a:r>
                  <a:rPr lang="zh-CN" altLang="zh-CN" sz="1200" kern="1200" dirty="0">
                    <a:solidFill>
                      <a:schemeClr val="tx1"/>
                    </a:solidFill>
                    <a:effectLst/>
                    <a:latin typeface="+mn-lt"/>
                    <a:ea typeface="+mn-ea"/>
                    <a:cs typeface="+mn-cs"/>
                  </a:rPr>
                  <a:t>并不能直接求出网格模型的坐标，因为网格的拉普拉斯算子矩阵</a:t>
                </a:r>
                <a:r>
                  <a:rPr lang="en-US" altLang="zh-CN" sz="1200" i="0" kern="1200">
                    <a:solidFill>
                      <a:schemeClr val="tx1"/>
                    </a:solidFill>
                    <a:effectLst/>
                    <a:latin typeface="+mn-lt"/>
                    <a:ea typeface="+mn-ea"/>
                    <a:cs typeface="+mn-cs"/>
                  </a:rPr>
                  <a:t>𝐿</a:t>
                </a:r>
                <a:r>
                  <a:rPr lang="zh-CN" altLang="zh-CN" sz="1200" kern="1200" dirty="0">
                    <a:solidFill>
                      <a:schemeClr val="tx1"/>
                    </a:solidFill>
                    <a:effectLst/>
                    <a:latin typeface="+mn-lt"/>
                    <a:ea typeface="+mn-ea"/>
                    <a:cs typeface="+mn-cs"/>
                  </a:rPr>
                  <a:t>是奇异</a:t>
                </a:r>
                <a:r>
                  <a:rPr lang="zh-CN" altLang="zh-CN" sz="1200" kern="1200" dirty="0" smtClean="0">
                    <a:solidFill>
                      <a:schemeClr val="tx1"/>
                    </a:solidFill>
                    <a:effectLst/>
                    <a:latin typeface="+mn-lt"/>
                    <a:ea typeface="+mn-ea"/>
                    <a:cs typeface="+mn-cs"/>
                  </a:rPr>
                  <a:t>矩阵给出的模板模型和目标模型上的对应点作为添加的限制条件</a:t>
                </a:r>
              </a:p>
              <a:p>
                <a:endParaRPr lang="zh-CN" altLang="en-US" dirty="0"/>
              </a:p>
            </p:txBody>
          </p:sp>
        </mc:Fallback>
      </mc:AlternateContent>
      <p:sp>
        <p:nvSpPr>
          <p:cNvPr id="4" name="灯片编号占位符 3"/>
          <p:cNvSpPr>
            <a:spLocks noGrp="1"/>
          </p:cNvSpPr>
          <p:nvPr>
            <p:ph type="sldNum" sz="quarter" idx="10"/>
          </p:nvPr>
        </p:nvSpPr>
        <p:spPr/>
        <p:txBody>
          <a:bodyPr/>
          <a:lstStyle/>
          <a:p>
            <a:fld id="{D49EBF2B-7650-4257-878E-F10D987FB530}" type="slidenum">
              <a:rPr lang="zh-CN" altLang="en-US" smtClean="0"/>
              <a:t>16</a:t>
            </a:fld>
            <a:endParaRPr lang="zh-CN" altLang="en-US"/>
          </a:p>
        </p:txBody>
      </p:sp>
    </p:spTree>
    <p:extLst>
      <p:ext uri="{BB962C8B-B14F-4D97-AF65-F5344CB8AC3E}">
        <p14:creationId xmlns:p14="http://schemas.microsoft.com/office/powerpoint/2010/main" val="13872168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lib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588" y="4641850"/>
            <a:ext cx="2411412"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3"/>
          <p:cNvGraphicFramePr>
            <a:graphicFrameLocks noChangeAspect="1"/>
          </p:cNvGraphicFramePr>
          <p:nvPr/>
        </p:nvGraphicFramePr>
        <p:xfrm>
          <a:off x="0" y="6524625"/>
          <a:ext cx="9144000" cy="333375"/>
        </p:xfrm>
        <a:graphic>
          <a:graphicData uri="http://schemas.openxmlformats.org/presentationml/2006/ole">
            <mc:AlternateContent xmlns:mc="http://schemas.openxmlformats.org/markup-compatibility/2006">
              <mc:Choice xmlns:v="urn:schemas-microsoft-com:vml" Requires="v">
                <p:oleObj spid="_x0000_s2291" name="Image" r:id="rId4" imgW="5815873" imgH="317125" progId="Photoshop.Image.8">
                  <p:embed/>
                </p:oleObj>
              </mc:Choice>
              <mc:Fallback>
                <p:oleObj name="Image" r:id="rId4" imgW="5815873" imgH="317125" progId="Photoshop.Imag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524625"/>
                        <a:ext cx="9144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4"/>
          <p:cNvSpPr txBox="1">
            <a:spLocks noChangeArrowheads="1"/>
          </p:cNvSpPr>
          <p:nvPr/>
        </p:nvSpPr>
        <p:spPr bwMode="auto">
          <a:xfrm>
            <a:off x="0" y="6524625"/>
            <a:ext cx="4787900" cy="366713"/>
          </a:xfrm>
          <a:prstGeom prst="rect">
            <a:avLst/>
          </a:prstGeom>
          <a:noFill/>
          <a:ln w="9525">
            <a:noFill/>
            <a:miter lim="800000"/>
            <a:headEnd/>
            <a:tailEnd/>
          </a:ln>
          <a:effectLst/>
        </p:spPr>
        <p:txBody>
          <a:bodyPr>
            <a:spAutoFit/>
          </a:bodyPr>
          <a:lstStyle/>
          <a:p>
            <a:pPr algn="l">
              <a:defRPr/>
            </a:pPr>
            <a:r>
              <a:rPr lang="zh-CN" altLang="en-US" sz="1800">
                <a:solidFill>
                  <a:schemeClr val="bg1"/>
                </a:solidFill>
                <a:latin typeface="Arial" charset="0"/>
                <a:ea typeface="楷体_GB2312" pitchFamily="49" charset="-122"/>
              </a:rPr>
              <a:t>计算机学院</a:t>
            </a:r>
          </a:p>
        </p:txBody>
      </p:sp>
      <p:pic>
        <p:nvPicPr>
          <p:cNvPr id="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6"/>
          <p:cNvSpPr>
            <a:spLocks noGrp="1" noChangeArrowheads="1"/>
          </p:cNvSpPr>
          <p:nvPr>
            <p:ph type="ctrTitle"/>
          </p:nvPr>
        </p:nvSpPr>
        <p:spPr>
          <a:xfrm>
            <a:off x="684213" y="1196975"/>
            <a:ext cx="7773987" cy="1944688"/>
          </a:xfrm>
        </p:spPr>
        <p:txBody>
          <a:bodyPr/>
          <a:lstStyle>
            <a:lvl1pPr>
              <a:defRPr sz="4800" b="1">
                <a:solidFill>
                  <a:schemeClr val="tx1"/>
                </a:solidFill>
                <a:ea typeface="楷体_GB2312" pitchFamily="49" charset="-122"/>
              </a:defRPr>
            </a:lvl1pPr>
          </a:lstStyle>
          <a:p>
            <a:r>
              <a:rPr lang="zh-CN" altLang="en-US" smtClean="0"/>
              <a:t>单击此处编辑母版标题样式</a:t>
            </a:r>
            <a:endParaRPr lang="zh-CN" altLang="en-US"/>
          </a:p>
        </p:txBody>
      </p:sp>
      <p:sp>
        <p:nvSpPr>
          <p:cNvPr id="5127" name="Rectangle 7"/>
          <p:cNvSpPr>
            <a:spLocks noGrp="1" noChangeArrowheads="1"/>
          </p:cNvSpPr>
          <p:nvPr>
            <p:ph type="subTitle" idx="1"/>
          </p:nvPr>
        </p:nvSpPr>
        <p:spPr>
          <a:xfrm>
            <a:off x="1187450" y="3716338"/>
            <a:ext cx="6697663" cy="2089150"/>
          </a:xfrm>
        </p:spPr>
        <p:txBody>
          <a:bodyPr/>
          <a:lstStyle>
            <a:lvl1pPr marL="0" indent="0" algn="ctr">
              <a:buFontTx/>
              <a:buNone/>
              <a:defRPr b="0">
                <a:ea typeface="楷体_GB2312" pitchFamily="49" charset="-122"/>
              </a:defRPr>
            </a:lvl1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266307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71009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3188" y="0"/>
            <a:ext cx="2151062" cy="6126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300788"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20036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sz="2800" b="0">
                <a:ea typeface="楷体_GB2312"/>
              </a:defRPr>
            </a:lvl1pPr>
            <a:lvl2pPr>
              <a:defRPr sz="2400" b="0"/>
            </a:lvl2pPr>
            <a:lvl3pPr>
              <a:defRPr sz="2000" b="0"/>
            </a:lvl3pPr>
            <a:lvl4pPr>
              <a:defRPr sz="18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96379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89773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981075"/>
            <a:ext cx="395605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81075"/>
            <a:ext cx="395605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87301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76893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3592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34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92564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3912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3"/>
          <p:cNvGraphicFramePr>
            <a:graphicFrameLocks noChangeAspect="1"/>
          </p:cNvGraphicFramePr>
          <p:nvPr/>
        </p:nvGraphicFramePr>
        <p:xfrm>
          <a:off x="0" y="6354763"/>
          <a:ext cx="9144000" cy="503237"/>
        </p:xfrm>
        <a:graphic>
          <a:graphicData uri="http://schemas.openxmlformats.org/presentationml/2006/ole">
            <mc:AlternateContent xmlns:mc="http://schemas.openxmlformats.org/markup-compatibility/2006">
              <mc:Choice xmlns:v="urn:schemas-microsoft-com:vml" Requires="v">
                <p:oleObj spid="_x0000_s1267" name="Image" r:id="rId14" imgW="5815873" imgH="317125" progId="Photoshop.Image.8">
                  <p:embed/>
                </p:oleObj>
              </mc:Choice>
              <mc:Fallback>
                <p:oleObj name="Image" r:id="rId14" imgW="5815873" imgH="317125" progId="Photoshop.Image.8">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354763"/>
                        <a:ext cx="91440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Text Box 5"/>
          <p:cNvSpPr txBox="1">
            <a:spLocks noChangeArrowheads="1"/>
          </p:cNvSpPr>
          <p:nvPr/>
        </p:nvSpPr>
        <p:spPr bwMode="auto">
          <a:xfrm>
            <a:off x="179388" y="6381750"/>
            <a:ext cx="2216150" cy="396875"/>
          </a:xfrm>
          <a:prstGeom prst="rect">
            <a:avLst/>
          </a:prstGeom>
          <a:noFill/>
          <a:ln w="9525">
            <a:noFill/>
            <a:miter lim="800000"/>
            <a:headEnd/>
            <a:tailEnd/>
          </a:ln>
          <a:effectLst/>
        </p:spPr>
        <p:txBody>
          <a:bodyPr>
            <a:spAutoFit/>
          </a:bodyPr>
          <a:lstStyle/>
          <a:p>
            <a:pPr algn="l">
              <a:defRPr/>
            </a:pPr>
            <a:r>
              <a:rPr lang="zh-CN" altLang="en-US" sz="2000">
                <a:solidFill>
                  <a:schemeClr val="bg1"/>
                </a:solidFill>
                <a:latin typeface="Arial" charset="0"/>
                <a:ea typeface="楷体_GB2312" pitchFamily="49" charset="-122"/>
              </a:rPr>
              <a:t>计算机学院</a:t>
            </a:r>
          </a:p>
        </p:txBody>
      </p:sp>
      <p:sp>
        <p:nvSpPr>
          <p:cNvPr id="1029" name="Rectangle 6"/>
          <p:cNvSpPr>
            <a:spLocks noGrp="1" noChangeArrowheads="1"/>
          </p:cNvSpPr>
          <p:nvPr>
            <p:ph type="title"/>
          </p:nvPr>
        </p:nvSpPr>
        <p:spPr bwMode="auto">
          <a:xfrm>
            <a:off x="0" y="0"/>
            <a:ext cx="6300788"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7"/>
          <p:cNvSpPr>
            <a:spLocks noGrp="1" noChangeArrowheads="1"/>
          </p:cNvSpPr>
          <p:nvPr>
            <p:ph type="body" idx="1"/>
          </p:nvPr>
        </p:nvSpPr>
        <p:spPr bwMode="auto">
          <a:xfrm>
            <a:off x="539750" y="981075"/>
            <a:ext cx="80645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1" name="Picture 8" descr="图片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sldNum="0" hdr="0" ftr="0"/>
  <p:txStyles>
    <p:titleStyle>
      <a:lvl1pPr algn="ctr" rtl="0" eaLnBrk="1" fontAlgn="base" hangingPunct="1">
        <a:spcBef>
          <a:spcPct val="0"/>
        </a:spcBef>
        <a:spcAft>
          <a:spcPct val="0"/>
        </a:spcAft>
        <a:defRPr sz="3600">
          <a:solidFill>
            <a:srgbClr val="FFCCFF"/>
          </a:solidFill>
          <a:latin typeface="+mj-lt"/>
          <a:ea typeface="+mj-ea"/>
          <a:cs typeface="+mj-cs"/>
        </a:defRPr>
      </a:lvl1pPr>
      <a:lvl2pPr algn="ctr" rtl="0" eaLnBrk="1" fontAlgn="base" hangingPunct="1">
        <a:spcBef>
          <a:spcPct val="0"/>
        </a:spcBef>
        <a:spcAft>
          <a:spcPct val="0"/>
        </a:spcAft>
        <a:defRPr sz="3600">
          <a:solidFill>
            <a:srgbClr val="FFCCFF"/>
          </a:solidFill>
          <a:latin typeface="Arial" charset="0"/>
          <a:ea typeface="华文新魏" pitchFamily="2" charset="-122"/>
        </a:defRPr>
      </a:lvl2pPr>
      <a:lvl3pPr algn="ctr" rtl="0" eaLnBrk="1" fontAlgn="base" hangingPunct="1">
        <a:spcBef>
          <a:spcPct val="0"/>
        </a:spcBef>
        <a:spcAft>
          <a:spcPct val="0"/>
        </a:spcAft>
        <a:defRPr sz="3600">
          <a:solidFill>
            <a:srgbClr val="FFCCFF"/>
          </a:solidFill>
          <a:latin typeface="Arial" charset="0"/>
          <a:ea typeface="华文新魏" pitchFamily="2" charset="-122"/>
        </a:defRPr>
      </a:lvl3pPr>
      <a:lvl4pPr algn="ctr" rtl="0" eaLnBrk="1" fontAlgn="base" hangingPunct="1">
        <a:spcBef>
          <a:spcPct val="0"/>
        </a:spcBef>
        <a:spcAft>
          <a:spcPct val="0"/>
        </a:spcAft>
        <a:defRPr sz="3600">
          <a:solidFill>
            <a:srgbClr val="FFCCFF"/>
          </a:solidFill>
          <a:latin typeface="Arial" charset="0"/>
          <a:ea typeface="华文新魏" pitchFamily="2" charset="-122"/>
        </a:defRPr>
      </a:lvl4pPr>
      <a:lvl5pPr algn="ctr" rtl="0" eaLnBrk="1" fontAlgn="base" hangingPunct="1">
        <a:spcBef>
          <a:spcPct val="0"/>
        </a:spcBef>
        <a:spcAft>
          <a:spcPct val="0"/>
        </a:spcAft>
        <a:defRPr sz="3600">
          <a:solidFill>
            <a:srgbClr val="FFCCFF"/>
          </a:solidFill>
          <a:latin typeface="Arial" charset="0"/>
          <a:ea typeface="华文新魏" pitchFamily="2" charset="-122"/>
        </a:defRPr>
      </a:lvl5pPr>
      <a:lvl6pPr marL="457200" algn="ctr" rtl="0" eaLnBrk="1" fontAlgn="base" hangingPunct="1">
        <a:spcBef>
          <a:spcPct val="0"/>
        </a:spcBef>
        <a:spcAft>
          <a:spcPct val="0"/>
        </a:spcAft>
        <a:defRPr sz="3600">
          <a:solidFill>
            <a:srgbClr val="FFCCFF"/>
          </a:solidFill>
          <a:latin typeface="Arial" charset="0"/>
          <a:ea typeface="华文新魏" pitchFamily="2" charset="-122"/>
        </a:defRPr>
      </a:lvl6pPr>
      <a:lvl7pPr marL="914400" algn="ctr" rtl="0" eaLnBrk="1" fontAlgn="base" hangingPunct="1">
        <a:spcBef>
          <a:spcPct val="0"/>
        </a:spcBef>
        <a:spcAft>
          <a:spcPct val="0"/>
        </a:spcAft>
        <a:defRPr sz="3600">
          <a:solidFill>
            <a:srgbClr val="FFCCFF"/>
          </a:solidFill>
          <a:latin typeface="Arial" charset="0"/>
          <a:ea typeface="华文新魏" pitchFamily="2" charset="-122"/>
        </a:defRPr>
      </a:lvl7pPr>
      <a:lvl8pPr marL="1371600" algn="ctr" rtl="0" eaLnBrk="1" fontAlgn="base" hangingPunct="1">
        <a:spcBef>
          <a:spcPct val="0"/>
        </a:spcBef>
        <a:spcAft>
          <a:spcPct val="0"/>
        </a:spcAft>
        <a:defRPr sz="3600">
          <a:solidFill>
            <a:srgbClr val="FFCCFF"/>
          </a:solidFill>
          <a:latin typeface="Arial" charset="0"/>
          <a:ea typeface="华文新魏" pitchFamily="2" charset="-122"/>
        </a:defRPr>
      </a:lvl8pPr>
      <a:lvl9pPr marL="1828800" algn="ctr" rtl="0" eaLnBrk="1" fontAlgn="base" hangingPunct="1">
        <a:spcBef>
          <a:spcPct val="0"/>
        </a:spcBef>
        <a:spcAft>
          <a:spcPct val="0"/>
        </a:spcAft>
        <a:defRPr sz="3600">
          <a:solidFill>
            <a:srgbClr val="FFCCFF"/>
          </a:solidFill>
          <a:latin typeface="Arial" charset="0"/>
          <a:ea typeface="华文新魏" pitchFamily="2" charset="-122"/>
        </a:defRPr>
      </a:lvl9pPr>
    </p:titleStyle>
    <p:bodyStyle>
      <a:lvl1pPr marL="342900" indent="-342900" algn="l" rtl="0" eaLnBrk="1" fontAlgn="base" hangingPunct="1">
        <a:spcBef>
          <a:spcPct val="20000"/>
        </a:spcBef>
        <a:spcAft>
          <a:spcPct val="0"/>
        </a:spcAft>
        <a:buChar char="•"/>
        <a:defRPr sz="32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楷体_GB2312" pitchFamily="49" charset="-122"/>
        </a:defRPr>
      </a:lvl2pPr>
      <a:lvl3pPr marL="1143000" indent="-228600" algn="l" rtl="0" eaLnBrk="1" fontAlgn="base" hangingPunct="1">
        <a:spcBef>
          <a:spcPct val="20000"/>
        </a:spcBef>
        <a:spcAft>
          <a:spcPct val="0"/>
        </a:spcAft>
        <a:buChar char="•"/>
        <a:defRPr sz="24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Char char="–"/>
        <a:defRPr sz="2000">
          <a:solidFill>
            <a:schemeClr val="tx1"/>
          </a:solidFill>
          <a:latin typeface="+mn-lt"/>
          <a:ea typeface="宋体" pitchFamily="2" charset="-122"/>
        </a:defRPr>
      </a:lvl4pPr>
      <a:lvl5pPr marL="2057400" indent="-228600" algn="l" rtl="0" eaLnBrk="1" fontAlgn="base" hangingPunct="1">
        <a:spcBef>
          <a:spcPct val="20000"/>
        </a:spcBef>
        <a:spcAft>
          <a:spcPct val="0"/>
        </a:spcAft>
        <a:buChar char="»"/>
        <a:defRPr sz="2000">
          <a:solidFill>
            <a:schemeClr val="tx1"/>
          </a:solidFill>
          <a:latin typeface="+mn-lt"/>
          <a:ea typeface="宋体"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2971800"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429000"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886200"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8.xml"/><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8992" y="1340768"/>
            <a:ext cx="8655496" cy="1446550"/>
          </a:xfrm>
        </p:spPr>
        <p:txBody>
          <a:bodyPr/>
          <a:lstStyle/>
          <a:p>
            <a:r>
              <a:rPr lang="zh-CN" altLang="en-US" sz="4400" dirty="0"/>
              <a:t>虚拟试</a:t>
            </a:r>
            <a:r>
              <a:rPr lang="zh-CN" altLang="en-US" sz="4400" dirty="0" smtClean="0"/>
              <a:t>衣关键技术研究与</a:t>
            </a:r>
            <a:r>
              <a:rPr lang="zh-CN" altLang="en-US" sz="4400" dirty="0"/>
              <a:t>实现</a:t>
            </a:r>
          </a:p>
        </p:txBody>
      </p:sp>
      <p:sp>
        <p:nvSpPr>
          <p:cNvPr id="3" name="副标题 2"/>
          <p:cNvSpPr>
            <a:spLocks noGrp="1"/>
          </p:cNvSpPr>
          <p:nvPr>
            <p:ph type="subTitle" idx="1"/>
          </p:nvPr>
        </p:nvSpPr>
        <p:spPr>
          <a:xfrm>
            <a:off x="5580112" y="4077072"/>
            <a:ext cx="3096344" cy="1224136"/>
          </a:xfrm>
        </p:spPr>
        <p:txBody>
          <a:bodyPr/>
          <a:lstStyle/>
          <a:p>
            <a:pPr algn="just"/>
            <a:r>
              <a:rPr lang="zh-CN" altLang="en-US" sz="2800" dirty="0" smtClean="0">
                <a:latin typeface="楷体" pitchFamily="49" charset="-122"/>
                <a:ea typeface="楷体" pitchFamily="49" charset="-122"/>
              </a:rPr>
              <a:t>报 告 人：</a:t>
            </a:r>
            <a:r>
              <a:rPr lang="zh-CN" altLang="en-US" sz="2800" dirty="0">
                <a:latin typeface="楷体" pitchFamily="49" charset="-122"/>
                <a:ea typeface="楷体" pitchFamily="49" charset="-122"/>
              </a:rPr>
              <a:t>贾博</a:t>
            </a:r>
            <a:endParaRPr lang="en-US" altLang="zh-CN" sz="2800" dirty="0" smtClean="0">
              <a:latin typeface="楷体" pitchFamily="49" charset="-122"/>
              <a:ea typeface="楷体" pitchFamily="49" charset="-122"/>
            </a:endParaRPr>
          </a:p>
          <a:p>
            <a:pPr algn="just"/>
            <a:r>
              <a:rPr lang="zh-CN" altLang="en-US" sz="2800" dirty="0" smtClean="0">
                <a:latin typeface="楷体" pitchFamily="49" charset="-122"/>
                <a:ea typeface="楷体" pitchFamily="49" charset="-122"/>
              </a:rPr>
              <a:t>指导老师：吴壮志</a:t>
            </a:r>
            <a:endParaRPr lang="zh-CN" altLang="en-US" sz="2800" dirty="0">
              <a:latin typeface="楷体" pitchFamily="49" charset="-122"/>
              <a:ea typeface="楷体" pitchFamily="49" charset="-122"/>
            </a:endParaRPr>
          </a:p>
        </p:txBody>
      </p:sp>
    </p:spTree>
    <p:extLst>
      <p:ext uri="{BB962C8B-B14F-4D97-AF65-F5344CB8AC3E}">
        <p14:creationId xmlns:p14="http://schemas.microsoft.com/office/powerpoint/2010/main" val="1899473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062" y="144873"/>
            <a:ext cx="6300788" cy="620589"/>
          </a:xfrm>
        </p:spPr>
        <p:txBody>
          <a:bodyPr/>
          <a:lstStyle/>
          <a:p>
            <a:r>
              <a:rPr lang="zh-CN" altLang="en-US" dirty="0" smtClean="0">
                <a:solidFill>
                  <a:srgbClr val="FFFF00"/>
                </a:solidFill>
              </a:rPr>
              <a:t>研究内容与技术方案</a:t>
            </a:r>
            <a:endParaRPr lang="zh-CN" altLang="en-US" dirty="0">
              <a:solidFill>
                <a:srgbClr val="FFFF00"/>
              </a:solidFill>
            </a:endParaRPr>
          </a:p>
        </p:txBody>
      </p:sp>
      <p:sp>
        <p:nvSpPr>
          <p:cNvPr id="3" name="矩形 2"/>
          <p:cNvSpPr/>
          <p:nvPr/>
        </p:nvSpPr>
        <p:spPr>
          <a:xfrm>
            <a:off x="210576" y="807304"/>
            <a:ext cx="7704856" cy="57458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400" b="1" dirty="0" smtClean="0"/>
              <a:t>碰撞检测</a:t>
            </a:r>
            <a:endParaRPr lang="zh-CN" altLang="en-US" sz="2400" b="1" dirty="0"/>
          </a:p>
        </p:txBody>
      </p:sp>
      <p:sp>
        <p:nvSpPr>
          <p:cNvPr id="4" name="矩形 3"/>
          <p:cNvSpPr/>
          <p:nvPr/>
        </p:nvSpPr>
        <p:spPr>
          <a:xfrm>
            <a:off x="714632" y="1283410"/>
            <a:ext cx="7961824" cy="49423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000" b="1" dirty="0" smtClean="0"/>
              <a:t>基于层次包围盒的碰撞检测算法</a:t>
            </a:r>
            <a:endParaRPr lang="zh-CN" altLang="en-US" sz="2000" b="1" dirty="0"/>
          </a:p>
        </p:txBody>
      </p:sp>
      <p:pic>
        <p:nvPicPr>
          <p:cNvPr id="3080" name="Picture 8" descr="D:\Dropbox\开题\图片\凸块.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3820" y="4226662"/>
            <a:ext cx="432048" cy="384483"/>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D:\Dropbox\开题\图片\AAB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9152" y="2474075"/>
            <a:ext cx="439976" cy="39637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D:\Dropbox\开题\图片\k-DO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16604" y="3622935"/>
            <a:ext cx="439976" cy="400338"/>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D:\Dropbox\开题\图片\OBB.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69396" y="2970771"/>
            <a:ext cx="558889" cy="53907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D:\Dropbox\开题\图片\包围球.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82648" y="1795125"/>
            <a:ext cx="519250" cy="535105"/>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2117468" y="1758648"/>
            <a:ext cx="6782004" cy="369332"/>
          </a:xfrm>
          <a:prstGeom prst="rect">
            <a:avLst/>
          </a:prstGeom>
        </p:spPr>
        <p:txBody>
          <a:bodyPr wrap="square">
            <a:spAutoFit/>
          </a:bodyPr>
          <a:lstStyle/>
          <a:p>
            <a:r>
              <a:rPr lang="zh-CN" altLang="en-US" b="1" dirty="0" smtClean="0"/>
              <a:t>包围球</a:t>
            </a:r>
            <a:endParaRPr lang="en-US" altLang="zh-CN" dirty="0"/>
          </a:p>
        </p:txBody>
      </p:sp>
      <p:sp>
        <p:nvSpPr>
          <p:cNvPr id="20" name="矩形 19"/>
          <p:cNvSpPr/>
          <p:nvPr/>
        </p:nvSpPr>
        <p:spPr>
          <a:xfrm>
            <a:off x="2117468" y="2342247"/>
            <a:ext cx="6782004" cy="369332"/>
          </a:xfrm>
          <a:prstGeom prst="rect">
            <a:avLst/>
          </a:prstGeom>
        </p:spPr>
        <p:txBody>
          <a:bodyPr wrap="square">
            <a:spAutoFit/>
          </a:bodyPr>
          <a:lstStyle/>
          <a:p>
            <a:r>
              <a:rPr lang="en-US" altLang="zh-CN" b="1" dirty="0" smtClean="0"/>
              <a:t>AABB</a:t>
            </a:r>
            <a:r>
              <a:rPr lang="zh-CN" altLang="en-US" b="1" dirty="0" smtClean="0"/>
              <a:t>盒</a:t>
            </a:r>
            <a:endParaRPr lang="en-US" altLang="zh-CN" dirty="0"/>
          </a:p>
        </p:txBody>
      </p:sp>
      <p:sp>
        <p:nvSpPr>
          <p:cNvPr id="21" name="矩形 20"/>
          <p:cNvSpPr/>
          <p:nvPr/>
        </p:nvSpPr>
        <p:spPr>
          <a:xfrm>
            <a:off x="2112908" y="2920083"/>
            <a:ext cx="6786564" cy="369332"/>
          </a:xfrm>
          <a:prstGeom prst="rect">
            <a:avLst/>
          </a:prstGeom>
        </p:spPr>
        <p:txBody>
          <a:bodyPr wrap="square">
            <a:spAutoFit/>
          </a:bodyPr>
          <a:lstStyle/>
          <a:p>
            <a:r>
              <a:rPr lang="en-US" altLang="zh-CN" b="1" dirty="0"/>
              <a:t>O</a:t>
            </a:r>
            <a:r>
              <a:rPr lang="en-US" altLang="zh-CN" b="1" dirty="0" smtClean="0"/>
              <a:t>BB</a:t>
            </a:r>
            <a:r>
              <a:rPr lang="zh-CN" altLang="en-US" b="1" dirty="0" smtClean="0"/>
              <a:t>盒</a:t>
            </a:r>
            <a:endParaRPr lang="en-US" altLang="zh-CN" dirty="0"/>
          </a:p>
        </p:txBody>
      </p:sp>
      <p:sp>
        <p:nvSpPr>
          <p:cNvPr id="22" name="矩形 21"/>
          <p:cNvSpPr/>
          <p:nvPr/>
        </p:nvSpPr>
        <p:spPr>
          <a:xfrm>
            <a:off x="2152664" y="3505423"/>
            <a:ext cx="6746808" cy="369332"/>
          </a:xfrm>
          <a:prstGeom prst="rect">
            <a:avLst/>
          </a:prstGeom>
        </p:spPr>
        <p:txBody>
          <a:bodyPr wrap="square">
            <a:spAutoFit/>
          </a:bodyPr>
          <a:lstStyle/>
          <a:p>
            <a:r>
              <a:rPr lang="en-US" altLang="zh-CN" b="1" dirty="0" smtClean="0"/>
              <a:t>k-DOP</a:t>
            </a:r>
            <a:r>
              <a:rPr lang="zh-CN" altLang="en-US" b="1" dirty="0" smtClean="0"/>
              <a:t>包围盒</a:t>
            </a:r>
            <a:endParaRPr lang="en-US" altLang="zh-CN" dirty="0"/>
          </a:p>
        </p:txBody>
      </p:sp>
      <p:sp>
        <p:nvSpPr>
          <p:cNvPr id="25" name="矩形 24"/>
          <p:cNvSpPr/>
          <p:nvPr/>
        </p:nvSpPr>
        <p:spPr>
          <a:xfrm>
            <a:off x="2152664" y="4118600"/>
            <a:ext cx="6746808" cy="369332"/>
          </a:xfrm>
          <a:prstGeom prst="rect">
            <a:avLst/>
          </a:prstGeom>
        </p:spPr>
        <p:txBody>
          <a:bodyPr wrap="square">
            <a:spAutoFit/>
          </a:bodyPr>
          <a:lstStyle/>
          <a:p>
            <a:r>
              <a:rPr lang="zh-CN" altLang="en-US" b="1" dirty="0" smtClean="0"/>
              <a:t>凸包</a:t>
            </a:r>
            <a:endParaRPr lang="zh-CN" altLang="en-US" dirty="0"/>
          </a:p>
        </p:txBody>
      </p:sp>
      <p:sp>
        <p:nvSpPr>
          <p:cNvPr id="26" name="矩形 25"/>
          <p:cNvSpPr/>
          <p:nvPr/>
        </p:nvSpPr>
        <p:spPr>
          <a:xfrm>
            <a:off x="714632" y="4668376"/>
            <a:ext cx="7961824" cy="55399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000" b="1" dirty="0" smtClean="0"/>
              <a:t>基于空间划分的碰撞检测算法</a:t>
            </a:r>
            <a:endParaRPr lang="zh-CN" altLang="en-US" sz="2000" b="1" dirty="0"/>
          </a:p>
        </p:txBody>
      </p:sp>
      <p:sp>
        <p:nvSpPr>
          <p:cNvPr id="10" name="矩形 9"/>
          <p:cNvSpPr/>
          <p:nvPr/>
        </p:nvSpPr>
        <p:spPr>
          <a:xfrm>
            <a:off x="2157224" y="4412333"/>
            <a:ext cx="6746808" cy="369332"/>
          </a:xfrm>
          <a:prstGeom prst="rect">
            <a:avLst/>
          </a:prstGeom>
        </p:spPr>
        <p:txBody>
          <a:bodyPr wrap="square">
            <a:spAutoFit/>
          </a:bodyPr>
          <a:lstStyle/>
          <a:p>
            <a:r>
              <a:rPr lang="zh-CN" altLang="en-US" dirty="0" smtClean="0"/>
              <a:t>检测</a:t>
            </a:r>
            <a:r>
              <a:rPr lang="zh-CN" altLang="en-US" dirty="0"/>
              <a:t>精度高，构造和碰撞判别非常复杂，很少使用。</a:t>
            </a:r>
          </a:p>
        </p:txBody>
      </p:sp>
      <p:sp>
        <p:nvSpPr>
          <p:cNvPr id="11" name="矩形 10"/>
          <p:cNvSpPr/>
          <p:nvPr/>
        </p:nvSpPr>
        <p:spPr>
          <a:xfrm>
            <a:off x="2130720" y="3791652"/>
            <a:ext cx="6858000" cy="369332"/>
          </a:xfrm>
          <a:prstGeom prst="rect">
            <a:avLst/>
          </a:prstGeom>
        </p:spPr>
        <p:txBody>
          <a:bodyPr wrap="square">
            <a:spAutoFit/>
          </a:bodyPr>
          <a:lstStyle/>
          <a:p>
            <a:r>
              <a:rPr lang="zh-CN" altLang="en-US" dirty="0"/>
              <a:t>紧密，精确度更高，构造方式和碰撞判别复杂；</a:t>
            </a:r>
          </a:p>
        </p:txBody>
      </p:sp>
      <p:sp>
        <p:nvSpPr>
          <p:cNvPr id="12" name="矩形 11"/>
          <p:cNvSpPr/>
          <p:nvPr/>
        </p:nvSpPr>
        <p:spPr>
          <a:xfrm>
            <a:off x="2117468" y="3187312"/>
            <a:ext cx="6287384" cy="369332"/>
          </a:xfrm>
          <a:prstGeom prst="rect">
            <a:avLst/>
          </a:prstGeom>
        </p:spPr>
        <p:txBody>
          <a:bodyPr wrap="square">
            <a:spAutoFit/>
          </a:bodyPr>
          <a:lstStyle/>
          <a:p>
            <a:r>
              <a:rPr lang="zh-CN" altLang="en-US" dirty="0"/>
              <a:t>紧密，检测精度高，构造更新复杂、低效，相交测试难度大；</a:t>
            </a:r>
          </a:p>
        </p:txBody>
      </p:sp>
      <p:sp>
        <p:nvSpPr>
          <p:cNvPr id="13" name="矩形 12"/>
          <p:cNvSpPr/>
          <p:nvPr/>
        </p:nvSpPr>
        <p:spPr>
          <a:xfrm>
            <a:off x="2085216" y="2611264"/>
            <a:ext cx="6597216" cy="369332"/>
          </a:xfrm>
          <a:prstGeom prst="rect">
            <a:avLst/>
          </a:prstGeom>
        </p:spPr>
        <p:txBody>
          <a:bodyPr wrap="square">
            <a:spAutoFit/>
          </a:bodyPr>
          <a:lstStyle/>
          <a:p>
            <a:r>
              <a:rPr lang="zh-CN" altLang="en-US" dirty="0"/>
              <a:t>简单易行，较紧密包围，特殊情况下也存在较大空隙；</a:t>
            </a:r>
          </a:p>
        </p:txBody>
      </p:sp>
      <p:sp>
        <p:nvSpPr>
          <p:cNvPr id="14" name="矩形 13"/>
          <p:cNvSpPr/>
          <p:nvPr/>
        </p:nvSpPr>
        <p:spPr>
          <a:xfrm>
            <a:off x="2130720" y="2027680"/>
            <a:ext cx="6551712" cy="369332"/>
          </a:xfrm>
          <a:prstGeom prst="rect">
            <a:avLst/>
          </a:prstGeom>
        </p:spPr>
        <p:txBody>
          <a:bodyPr wrap="square">
            <a:spAutoFit/>
          </a:bodyPr>
          <a:lstStyle/>
          <a:p>
            <a:r>
              <a:rPr lang="zh-CN" altLang="en-US" dirty="0"/>
              <a:t>直观、构造简单，大空隙，增加没必要的检测，降低系统性能；</a:t>
            </a:r>
          </a:p>
        </p:txBody>
      </p:sp>
      <p:sp>
        <p:nvSpPr>
          <p:cNvPr id="23" name="矩形 22"/>
          <p:cNvSpPr/>
          <p:nvPr/>
        </p:nvSpPr>
        <p:spPr>
          <a:xfrm>
            <a:off x="1479930" y="5118551"/>
            <a:ext cx="7182544" cy="369332"/>
          </a:xfrm>
          <a:prstGeom prst="rect">
            <a:avLst/>
          </a:prstGeom>
        </p:spPr>
        <p:txBody>
          <a:bodyPr wrap="square">
            <a:spAutoFit/>
          </a:bodyPr>
          <a:lstStyle/>
          <a:p>
            <a:r>
              <a:rPr lang="zh-CN" altLang="en-US" b="1" dirty="0" smtClean="0"/>
              <a:t>均匀划分</a:t>
            </a:r>
            <a:r>
              <a:rPr lang="zh-CN" altLang="en-US" dirty="0" smtClean="0"/>
              <a:t>，迅速定位，适合物理对象高速动态变化场景；</a:t>
            </a:r>
            <a:endParaRPr lang="zh-CN" altLang="en-US" dirty="0"/>
          </a:p>
        </p:txBody>
      </p:sp>
      <p:sp>
        <p:nvSpPr>
          <p:cNvPr id="24" name="矩形 23"/>
          <p:cNvSpPr/>
          <p:nvPr/>
        </p:nvSpPr>
        <p:spPr>
          <a:xfrm>
            <a:off x="1470764" y="5419635"/>
            <a:ext cx="7403572" cy="369332"/>
          </a:xfrm>
          <a:prstGeom prst="rect">
            <a:avLst/>
          </a:prstGeom>
        </p:spPr>
        <p:txBody>
          <a:bodyPr wrap="square">
            <a:spAutoFit/>
          </a:bodyPr>
          <a:lstStyle/>
          <a:p>
            <a:r>
              <a:rPr lang="zh-CN" altLang="en-US" b="1" dirty="0"/>
              <a:t>非</a:t>
            </a:r>
            <a:r>
              <a:rPr lang="zh-CN" altLang="en-US" b="1" dirty="0" smtClean="0"/>
              <a:t>均匀划分</a:t>
            </a:r>
            <a:r>
              <a:rPr lang="zh-CN" altLang="en-US" dirty="0" smtClean="0"/>
              <a:t>，根据对象位置和密度分布确定划分边界和方向；</a:t>
            </a:r>
            <a:endParaRPr lang="zh-CN" altLang="en-US" dirty="0"/>
          </a:p>
        </p:txBody>
      </p:sp>
      <p:sp>
        <p:nvSpPr>
          <p:cNvPr id="27" name="矩形 26"/>
          <p:cNvSpPr/>
          <p:nvPr/>
        </p:nvSpPr>
        <p:spPr>
          <a:xfrm>
            <a:off x="1481108" y="5730805"/>
            <a:ext cx="7181366" cy="646331"/>
          </a:xfrm>
          <a:prstGeom prst="rect">
            <a:avLst/>
          </a:prstGeom>
        </p:spPr>
        <p:txBody>
          <a:bodyPr wrap="square">
            <a:spAutoFit/>
          </a:bodyPr>
          <a:lstStyle/>
          <a:p>
            <a:r>
              <a:rPr lang="zh-CN" altLang="en-US" dirty="0" smtClean="0"/>
              <a:t>空间划分，在高速动态场景中，</a:t>
            </a:r>
            <a:r>
              <a:rPr lang="zh-CN" altLang="en-US" b="1" dirty="0" smtClean="0"/>
              <a:t>无需频繁重建空间结构</a:t>
            </a:r>
            <a:r>
              <a:rPr lang="zh-CN" altLang="en-US" dirty="0" smtClean="0"/>
              <a:t>，但是对于物体对象形状大小不同，很难保持一致的检测性能。</a:t>
            </a:r>
            <a:endParaRPr lang="zh-CN" altLang="en-US" dirty="0"/>
          </a:p>
        </p:txBody>
      </p:sp>
      <p:sp>
        <p:nvSpPr>
          <p:cNvPr id="28" name="矩形 27"/>
          <p:cNvSpPr/>
          <p:nvPr/>
        </p:nvSpPr>
        <p:spPr bwMode="auto">
          <a:xfrm>
            <a:off x="1403648" y="2394600"/>
            <a:ext cx="6336704" cy="559708"/>
          </a:xfrm>
          <a:prstGeom prst="rect">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317572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84"/>
                                        </p:tgtEl>
                                        <p:attrNameLst>
                                          <p:attrName>style.visibility</p:attrName>
                                        </p:attrNameLst>
                                      </p:cBhvr>
                                      <p:to>
                                        <p:strVal val="visible"/>
                                      </p:to>
                                    </p:set>
                                    <p:animEffect transition="in" filter="fade">
                                      <p:cBhvr>
                                        <p:cTn id="15" dur="500"/>
                                        <p:tgtEl>
                                          <p:spTgt spid="308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3081"/>
                                        </p:tgtEl>
                                        <p:attrNameLst>
                                          <p:attrName>style.visibility</p:attrName>
                                        </p:attrNameLst>
                                      </p:cBhvr>
                                      <p:to>
                                        <p:strVal val="visible"/>
                                      </p:to>
                                    </p:set>
                                    <p:animEffect transition="in" filter="fade">
                                      <p:cBhvr>
                                        <p:cTn id="21" dur="500"/>
                                        <p:tgtEl>
                                          <p:spTgt spid="308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3083"/>
                                        </p:tgtEl>
                                        <p:attrNameLst>
                                          <p:attrName>style.visibility</p:attrName>
                                        </p:attrNameLst>
                                      </p:cBhvr>
                                      <p:to>
                                        <p:strVal val="visible"/>
                                      </p:to>
                                    </p:set>
                                    <p:animEffect transition="in" filter="fade">
                                      <p:cBhvr>
                                        <p:cTn id="27" dur="500"/>
                                        <p:tgtEl>
                                          <p:spTgt spid="308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nodeType="withEffect">
                                  <p:stCondLst>
                                    <p:cond delay="0"/>
                                  </p:stCondLst>
                                  <p:childTnLst>
                                    <p:set>
                                      <p:cBhvr>
                                        <p:cTn id="32" dur="1" fill="hold">
                                          <p:stCondLst>
                                            <p:cond delay="0"/>
                                          </p:stCondLst>
                                        </p:cTn>
                                        <p:tgtEl>
                                          <p:spTgt spid="3082"/>
                                        </p:tgtEl>
                                        <p:attrNameLst>
                                          <p:attrName>style.visibility</p:attrName>
                                        </p:attrNameLst>
                                      </p:cBhvr>
                                      <p:to>
                                        <p:strVal val="visible"/>
                                      </p:to>
                                    </p:set>
                                    <p:animEffect transition="in" filter="fade">
                                      <p:cBhvr>
                                        <p:cTn id="33" dur="500"/>
                                        <p:tgtEl>
                                          <p:spTgt spid="308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nodeType="withEffect">
                                  <p:stCondLst>
                                    <p:cond delay="0"/>
                                  </p:stCondLst>
                                  <p:childTnLst>
                                    <p:set>
                                      <p:cBhvr>
                                        <p:cTn id="38" dur="1" fill="hold">
                                          <p:stCondLst>
                                            <p:cond delay="0"/>
                                          </p:stCondLst>
                                        </p:cTn>
                                        <p:tgtEl>
                                          <p:spTgt spid="3080"/>
                                        </p:tgtEl>
                                        <p:attrNameLst>
                                          <p:attrName>style.visibility</p:attrName>
                                        </p:attrNameLst>
                                      </p:cBhvr>
                                      <p:to>
                                        <p:strVal val="visible"/>
                                      </p:to>
                                    </p:set>
                                    <p:animEffect transition="in" filter="fade">
                                      <p:cBhvr>
                                        <p:cTn id="39" dur="500"/>
                                        <p:tgtEl>
                                          <p:spTgt spid="308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P spid="20" grpId="0"/>
      <p:bldP spid="21" grpId="0"/>
      <p:bldP spid="22" grpId="0"/>
      <p:bldP spid="25" grpId="0"/>
      <p:bldP spid="26" grpId="0"/>
      <p:bldP spid="10" grpId="0"/>
      <p:bldP spid="11" grpId="0"/>
      <p:bldP spid="12" grpId="0"/>
      <p:bldP spid="13" grpId="0"/>
      <p:bldP spid="14" grpId="0"/>
      <p:bldP spid="23" grpId="0"/>
      <p:bldP spid="24" grpId="0"/>
      <p:bldP spid="27" grpId="0"/>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062" y="144873"/>
            <a:ext cx="6300788" cy="620589"/>
          </a:xfrm>
        </p:spPr>
        <p:txBody>
          <a:bodyPr/>
          <a:lstStyle/>
          <a:p>
            <a:r>
              <a:rPr lang="zh-CN" altLang="en-US" dirty="0" smtClean="0">
                <a:solidFill>
                  <a:srgbClr val="FFFF00"/>
                </a:solidFill>
              </a:rPr>
              <a:t>研究内容与技术方案</a:t>
            </a:r>
            <a:endParaRPr lang="zh-CN" altLang="en-US" dirty="0">
              <a:solidFill>
                <a:srgbClr val="FFFF00"/>
              </a:solidFill>
            </a:endParaRPr>
          </a:p>
        </p:txBody>
      </p:sp>
      <p:sp>
        <p:nvSpPr>
          <p:cNvPr id="7" name="矩形 6"/>
          <p:cNvSpPr/>
          <p:nvPr/>
        </p:nvSpPr>
        <p:spPr>
          <a:xfrm>
            <a:off x="210576" y="807304"/>
            <a:ext cx="7704856" cy="57458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400" b="1" dirty="0" smtClean="0"/>
              <a:t>碰撞</a:t>
            </a:r>
            <a:r>
              <a:rPr lang="zh-CN" altLang="en-US" sz="2400" b="1" dirty="0"/>
              <a:t>响应</a:t>
            </a:r>
          </a:p>
        </p:txBody>
      </p:sp>
      <p:sp>
        <p:nvSpPr>
          <p:cNvPr id="8" name="矩形 7"/>
          <p:cNvSpPr/>
          <p:nvPr/>
        </p:nvSpPr>
        <p:spPr>
          <a:xfrm>
            <a:off x="714632" y="1405225"/>
            <a:ext cx="7961824" cy="101566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t> </a:t>
            </a:r>
            <a:r>
              <a:rPr lang="en-US" altLang="zh-CN" sz="2000" dirty="0" smtClean="0"/>
              <a:t>      </a:t>
            </a:r>
            <a:r>
              <a:rPr lang="zh-CN" altLang="en-US" sz="2000" dirty="0" smtClean="0"/>
              <a:t>碰撞响应的本质是通过校正碰撞物体对的位置，以避免物体发生进一步的穿透现象。</a:t>
            </a:r>
            <a:endParaRPr lang="zh-CN" altLang="en-US" sz="2000" dirty="0"/>
          </a:p>
        </p:txBody>
      </p:sp>
      <p:sp>
        <p:nvSpPr>
          <p:cNvPr id="9" name="矩形 8"/>
          <p:cNvSpPr/>
          <p:nvPr/>
        </p:nvSpPr>
        <p:spPr>
          <a:xfrm>
            <a:off x="714632" y="2361654"/>
            <a:ext cx="7961824" cy="55399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000" b="1" dirty="0" smtClean="0"/>
              <a:t>顶点位置投射法</a:t>
            </a:r>
            <a:endParaRPr lang="zh-CN" altLang="en-US" sz="2000" b="1" dirty="0"/>
          </a:p>
        </p:txBody>
      </p:sp>
      <p:sp>
        <p:nvSpPr>
          <p:cNvPr id="10" name="矩形 9"/>
          <p:cNvSpPr/>
          <p:nvPr/>
        </p:nvSpPr>
        <p:spPr>
          <a:xfrm>
            <a:off x="1187624" y="2865710"/>
            <a:ext cx="7344816" cy="1015663"/>
          </a:xfrm>
          <a:prstGeom prst="rect">
            <a:avLst/>
          </a:prstGeom>
        </p:spPr>
        <p:txBody>
          <a:bodyPr wrap="square">
            <a:spAutoFit/>
          </a:bodyPr>
          <a:lstStyle/>
          <a:p>
            <a:pPr>
              <a:lnSpc>
                <a:spcPts val="2400"/>
              </a:lnSpc>
            </a:pPr>
            <a:r>
              <a:rPr lang="zh-CN" altLang="en-US" dirty="0" smtClean="0"/>
              <a:t>在检测出碰撞发生时，把碰撞点的位置投射到两碰撞体表面，防止进一步发生穿透。适合于无需显示计算物体运动速度的</a:t>
            </a:r>
            <a:r>
              <a:rPr lang="en-US" altLang="zh-CN" dirty="0" err="1" smtClean="0"/>
              <a:t>Verlet</a:t>
            </a:r>
            <a:r>
              <a:rPr lang="zh-CN" altLang="en-US" dirty="0" smtClean="0"/>
              <a:t>等数值方法中，物体运动</a:t>
            </a:r>
            <a:r>
              <a:rPr lang="zh-CN" altLang="en-US" b="1" dirty="0" smtClean="0"/>
              <a:t>更加符合实际的碰撞现象</a:t>
            </a:r>
            <a:r>
              <a:rPr lang="zh-CN" altLang="en-US" dirty="0" smtClean="0"/>
              <a:t>。</a:t>
            </a:r>
            <a:endParaRPr lang="zh-CN" altLang="en-US" dirty="0"/>
          </a:p>
        </p:txBody>
      </p:sp>
      <p:sp>
        <p:nvSpPr>
          <p:cNvPr id="11" name="矩形 10"/>
          <p:cNvSpPr/>
          <p:nvPr/>
        </p:nvSpPr>
        <p:spPr>
          <a:xfrm>
            <a:off x="714632" y="3861048"/>
            <a:ext cx="7961824" cy="49423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000" b="1" dirty="0"/>
              <a:t>惩罚</a:t>
            </a:r>
            <a:r>
              <a:rPr lang="zh-CN" altLang="en-US" sz="2000" b="1" dirty="0" smtClean="0"/>
              <a:t>力法</a:t>
            </a:r>
            <a:endParaRPr lang="zh-CN" altLang="en-US" sz="2000" b="1" dirty="0"/>
          </a:p>
        </p:txBody>
      </p:sp>
      <p:sp>
        <p:nvSpPr>
          <p:cNvPr id="12" name="矩形 11"/>
          <p:cNvSpPr/>
          <p:nvPr/>
        </p:nvSpPr>
        <p:spPr>
          <a:xfrm>
            <a:off x="1187624" y="4355286"/>
            <a:ext cx="7344816" cy="1631216"/>
          </a:xfrm>
          <a:prstGeom prst="rect">
            <a:avLst/>
          </a:prstGeom>
        </p:spPr>
        <p:txBody>
          <a:bodyPr wrap="square">
            <a:spAutoFit/>
          </a:bodyPr>
          <a:lstStyle/>
          <a:p>
            <a:pPr>
              <a:lnSpc>
                <a:spcPts val="2400"/>
              </a:lnSpc>
            </a:pPr>
            <a:r>
              <a:rPr lang="zh-CN" altLang="en-US" dirty="0" smtClean="0"/>
              <a:t>在检测出碰撞发生时，通过对物体施加碰撞响应惩罚力的方式避免穿透现象的发生，惩罚力的方向和物体表面法向量相同，大小一般和穿透深度成正比关系，也可以取某个定制，这种</a:t>
            </a:r>
            <a:r>
              <a:rPr lang="zh-CN" altLang="en-US" b="1" dirty="0" smtClean="0"/>
              <a:t>方法实现简单</a:t>
            </a:r>
            <a:r>
              <a:rPr lang="zh-CN" altLang="en-US" dirty="0" smtClean="0"/>
              <a:t>，然而，碰撞响应惩罚力的真实大小一般很难确定，使得仿真系统很容易出现</a:t>
            </a:r>
            <a:r>
              <a:rPr lang="zh-CN" altLang="en-US" b="1" dirty="0" smtClean="0"/>
              <a:t>数值不稳定</a:t>
            </a:r>
            <a:r>
              <a:rPr lang="zh-CN" altLang="en-US" dirty="0" smtClean="0"/>
              <a:t>的现象。</a:t>
            </a:r>
            <a:endParaRPr lang="zh-CN" altLang="en-US" dirty="0"/>
          </a:p>
        </p:txBody>
      </p:sp>
      <p:sp>
        <p:nvSpPr>
          <p:cNvPr id="13" name="矩形 12"/>
          <p:cNvSpPr/>
          <p:nvPr/>
        </p:nvSpPr>
        <p:spPr bwMode="auto">
          <a:xfrm>
            <a:off x="1187624" y="3940552"/>
            <a:ext cx="1253684" cy="369332"/>
          </a:xfrm>
          <a:prstGeom prst="rect">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887744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1"/>
          <p:cNvSpPr>
            <a:spLocks noGrp="1"/>
          </p:cNvSpPr>
          <p:nvPr>
            <p:ph type="title"/>
          </p:nvPr>
        </p:nvSpPr>
        <p:spPr>
          <a:xfrm>
            <a:off x="20062" y="144873"/>
            <a:ext cx="6300788" cy="620589"/>
          </a:xfrm>
        </p:spPr>
        <p:txBody>
          <a:bodyPr/>
          <a:lstStyle/>
          <a:p>
            <a:r>
              <a:rPr lang="zh-CN" altLang="en-US" dirty="0" smtClean="0">
                <a:solidFill>
                  <a:srgbClr val="FFFF00"/>
                </a:solidFill>
              </a:rPr>
              <a:t>研究内容与技术方案</a:t>
            </a:r>
            <a:endParaRPr lang="zh-CN" altLang="en-US" dirty="0">
              <a:solidFill>
                <a:srgbClr val="FFFF00"/>
              </a:solidFill>
            </a:endParaRPr>
          </a:p>
        </p:txBody>
      </p:sp>
      <p:sp>
        <p:nvSpPr>
          <p:cNvPr id="6" name="圆角矩形 5"/>
          <p:cNvSpPr/>
          <p:nvPr/>
        </p:nvSpPr>
        <p:spPr bwMode="auto">
          <a:xfrm>
            <a:off x="179512" y="3527291"/>
            <a:ext cx="432048" cy="936104"/>
          </a:xfrm>
          <a:prstGeom prst="roundRect">
            <a:avLst/>
          </a:prstGeom>
          <a:ln>
            <a:headEnd type="none" w="med" len="med"/>
            <a:tailEnd type="none" w="med" len="med"/>
          </a:ln>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000" b="1" dirty="0" smtClean="0">
                <a:solidFill>
                  <a:schemeClr val="tx1"/>
                </a:solidFill>
                <a:latin typeface="Arial" charset="0"/>
                <a:ea typeface="宋体" pitchFamily="2" charset="-122"/>
              </a:rPr>
              <a:t>开</a:t>
            </a:r>
            <a:endParaRPr lang="en-US" altLang="zh-CN" sz="2000" b="1" dirty="0" smtClean="0">
              <a:solidFill>
                <a:schemeClr val="tx1"/>
              </a:solidFill>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2000" b="1" dirty="0" smtClean="0">
                <a:solidFill>
                  <a:schemeClr val="tx1"/>
                </a:solidFill>
                <a:latin typeface="Arial" charset="0"/>
                <a:ea typeface="宋体" pitchFamily="2" charset="-122"/>
              </a:rPr>
              <a:t>始</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p:txBody>
      </p:sp>
      <p:grpSp>
        <p:nvGrpSpPr>
          <p:cNvPr id="77" name="组合 76"/>
          <p:cNvGrpSpPr/>
          <p:nvPr/>
        </p:nvGrpSpPr>
        <p:grpSpPr>
          <a:xfrm>
            <a:off x="611560" y="2547561"/>
            <a:ext cx="739719" cy="2895565"/>
            <a:chOff x="611560" y="2763585"/>
            <a:chExt cx="739719" cy="2895565"/>
          </a:xfrm>
        </p:grpSpPr>
        <p:sp>
          <p:nvSpPr>
            <p:cNvPr id="9" name="矩形 8"/>
            <p:cNvSpPr/>
            <p:nvPr/>
          </p:nvSpPr>
          <p:spPr bwMode="auto">
            <a:xfrm>
              <a:off x="827584" y="2763585"/>
              <a:ext cx="523695" cy="2895565"/>
            </a:xfrm>
            <a:prstGeom prst="rect">
              <a:avLst/>
            </a:prstGeom>
            <a:ln>
              <a:headEnd type="none" w="med" len="med"/>
              <a:tailEnd type="none" w="med" len="med"/>
            </a:ln>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导</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入</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模</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型</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2000" b="1" dirty="0" smtClean="0">
                  <a:solidFill>
                    <a:schemeClr val="tx1"/>
                  </a:solidFill>
                  <a:latin typeface="Arial" charset="0"/>
                  <a:ea typeface="宋体" pitchFamily="2" charset="-122"/>
                </a:rPr>
                <a:t>数</a:t>
              </a:r>
              <a:endParaRPr lang="en-US" altLang="zh-CN" sz="2000" b="1" dirty="0" smtClean="0">
                <a:solidFill>
                  <a:schemeClr val="tx1"/>
                </a:solidFill>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2000" b="1" dirty="0" smtClean="0">
                  <a:solidFill>
                    <a:schemeClr val="tx1"/>
                  </a:solidFill>
                  <a:latin typeface="Arial" charset="0"/>
                  <a:ea typeface="宋体" pitchFamily="2" charset="-122"/>
                </a:rPr>
                <a:t>据</a:t>
              </a:r>
              <a:endParaRPr kumimoji="0" lang="zh-CN" altLang="en-US" sz="2000" b="1" i="0" u="none" strike="noStrike" cap="none" normalizeH="0" baseline="0" dirty="0" smtClean="0">
                <a:ln>
                  <a:noFill/>
                </a:ln>
                <a:solidFill>
                  <a:schemeClr val="tx1"/>
                </a:solidFill>
                <a:effectLst/>
                <a:latin typeface="Arial" charset="0"/>
                <a:ea typeface="宋体" pitchFamily="2" charset="-122"/>
              </a:endParaRPr>
            </a:p>
          </p:txBody>
        </p:sp>
        <p:cxnSp>
          <p:nvCxnSpPr>
            <p:cNvPr id="12" name="直接箭头连接符 11"/>
            <p:cNvCxnSpPr>
              <a:stCxn id="6" idx="3"/>
              <a:endCxn id="9" idx="1"/>
            </p:cNvCxnSpPr>
            <p:nvPr/>
          </p:nvCxnSpPr>
          <p:spPr bwMode="auto">
            <a:xfrm>
              <a:off x="611560" y="4211367"/>
              <a:ext cx="216024" cy="1"/>
            </a:xfrm>
            <a:prstGeom prst="straightConnector1">
              <a:avLst/>
            </a:prstGeom>
            <a:ln w="19050">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78" name="组合 77"/>
          <p:cNvGrpSpPr/>
          <p:nvPr/>
        </p:nvGrpSpPr>
        <p:grpSpPr>
          <a:xfrm>
            <a:off x="1351279" y="2547561"/>
            <a:ext cx="762143" cy="2895565"/>
            <a:chOff x="1351279" y="2763585"/>
            <a:chExt cx="762143" cy="2895565"/>
          </a:xfrm>
        </p:grpSpPr>
        <p:sp>
          <p:nvSpPr>
            <p:cNvPr id="36" name="矩形 35"/>
            <p:cNvSpPr/>
            <p:nvPr/>
          </p:nvSpPr>
          <p:spPr bwMode="auto">
            <a:xfrm>
              <a:off x="1589727" y="2763585"/>
              <a:ext cx="523695" cy="2895565"/>
            </a:xfrm>
            <a:prstGeom prst="rect">
              <a:avLst/>
            </a:prstGeom>
            <a:ln>
              <a:headEnd type="none" w="med" len="med"/>
              <a:tailEnd type="none" w="med" len="med"/>
            </a:ln>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建</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立</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质</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点</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弹</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簧</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模</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型</a:t>
              </a:r>
            </a:p>
          </p:txBody>
        </p:sp>
        <p:cxnSp>
          <p:nvCxnSpPr>
            <p:cNvPr id="20" name="直接箭头连接符 19"/>
            <p:cNvCxnSpPr>
              <a:stCxn id="9" idx="3"/>
              <a:endCxn id="36" idx="1"/>
            </p:cNvCxnSpPr>
            <p:nvPr/>
          </p:nvCxnSpPr>
          <p:spPr bwMode="auto">
            <a:xfrm>
              <a:off x="1351279" y="4211368"/>
              <a:ext cx="238448" cy="0"/>
            </a:xfrm>
            <a:prstGeom prst="straightConnector1">
              <a:avLst/>
            </a:prstGeom>
            <a:ln w="19050">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79" name="组合 78"/>
          <p:cNvGrpSpPr/>
          <p:nvPr/>
        </p:nvGrpSpPr>
        <p:grpSpPr>
          <a:xfrm>
            <a:off x="2113422" y="2547561"/>
            <a:ext cx="716320" cy="2895565"/>
            <a:chOff x="2113422" y="2763585"/>
            <a:chExt cx="716320" cy="2895565"/>
          </a:xfrm>
        </p:grpSpPr>
        <p:sp>
          <p:nvSpPr>
            <p:cNvPr id="45" name="矩形 44"/>
            <p:cNvSpPr/>
            <p:nvPr/>
          </p:nvSpPr>
          <p:spPr bwMode="auto">
            <a:xfrm>
              <a:off x="2306047" y="2763585"/>
              <a:ext cx="523695" cy="2895565"/>
            </a:xfrm>
            <a:prstGeom prst="rect">
              <a:avLst/>
            </a:prstGeom>
            <a:ln>
              <a:headEnd type="none" w="med" len="med"/>
              <a:tailEnd type="none" w="med" len="med"/>
            </a:ln>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建</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立</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碰</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撞</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模</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型</a:t>
              </a:r>
            </a:p>
          </p:txBody>
        </p:sp>
        <p:cxnSp>
          <p:nvCxnSpPr>
            <p:cNvPr id="22" name="直接箭头连接符 21"/>
            <p:cNvCxnSpPr>
              <a:stCxn id="36" idx="3"/>
              <a:endCxn id="45" idx="1"/>
            </p:cNvCxnSpPr>
            <p:nvPr/>
          </p:nvCxnSpPr>
          <p:spPr bwMode="auto">
            <a:xfrm>
              <a:off x="2113422" y="4211368"/>
              <a:ext cx="192625" cy="0"/>
            </a:xfrm>
            <a:prstGeom prst="straightConnector1">
              <a:avLst/>
            </a:prstGeom>
            <a:ln w="19050">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80" name="组合 79"/>
          <p:cNvGrpSpPr/>
          <p:nvPr/>
        </p:nvGrpSpPr>
        <p:grpSpPr>
          <a:xfrm>
            <a:off x="2829742" y="2547560"/>
            <a:ext cx="908849" cy="2895565"/>
            <a:chOff x="2829742" y="2763584"/>
            <a:chExt cx="908849" cy="2895565"/>
          </a:xfrm>
        </p:grpSpPr>
        <p:sp>
          <p:nvSpPr>
            <p:cNvPr id="38" name="矩形 37"/>
            <p:cNvSpPr/>
            <p:nvPr/>
          </p:nvSpPr>
          <p:spPr bwMode="auto">
            <a:xfrm>
              <a:off x="3214896" y="2763584"/>
              <a:ext cx="523695" cy="2895565"/>
            </a:xfrm>
            <a:prstGeom prst="rect">
              <a:avLst/>
            </a:prstGeom>
            <a:ln>
              <a:headEnd type="none" w="med" len="med"/>
              <a:tailEnd type="none" w="med" len="med"/>
            </a:ln>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计</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算</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质</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点</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受</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力</a:t>
              </a:r>
            </a:p>
          </p:txBody>
        </p:sp>
        <p:cxnSp>
          <p:nvCxnSpPr>
            <p:cNvPr id="24" name="直接箭头连接符 23"/>
            <p:cNvCxnSpPr>
              <a:stCxn id="45" idx="3"/>
              <a:endCxn id="38" idx="1"/>
            </p:cNvCxnSpPr>
            <p:nvPr/>
          </p:nvCxnSpPr>
          <p:spPr bwMode="auto">
            <a:xfrm flipV="1">
              <a:off x="2829742" y="4211367"/>
              <a:ext cx="385154" cy="1"/>
            </a:xfrm>
            <a:prstGeom prst="straightConnector1">
              <a:avLst/>
            </a:prstGeom>
            <a:ln w="19050">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81" name="组合 80"/>
          <p:cNvGrpSpPr/>
          <p:nvPr/>
        </p:nvGrpSpPr>
        <p:grpSpPr>
          <a:xfrm>
            <a:off x="3738591" y="2549659"/>
            <a:ext cx="1174845" cy="2895565"/>
            <a:chOff x="3738591" y="2765683"/>
            <a:chExt cx="1174845" cy="2895565"/>
          </a:xfrm>
        </p:grpSpPr>
        <p:sp>
          <p:nvSpPr>
            <p:cNvPr id="40" name="矩形 39"/>
            <p:cNvSpPr/>
            <p:nvPr/>
          </p:nvSpPr>
          <p:spPr bwMode="auto">
            <a:xfrm>
              <a:off x="3961264" y="2765683"/>
              <a:ext cx="952172" cy="2895565"/>
            </a:xfrm>
            <a:prstGeom prst="rect">
              <a:avLst/>
            </a:prstGeom>
            <a:ln>
              <a:headEnd type="none" w="med" len="med"/>
              <a:tailEnd type="none" w="med" len="med"/>
            </a:ln>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000" b="1" dirty="0" smtClean="0">
                  <a:solidFill>
                    <a:schemeClr val="tx1"/>
                  </a:solidFill>
                  <a:latin typeface="Arial" charset="0"/>
                  <a:ea typeface="宋体" pitchFamily="2" charset="-122"/>
                </a:rPr>
                <a:t>更新质点速度位置</a:t>
              </a:r>
              <a:endParaRPr lang="en-US" altLang="zh-CN" sz="2000" b="1" dirty="0" smtClean="0">
                <a:solidFill>
                  <a:schemeClr val="tx1"/>
                </a:solidFill>
                <a:latin typeface="Arial" charset="0"/>
                <a:ea typeface="宋体" pitchFamily="2" charset="-122"/>
              </a:endParaRPr>
            </a:p>
            <a:p>
              <a:pPr algn="ctr" fontAlgn="base">
                <a:spcBef>
                  <a:spcPct val="0"/>
                </a:spcBef>
                <a:spcAft>
                  <a:spcPct val="0"/>
                </a:spcAft>
              </a:pPr>
              <a:r>
                <a:rPr lang="zh-CN" altLang="en-US" sz="2000" b="1" dirty="0">
                  <a:solidFill>
                    <a:schemeClr val="tx1"/>
                  </a:solidFill>
                  <a:latin typeface="Arial" charset="0"/>
                  <a:ea typeface="宋体" pitchFamily="2" charset="-122"/>
                </a:rPr>
                <a:t>数值积分</a:t>
              </a:r>
              <a:r>
                <a:rPr lang="zh-CN" altLang="en-US" sz="2000" b="1" dirty="0" smtClean="0">
                  <a:solidFill>
                    <a:schemeClr val="tx1"/>
                  </a:solidFill>
                  <a:latin typeface="Arial" charset="0"/>
                  <a:ea typeface="宋体" pitchFamily="2" charset="-122"/>
                </a:rPr>
                <a:t>求解</a:t>
              </a:r>
              <a:endParaRPr lang="en-US" altLang="zh-CN" sz="2000" b="1" dirty="0">
                <a:solidFill>
                  <a:schemeClr val="tx1"/>
                </a:solidFill>
                <a:latin typeface="Arial" charset="0"/>
                <a:ea typeface="宋体" pitchFamily="2" charset="-122"/>
              </a:endParaRPr>
            </a:p>
          </p:txBody>
        </p:sp>
        <p:cxnSp>
          <p:nvCxnSpPr>
            <p:cNvPr id="26" name="直接箭头连接符 25"/>
            <p:cNvCxnSpPr>
              <a:stCxn id="38" idx="3"/>
              <a:endCxn id="40" idx="1"/>
            </p:cNvCxnSpPr>
            <p:nvPr/>
          </p:nvCxnSpPr>
          <p:spPr bwMode="auto">
            <a:xfrm>
              <a:off x="3738591" y="4211367"/>
              <a:ext cx="222673" cy="2099"/>
            </a:xfrm>
            <a:prstGeom prst="straightConnector1">
              <a:avLst/>
            </a:prstGeom>
            <a:ln w="19050">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82" name="组合 81"/>
          <p:cNvGrpSpPr/>
          <p:nvPr/>
        </p:nvGrpSpPr>
        <p:grpSpPr>
          <a:xfrm>
            <a:off x="4913436" y="2547953"/>
            <a:ext cx="794200" cy="2895565"/>
            <a:chOff x="4913436" y="2763977"/>
            <a:chExt cx="794200" cy="2895565"/>
          </a:xfrm>
        </p:grpSpPr>
        <p:sp>
          <p:nvSpPr>
            <p:cNvPr id="42" name="矩形 41"/>
            <p:cNvSpPr/>
            <p:nvPr/>
          </p:nvSpPr>
          <p:spPr bwMode="auto">
            <a:xfrm>
              <a:off x="5170160" y="2763977"/>
              <a:ext cx="537476" cy="2895565"/>
            </a:xfrm>
            <a:prstGeom prst="rect">
              <a:avLst/>
            </a:prstGeom>
            <a:ln>
              <a:headEnd type="none" w="med" len="med"/>
              <a:tailEnd type="none" w="med" len="med"/>
            </a:ln>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vert="eaVert"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000" b="1" dirty="0" smtClean="0">
                  <a:solidFill>
                    <a:schemeClr val="tx1"/>
                  </a:solidFill>
                  <a:latin typeface="Arial" charset="0"/>
                  <a:ea typeface="宋体" pitchFamily="2" charset="-122"/>
                </a:rPr>
                <a:t>碰撞检测</a:t>
              </a:r>
              <a:endParaRPr lang="en-US" altLang="zh-CN" sz="2000" b="1" dirty="0">
                <a:solidFill>
                  <a:schemeClr val="tx1"/>
                </a:solidFill>
                <a:latin typeface="Arial" charset="0"/>
                <a:ea typeface="宋体" pitchFamily="2" charset="-122"/>
              </a:endParaRPr>
            </a:p>
          </p:txBody>
        </p:sp>
        <p:cxnSp>
          <p:nvCxnSpPr>
            <p:cNvPr id="54" name="直接箭头连接符 53"/>
            <p:cNvCxnSpPr>
              <a:stCxn id="40" idx="3"/>
              <a:endCxn id="42" idx="1"/>
            </p:cNvCxnSpPr>
            <p:nvPr/>
          </p:nvCxnSpPr>
          <p:spPr bwMode="auto">
            <a:xfrm flipV="1">
              <a:off x="4913436" y="4211760"/>
              <a:ext cx="256724" cy="1706"/>
            </a:xfrm>
            <a:prstGeom prst="straightConnector1">
              <a:avLst/>
            </a:prstGeom>
            <a:ln w="19050">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83" name="组合 82"/>
          <p:cNvGrpSpPr/>
          <p:nvPr/>
        </p:nvGrpSpPr>
        <p:grpSpPr>
          <a:xfrm>
            <a:off x="5707636" y="2545289"/>
            <a:ext cx="807328" cy="2895565"/>
            <a:chOff x="5707636" y="2761313"/>
            <a:chExt cx="807328" cy="2895565"/>
          </a:xfrm>
        </p:grpSpPr>
        <p:sp>
          <p:nvSpPr>
            <p:cNvPr id="44" name="矩形 43"/>
            <p:cNvSpPr/>
            <p:nvPr/>
          </p:nvSpPr>
          <p:spPr bwMode="auto">
            <a:xfrm>
              <a:off x="5977488" y="2761313"/>
              <a:ext cx="537476" cy="2895565"/>
            </a:xfrm>
            <a:prstGeom prst="rect">
              <a:avLst/>
            </a:prstGeom>
            <a:ln>
              <a:headEnd type="none" w="med" len="med"/>
              <a:tailEnd type="none" w="med" len="med"/>
            </a:ln>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vert="eaVert"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000" b="1" dirty="0" smtClean="0">
                  <a:solidFill>
                    <a:schemeClr val="tx1"/>
                  </a:solidFill>
                  <a:latin typeface="Arial" charset="0"/>
                  <a:ea typeface="宋体" pitchFamily="2" charset="-122"/>
                </a:rPr>
                <a:t>碰撞响应修正</a:t>
              </a:r>
              <a:endParaRPr lang="en-US" altLang="zh-CN" sz="2000" b="1" dirty="0">
                <a:solidFill>
                  <a:schemeClr val="tx1"/>
                </a:solidFill>
                <a:latin typeface="Arial" charset="0"/>
                <a:ea typeface="宋体" pitchFamily="2" charset="-122"/>
              </a:endParaRPr>
            </a:p>
          </p:txBody>
        </p:sp>
        <p:cxnSp>
          <p:nvCxnSpPr>
            <p:cNvPr id="57" name="直接箭头连接符 56"/>
            <p:cNvCxnSpPr>
              <a:stCxn id="42" idx="3"/>
              <a:endCxn id="44" idx="1"/>
            </p:cNvCxnSpPr>
            <p:nvPr/>
          </p:nvCxnSpPr>
          <p:spPr bwMode="auto">
            <a:xfrm flipV="1">
              <a:off x="5707636" y="4209096"/>
              <a:ext cx="269852" cy="2664"/>
            </a:xfrm>
            <a:prstGeom prst="straightConnector1">
              <a:avLst/>
            </a:prstGeom>
            <a:ln w="19050">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84" name="组合 83"/>
          <p:cNvGrpSpPr/>
          <p:nvPr/>
        </p:nvGrpSpPr>
        <p:grpSpPr>
          <a:xfrm>
            <a:off x="6514964" y="2545289"/>
            <a:ext cx="776848" cy="2895565"/>
            <a:chOff x="6514964" y="2761313"/>
            <a:chExt cx="776848" cy="2895565"/>
          </a:xfrm>
        </p:grpSpPr>
        <p:sp>
          <p:nvSpPr>
            <p:cNvPr id="48" name="矩形 47"/>
            <p:cNvSpPr/>
            <p:nvPr/>
          </p:nvSpPr>
          <p:spPr bwMode="auto">
            <a:xfrm>
              <a:off x="6754336" y="2761313"/>
              <a:ext cx="537476" cy="2895565"/>
            </a:xfrm>
            <a:prstGeom prst="rect">
              <a:avLst/>
            </a:prstGeom>
            <a:ln>
              <a:headEnd type="none" w="med" len="med"/>
              <a:tailEnd type="none" w="med" len="med"/>
            </a:ln>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vert="eaVert"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000" b="1" dirty="0" smtClean="0">
                  <a:solidFill>
                    <a:schemeClr val="tx1"/>
                  </a:solidFill>
                  <a:latin typeface="Arial" charset="0"/>
                  <a:ea typeface="宋体" pitchFamily="2" charset="-122"/>
                </a:rPr>
                <a:t>显示服装模拟动画</a:t>
              </a:r>
              <a:endParaRPr lang="en-US" altLang="zh-CN" sz="2000" b="1" dirty="0">
                <a:solidFill>
                  <a:schemeClr val="tx1"/>
                </a:solidFill>
                <a:latin typeface="Arial" charset="0"/>
                <a:ea typeface="宋体" pitchFamily="2" charset="-122"/>
              </a:endParaRPr>
            </a:p>
          </p:txBody>
        </p:sp>
        <p:cxnSp>
          <p:nvCxnSpPr>
            <p:cNvPr id="59" name="直接箭头连接符 58"/>
            <p:cNvCxnSpPr>
              <a:stCxn id="44" idx="3"/>
              <a:endCxn id="48" idx="1"/>
            </p:cNvCxnSpPr>
            <p:nvPr/>
          </p:nvCxnSpPr>
          <p:spPr bwMode="auto">
            <a:xfrm>
              <a:off x="6514964" y="4209096"/>
              <a:ext cx="239372" cy="0"/>
            </a:xfrm>
            <a:prstGeom prst="straightConnector1">
              <a:avLst/>
            </a:prstGeom>
            <a:ln w="19050">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85" name="组合 84"/>
          <p:cNvGrpSpPr/>
          <p:nvPr/>
        </p:nvGrpSpPr>
        <p:grpSpPr>
          <a:xfrm>
            <a:off x="7291812" y="3023627"/>
            <a:ext cx="1086388" cy="1944216"/>
            <a:chOff x="7291812" y="3239651"/>
            <a:chExt cx="1086388" cy="1944216"/>
          </a:xfrm>
        </p:grpSpPr>
        <p:sp>
          <p:nvSpPr>
            <p:cNvPr id="10" name="菱形 9"/>
            <p:cNvSpPr/>
            <p:nvPr/>
          </p:nvSpPr>
          <p:spPr bwMode="auto">
            <a:xfrm>
              <a:off x="7478608" y="3239651"/>
              <a:ext cx="899592" cy="1944216"/>
            </a:xfrm>
            <a:prstGeom prst="diamond">
              <a:avLst/>
            </a:prstGeom>
            <a:ln>
              <a:headEnd type="none" w="med" len="med"/>
              <a:tailEnd type="none" w="med" len="med"/>
            </a:ln>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模拟结束？</a:t>
              </a:r>
            </a:p>
          </p:txBody>
        </p:sp>
        <p:cxnSp>
          <p:nvCxnSpPr>
            <p:cNvPr id="61" name="直接箭头连接符 60"/>
            <p:cNvCxnSpPr>
              <a:stCxn id="48" idx="3"/>
              <a:endCxn id="10" idx="1"/>
            </p:cNvCxnSpPr>
            <p:nvPr/>
          </p:nvCxnSpPr>
          <p:spPr bwMode="auto">
            <a:xfrm>
              <a:off x="7291812" y="4209096"/>
              <a:ext cx="186796" cy="2663"/>
            </a:xfrm>
            <a:prstGeom prst="straightConnector1">
              <a:avLst/>
            </a:prstGeom>
            <a:ln w="19050">
              <a:headEnd type="none" w="med" len="med"/>
              <a:tailEnd type="arrow"/>
            </a:ln>
          </p:spPr>
          <p:style>
            <a:lnRef idx="2">
              <a:schemeClr val="dk1"/>
            </a:lnRef>
            <a:fillRef idx="0">
              <a:schemeClr val="dk1"/>
            </a:fillRef>
            <a:effectRef idx="1">
              <a:schemeClr val="dk1"/>
            </a:effectRef>
            <a:fontRef idx="minor">
              <a:schemeClr val="tx1"/>
            </a:fontRef>
          </p:style>
        </p:cxnSp>
      </p:grpSp>
      <p:cxnSp>
        <p:nvCxnSpPr>
          <p:cNvPr id="67" name="直接连接符 66"/>
          <p:cNvCxnSpPr/>
          <p:nvPr/>
        </p:nvCxnSpPr>
        <p:spPr bwMode="auto">
          <a:xfrm flipH="1">
            <a:off x="3022319" y="1858179"/>
            <a:ext cx="4906085" cy="0"/>
          </a:xfrm>
          <a:prstGeom prst="line">
            <a:avLst/>
          </a:prstGeom>
          <a:ln w="19050">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3" name="直接箭头连接符 72"/>
          <p:cNvCxnSpPr/>
          <p:nvPr/>
        </p:nvCxnSpPr>
        <p:spPr bwMode="auto">
          <a:xfrm>
            <a:off x="3022319" y="1858179"/>
            <a:ext cx="0" cy="2134892"/>
          </a:xfrm>
          <a:prstGeom prst="straightConnector1">
            <a:avLst/>
          </a:prstGeom>
          <a:ln w="19050">
            <a:headEnd type="none" w="med" len="med"/>
            <a:tailEnd type="arrow"/>
          </a:ln>
        </p:spPr>
        <p:style>
          <a:lnRef idx="2">
            <a:schemeClr val="dk1"/>
          </a:lnRef>
          <a:fillRef idx="0">
            <a:schemeClr val="dk1"/>
          </a:fillRef>
          <a:effectRef idx="1">
            <a:schemeClr val="dk1"/>
          </a:effectRef>
          <a:fontRef idx="minor">
            <a:schemeClr val="tx1"/>
          </a:fontRef>
        </p:style>
      </p:cxnSp>
      <p:grpSp>
        <p:nvGrpSpPr>
          <p:cNvPr id="86" name="组合 85"/>
          <p:cNvGrpSpPr/>
          <p:nvPr/>
        </p:nvGrpSpPr>
        <p:grpSpPr>
          <a:xfrm>
            <a:off x="7540878" y="1858179"/>
            <a:ext cx="415498" cy="1165448"/>
            <a:chOff x="7540878" y="2074203"/>
            <a:chExt cx="415498" cy="1165448"/>
          </a:xfrm>
        </p:grpSpPr>
        <p:cxnSp>
          <p:nvCxnSpPr>
            <p:cNvPr id="65" name="直接连接符 64"/>
            <p:cNvCxnSpPr>
              <a:endCxn id="10" idx="0"/>
            </p:cNvCxnSpPr>
            <p:nvPr/>
          </p:nvCxnSpPr>
          <p:spPr bwMode="auto">
            <a:xfrm>
              <a:off x="7928404" y="2074203"/>
              <a:ext cx="0" cy="1165448"/>
            </a:xfrm>
            <a:prstGeom prst="line">
              <a:avLst/>
            </a:prstGeom>
            <a:ln w="19050">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7540878" y="2761313"/>
              <a:ext cx="415498" cy="369332"/>
            </a:xfrm>
            <a:prstGeom prst="rect">
              <a:avLst/>
            </a:prstGeom>
            <a:noFill/>
          </p:spPr>
          <p:txBody>
            <a:bodyPr wrap="none" rtlCol="0">
              <a:spAutoFit/>
            </a:bodyPr>
            <a:lstStyle/>
            <a:p>
              <a:r>
                <a:rPr lang="zh-CN" altLang="en-US" dirty="0" smtClean="0"/>
                <a:t>否</a:t>
              </a:r>
              <a:endParaRPr lang="zh-CN" altLang="en-US" dirty="0"/>
            </a:p>
          </p:txBody>
        </p:sp>
      </p:grpSp>
      <p:grpSp>
        <p:nvGrpSpPr>
          <p:cNvPr id="87" name="组合 86"/>
          <p:cNvGrpSpPr/>
          <p:nvPr/>
        </p:nvGrpSpPr>
        <p:grpSpPr>
          <a:xfrm>
            <a:off x="8229168" y="3419708"/>
            <a:ext cx="807328" cy="1041415"/>
            <a:chOff x="8229168" y="3635732"/>
            <a:chExt cx="807328" cy="1041415"/>
          </a:xfrm>
        </p:grpSpPr>
        <p:sp>
          <p:nvSpPr>
            <p:cNvPr id="53" name="圆角矩形 52"/>
            <p:cNvSpPr/>
            <p:nvPr/>
          </p:nvSpPr>
          <p:spPr bwMode="auto">
            <a:xfrm>
              <a:off x="8604448" y="3741043"/>
              <a:ext cx="432048" cy="936104"/>
            </a:xfrm>
            <a:prstGeom prst="roundRect">
              <a:avLst/>
            </a:prstGeom>
            <a:ln>
              <a:headEnd type="none" w="med" len="med"/>
              <a:tailEnd type="none" w="med" len="med"/>
            </a:ln>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结</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束</a:t>
              </a:r>
            </a:p>
          </p:txBody>
        </p:sp>
        <p:cxnSp>
          <p:nvCxnSpPr>
            <p:cNvPr id="63" name="直接箭头连接符 62"/>
            <p:cNvCxnSpPr>
              <a:stCxn id="10" idx="3"/>
              <a:endCxn id="53" idx="1"/>
            </p:cNvCxnSpPr>
            <p:nvPr/>
          </p:nvCxnSpPr>
          <p:spPr bwMode="auto">
            <a:xfrm flipV="1">
              <a:off x="8378200" y="4209095"/>
              <a:ext cx="226248" cy="2664"/>
            </a:xfrm>
            <a:prstGeom prst="straightConnector1">
              <a:avLst/>
            </a:prstGeom>
            <a:ln w="19050">
              <a:headEnd type="none" w="med" len="med"/>
              <a:tailEnd type="arrow"/>
            </a:ln>
          </p:spPr>
          <p:style>
            <a:lnRef idx="2">
              <a:schemeClr val="dk1"/>
            </a:lnRef>
            <a:fillRef idx="0">
              <a:schemeClr val="dk1"/>
            </a:fillRef>
            <a:effectRef idx="1">
              <a:schemeClr val="dk1"/>
            </a:effectRef>
            <a:fontRef idx="minor">
              <a:schemeClr val="tx1"/>
            </a:fontRef>
          </p:style>
        </p:cxnSp>
        <p:sp>
          <p:nvSpPr>
            <p:cNvPr id="75" name="TextBox 74"/>
            <p:cNvSpPr txBox="1"/>
            <p:nvPr/>
          </p:nvSpPr>
          <p:spPr>
            <a:xfrm>
              <a:off x="8229168" y="3635732"/>
              <a:ext cx="415498" cy="369332"/>
            </a:xfrm>
            <a:prstGeom prst="rect">
              <a:avLst/>
            </a:prstGeom>
            <a:noFill/>
          </p:spPr>
          <p:txBody>
            <a:bodyPr wrap="none" rtlCol="0">
              <a:spAutoFit/>
            </a:bodyPr>
            <a:lstStyle/>
            <a:p>
              <a:r>
                <a:rPr lang="zh-CN" altLang="en-US" dirty="0" smtClean="0"/>
                <a:t>是</a:t>
              </a:r>
              <a:endParaRPr lang="zh-CN" altLang="en-US" dirty="0"/>
            </a:p>
          </p:txBody>
        </p:sp>
      </p:grpSp>
      <p:sp>
        <p:nvSpPr>
          <p:cNvPr id="76" name="矩形 75"/>
          <p:cNvSpPr/>
          <p:nvPr/>
        </p:nvSpPr>
        <p:spPr>
          <a:xfrm>
            <a:off x="168464" y="908720"/>
            <a:ext cx="7704856" cy="5778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400" b="1" dirty="0"/>
              <a:t>仿真流程</a:t>
            </a:r>
          </a:p>
        </p:txBody>
      </p:sp>
    </p:spTree>
    <p:extLst>
      <p:ext uri="{BB962C8B-B14F-4D97-AF65-F5344CB8AC3E}">
        <p14:creationId xmlns:p14="http://schemas.microsoft.com/office/powerpoint/2010/main" val="2355772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wipe(left)">
                                      <p:cBhvr>
                                        <p:cTn id="11" dur="500"/>
                                        <p:tgtEl>
                                          <p:spTgt spid="7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wipe(left)">
                                      <p:cBhvr>
                                        <p:cTn id="15" dur="500"/>
                                        <p:tgtEl>
                                          <p:spTgt spid="7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wipe(left)">
                                      <p:cBhvr>
                                        <p:cTn id="19" dur="500"/>
                                        <p:tgtEl>
                                          <p:spTgt spid="7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wipe(left)">
                                      <p:cBhvr>
                                        <p:cTn id="24" dur="500"/>
                                        <p:tgtEl>
                                          <p:spTgt spid="80"/>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wipe(left)">
                                      <p:cBhvr>
                                        <p:cTn id="28" dur="500"/>
                                        <p:tgtEl>
                                          <p:spTgt spid="81"/>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wipe(left)">
                                      <p:cBhvr>
                                        <p:cTn id="32" dur="500"/>
                                        <p:tgtEl>
                                          <p:spTgt spid="82"/>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83"/>
                                        </p:tgtEl>
                                        <p:attrNameLst>
                                          <p:attrName>style.visibility</p:attrName>
                                        </p:attrNameLst>
                                      </p:cBhvr>
                                      <p:to>
                                        <p:strVal val="visible"/>
                                      </p:to>
                                    </p:set>
                                    <p:animEffect transition="in" filter="wipe(left)">
                                      <p:cBhvr>
                                        <p:cTn id="36" dur="500"/>
                                        <p:tgtEl>
                                          <p:spTgt spid="83"/>
                                        </p:tgtEl>
                                      </p:cBhvr>
                                    </p:animEffect>
                                  </p:childTnLst>
                                </p:cTn>
                              </p:par>
                            </p:childTnLst>
                          </p:cTn>
                        </p:par>
                        <p:par>
                          <p:cTn id="37" fill="hold">
                            <p:stCondLst>
                              <p:cond delay="2000"/>
                            </p:stCondLst>
                            <p:childTnLst>
                              <p:par>
                                <p:cTn id="38" presetID="22" presetClass="entr" presetSubtype="8" fill="hold" nodeType="after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wipe(left)">
                                      <p:cBhvr>
                                        <p:cTn id="40" dur="500"/>
                                        <p:tgtEl>
                                          <p:spTgt spid="84"/>
                                        </p:tgtEl>
                                      </p:cBhvr>
                                    </p:animEffec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85"/>
                                        </p:tgtEl>
                                        <p:attrNameLst>
                                          <p:attrName>style.visibility</p:attrName>
                                        </p:attrNameLst>
                                      </p:cBhvr>
                                      <p:to>
                                        <p:strVal val="visible"/>
                                      </p:to>
                                    </p:set>
                                    <p:animEffect transition="in" filter="wipe(left)">
                                      <p:cBhvr>
                                        <p:cTn id="44" dur="500"/>
                                        <p:tgtEl>
                                          <p:spTgt spid="85"/>
                                        </p:tgtEl>
                                      </p:cBhvr>
                                    </p:animEffect>
                                  </p:childTnLst>
                                </p:cTn>
                              </p:par>
                            </p:childTnLst>
                          </p:cTn>
                        </p:par>
                        <p:par>
                          <p:cTn id="45" fill="hold">
                            <p:stCondLst>
                              <p:cond delay="3000"/>
                            </p:stCondLst>
                            <p:childTnLst>
                              <p:par>
                                <p:cTn id="46" presetID="22" presetClass="entr" presetSubtype="4" fill="hold" nodeType="after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wipe(down)">
                                      <p:cBhvr>
                                        <p:cTn id="48" dur="500"/>
                                        <p:tgtEl>
                                          <p:spTgt spid="86"/>
                                        </p:tgtEl>
                                      </p:cBhvr>
                                    </p:animEffect>
                                  </p:childTnLst>
                                </p:cTn>
                              </p:par>
                            </p:childTnLst>
                          </p:cTn>
                        </p:par>
                        <p:par>
                          <p:cTn id="49" fill="hold">
                            <p:stCondLst>
                              <p:cond delay="3500"/>
                            </p:stCondLst>
                            <p:childTnLst>
                              <p:par>
                                <p:cTn id="50" presetID="22" presetClass="entr" presetSubtype="2" fill="hold" nodeType="after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wipe(right)">
                                      <p:cBhvr>
                                        <p:cTn id="52" dur="500"/>
                                        <p:tgtEl>
                                          <p:spTgt spid="67"/>
                                        </p:tgtEl>
                                      </p:cBhvr>
                                    </p:animEffect>
                                  </p:childTnLst>
                                </p:cTn>
                              </p:par>
                            </p:childTnLst>
                          </p:cTn>
                        </p:par>
                        <p:par>
                          <p:cTn id="53" fill="hold">
                            <p:stCondLst>
                              <p:cond delay="4000"/>
                            </p:stCondLst>
                            <p:childTnLst>
                              <p:par>
                                <p:cTn id="54" presetID="22" presetClass="entr" presetSubtype="1" fill="hold" nodeType="after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wipe(up)">
                                      <p:cBhvr>
                                        <p:cTn id="56" dur="500"/>
                                        <p:tgtEl>
                                          <p:spTgt spid="7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left)">
                                      <p:cBhvr>
                                        <p:cTn id="6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827584" y="2893576"/>
            <a:ext cx="4032448" cy="46244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ln>
            <a:noFill/>
            <a:headEnd type="none" w="med" len="med"/>
            <a:tailEnd type="none" w="med" len="med"/>
          </a:ln>
          <a:effectLst>
            <a:outerShdw blurRad="76200" dir="18900000" sy="23000" kx="-1200000" algn="bl" rotWithShape="0">
              <a:prstClr val="black">
                <a:alpha val="20000"/>
              </a:prstClr>
            </a:outerShdw>
            <a:reflection blurRad="6350" stA="52000" endA="300" endPos="35000" dir="5400000" sy="-100000" algn="bl" rotWithShape="0"/>
            <a:softEdge rad="12700"/>
          </a:effec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pitchFamily="2" charset="-122"/>
            </a:endParaRPr>
          </a:p>
        </p:txBody>
      </p:sp>
      <p:sp>
        <p:nvSpPr>
          <p:cNvPr id="4" name="矩形 3"/>
          <p:cNvSpPr/>
          <p:nvPr/>
        </p:nvSpPr>
        <p:spPr bwMode="auto">
          <a:xfrm>
            <a:off x="827584" y="3599383"/>
            <a:ext cx="2304256" cy="46244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ln>
            <a:noFill/>
            <a:headEnd type="none" w="med" len="med"/>
            <a:tailEnd type="none" w="med" len="med"/>
          </a:ln>
          <a:effectLst>
            <a:outerShdw blurRad="76200" dir="18900000" sy="23000" kx="-1200000" algn="bl" rotWithShape="0">
              <a:prstClr val="black">
                <a:alpha val="20000"/>
              </a:prstClr>
            </a:outerShdw>
            <a:reflection blurRad="6350" stA="52000" endA="300" endPos="35000" dir="5400000" sy="-100000" algn="bl" rotWithShape="0"/>
            <a:softEdge rad="12700"/>
          </a:effec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pitchFamily="2" charset="-122"/>
            </a:endParaRPr>
          </a:p>
        </p:txBody>
      </p:sp>
      <p:sp>
        <p:nvSpPr>
          <p:cNvPr id="2" name="标题 1"/>
          <p:cNvSpPr>
            <a:spLocks noGrp="1"/>
          </p:cNvSpPr>
          <p:nvPr>
            <p:ph type="title"/>
          </p:nvPr>
        </p:nvSpPr>
        <p:spPr>
          <a:xfrm>
            <a:off x="20062" y="144873"/>
            <a:ext cx="6300788" cy="620589"/>
          </a:xfrm>
        </p:spPr>
        <p:txBody>
          <a:bodyPr/>
          <a:lstStyle/>
          <a:p>
            <a:r>
              <a:rPr lang="zh-CN" altLang="en-US" dirty="0" smtClean="0">
                <a:solidFill>
                  <a:srgbClr val="FFFF00"/>
                </a:solidFill>
              </a:rPr>
              <a:t>主要内容</a:t>
            </a:r>
            <a:endParaRPr lang="zh-CN" altLang="en-US" dirty="0">
              <a:solidFill>
                <a:srgbClr val="FFFF00"/>
              </a:solidFill>
            </a:endParaRPr>
          </a:p>
        </p:txBody>
      </p:sp>
      <p:sp>
        <p:nvSpPr>
          <p:cNvPr id="3" name="内容占位符 2"/>
          <p:cNvSpPr>
            <a:spLocks noGrp="1"/>
          </p:cNvSpPr>
          <p:nvPr>
            <p:ph idx="1"/>
          </p:nvPr>
        </p:nvSpPr>
        <p:spPr>
          <a:xfrm>
            <a:off x="755576" y="1268760"/>
            <a:ext cx="8064500" cy="4896544"/>
          </a:xfrm>
        </p:spPr>
        <p:txBody>
          <a:bodyPr/>
          <a:lstStyle/>
          <a:p>
            <a:pPr>
              <a:lnSpc>
                <a:spcPct val="150000"/>
              </a:lnSpc>
              <a:buFont typeface="Wingdings" panose="05000000000000000000" pitchFamily="2" charset="2"/>
              <a:buChar char="Ø"/>
            </a:pPr>
            <a:r>
              <a:rPr lang="zh-CN" altLang="en-US" dirty="0" smtClean="0">
                <a:latin typeface="+mj-ea"/>
                <a:ea typeface="+mj-ea"/>
              </a:rPr>
              <a:t>选题的背景与意义</a:t>
            </a:r>
            <a:endParaRPr lang="en-US" altLang="zh-CN" dirty="0" smtClean="0">
              <a:latin typeface="+mj-ea"/>
              <a:ea typeface="+mj-ea"/>
            </a:endParaRPr>
          </a:p>
          <a:p>
            <a:pPr>
              <a:lnSpc>
                <a:spcPct val="150000"/>
              </a:lnSpc>
              <a:buFont typeface="Wingdings" panose="05000000000000000000" pitchFamily="2" charset="2"/>
              <a:buChar char="Ø"/>
            </a:pPr>
            <a:r>
              <a:rPr lang="zh-CN" altLang="en-US" dirty="0" smtClean="0">
                <a:latin typeface="+mj-ea"/>
                <a:ea typeface="+mj-ea"/>
              </a:rPr>
              <a:t>国内外研究现状</a:t>
            </a:r>
            <a:endParaRPr lang="en-US" altLang="zh-CN" dirty="0" smtClean="0">
              <a:latin typeface="+mj-ea"/>
              <a:ea typeface="+mj-ea"/>
            </a:endParaRPr>
          </a:p>
          <a:p>
            <a:pPr>
              <a:lnSpc>
                <a:spcPct val="150000"/>
              </a:lnSpc>
              <a:buFont typeface="Wingdings" panose="05000000000000000000" pitchFamily="2" charset="2"/>
              <a:buChar char="Ø"/>
            </a:pPr>
            <a:r>
              <a:rPr lang="zh-CN" altLang="en-US" dirty="0" smtClean="0">
                <a:latin typeface="+mj-ea"/>
                <a:ea typeface="+mj-ea"/>
              </a:rPr>
              <a:t>研究内容与技术方案</a:t>
            </a:r>
            <a:endParaRPr lang="en-US" altLang="zh-CN" dirty="0" smtClean="0">
              <a:latin typeface="+mj-ea"/>
              <a:ea typeface="+mj-ea"/>
            </a:endParaRPr>
          </a:p>
          <a:p>
            <a:pPr>
              <a:lnSpc>
                <a:spcPct val="150000"/>
              </a:lnSpc>
              <a:buFont typeface="Wingdings" panose="05000000000000000000" pitchFamily="2" charset="2"/>
              <a:buChar char="Ø"/>
            </a:pPr>
            <a:r>
              <a:rPr lang="zh-CN" altLang="en-US" dirty="0">
                <a:latin typeface="+mj-ea"/>
                <a:ea typeface="+mj-ea"/>
              </a:rPr>
              <a:t>关键</a:t>
            </a:r>
            <a:r>
              <a:rPr lang="zh-CN" altLang="en-US" dirty="0" smtClean="0">
                <a:latin typeface="+mj-ea"/>
                <a:ea typeface="+mj-ea"/>
              </a:rPr>
              <a:t>技术</a:t>
            </a:r>
            <a:endParaRPr lang="en-US" altLang="zh-CN" dirty="0" smtClean="0">
              <a:latin typeface="+mj-ea"/>
              <a:ea typeface="+mj-ea"/>
            </a:endParaRPr>
          </a:p>
          <a:p>
            <a:pPr>
              <a:lnSpc>
                <a:spcPct val="150000"/>
              </a:lnSpc>
              <a:buFont typeface="Wingdings" panose="05000000000000000000" pitchFamily="2" charset="2"/>
              <a:buChar char="Ø"/>
            </a:pPr>
            <a:r>
              <a:rPr lang="zh-CN" altLang="en-US" dirty="0" smtClean="0">
                <a:latin typeface="+mj-ea"/>
                <a:ea typeface="+mj-ea"/>
              </a:rPr>
              <a:t>研究工作计划</a:t>
            </a:r>
            <a:endParaRPr lang="en-US" altLang="zh-CN" dirty="0" smtClean="0">
              <a:latin typeface="+mj-ea"/>
              <a:ea typeface="+mj-ea"/>
            </a:endParaRPr>
          </a:p>
          <a:p>
            <a:pPr>
              <a:lnSpc>
                <a:spcPct val="150000"/>
              </a:lnSpc>
              <a:buFont typeface="Wingdings" panose="05000000000000000000" pitchFamily="2" charset="2"/>
              <a:buChar char="Ø"/>
            </a:pPr>
            <a:r>
              <a:rPr lang="zh-CN" altLang="en-US" dirty="0">
                <a:latin typeface="+mj-ea"/>
                <a:ea typeface="+mj-ea"/>
              </a:rPr>
              <a:t>主要参考文献</a:t>
            </a:r>
          </a:p>
        </p:txBody>
      </p:sp>
    </p:spTree>
    <p:extLst>
      <p:ext uri="{BB962C8B-B14F-4D97-AF65-F5344CB8AC3E}">
        <p14:creationId xmlns:p14="http://schemas.microsoft.com/office/powerpoint/2010/main" val="3465476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3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82" name="Picture 3" descr="D:\Dropbox\开题\图片\massspr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4584" y="908720"/>
            <a:ext cx="2091544" cy="1936800"/>
          </a:xfrm>
          <a:prstGeom prst="rect">
            <a:avLst/>
          </a:prstGeom>
          <a:noFill/>
          <a:extLst>
            <a:ext uri="{909E8E84-426E-40DD-AFC4-6F175D3DCCD1}">
              <a14:hiddenFill xmlns:a14="http://schemas.microsoft.com/office/drawing/2010/main">
                <a:solidFill>
                  <a:srgbClr val="FFFFFF"/>
                </a:solidFill>
              </a14:hiddenFill>
            </a:ext>
          </a:extLst>
        </p:spPr>
      </p:pic>
      <p:sp>
        <p:nvSpPr>
          <p:cNvPr id="43" name="标题 1"/>
          <p:cNvSpPr>
            <a:spLocks noGrp="1"/>
          </p:cNvSpPr>
          <p:nvPr>
            <p:ph type="title"/>
          </p:nvPr>
        </p:nvSpPr>
        <p:spPr>
          <a:xfrm>
            <a:off x="20062" y="144873"/>
            <a:ext cx="6300788" cy="620589"/>
          </a:xfrm>
        </p:spPr>
        <p:txBody>
          <a:bodyPr/>
          <a:lstStyle/>
          <a:p>
            <a:r>
              <a:rPr lang="zh-CN" altLang="en-US" dirty="0">
                <a:solidFill>
                  <a:srgbClr val="FFFF00"/>
                </a:solidFill>
              </a:rPr>
              <a:t>关键技术</a:t>
            </a:r>
          </a:p>
        </p:txBody>
      </p:sp>
      <p:sp>
        <p:nvSpPr>
          <p:cNvPr id="44" name="矩形 43"/>
          <p:cNvSpPr/>
          <p:nvPr/>
        </p:nvSpPr>
        <p:spPr>
          <a:xfrm>
            <a:off x="210576" y="908720"/>
            <a:ext cx="7704856" cy="57458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400" b="1" dirty="0" smtClean="0"/>
              <a:t>质点</a:t>
            </a:r>
            <a:r>
              <a:rPr lang="en-US" altLang="zh-CN" sz="2400" b="1" dirty="0" smtClean="0"/>
              <a:t>-</a:t>
            </a:r>
            <a:r>
              <a:rPr lang="zh-CN" altLang="en-US" sz="2400" b="1" dirty="0" smtClean="0"/>
              <a:t>弹簧模型</a:t>
            </a:r>
            <a:endParaRPr lang="zh-CN" altLang="en-US" sz="2400" b="1" dirty="0"/>
          </a:p>
        </p:txBody>
      </p:sp>
      <p:sp>
        <p:nvSpPr>
          <p:cNvPr id="45" name="矩形 44"/>
          <p:cNvSpPr/>
          <p:nvPr/>
        </p:nvSpPr>
        <p:spPr>
          <a:xfrm>
            <a:off x="699392" y="1447616"/>
            <a:ext cx="6104856" cy="147732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t> </a:t>
            </a:r>
            <a:r>
              <a:rPr lang="en-US" altLang="zh-CN" sz="2000" dirty="0" smtClean="0"/>
              <a:t>      </a:t>
            </a:r>
            <a:r>
              <a:rPr lang="zh-CN" altLang="en-US" sz="2000" dirty="0" smtClean="0"/>
              <a:t>质点</a:t>
            </a:r>
            <a:r>
              <a:rPr lang="en-US" altLang="zh-CN" sz="2000" dirty="0" smtClean="0"/>
              <a:t>-</a:t>
            </a:r>
            <a:r>
              <a:rPr lang="zh-CN" altLang="en-US" sz="2000" dirty="0" smtClean="0"/>
              <a:t>弹簧模型是由质点和弹簧组成的一种非连续结构，构成整块布料的形状，质点间的相互关系归结为质点间的弹簧作用，弹簧主要分为</a:t>
            </a:r>
            <a:r>
              <a:rPr lang="en-US" altLang="zh-CN" sz="2000" dirty="0" smtClean="0"/>
              <a:t>3</a:t>
            </a:r>
            <a:r>
              <a:rPr lang="zh-CN" altLang="en-US" sz="2000" dirty="0" smtClean="0"/>
              <a:t>类：</a:t>
            </a:r>
            <a:endParaRPr lang="zh-CN" altLang="en-US" sz="2000" dirty="0"/>
          </a:p>
        </p:txBody>
      </p:sp>
      <p:grpSp>
        <p:nvGrpSpPr>
          <p:cNvPr id="67" name="组合 66"/>
          <p:cNvGrpSpPr/>
          <p:nvPr/>
        </p:nvGrpSpPr>
        <p:grpSpPr>
          <a:xfrm>
            <a:off x="-36512" y="3073225"/>
            <a:ext cx="1154430" cy="821945"/>
            <a:chOff x="1685875" y="649180"/>
            <a:chExt cx="1155047" cy="821945"/>
          </a:xfrm>
        </p:grpSpPr>
        <p:cxnSp>
          <p:nvCxnSpPr>
            <p:cNvPr id="68" name="直接连接符 67"/>
            <p:cNvCxnSpPr/>
            <p:nvPr/>
          </p:nvCxnSpPr>
          <p:spPr>
            <a:xfrm>
              <a:off x="2010281" y="1346199"/>
              <a:ext cx="432000" cy="0"/>
            </a:xfrm>
            <a:prstGeom prst="line">
              <a:avLst/>
            </a:prstGeom>
          </p:spPr>
          <p:style>
            <a:lnRef idx="2">
              <a:schemeClr val="dk1"/>
            </a:lnRef>
            <a:fillRef idx="0">
              <a:schemeClr val="dk1"/>
            </a:fillRef>
            <a:effectRef idx="1">
              <a:schemeClr val="dk1"/>
            </a:effectRef>
            <a:fontRef idx="minor">
              <a:schemeClr val="tx1"/>
            </a:fontRef>
          </p:style>
        </p:cxnSp>
        <p:cxnSp>
          <p:nvCxnSpPr>
            <p:cNvPr id="69" name="直接连接符 68"/>
            <p:cNvCxnSpPr/>
            <p:nvPr/>
          </p:nvCxnSpPr>
          <p:spPr>
            <a:xfrm flipV="1">
              <a:off x="2023992" y="920886"/>
              <a:ext cx="0" cy="432000"/>
            </a:xfrm>
            <a:prstGeom prst="line">
              <a:avLst/>
            </a:prstGeom>
          </p:spPr>
          <p:style>
            <a:lnRef idx="2">
              <a:schemeClr val="dk1"/>
            </a:lnRef>
            <a:fillRef idx="0">
              <a:schemeClr val="dk1"/>
            </a:fillRef>
            <a:effectRef idx="1">
              <a:schemeClr val="dk1"/>
            </a:effectRef>
            <a:fontRef idx="minor">
              <a:schemeClr val="tx1"/>
            </a:fontRef>
          </p:style>
        </p:cxnSp>
        <p:sp>
          <p:nvSpPr>
            <p:cNvPr id="70" name="椭圆 69"/>
            <p:cNvSpPr/>
            <p:nvPr/>
          </p:nvSpPr>
          <p:spPr>
            <a:xfrm>
              <a:off x="1982286" y="892045"/>
              <a:ext cx="89535" cy="89535"/>
            </a:xfrm>
            <a:prstGeom prst="ellipse">
              <a:avLst/>
            </a:prstGeom>
            <a:effectLst/>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2000"/>
                </a:lnSpc>
                <a:spcAft>
                  <a:spcPts val="0"/>
                </a:spcAft>
              </a:pPr>
              <a:r>
                <a:rPr lang="en-US" sz="1200" kern="100">
                  <a:effectLst/>
                  <a:latin typeface="Times New Roman"/>
                  <a:cs typeface="宋体"/>
                </a:rPr>
                <a:t> </a:t>
              </a:r>
              <a:endParaRPr lang="zh-CN" sz="1200">
                <a:effectLst/>
                <a:latin typeface="宋体"/>
                <a:cs typeface="宋体"/>
              </a:endParaRPr>
            </a:p>
          </p:txBody>
        </p:sp>
        <p:sp>
          <p:nvSpPr>
            <p:cNvPr id="71" name="椭圆 70"/>
            <p:cNvSpPr/>
            <p:nvPr/>
          </p:nvSpPr>
          <p:spPr>
            <a:xfrm>
              <a:off x="2398815" y="1303796"/>
              <a:ext cx="88900" cy="88900"/>
            </a:xfrm>
            <a:prstGeom prst="ellipse">
              <a:avLst/>
            </a:prstGeom>
            <a:effectLst/>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2000"/>
                </a:lnSpc>
                <a:spcAft>
                  <a:spcPts val="0"/>
                </a:spcAft>
              </a:pPr>
              <a:r>
                <a:rPr lang="en-US" sz="1200" kern="100">
                  <a:effectLst/>
                  <a:latin typeface="Times New Roman"/>
                  <a:cs typeface="宋体"/>
                </a:rPr>
                <a:t> </a:t>
              </a:r>
              <a:endParaRPr lang="zh-CN" sz="1200">
                <a:effectLst/>
                <a:latin typeface="宋体"/>
                <a:cs typeface="宋体"/>
              </a:endParaRPr>
            </a:p>
          </p:txBody>
        </p:sp>
        <p:sp>
          <p:nvSpPr>
            <p:cNvPr id="72" name="椭圆 71"/>
            <p:cNvSpPr/>
            <p:nvPr/>
          </p:nvSpPr>
          <p:spPr>
            <a:xfrm>
              <a:off x="1982939" y="1304834"/>
              <a:ext cx="88900" cy="88900"/>
            </a:xfrm>
            <a:prstGeom prst="ellipse">
              <a:avLst/>
            </a:prstGeom>
            <a:effectLst/>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2000"/>
                </a:lnSpc>
                <a:spcAft>
                  <a:spcPts val="0"/>
                </a:spcAft>
              </a:pPr>
              <a:r>
                <a:rPr lang="en-US" sz="1200" kern="100">
                  <a:effectLst/>
                  <a:latin typeface="Times New Roman"/>
                  <a:cs typeface="宋体"/>
                </a:rPr>
                <a:t> </a:t>
              </a:r>
              <a:endParaRPr lang="zh-CN" sz="1200">
                <a:effectLst/>
                <a:latin typeface="宋体"/>
                <a:cs typeface="宋体"/>
              </a:endParaRPr>
            </a:p>
          </p:txBody>
        </p:sp>
        <p:sp>
          <p:nvSpPr>
            <p:cNvPr id="73" name="文本框 7"/>
            <p:cNvSpPr txBox="1"/>
            <p:nvPr/>
          </p:nvSpPr>
          <p:spPr>
            <a:xfrm>
              <a:off x="2268427" y="965315"/>
              <a:ext cx="572495" cy="34094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2000"/>
                </a:lnSpc>
                <a:spcAft>
                  <a:spcPts val="0"/>
                </a:spcAft>
              </a:pPr>
              <a:r>
                <a:rPr lang="en-US" sz="1050" b="1" i="1" kern="100" dirty="0">
                  <a:effectLst/>
                  <a:latin typeface="Times New Roman"/>
                  <a:ea typeface="宋体"/>
                  <a:cs typeface="宋体"/>
                </a:rPr>
                <a:t>P</a:t>
              </a:r>
              <a:r>
                <a:rPr lang="en-US" sz="1050" b="1" i="1" kern="100" baseline="-25000" dirty="0">
                  <a:effectLst/>
                  <a:latin typeface="Times New Roman"/>
                  <a:ea typeface="宋体"/>
                  <a:cs typeface="宋体"/>
                </a:rPr>
                <a:t>i+1,j</a:t>
              </a:r>
              <a:endParaRPr lang="zh-CN" sz="1200" kern="100" dirty="0">
                <a:effectLst/>
                <a:latin typeface="Times New Roman"/>
                <a:ea typeface="宋体"/>
                <a:cs typeface="宋体"/>
              </a:endParaRPr>
            </a:p>
          </p:txBody>
        </p:sp>
        <p:sp>
          <p:nvSpPr>
            <p:cNvPr id="74" name="文本框 8"/>
            <p:cNvSpPr txBox="1"/>
            <p:nvPr/>
          </p:nvSpPr>
          <p:spPr>
            <a:xfrm>
              <a:off x="2043812" y="649180"/>
              <a:ext cx="594686" cy="34094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2000"/>
                </a:lnSpc>
                <a:spcAft>
                  <a:spcPts val="0"/>
                </a:spcAft>
              </a:pPr>
              <a:r>
                <a:rPr lang="en-US" sz="1050" b="1" i="1" kern="100" dirty="0">
                  <a:effectLst/>
                  <a:latin typeface="Times New Roman"/>
                  <a:ea typeface="宋体"/>
                  <a:cs typeface="宋体"/>
                </a:rPr>
                <a:t>P</a:t>
              </a:r>
              <a:r>
                <a:rPr lang="en-US" sz="1050" b="1" i="1" kern="100" baseline="-25000" dirty="0">
                  <a:effectLst/>
                  <a:latin typeface="Times New Roman"/>
                  <a:ea typeface="宋体"/>
                  <a:cs typeface="宋体"/>
                </a:rPr>
                <a:t>i,j+1</a:t>
              </a:r>
              <a:endParaRPr lang="zh-CN" sz="1200" kern="100" dirty="0">
                <a:effectLst/>
                <a:latin typeface="Times New Roman"/>
                <a:ea typeface="宋体"/>
                <a:cs typeface="宋体"/>
              </a:endParaRPr>
            </a:p>
          </p:txBody>
        </p:sp>
        <p:sp>
          <p:nvSpPr>
            <p:cNvPr id="75" name="文本框 9"/>
            <p:cNvSpPr txBox="1"/>
            <p:nvPr/>
          </p:nvSpPr>
          <p:spPr>
            <a:xfrm>
              <a:off x="1685875" y="1130177"/>
              <a:ext cx="376336" cy="34094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2000"/>
                </a:lnSpc>
                <a:spcAft>
                  <a:spcPts val="0"/>
                </a:spcAft>
              </a:pPr>
              <a:r>
                <a:rPr lang="en-US" sz="1050" b="1" i="1" kern="100">
                  <a:effectLst/>
                  <a:latin typeface="Times New Roman"/>
                  <a:ea typeface="宋体"/>
                  <a:cs typeface="宋体"/>
                </a:rPr>
                <a:t>P</a:t>
              </a:r>
              <a:r>
                <a:rPr lang="en-US" sz="1050" b="1" i="1" kern="100" baseline="-25000">
                  <a:effectLst/>
                  <a:latin typeface="Times New Roman"/>
                  <a:ea typeface="宋体"/>
                  <a:cs typeface="宋体"/>
                </a:rPr>
                <a:t>i,j</a:t>
              </a:r>
              <a:endParaRPr lang="zh-CN" sz="1200" kern="100">
                <a:effectLst/>
                <a:latin typeface="Times New Roman"/>
                <a:ea typeface="宋体"/>
                <a:cs typeface="宋体"/>
              </a:endParaRPr>
            </a:p>
          </p:txBody>
        </p:sp>
      </p:grpSp>
      <p:sp>
        <p:nvSpPr>
          <p:cNvPr id="77" name="矩形 76"/>
          <p:cNvSpPr/>
          <p:nvPr/>
        </p:nvSpPr>
        <p:spPr>
          <a:xfrm>
            <a:off x="1375828" y="2940184"/>
            <a:ext cx="7505028" cy="369332"/>
          </a:xfrm>
          <a:prstGeom prst="rect">
            <a:avLst/>
          </a:prstGeom>
        </p:spPr>
        <p:txBody>
          <a:bodyPr wrap="square">
            <a:spAutoFit/>
          </a:bodyPr>
          <a:lstStyle/>
          <a:p>
            <a:r>
              <a:rPr lang="zh-CN" altLang="en-US" b="1" dirty="0" smtClean="0"/>
              <a:t>结构弹簧</a:t>
            </a:r>
            <a:r>
              <a:rPr lang="zh-CN" altLang="en-US" dirty="0" smtClean="0"/>
              <a:t>（</a:t>
            </a:r>
            <a:r>
              <a:rPr lang="en-US" altLang="zh-CN" dirty="0" smtClean="0"/>
              <a:t>Structural Spring</a:t>
            </a:r>
            <a:r>
              <a:rPr lang="zh-CN" altLang="en-US" dirty="0" smtClean="0"/>
              <a:t>）</a:t>
            </a:r>
            <a:endParaRPr lang="zh-CN" altLang="en-US" dirty="0"/>
          </a:p>
        </p:txBody>
      </p:sp>
      <p:sp>
        <p:nvSpPr>
          <p:cNvPr id="76" name="矩形 75"/>
          <p:cNvSpPr/>
          <p:nvPr/>
        </p:nvSpPr>
        <p:spPr>
          <a:xfrm>
            <a:off x="1350480" y="3283501"/>
            <a:ext cx="7649504" cy="646331"/>
          </a:xfrm>
          <a:prstGeom prst="rect">
            <a:avLst/>
          </a:prstGeom>
        </p:spPr>
        <p:txBody>
          <a:bodyPr wrap="square">
            <a:spAutoFit/>
          </a:bodyPr>
          <a:lstStyle/>
          <a:p>
            <a:r>
              <a:rPr lang="zh-CN" altLang="zh-CN" dirty="0"/>
              <a:t>保持质点间初始状态时的距离，模拟布料内经纬两个方向的作用力，弹性系数很大，以阻止布料在</a:t>
            </a:r>
            <a:r>
              <a:rPr lang="zh-CN" altLang="zh-CN" b="1" dirty="0"/>
              <a:t>经纬两个方向过度的拉压</a:t>
            </a:r>
            <a:r>
              <a:rPr lang="zh-CN" altLang="zh-CN" b="1" dirty="0" smtClean="0"/>
              <a:t>变形</a:t>
            </a:r>
            <a:r>
              <a:rPr lang="zh-CN" altLang="en-US" dirty="0" smtClean="0"/>
              <a:t>；</a:t>
            </a:r>
            <a:endParaRPr lang="zh-CN" altLang="en-US" dirty="0"/>
          </a:p>
        </p:txBody>
      </p:sp>
      <p:grpSp>
        <p:nvGrpSpPr>
          <p:cNvPr id="79" name="组合 78"/>
          <p:cNvGrpSpPr/>
          <p:nvPr/>
        </p:nvGrpSpPr>
        <p:grpSpPr>
          <a:xfrm>
            <a:off x="-36512" y="4046592"/>
            <a:ext cx="1335402" cy="881380"/>
            <a:chOff x="2638455" y="612741"/>
            <a:chExt cx="1335946" cy="881986"/>
          </a:xfrm>
        </p:grpSpPr>
        <p:cxnSp>
          <p:nvCxnSpPr>
            <p:cNvPr id="80" name="直接连接符 79"/>
            <p:cNvCxnSpPr/>
            <p:nvPr/>
          </p:nvCxnSpPr>
          <p:spPr>
            <a:xfrm>
              <a:off x="2980523" y="937534"/>
              <a:ext cx="432000" cy="432000"/>
            </a:xfrm>
            <a:prstGeom prst="line">
              <a:avLst/>
            </a:prstGeom>
          </p:spPr>
          <p:style>
            <a:lnRef idx="2">
              <a:schemeClr val="dk1"/>
            </a:lnRef>
            <a:fillRef idx="0">
              <a:schemeClr val="dk1"/>
            </a:fillRef>
            <a:effectRef idx="1">
              <a:schemeClr val="dk1"/>
            </a:effectRef>
            <a:fontRef idx="minor">
              <a:schemeClr val="tx1"/>
            </a:fontRef>
          </p:style>
        </p:cxnSp>
        <p:cxnSp>
          <p:nvCxnSpPr>
            <p:cNvPr id="81" name="直接连接符 80"/>
            <p:cNvCxnSpPr/>
            <p:nvPr/>
          </p:nvCxnSpPr>
          <p:spPr>
            <a:xfrm flipH="1">
              <a:off x="2987505" y="933571"/>
              <a:ext cx="432000" cy="432000"/>
            </a:xfrm>
            <a:prstGeom prst="line">
              <a:avLst/>
            </a:prstGeom>
          </p:spPr>
          <p:style>
            <a:lnRef idx="2">
              <a:schemeClr val="dk1"/>
            </a:lnRef>
            <a:fillRef idx="0">
              <a:schemeClr val="dk1"/>
            </a:fillRef>
            <a:effectRef idx="1">
              <a:schemeClr val="dk1"/>
            </a:effectRef>
            <a:fontRef idx="minor">
              <a:schemeClr val="tx1"/>
            </a:fontRef>
          </p:style>
        </p:cxnSp>
        <p:sp>
          <p:nvSpPr>
            <p:cNvPr id="82" name="椭圆 81"/>
            <p:cNvSpPr/>
            <p:nvPr/>
          </p:nvSpPr>
          <p:spPr>
            <a:xfrm>
              <a:off x="2973167" y="919965"/>
              <a:ext cx="89535" cy="89535"/>
            </a:xfrm>
            <a:prstGeom prst="ellipse">
              <a:avLst/>
            </a:prstGeom>
            <a:effectLst/>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2000"/>
                </a:lnSpc>
                <a:spcAft>
                  <a:spcPts val="0"/>
                </a:spcAft>
              </a:pPr>
              <a:r>
                <a:rPr lang="en-US" sz="1200" kern="100">
                  <a:effectLst/>
                  <a:latin typeface="Times New Roman"/>
                  <a:cs typeface="宋体"/>
                </a:rPr>
                <a:t> </a:t>
              </a:r>
              <a:endParaRPr lang="zh-CN" sz="1200">
                <a:effectLst/>
                <a:latin typeface="宋体"/>
                <a:cs typeface="宋体"/>
              </a:endParaRPr>
            </a:p>
          </p:txBody>
        </p:sp>
        <p:sp>
          <p:nvSpPr>
            <p:cNvPr id="83" name="椭圆 82"/>
            <p:cNvSpPr/>
            <p:nvPr/>
          </p:nvSpPr>
          <p:spPr>
            <a:xfrm>
              <a:off x="3343913" y="919967"/>
              <a:ext cx="89535" cy="89535"/>
            </a:xfrm>
            <a:prstGeom prst="ellipse">
              <a:avLst/>
            </a:prstGeom>
            <a:effectLst/>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2000"/>
                </a:lnSpc>
                <a:spcAft>
                  <a:spcPts val="0"/>
                </a:spcAft>
              </a:pPr>
              <a:r>
                <a:rPr lang="en-US" sz="1200" kern="100">
                  <a:effectLst/>
                  <a:latin typeface="Times New Roman"/>
                  <a:cs typeface="宋体"/>
                </a:rPr>
                <a:t> </a:t>
              </a:r>
              <a:endParaRPr lang="zh-CN" sz="1200">
                <a:effectLst/>
                <a:latin typeface="宋体"/>
                <a:cs typeface="宋体"/>
              </a:endParaRPr>
            </a:p>
          </p:txBody>
        </p:sp>
        <p:sp>
          <p:nvSpPr>
            <p:cNvPr id="84" name="椭圆 83"/>
            <p:cNvSpPr/>
            <p:nvPr/>
          </p:nvSpPr>
          <p:spPr>
            <a:xfrm>
              <a:off x="2973185" y="1290788"/>
              <a:ext cx="89535" cy="89535"/>
            </a:xfrm>
            <a:prstGeom prst="ellipse">
              <a:avLst/>
            </a:prstGeom>
            <a:effectLst/>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2000"/>
                </a:lnSpc>
                <a:spcAft>
                  <a:spcPts val="0"/>
                </a:spcAft>
              </a:pPr>
              <a:r>
                <a:rPr lang="en-US" sz="1200" kern="100">
                  <a:effectLst/>
                  <a:latin typeface="Times New Roman"/>
                  <a:cs typeface="宋体"/>
                </a:rPr>
                <a:t> </a:t>
              </a:r>
              <a:endParaRPr lang="zh-CN" sz="1200">
                <a:effectLst/>
                <a:latin typeface="宋体"/>
                <a:cs typeface="宋体"/>
              </a:endParaRPr>
            </a:p>
          </p:txBody>
        </p:sp>
        <p:sp>
          <p:nvSpPr>
            <p:cNvPr id="85" name="椭圆 84"/>
            <p:cNvSpPr/>
            <p:nvPr/>
          </p:nvSpPr>
          <p:spPr>
            <a:xfrm>
              <a:off x="3364836" y="1306437"/>
              <a:ext cx="89535" cy="89535"/>
            </a:xfrm>
            <a:prstGeom prst="ellipse">
              <a:avLst/>
            </a:prstGeom>
            <a:effectLst/>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2000"/>
                </a:lnSpc>
                <a:spcAft>
                  <a:spcPts val="0"/>
                </a:spcAft>
              </a:pPr>
              <a:r>
                <a:rPr lang="en-US" sz="1200" kern="100">
                  <a:effectLst/>
                  <a:latin typeface="Times New Roman"/>
                  <a:cs typeface="宋体"/>
                </a:rPr>
                <a:t> </a:t>
              </a:r>
              <a:endParaRPr lang="zh-CN" sz="1200">
                <a:effectLst/>
                <a:latin typeface="宋体"/>
                <a:cs typeface="宋体"/>
              </a:endParaRPr>
            </a:p>
          </p:txBody>
        </p:sp>
        <p:sp>
          <p:nvSpPr>
            <p:cNvPr id="86" name="文本框 8"/>
            <p:cNvSpPr txBox="1"/>
            <p:nvPr/>
          </p:nvSpPr>
          <p:spPr>
            <a:xfrm>
              <a:off x="2638455" y="1146590"/>
              <a:ext cx="383932" cy="34094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2000"/>
                </a:lnSpc>
                <a:spcAft>
                  <a:spcPts val="0"/>
                </a:spcAft>
              </a:pPr>
              <a:r>
                <a:rPr lang="en-US" sz="1050" b="1" i="1" kern="100">
                  <a:effectLst/>
                  <a:latin typeface="Times New Roman"/>
                  <a:ea typeface="宋体"/>
                  <a:cs typeface="宋体"/>
                </a:rPr>
                <a:t>P</a:t>
              </a:r>
              <a:r>
                <a:rPr lang="en-US" sz="1050" b="1" i="1" kern="100" baseline="-25000">
                  <a:effectLst/>
                  <a:latin typeface="Times New Roman"/>
                  <a:ea typeface="宋体"/>
                  <a:cs typeface="宋体"/>
                </a:rPr>
                <a:t>i,j</a:t>
              </a:r>
              <a:endParaRPr lang="zh-CN" sz="1200" kern="100">
                <a:effectLst/>
                <a:latin typeface="Times New Roman"/>
                <a:ea typeface="宋体"/>
                <a:cs typeface="宋体"/>
              </a:endParaRPr>
            </a:p>
          </p:txBody>
        </p:sp>
        <p:sp>
          <p:nvSpPr>
            <p:cNvPr id="87" name="文本框 9"/>
            <p:cNvSpPr txBox="1"/>
            <p:nvPr/>
          </p:nvSpPr>
          <p:spPr>
            <a:xfrm>
              <a:off x="3399706" y="1153779"/>
              <a:ext cx="572495" cy="34094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2000"/>
                </a:lnSpc>
                <a:spcAft>
                  <a:spcPts val="0"/>
                </a:spcAft>
              </a:pPr>
              <a:r>
                <a:rPr lang="en-US" sz="1050" b="1" i="1" kern="100" dirty="0">
                  <a:effectLst/>
                  <a:latin typeface="Times New Roman"/>
                  <a:ea typeface="宋体"/>
                  <a:cs typeface="宋体"/>
                </a:rPr>
                <a:t>P</a:t>
              </a:r>
              <a:r>
                <a:rPr lang="en-US" sz="1050" b="1" i="1" kern="100" baseline="-25000" dirty="0">
                  <a:effectLst/>
                  <a:latin typeface="Times New Roman"/>
                  <a:ea typeface="宋体"/>
                  <a:cs typeface="宋体"/>
                </a:rPr>
                <a:t>i+1,j</a:t>
              </a:r>
              <a:endParaRPr lang="zh-CN" sz="1200" kern="100" dirty="0">
                <a:effectLst/>
                <a:latin typeface="Times New Roman"/>
                <a:ea typeface="宋体"/>
                <a:cs typeface="宋体"/>
              </a:endParaRPr>
            </a:p>
          </p:txBody>
        </p:sp>
        <p:sp>
          <p:nvSpPr>
            <p:cNvPr id="88" name="文本框 10"/>
            <p:cNvSpPr txBox="1"/>
            <p:nvPr/>
          </p:nvSpPr>
          <p:spPr>
            <a:xfrm>
              <a:off x="2638501" y="612741"/>
              <a:ext cx="594686" cy="34094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2000"/>
                </a:lnSpc>
                <a:spcAft>
                  <a:spcPts val="0"/>
                </a:spcAft>
              </a:pPr>
              <a:r>
                <a:rPr lang="en-US" sz="1050" b="1" i="1" kern="100">
                  <a:effectLst/>
                  <a:latin typeface="Times New Roman"/>
                  <a:ea typeface="宋体"/>
                  <a:cs typeface="宋体"/>
                </a:rPr>
                <a:t>P</a:t>
              </a:r>
              <a:r>
                <a:rPr lang="en-US" sz="1050" b="1" i="1" kern="100" baseline="-25000">
                  <a:effectLst/>
                  <a:latin typeface="Times New Roman"/>
                  <a:ea typeface="宋体"/>
                  <a:cs typeface="宋体"/>
                </a:rPr>
                <a:t>i,j+1</a:t>
              </a:r>
              <a:endParaRPr lang="zh-CN" sz="1200" kern="100">
                <a:effectLst/>
                <a:latin typeface="Times New Roman"/>
                <a:ea typeface="宋体"/>
                <a:cs typeface="宋体"/>
              </a:endParaRPr>
            </a:p>
          </p:txBody>
        </p:sp>
        <p:sp>
          <p:nvSpPr>
            <p:cNvPr id="89" name="文本框 11"/>
            <p:cNvSpPr txBox="1"/>
            <p:nvPr/>
          </p:nvSpPr>
          <p:spPr>
            <a:xfrm>
              <a:off x="3379715" y="635232"/>
              <a:ext cx="594686" cy="34094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2000"/>
                </a:lnSpc>
                <a:spcAft>
                  <a:spcPts val="0"/>
                </a:spcAft>
              </a:pPr>
              <a:r>
                <a:rPr lang="en-US" sz="1050" b="1" i="1" kern="100" dirty="0">
                  <a:effectLst/>
                  <a:latin typeface="Times New Roman"/>
                  <a:ea typeface="宋体"/>
                  <a:cs typeface="宋体"/>
                </a:rPr>
                <a:t>P</a:t>
              </a:r>
              <a:r>
                <a:rPr lang="en-US" sz="1050" b="1" i="1" kern="100" baseline="-25000" dirty="0">
                  <a:effectLst/>
                  <a:latin typeface="Times New Roman"/>
                  <a:ea typeface="宋体"/>
                  <a:cs typeface="宋体"/>
                </a:rPr>
                <a:t>i+1,j+1</a:t>
              </a:r>
              <a:endParaRPr lang="zh-CN" sz="1200" kern="100" dirty="0">
                <a:effectLst/>
                <a:latin typeface="Times New Roman"/>
                <a:ea typeface="宋体"/>
                <a:cs typeface="宋体"/>
              </a:endParaRPr>
            </a:p>
          </p:txBody>
        </p:sp>
      </p:grpSp>
      <p:sp>
        <p:nvSpPr>
          <p:cNvPr id="90" name="矩形 89"/>
          <p:cNvSpPr/>
          <p:nvPr/>
        </p:nvSpPr>
        <p:spPr>
          <a:xfrm>
            <a:off x="1388408" y="4046592"/>
            <a:ext cx="7505028" cy="369332"/>
          </a:xfrm>
          <a:prstGeom prst="rect">
            <a:avLst/>
          </a:prstGeom>
        </p:spPr>
        <p:txBody>
          <a:bodyPr wrap="square">
            <a:spAutoFit/>
          </a:bodyPr>
          <a:lstStyle/>
          <a:p>
            <a:r>
              <a:rPr lang="zh-CN" altLang="en-US" b="1" dirty="0"/>
              <a:t>剪切弹簧</a:t>
            </a:r>
            <a:r>
              <a:rPr lang="zh-CN" altLang="en-US" dirty="0" smtClean="0"/>
              <a:t>（</a:t>
            </a:r>
            <a:r>
              <a:rPr lang="en-US" altLang="zh-CN" dirty="0" smtClean="0"/>
              <a:t>Shearing Spring</a:t>
            </a:r>
            <a:r>
              <a:rPr lang="zh-CN" altLang="en-US" dirty="0" smtClean="0"/>
              <a:t>）</a:t>
            </a:r>
            <a:endParaRPr lang="zh-CN" altLang="en-US" dirty="0"/>
          </a:p>
        </p:txBody>
      </p:sp>
      <p:sp>
        <p:nvSpPr>
          <p:cNvPr id="91" name="矩形 90"/>
          <p:cNvSpPr/>
          <p:nvPr/>
        </p:nvSpPr>
        <p:spPr>
          <a:xfrm>
            <a:off x="1393540" y="4389909"/>
            <a:ext cx="7606444" cy="646331"/>
          </a:xfrm>
          <a:prstGeom prst="rect">
            <a:avLst/>
          </a:prstGeom>
        </p:spPr>
        <p:txBody>
          <a:bodyPr wrap="square">
            <a:spAutoFit/>
          </a:bodyPr>
          <a:lstStyle/>
          <a:p>
            <a:r>
              <a:rPr lang="zh-CN" altLang="zh-CN" dirty="0" smtClean="0"/>
              <a:t>防止</a:t>
            </a:r>
            <a:r>
              <a:rPr lang="zh-CN" altLang="zh-CN" dirty="0"/>
              <a:t>织物在自身平面</a:t>
            </a:r>
            <a:r>
              <a:rPr lang="zh-CN" altLang="zh-CN" dirty="0" smtClean="0"/>
              <a:t>过渡变形</a:t>
            </a:r>
            <a:r>
              <a:rPr lang="zh-CN" altLang="en-US" dirty="0" smtClean="0"/>
              <a:t>而</a:t>
            </a:r>
            <a:r>
              <a:rPr lang="zh-CN" altLang="zh-CN" dirty="0" smtClean="0"/>
              <a:t>给</a:t>
            </a:r>
            <a:r>
              <a:rPr lang="zh-CN" altLang="zh-CN" dirty="0"/>
              <a:t>织物的一个剪切力</a:t>
            </a:r>
            <a:r>
              <a:rPr lang="zh-CN" altLang="zh-CN" dirty="0" smtClean="0"/>
              <a:t>，模拟</a:t>
            </a:r>
            <a:r>
              <a:rPr lang="zh-CN" altLang="zh-CN" dirty="0"/>
              <a:t>布料内倾斜方向的作用力，弹性系数较大，以阻止</a:t>
            </a:r>
            <a:r>
              <a:rPr lang="zh-CN" altLang="zh-CN" b="1" dirty="0"/>
              <a:t>斜向的过渡变形</a:t>
            </a:r>
            <a:r>
              <a:rPr lang="zh-CN" altLang="zh-CN" dirty="0"/>
              <a:t>并模拟布料的</a:t>
            </a:r>
            <a:r>
              <a:rPr lang="zh-CN" altLang="zh-CN" b="1" dirty="0"/>
              <a:t>伸展性</a:t>
            </a:r>
            <a:r>
              <a:rPr lang="zh-CN" altLang="zh-CN" dirty="0"/>
              <a:t>；</a:t>
            </a:r>
            <a:endParaRPr lang="zh-CN" altLang="en-US" dirty="0"/>
          </a:p>
        </p:txBody>
      </p:sp>
      <p:grpSp>
        <p:nvGrpSpPr>
          <p:cNvPr id="92" name="组合 91"/>
          <p:cNvGrpSpPr/>
          <p:nvPr/>
        </p:nvGrpSpPr>
        <p:grpSpPr>
          <a:xfrm>
            <a:off x="-52279" y="5013176"/>
            <a:ext cx="1327151" cy="1231742"/>
            <a:chOff x="3851705" y="271109"/>
            <a:chExt cx="1327568" cy="1232195"/>
          </a:xfrm>
        </p:grpSpPr>
        <p:cxnSp>
          <p:nvCxnSpPr>
            <p:cNvPr id="93" name="直接连接符 92"/>
            <p:cNvCxnSpPr/>
            <p:nvPr/>
          </p:nvCxnSpPr>
          <p:spPr>
            <a:xfrm flipV="1">
              <a:off x="4201873" y="1357154"/>
              <a:ext cx="864000" cy="2716"/>
            </a:xfrm>
            <a:prstGeom prst="line">
              <a:avLst/>
            </a:prstGeom>
          </p:spPr>
          <p:style>
            <a:lnRef idx="2">
              <a:schemeClr val="dk1"/>
            </a:lnRef>
            <a:fillRef idx="0">
              <a:schemeClr val="dk1"/>
            </a:fillRef>
            <a:effectRef idx="1">
              <a:schemeClr val="dk1"/>
            </a:effectRef>
            <a:fontRef idx="minor">
              <a:schemeClr val="tx1"/>
            </a:fontRef>
          </p:style>
        </p:cxnSp>
        <p:cxnSp>
          <p:nvCxnSpPr>
            <p:cNvPr id="94" name="直接连接符 93"/>
            <p:cNvCxnSpPr/>
            <p:nvPr/>
          </p:nvCxnSpPr>
          <p:spPr>
            <a:xfrm flipV="1">
              <a:off x="4215583" y="508544"/>
              <a:ext cx="0" cy="864000"/>
            </a:xfrm>
            <a:prstGeom prst="line">
              <a:avLst/>
            </a:prstGeom>
          </p:spPr>
          <p:style>
            <a:lnRef idx="2">
              <a:schemeClr val="dk1"/>
            </a:lnRef>
            <a:fillRef idx="0">
              <a:schemeClr val="dk1"/>
            </a:fillRef>
            <a:effectRef idx="1">
              <a:schemeClr val="dk1"/>
            </a:effectRef>
            <a:fontRef idx="minor">
              <a:schemeClr val="tx1"/>
            </a:fontRef>
          </p:style>
        </p:cxnSp>
        <p:sp>
          <p:nvSpPr>
            <p:cNvPr id="95" name="椭圆 94"/>
            <p:cNvSpPr/>
            <p:nvPr/>
          </p:nvSpPr>
          <p:spPr>
            <a:xfrm>
              <a:off x="4174051" y="473245"/>
              <a:ext cx="89535" cy="89535"/>
            </a:xfrm>
            <a:prstGeom prst="ellipse">
              <a:avLst/>
            </a:prstGeom>
            <a:effectLst/>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2000"/>
                </a:lnSpc>
                <a:spcAft>
                  <a:spcPts val="0"/>
                </a:spcAft>
              </a:pPr>
              <a:r>
                <a:rPr lang="en-US" sz="1200" kern="100">
                  <a:effectLst/>
                  <a:latin typeface="Times New Roman"/>
                  <a:cs typeface="宋体"/>
                </a:rPr>
                <a:t> </a:t>
              </a:r>
              <a:endParaRPr lang="zh-CN" sz="1200">
                <a:effectLst/>
                <a:latin typeface="宋体"/>
                <a:cs typeface="宋体"/>
              </a:endParaRPr>
            </a:p>
          </p:txBody>
        </p:sp>
        <p:sp>
          <p:nvSpPr>
            <p:cNvPr id="96" name="椭圆 95"/>
            <p:cNvSpPr/>
            <p:nvPr/>
          </p:nvSpPr>
          <p:spPr>
            <a:xfrm>
              <a:off x="5016360" y="1317756"/>
              <a:ext cx="88900" cy="88900"/>
            </a:xfrm>
            <a:prstGeom prst="ellipse">
              <a:avLst/>
            </a:prstGeom>
            <a:effectLst/>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2000"/>
                </a:lnSpc>
                <a:spcAft>
                  <a:spcPts val="0"/>
                </a:spcAft>
              </a:pPr>
              <a:r>
                <a:rPr lang="en-US" sz="1200" kern="100">
                  <a:effectLst/>
                  <a:latin typeface="Times New Roman"/>
                  <a:cs typeface="宋体"/>
                </a:rPr>
                <a:t> </a:t>
              </a:r>
              <a:endParaRPr lang="zh-CN" sz="1200">
                <a:effectLst/>
                <a:latin typeface="宋体"/>
                <a:cs typeface="宋体"/>
              </a:endParaRPr>
            </a:p>
          </p:txBody>
        </p:sp>
        <p:sp>
          <p:nvSpPr>
            <p:cNvPr id="97" name="椭圆 96"/>
            <p:cNvSpPr/>
            <p:nvPr/>
          </p:nvSpPr>
          <p:spPr>
            <a:xfrm>
              <a:off x="4174704" y="1318794"/>
              <a:ext cx="88900" cy="88900"/>
            </a:xfrm>
            <a:prstGeom prst="ellipse">
              <a:avLst/>
            </a:prstGeom>
            <a:effectLst/>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2000"/>
                </a:lnSpc>
                <a:spcAft>
                  <a:spcPts val="0"/>
                </a:spcAft>
              </a:pPr>
              <a:r>
                <a:rPr lang="en-US" sz="1200" kern="100">
                  <a:effectLst/>
                  <a:latin typeface="Times New Roman"/>
                  <a:cs typeface="宋体"/>
                </a:rPr>
                <a:t> </a:t>
              </a:r>
              <a:endParaRPr lang="zh-CN" sz="1200">
                <a:effectLst/>
                <a:latin typeface="宋体"/>
                <a:cs typeface="宋体"/>
              </a:endParaRPr>
            </a:p>
          </p:txBody>
        </p:sp>
        <p:sp>
          <p:nvSpPr>
            <p:cNvPr id="98" name="文本框 7"/>
            <p:cNvSpPr txBox="1"/>
            <p:nvPr/>
          </p:nvSpPr>
          <p:spPr>
            <a:xfrm>
              <a:off x="4704295" y="969408"/>
              <a:ext cx="474978" cy="34094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2000"/>
                </a:lnSpc>
                <a:spcAft>
                  <a:spcPts val="0"/>
                </a:spcAft>
              </a:pPr>
              <a:r>
                <a:rPr lang="en-US" sz="1050" b="1" i="1" kern="100">
                  <a:effectLst/>
                  <a:latin typeface="Times New Roman"/>
                  <a:ea typeface="宋体"/>
                  <a:cs typeface="宋体"/>
                </a:rPr>
                <a:t>P</a:t>
              </a:r>
              <a:r>
                <a:rPr lang="en-US" sz="1050" b="1" i="1" kern="100" baseline="-25000">
                  <a:effectLst/>
                  <a:latin typeface="Times New Roman"/>
                  <a:ea typeface="宋体"/>
                  <a:cs typeface="宋体"/>
                </a:rPr>
                <a:t>i+2,j</a:t>
              </a:r>
              <a:endParaRPr lang="zh-CN" sz="1200" kern="100">
                <a:effectLst/>
                <a:latin typeface="Times New Roman"/>
                <a:ea typeface="宋体"/>
                <a:cs typeface="宋体"/>
              </a:endParaRPr>
            </a:p>
          </p:txBody>
        </p:sp>
        <p:sp>
          <p:nvSpPr>
            <p:cNvPr id="99" name="文本框 8"/>
            <p:cNvSpPr txBox="1"/>
            <p:nvPr/>
          </p:nvSpPr>
          <p:spPr>
            <a:xfrm>
              <a:off x="4215521" y="271109"/>
              <a:ext cx="594686" cy="34094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2000"/>
                </a:lnSpc>
                <a:spcAft>
                  <a:spcPts val="0"/>
                </a:spcAft>
              </a:pPr>
              <a:r>
                <a:rPr lang="en-US" sz="1050" b="1" i="1" kern="100">
                  <a:effectLst/>
                  <a:latin typeface="Times New Roman"/>
                  <a:ea typeface="宋体"/>
                  <a:cs typeface="宋体"/>
                </a:rPr>
                <a:t>P</a:t>
              </a:r>
              <a:r>
                <a:rPr lang="en-US" sz="1050" b="1" i="1" kern="100" baseline="-25000">
                  <a:effectLst/>
                  <a:latin typeface="Times New Roman"/>
                  <a:ea typeface="宋体"/>
                  <a:cs typeface="宋体"/>
                </a:rPr>
                <a:t>i,j+2</a:t>
              </a:r>
              <a:endParaRPr lang="zh-CN" sz="1200" kern="100">
                <a:effectLst/>
                <a:latin typeface="Times New Roman"/>
                <a:ea typeface="宋体"/>
                <a:cs typeface="宋体"/>
              </a:endParaRPr>
            </a:p>
          </p:txBody>
        </p:sp>
        <p:sp>
          <p:nvSpPr>
            <p:cNvPr id="100" name="文本框 9"/>
            <p:cNvSpPr txBox="1"/>
            <p:nvPr/>
          </p:nvSpPr>
          <p:spPr>
            <a:xfrm>
              <a:off x="3851705" y="1162356"/>
              <a:ext cx="383932" cy="34094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2000"/>
                </a:lnSpc>
                <a:spcAft>
                  <a:spcPts val="0"/>
                </a:spcAft>
              </a:pPr>
              <a:r>
                <a:rPr lang="en-US" sz="1050" b="1" i="1" kern="100">
                  <a:effectLst/>
                  <a:latin typeface="Times New Roman"/>
                  <a:ea typeface="宋体"/>
                  <a:cs typeface="宋体"/>
                </a:rPr>
                <a:t>P</a:t>
              </a:r>
              <a:r>
                <a:rPr lang="en-US" sz="1050" b="1" i="1" kern="100" baseline="-25000">
                  <a:effectLst/>
                  <a:latin typeface="Times New Roman"/>
                  <a:ea typeface="宋体"/>
                  <a:cs typeface="宋体"/>
                </a:rPr>
                <a:t>i,j</a:t>
              </a:r>
              <a:endParaRPr lang="zh-CN" sz="1200" kern="100">
                <a:effectLst/>
                <a:latin typeface="Times New Roman"/>
                <a:ea typeface="宋体"/>
                <a:cs typeface="宋体"/>
              </a:endParaRPr>
            </a:p>
          </p:txBody>
        </p:sp>
      </p:grpSp>
      <p:sp>
        <p:nvSpPr>
          <p:cNvPr id="101" name="矩形 100"/>
          <p:cNvSpPr/>
          <p:nvPr/>
        </p:nvSpPr>
        <p:spPr>
          <a:xfrm>
            <a:off x="1366878" y="5217184"/>
            <a:ext cx="7505028" cy="369332"/>
          </a:xfrm>
          <a:prstGeom prst="rect">
            <a:avLst/>
          </a:prstGeom>
        </p:spPr>
        <p:txBody>
          <a:bodyPr wrap="square">
            <a:spAutoFit/>
          </a:bodyPr>
          <a:lstStyle/>
          <a:p>
            <a:r>
              <a:rPr lang="zh-CN" altLang="en-US" b="1" dirty="0" smtClean="0"/>
              <a:t>弯曲弹簧</a:t>
            </a:r>
            <a:r>
              <a:rPr lang="zh-CN" altLang="en-US" dirty="0" smtClean="0"/>
              <a:t>（</a:t>
            </a:r>
            <a:r>
              <a:rPr lang="en-US" altLang="zh-CN" dirty="0" smtClean="0"/>
              <a:t>Bending Spring</a:t>
            </a:r>
            <a:r>
              <a:rPr lang="zh-CN" altLang="en-US" dirty="0" smtClean="0"/>
              <a:t>）</a:t>
            </a:r>
            <a:endParaRPr lang="zh-CN" altLang="en-US" dirty="0"/>
          </a:p>
        </p:txBody>
      </p:sp>
      <p:sp>
        <p:nvSpPr>
          <p:cNvPr id="102" name="矩形 101"/>
          <p:cNvSpPr/>
          <p:nvPr/>
        </p:nvSpPr>
        <p:spPr>
          <a:xfrm>
            <a:off x="1372010" y="5560501"/>
            <a:ext cx="7606444" cy="646331"/>
          </a:xfrm>
          <a:prstGeom prst="rect">
            <a:avLst/>
          </a:prstGeom>
        </p:spPr>
        <p:txBody>
          <a:bodyPr wrap="square">
            <a:spAutoFit/>
          </a:bodyPr>
          <a:lstStyle/>
          <a:p>
            <a:r>
              <a:rPr lang="zh-CN" altLang="zh-CN" dirty="0" smtClean="0"/>
              <a:t>防止</a:t>
            </a:r>
            <a:r>
              <a:rPr lang="zh-CN" altLang="zh-CN" dirty="0"/>
              <a:t>织物过分的不自然弯曲，</a:t>
            </a:r>
            <a:r>
              <a:rPr lang="zh-CN" altLang="zh-CN" dirty="0" smtClean="0"/>
              <a:t>连接经纬</a:t>
            </a:r>
            <a:r>
              <a:rPr lang="zh-CN" altLang="zh-CN" dirty="0"/>
              <a:t>两个方向相间隔的两质点</a:t>
            </a:r>
            <a:r>
              <a:rPr lang="zh-CN" altLang="zh-CN" dirty="0" smtClean="0"/>
              <a:t>，模拟</a:t>
            </a:r>
            <a:r>
              <a:rPr lang="zh-CN" altLang="zh-CN" dirty="0"/>
              <a:t>布料在弯曲或折叠时的</a:t>
            </a:r>
            <a:r>
              <a:rPr lang="zh-CN" altLang="zh-CN" b="1" dirty="0"/>
              <a:t>抗弯曲性能</a:t>
            </a:r>
            <a:r>
              <a:rPr lang="zh-CN" altLang="zh-CN" dirty="0" smtClean="0"/>
              <a:t>，弹性</a:t>
            </a:r>
            <a:r>
              <a:rPr lang="zh-CN" altLang="zh-CN" dirty="0"/>
              <a:t>系数较小，在仿真中</a:t>
            </a:r>
            <a:r>
              <a:rPr lang="zh-CN" altLang="zh-CN" dirty="0" smtClean="0"/>
              <a:t>有时</a:t>
            </a:r>
            <a:r>
              <a:rPr lang="zh-CN" altLang="en-US" dirty="0" smtClean="0"/>
              <a:t>不</a:t>
            </a:r>
            <a:r>
              <a:rPr lang="zh-CN" altLang="zh-CN" dirty="0" smtClean="0"/>
              <a:t>考虑</a:t>
            </a:r>
            <a:r>
              <a:rPr lang="zh-CN" altLang="en-US" dirty="0" smtClean="0"/>
              <a:t>。</a:t>
            </a:r>
            <a:endParaRPr lang="zh-CN" altLang="en-US" dirty="0"/>
          </a:p>
        </p:txBody>
      </p:sp>
      <p:cxnSp>
        <p:nvCxnSpPr>
          <p:cNvPr id="103" name="直接连接符 102"/>
          <p:cNvCxnSpPr/>
          <p:nvPr/>
        </p:nvCxnSpPr>
        <p:spPr bwMode="auto">
          <a:xfrm>
            <a:off x="8749420" y="1152040"/>
            <a:ext cx="143060" cy="0"/>
          </a:xfrm>
          <a:prstGeom prst="line">
            <a:avLst/>
          </a:prstGeom>
          <a:ln w="12700">
            <a:solidFill>
              <a:srgbClr val="FF0000"/>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06" name="直接连接符 105"/>
          <p:cNvCxnSpPr/>
          <p:nvPr/>
        </p:nvCxnSpPr>
        <p:spPr bwMode="auto">
          <a:xfrm>
            <a:off x="8892480" y="1146105"/>
            <a:ext cx="0" cy="1998000"/>
          </a:xfrm>
          <a:prstGeom prst="line">
            <a:avLst/>
          </a:prstGeom>
          <a:ln w="12700">
            <a:solidFill>
              <a:srgbClr val="FF0000"/>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09" name="直接连接符 108"/>
          <p:cNvCxnSpPr/>
          <p:nvPr/>
        </p:nvCxnSpPr>
        <p:spPr bwMode="auto">
          <a:xfrm flipH="1">
            <a:off x="4716016" y="3137200"/>
            <a:ext cx="4178554" cy="0"/>
          </a:xfrm>
          <a:prstGeom prst="line">
            <a:avLst/>
          </a:prstGeom>
          <a:ln w="12700">
            <a:solidFill>
              <a:srgbClr val="FF0000"/>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5" name="直接连接符 114"/>
          <p:cNvCxnSpPr/>
          <p:nvPr/>
        </p:nvCxnSpPr>
        <p:spPr bwMode="auto">
          <a:xfrm>
            <a:off x="8829980" y="1399128"/>
            <a:ext cx="143061" cy="0"/>
          </a:xfrm>
          <a:prstGeom prst="line">
            <a:avLst/>
          </a:prstGeom>
          <a:solidFill>
            <a:schemeClr val="accent1"/>
          </a:solidFill>
          <a:ln w="12700" cap="flat" cmpd="sng" algn="ctr">
            <a:solidFill>
              <a:srgbClr val="FF0000"/>
            </a:solidFill>
            <a:prstDash val="solid"/>
            <a:round/>
            <a:headEnd type="none" w="med" len="med"/>
            <a:tailEnd type="none" w="med" len="med"/>
          </a:ln>
          <a:effectLst/>
        </p:spPr>
      </p:cxnSp>
      <p:cxnSp>
        <p:nvCxnSpPr>
          <p:cNvPr id="116" name="直接连接符 115"/>
          <p:cNvCxnSpPr/>
          <p:nvPr/>
        </p:nvCxnSpPr>
        <p:spPr bwMode="auto">
          <a:xfrm>
            <a:off x="8966828" y="1396631"/>
            <a:ext cx="0" cy="2862000"/>
          </a:xfrm>
          <a:prstGeom prst="line">
            <a:avLst/>
          </a:prstGeom>
          <a:solidFill>
            <a:schemeClr val="accent1"/>
          </a:solidFill>
          <a:ln w="12700" cap="flat" cmpd="sng" algn="ctr">
            <a:solidFill>
              <a:srgbClr val="FF0000"/>
            </a:solidFill>
            <a:prstDash val="solid"/>
            <a:round/>
            <a:headEnd type="none" w="med" len="med"/>
            <a:tailEnd type="none" w="med" len="med"/>
          </a:ln>
          <a:effectLst/>
        </p:spPr>
      </p:cxnSp>
      <p:cxnSp>
        <p:nvCxnSpPr>
          <p:cNvPr id="117" name="直接连接符 116"/>
          <p:cNvCxnSpPr/>
          <p:nvPr/>
        </p:nvCxnSpPr>
        <p:spPr bwMode="auto">
          <a:xfrm flipH="1">
            <a:off x="4716016" y="4264015"/>
            <a:ext cx="4257025" cy="0"/>
          </a:xfrm>
          <a:prstGeom prst="line">
            <a:avLst/>
          </a:prstGeom>
          <a:solidFill>
            <a:schemeClr val="accent1"/>
          </a:solidFill>
          <a:ln w="12700" cap="flat" cmpd="sng" algn="ctr">
            <a:solidFill>
              <a:srgbClr val="FF0000"/>
            </a:solidFill>
            <a:prstDash val="solid"/>
            <a:round/>
            <a:headEnd type="none" w="med" len="med"/>
            <a:tailEnd type="none" w="med" len="med"/>
          </a:ln>
          <a:effectLst/>
        </p:spPr>
      </p:cxnSp>
      <p:cxnSp>
        <p:nvCxnSpPr>
          <p:cNvPr id="121" name="直接连接符 120"/>
          <p:cNvCxnSpPr/>
          <p:nvPr/>
        </p:nvCxnSpPr>
        <p:spPr bwMode="auto">
          <a:xfrm>
            <a:off x="8100392" y="908720"/>
            <a:ext cx="971122" cy="0"/>
          </a:xfrm>
          <a:prstGeom prst="line">
            <a:avLst/>
          </a:prstGeom>
          <a:solidFill>
            <a:schemeClr val="accent1"/>
          </a:solidFill>
          <a:ln w="12700" cap="flat" cmpd="sng" algn="ctr">
            <a:solidFill>
              <a:srgbClr val="FF0000"/>
            </a:solidFill>
            <a:prstDash val="solid"/>
            <a:round/>
            <a:headEnd type="none" w="med" len="med"/>
            <a:tailEnd type="none" w="med" len="med"/>
          </a:ln>
          <a:effectLst/>
        </p:spPr>
      </p:cxnSp>
      <p:cxnSp>
        <p:nvCxnSpPr>
          <p:cNvPr id="122" name="直接连接符 121"/>
          <p:cNvCxnSpPr/>
          <p:nvPr/>
        </p:nvCxnSpPr>
        <p:spPr bwMode="auto">
          <a:xfrm>
            <a:off x="9071763" y="906265"/>
            <a:ext cx="0" cy="4511663"/>
          </a:xfrm>
          <a:prstGeom prst="line">
            <a:avLst/>
          </a:prstGeom>
          <a:solidFill>
            <a:schemeClr val="accent1"/>
          </a:solidFill>
          <a:ln w="12700" cap="flat" cmpd="sng" algn="ctr">
            <a:solidFill>
              <a:srgbClr val="FF0000"/>
            </a:solidFill>
            <a:prstDash val="solid"/>
            <a:round/>
            <a:headEnd type="none" w="med" len="med"/>
            <a:tailEnd type="none" w="med" len="med"/>
          </a:ln>
          <a:effectLst/>
        </p:spPr>
      </p:cxnSp>
      <p:cxnSp>
        <p:nvCxnSpPr>
          <p:cNvPr id="124" name="直接连接符 123"/>
          <p:cNvCxnSpPr/>
          <p:nvPr/>
        </p:nvCxnSpPr>
        <p:spPr bwMode="auto">
          <a:xfrm flipH="1">
            <a:off x="4717963" y="5417928"/>
            <a:ext cx="4353800" cy="0"/>
          </a:xfrm>
          <a:prstGeom prst="line">
            <a:avLst/>
          </a:prstGeom>
          <a:solidFill>
            <a:schemeClr val="accent1"/>
          </a:solidFill>
          <a:ln w="12700" cap="flat" cmpd="sng" algn="ctr">
            <a:solidFill>
              <a:srgbClr val="FF0000"/>
            </a:solidFill>
            <a:prstDash val="solid"/>
            <a:round/>
            <a:headEnd type="none" w="med" len="med"/>
            <a:tailEnd type="none" w="med" len="med"/>
          </a:ln>
          <a:effectLst/>
        </p:spPr>
      </p:cxnSp>
      <p:cxnSp>
        <p:nvCxnSpPr>
          <p:cNvPr id="3073" name="直接连接符 3072"/>
          <p:cNvCxnSpPr/>
          <p:nvPr/>
        </p:nvCxnSpPr>
        <p:spPr bwMode="auto">
          <a:xfrm>
            <a:off x="8100392" y="908720"/>
            <a:ext cx="0" cy="79200"/>
          </a:xfrm>
          <a:prstGeom prst="line">
            <a:avLst/>
          </a:prstGeom>
          <a:solidFill>
            <a:schemeClr val="accent1"/>
          </a:solidFill>
          <a:ln w="12700" cap="flat" cmpd="sng" algn="ctr">
            <a:solidFill>
              <a:srgbClr val="FF0000"/>
            </a:solidFill>
            <a:prstDash val="solid"/>
            <a:round/>
            <a:headEnd type="none" w="med" len="med"/>
            <a:tailEnd type="none" w="med" len="med"/>
          </a:ln>
          <a:effectLst/>
        </p:spPr>
      </p:cxnSp>
      <p:pic>
        <p:nvPicPr>
          <p:cNvPr id="3083" name="Picture 4" descr="D:\Dropbox\开题\图片\tmassspri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28189">
            <a:off x="7279999" y="3557823"/>
            <a:ext cx="1591907" cy="1313439"/>
          </a:xfrm>
          <a:prstGeom prst="rect">
            <a:avLst/>
          </a:prstGeom>
          <a:noFill/>
          <a:extLst>
            <a:ext uri="{909E8E84-426E-40DD-AFC4-6F175D3DCCD1}">
              <a14:hiddenFill xmlns:a14="http://schemas.microsoft.com/office/drawing/2010/main">
                <a:solidFill>
                  <a:srgbClr val="FFFFFF"/>
                </a:solidFill>
              </a14:hiddenFill>
            </a:ext>
          </a:extLst>
        </p:spPr>
      </p:pic>
      <p:cxnSp>
        <p:nvCxnSpPr>
          <p:cNvPr id="3086" name="直接连接符 3085"/>
          <p:cNvCxnSpPr/>
          <p:nvPr/>
        </p:nvCxnSpPr>
        <p:spPr bwMode="auto">
          <a:xfrm>
            <a:off x="4717963" y="5418027"/>
            <a:ext cx="3142393" cy="0"/>
          </a:xfrm>
          <a:prstGeom prst="line">
            <a:avLst/>
          </a:prstGeom>
          <a:solidFill>
            <a:schemeClr val="accent1"/>
          </a:solidFill>
          <a:ln w="12700" cap="flat" cmpd="sng" algn="ctr">
            <a:solidFill>
              <a:srgbClr val="FF0000"/>
            </a:solidFill>
            <a:prstDash val="solid"/>
            <a:round/>
            <a:headEnd type="none" w="med" len="med"/>
            <a:tailEnd type="none" w="med" len="med"/>
          </a:ln>
          <a:effectLst/>
        </p:spPr>
      </p:cxnSp>
      <p:grpSp>
        <p:nvGrpSpPr>
          <p:cNvPr id="131" name="组合 130"/>
          <p:cNvGrpSpPr/>
          <p:nvPr/>
        </p:nvGrpSpPr>
        <p:grpSpPr>
          <a:xfrm>
            <a:off x="4572000" y="3167265"/>
            <a:ext cx="1349321" cy="1115338"/>
            <a:chOff x="4572000" y="3167265"/>
            <a:chExt cx="1349321" cy="1115338"/>
          </a:xfrm>
        </p:grpSpPr>
        <p:sp>
          <p:nvSpPr>
            <p:cNvPr id="3084" name="右大括号 3083"/>
            <p:cNvSpPr/>
            <p:nvPr/>
          </p:nvSpPr>
          <p:spPr bwMode="auto">
            <a:xfrm>
              <a:off x="4572000" y="3167265"/>
              <a:ext cx="288032" cy="1115338"/>
            </a:xfrm>
            <a:prstGeom prst="rightBrace">
              <a:avLst/>
            </a:prstGeom>
            <a:noFill/>
            <a:ln w="127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pitchFamily="2" charset="-122"/>
              </a:endParaRPr>
            </a:p>
          </p:txBody>
        </p:sp>
        <p:cxnSp>
          <p:nvCxnSpPr>
            <p:cNvPr id="147" name="直接连接符 146"/>
            <p:cNvCxnSpPr/>
            <p:nvPr/>
          </p:nvCxnSpPr>
          <p:spPr bwMode="auto">
            <a:xfrm>
              <a:off x="4788636" y="3724696"/>
              <a:ext cx="1132685" cy="0"/>
            </a:xfrm>
            <a:prstGeom prst="line">
              <a:avLst/>
            </a:prstGeom>
            <a:solidFill>
              <a:schemeClr val="accent1"/>
            </a:solidFill>
            <a:ln w="12700" cap="flat" cmpd="sng" algn="ctr">
              <a:solidFill>
                <a:srgbClr val="FF0000"/>
              </a:solidFill>
              <a:prstDash val="solid"/>
              <a:round/>
              <a:headEnd type="none" w="med" len="med"/>
              <a:tailEnd type="none" w="med" len="med"/>
            </a:ln>
            <a:effectLst/>
          </p:spPr>
        </p:cxnSp>
      </p:grpSp>
      <p:cxnSp>
        <p:nvCxnSpPr>
          <p:cNvPr id="128" name="直接连接符 127"/>
          <p:cNvCxnSpPr/>
          <p:nvPr/>
        </p:nvCxnSpPr>
        <p:spPr bwMode="auto">
          <a:xfrm flipV="1">
            <a:off x="7857474" y="4411788"/>
            <a:ext cx="0" cy="1003509"/>
          </a:xfrm>
          <a:prstGeom prst="line">
            <a:avLst/>
          </a:prstGeom>
          <a:solidFill>
            <a:schemeClr val="accent1"/>
          </a:solidFill>
          <a:ln w="12700" cap="flat" cmpd="sng" algn="ctr">
            <a:solidFill>
              <a:srgbClr val="FF0000"/>
            </a:solidFill>
            <a:prstDash val="solid"/>
            <a:round/>
            <a:headEnd type="none" w="med" len="med"/>
            <a:tailEnd type="none" w="med" len="med"/>
          </a:ln>
          <a:effectLst/>
        </p:spPr>
      </p:cxnSp>
      <p:sp>
        <p:nvSpPr>
          <p:cNvPr id="129" name="矩形 128"/>
          <p:cNvSpPr/>
          <p:nvPr/>
        </p:nvSpPr>
        <p:spPr>
          <a:xfrm>
            <a:off x="5438805" y="3381745"/>
            <a:ext cx="1005403" cy="338554"/>
          </a:xfrm>
          <a:prstGeom prst="rect">
            <a:avLst/>
          </a:prstGeom>
        </p:spPr>
        <p:txBody>
          <a:bodyPr wrap="none">
            <a:spAutoFit/>
          </a:bodyPr>
          <a:lstStyle/>
          <a:p>
            <a:r>
              <a:rPr lang="zh-CN" altLang="en-US" sz="1600" dirty="0"/>
              <a:t>结构弹簧</a:t>
            </a:r>
          </a:p>
        </p:txBody>
      </p:sp>
      <p:sp>
        <p:nvSpPr>
          <p:cNvPr id="163" name="矩形 162"/>
          <p:cNvSpPr/>
          <p:nvPr/>
        </p:nvSpPr>
        <p:spPr>
          <a:xfrm>
            <a:off x="5246966" y="3723650"/>
            <a:ext cx="1415772" cy="338554"/>
          </a:xfrm>
          <a:prstGeom prst="rect">
            <a:avLst/>
          </a:prstGeom>
        </p:spPr>
        <p:txBody>
          <a:bodyPr wrap="none">
            <a:spAutoFit/>
          </a:bodyPr>
          <a:lstStyle/>
          <a:p>
            <a:r>
              <a:rPr lang="zh-CN" altLang="en-US" sz="1600" dirty="0" smtClean="0"/>
              <a:t>即三角形的边</a:t>
            </a:r>
            <a:endParaRPr lang="zh-CN" altLang="en-US" sz="1600" dirty="0"/>
          </a:p>
        </p:txBody>
      </p:sp>
      <p:grpSp>
        <p:nvGrpSpPr>
          <p:cNvPr id="132" name="组合 131"/>
          <p:cNvGrpSpPr/>
          <p:nvPr/>
        </p:nvGrpSpPr>
        <p:grpSpPr>
          <a:xfrm>
            <a:off x="5854697" y="3717032"/>
            <a:ext cx="2178460" cy="583361"/>
            <a:chOff x="5854697" y="3717032"/>
            <a:chExt cx="2178460" cy="583361"/>
          </a:xfrm>
        </p:grpSpPr>
        <p:cxnSp>
          <p:nvCxnSpPr>
            <p:cNvPr id="3094" name="直接连接符 3093"/>
            <p:cNvCxnSpPr/>
            <p:nvPr/>
          </p:nvCxnSpPr>
          <p:spPr bwMode="auto">
            <a:xfrm>
              <a:off x="7164288" y="3717032"/>
              <a:ext cx="360040" cy="583361"/>
            </a:xfrm>
            <a:prstGeom prst="line">
              <a:avLst/>
            </a:prstGeom>
            <a:solidFill>
              <a:schemeClr val="accent1"/>
            </a:solidFill>
            <a:ln w="12700" cap="flat" cmpd="sng" algn="ctr">
              <a:solidFill>
                <a:srgbClr val="FF0000"/>
              </a:solidFill>
              <a:prstDash val="solid"/>
              <a:round/>
              <a:headEnd type="none" w="med" len="med"/>
              <a:tailEnd type="none" w="med" len="med"/>
            </a:ln>
            <a:effectLst/>
          </p:spPr>
        </p:cxnSp>
        <p:cxnSp>
          <p:nvCxnSpPr>
            <p:cNvPr id="3097" name="直接连接符 3096"/>
            <p:cNvCxnSpPr/>
            <p:nvPr/>
          </p:nvCxnSpPr>
          <p:spPr bwMode="auto">
            <a:xfrm flipH="1" flipV="1">
              <a:off x="7177736" y="3730308"/>
              <a:ext cx="682620" cy="338760"/>
            </a:xfrm>
            <a:prstGeom prst="line">
              <a:avLst/>
            </a:prstGeom>
            <a:solidFill>
              <a:schemeClr val="accent1"/>
            </a:solidFill>
            <a:ln w="12700" cap="flat" cmpd="sng" algn="ctr">
              <a:solidFill>
                <a:srgbClr val="FF0000"/>
              </a:solidFill>
              <a:prstDash val="solid"/>
              <a:round/>
              <a:headEnd type="none" w="med" len="med"/>
              <a:tailEnd type="none" w="med" len="med"/>
            </a:ln>
            <a:effectLst/>
          </p:spPr>
        </p:cxnSp>
        <p:cxnSp>
          <p:nvCxnSpPr>
            <p:cNvPr id="3101" name="直接连接符 3100"/>
            <p:cNvCxnSpPr/>
            <p:nvPr/>
          </p:nvCxnSpPr>
          <p:spPr bwMode="auto">
            <a:xfrm>
              <a:off x="7170957" y="3717032"/>
              <a:ext cx="862200" cy="100747"/>
            </a:xfrm>
            <a:prstGeom prst="line">
              <a:avLst/>
            </a:prstGeom>
            <a:solidFill>
              <a:schemeClr val="accent1"/>
            </a:solidFill>
            <a:ln w="12700" cap="flat" cmpd="sng" algn="ctr">
              <a:solidFill>
                <a:srgbClr val="FF0000"/>
              </a:solidFill>
              <a:prstDash val="solid"/>
              <a:round/>
              <a:headEnd type="none" w="med" len="med"/>
              <a:tailEnd type="none" w="med" len="med"/>
            </a:ln>
            <a:effectLst/>
          </p:spPr>
        </p:cxnSp>
        <p:cxnSp>
          <p:nvCxnSpPr>
            <p:cNvPr id="166" name="直接连接符 165"/>
            <p:cNvCxnSpPr/>
            <p:nvPr/>
          </p:nvCxnSpPr>
          <p:spPr bwMode="auto">
            <a:xfrm>
              <a:off x="5854697" y="3724696"/>
              <a:ext cx="1370549" cy="0"/>
            </a:xfrm>
            <a:prstGeom prst="line">
              <a:avLst/>
            </a:prstGeom>
            <a:solidFill>
              <a:schemeClr val="accent1"/>
            </a:solidFill>
            <a:ln w="12700" cap="flat" cmpd="sng" algn="ctr">
              <a:solidFill>
                <a:srgbClr val="FF0000"/>
              </a:solidFill>
              <a:prstDash val="solid"/>
              <a:round/>
              <a:headEnd type="none" w="med" len="med"/>
              <a:tailEnd type="none" w="med" len="med"/>
            </a:ln>
            <a:effectLst/>
          </p:spPr>
        </p:cxnSp>
      </p:grpSp>
      <p:sp>
        <p:nvSpPr>
          <p:cNvPr id="169" name="矩形 168"/>
          <p:cNvSpPr/>
          <p:nvPr/>
        </p:nvSpPr>
        <p:spPr>
          <a:xfrm>
            <a:off x="4769804" y="5421596"/>
            <a:ext cx="3057247" cy="338554"/>
          </a:xfrm>
          <a:prstGeom prst="rect">
            <a:avLst/>
          </a:prstGeom>
        </p:spPr>
        <p:txBody>
          <a:bodyPr wrap="none">
            <a:spAutoFit/>
          </a:bodyPr>
          <a:lstStyle/>
          <a:p>
            <a:r>
              <a:rPr lang="zh-CN" altLang="en-US" sz="1600" dirty="0" smtClean="0"/>
              <a:t>共边的两个三角形的对顶点之间</a:t>
            </a:r>
            <a:endParaRPr lang="zh-CN" altLang="en-US" sz="1600" dirty="0"/>
          </a:p>
        </p:txBody>
      </p:sp>
    </p:spTree>
    <p:extLst>
      <p:ext uri="{BB962C8B-B14F-4D97-AF65-F5344CB8AC3E}">
        <p14:creationId xmlns:p14="http://schemas.microsoft.com/office/powerpoint/2010/main" val="24554570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500"/>
                                        <p:tgtEl>
                                          <p:spTgt spid="7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wipe(left)">
                                      <p:cBhvr>
                                        <p:cTn id="17" dur="500"/>
                                        <p:tgtEl>
                                          <p:spTgt spid="109"/>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106"/>
                                        </p:tgtEl>
                                        <p:attrNameLst>
                                          <p:attrName>style.visibility</p:attrName>
                                        </p:attrNameLst>
                                      </p:cBhvr>
                                      <p:to>
                                        <p:strVal val="visible"/>
                                      </p:to>
                                    </p:set>
                                    <p:animEffect transition="in" filter="wipe(down)">
                                      <p:cBhvr>
                                        <p:cTn id="21" dur="500"/>
                                        <p:tgtEl>
                                          <p:spTgt spid="106"/>
                                        </p:tgtEl>
                                      </p:cBhvr>
                                    </p:animEffect>
                                  </p:childTnLst>
                                </p:cTn>
                              </p:par>
                            </p:childTnLst>
                          </p:cTn>
                        </p:par>
                        <p:par>
                          <p:cTn id="22" fill="hold">
                            <p:stCondLst>
                              <p:cond delay="1500"/>
                            </p:stCondLst>
                            <p:childTnLst>
                              <p:par>
                                <p:cTn id="23" presetID="22" presetClass="entr" presetSubtype="2" fill="hold" nodeType="after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wipe(right)">
                                      <p:cBhvr>
                                        <p:cTn id="25" dur="500"/>
                                        <p:tgtEl>
                                          <p:spTgt spid="10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109"/>
                                        </p:tgtEl>
                                      </p:cBhvr>
                                    </p:animEffect>
                                    <p:set>
                                      <p:cBhvr>
                                        <p:cTn id="30" dur="1" fill="hold">
                                          <p:stCondLst>
                                            <p:cond delay="499"/>
                                          </p:stCondLst>
                                        </p:cTn>
                                        <p:tgtEl>
                                          <p:spTgt spid="109"/>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106"/>
                                        </p:tgtEl>
                                      </p:cBhvr>
                                    </p:animEffect>
                                    <p:set>
                                      <p:cBhvr>
                                        <p:cTn id="33" dur="1" fill="hold">
                                          <p:stCondLst>
                                            <p:cond delay="499"/>
                                          </p:stCondLst>
                                        </p:cTn>
                                        <p:tgtEl>
                                          <p:spTgt spid="106"/>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103"/>
                                        </p:tgtEl>
                                      </p:cBhvr>
                                    </p:animEffect>
                                    <p:set>
                                      <p:cBhvr>
                                        <p:cTn id="36" dur="1" fill="hold">
                                          <p:stCondLst>
                                            <p:cond delay="499"/>
                                          </p:stCondLst>
                                        </p:cTn>
                                        <p:tgtEl>
                                          <p:spTgt spid="103"/>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fade">
                                      <p:cBhvr>
                                        <p:cTn id="39" dur="500"/>
                                        <p:tgtEl>
                                          <p:spTgt spid="7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animEffect transition="in" filter="fade">
                                      <p:cBhvr>
                                        <p:cTn id="42" dur="500"/>
                                        <p:tgtEl>
                                          <p:spTgt spid="9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1"/>
                                        </p:tgtEl>
                                        <p:attrNameLst>
                                          <p:attrName>style.visibility</p:attrName>
                                        </p:attrNameLst>
                                      </p:cBhvr>
                                      <p:to>
                                        <p:strVal val="visible"/>
                                      </p:to>
                                    </p:set>
                                    <p:animEffect transition="in" filter="fade">
                                      <p:cBhvr>
                                        <p:cTn id="45" dur="500"/>
                                        <p:tgtEl>
                                          <p:spTgt spid="91"/>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117"/>
                                        </p:tgtEl>
                                        <p:attrNameLst>
                                          <p:attrName>style.visibility</p:attrName>
                                        </p:attrNameLst>
                                      </p:cBhvr>
                                      <p:to>
                                        <p:strVal val="visible"/>
                                      </p:to>
                                    </p:set>
                                    <p:animEffect transition="in" filter="wipe(left)">
                                      <p:cBhvr>
                                        <p:cTn id="49" dur="500"/>
                                        <p:tgtEl>
                                          <p:spTgt spid="117"/>
                                        </p:tgtEl>
                                      </p:cBhvr>
                                    </p:animEffect>
                                  </p:childTnLst>
                                </p:cTn>
                              </p:par>
                            </p:childTnLst>
                          </p:cTn>
                        </p:par>
                        <p:par>
                          <p:cTn id="50" fill="hold">
                            <p:stCondLst>
                              <p:cond delay="1000"/>
                            </p:stCondLst>
                            <p:childTnLst>
                              <p:par>
                                <p:cTn id="51" presetID="22" presetClass="entr" presetSubtype="4" fill="hold" nodeType="afterEffect">
                                  <p:stCondLst>
                                    <p:cond delay="0"/>
                                  </p:stCondLst>
                                  <p:childTnLst>
                                    <p:set>
                                      <p:cBhvr>
                                        <p:cTn id="52" dur="1" fill="hold">
                                          <p:stCondLst>
                                            <p:cond delay="0"/>
                                          </p:stCondLst>
                                        </p:cTn>
                                        <p:tgtEl>
                                          <p:spTgt spid="116"/>
                                        </p:tgtEl>
                                        <p:attrNameLst>
                                          <p:attrName>style.visibility</p:attrName>
                                        </p:attrNameLst>
                                      </p:cBhvr>
                                      <p:to>
                                        <p:strVal val="visible"/>
                                      </p:to>
                                    </p:set>
                                    <p:animEffect transition="in" filter="wipe(down)">
                                      <p:cBhvr>
                                        <p:cTn id="53" dur="500"/>
                                        <p:tgtEl>
                                          <p:spTgt spid="116"/>
                                        </p:tgtEl>
                                      </p:cBhvr>
                                    </p:animEffect>
                                  </p:childTnLst>
                                </p:cTn>
                              </p:par>
                            </p:childTnLst>
                          </p:cTn>
                        </p:par>
                        <p:par>
                          <p:cTn id="54" fill="hold">
                            <p:stCondLst>
                              <p:cond delay="1500"/>
                            </p:stCondLst>
                            <p:childTnLst>
                              <p:par>
                                <p:cTn id="55" presetID="22" presetClass="entr" presetSubtype="2" fill="hold" nodeType="afterEffect">
                                  <p:stCondLst>
                                    <p:cond delay="0"/>
                                  </p:stCondLst>
                                  <p:childTnLst>
                                    <p:set>
                                      <p:cBhvr>
                                        <p:cTn id="56" dur="1" fill="hold">
                                          <p:stCondLst>
                                            <p:cond delay="0"/>
                                          </p:stCondLst>
                                        </p:cTn>
                                        <p:tgtEl>
                                          <p:spTgt spid="115"/>
                                        </p:tgtEl>
                                        <p:attrNameLst>
                                          <p:attrName>style.visibility</p:attrName>
                                        </p:attrNameLst>
                                      </p:cBhvr>
                                      <p:to>
                                        <p:strVal val="visible"/>
                                      </p:to>
                                    </p:set>
                                    <p:animEffect transition="in" filter="wipe(right)">
                                      <p:cBhvr>
                                        <p:cTn id="57" dur="500"/>
                                        <p:tgtEl>
                                          <p:spTgt spid="1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17"/>
                                        </p:tgtEl>
                                      </p:cBhvr>
                                    </p:animEffect>
                                    <p:set>
                                      <p:cBhvr>
                                        <p:cTn id="62" dur="1" fill="hold">
                                          <p:stCondLst>
                                            <p:cond delay="499"/>
                                          </p:stCondLst>
                                        </p:cTn>
                                        <p:tgtEl>
                                          <p:spTgt spid="11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16"/>
                                        </p:tgtEl>
                                      </p:cBhvr>
                                    </p:animEffect>
                                    <p:set>
                                      <p:cBhvr>
                                        <p:cTn id="65" dur="1" fill="hold">
                                          <p:stCondLst>
                                            <p:cond delay="499"/>
                                          </p:stCondLst>
                                        </p:cTn>
                                        <p:tgtEl>
                                          <p:spTgt spid="116"/>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115"/>
                                        </p:tgtEl>
                                      </p:cBhvr>
                                    </p:animEffect>
                                    <p:set>
                                      <p:cBhvr>
                                        <p:cTn id="68" dur="1" fill="hold">
                                          <p:stCondLst>
                                            <p:cond delay="499"/>
                                          </p:stCondLst>
                                        </p:cTn>
                                        <p:tgtEl>
                                          <p:spTgt spid="115"/>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92"/>
                                        </p:tgtEl>
                                        <p:attrNameLst>
                                          <p:attrName>style.visibility</p:attrName>
                                        </p:attrNameLst>
                                      </p:cBhvr>
                                      <p:to>
                                        <p:strVal val="visible"/>
                                      </p:to>
                                    </p:set>
                                    <p:animEffect transition="in" filter="fade">
                                      <p:cBhvr>
                                        <p:cTn id="71" dur="500"/>
                                        <p:tgtEl>
                                          <p:spTgt spid="9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01"/>
                                        </p:tgtEl>
                                        <p:attrNameLst>
                                          <p:attrName>style.visibility</p:attrName>
                                        </p:attrNameLst>
                                      </p:cBhvr>
                                      <p:to>
                                        <p:strVal val="visible"/>
                                      </p:to>
                                    </p:set>
                                    <p:animEffect transition="in" filter="fade">
                                      <p:cBhvr>
                                        <p:cTn id="74" dur="500"/>
                                        <p:tgtEl>
                                          <p:spTgt spid="10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02"/>
                                        </p:tgtEl>
                                        <p:attrNameLst>
                                          <p:attrName>style.visibility</p:attrName>
                                        </p:attrNameLst>
                                      </p:cBhvr>
                                      <p:to>
                                        <p:strVal val="visible"/>
                                      </p:to>
                                    </p:set>
                                    <p:animEffect transition="in" filter="fade">
                                      <p:cBhvr>
                                        <p:cTn id="77" dur="500"/>
                                        <p:tgtEl>
                                          <p:spTgt spid="102"/>
                                        </p:tgtEl>
                                      </p:cBhvr>
                                    </p:animEffec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124"/>
                                        </p:tgtEl>
                                        <p:attrNameLst>
                                          <p:attrName>style.visibility</p:attrName>
                                        </p:attrNameLst>
                                      </p:cBhvr>
                                      <p:to>
                                        <p:strVal val="visible"/>
                                      </p:to>
                                    </p:set>
                                    <p:animEffect transition="in" filter="wipe(left)">
                                      <p:cBhvr>
                                        <p:cTn id="81" dur="500"/>
                                        <p:tgtEl>
                                          <p:spTgt spid="124"/>
                                        </p:tgtEl>
                                      </p:cBhvr>
                                    </p:animEffect>
                                  </p:childTnLst>
                                </p:cTn>
                              </p:par>
                            </p:childTnLst>
                          </p:cTn>
                        </p:par>
                        <p:par>
                          <p:cTn id="82" fill="hold">
                            <p:stCondLst>
                              <p:cond delay="1000"/>
                            </p:stCondLst>
                            <p:childTnLst>
                              <p:par>
                                <p:cTn id="83" presetID="22" presetClass="entr" presetSubtype="4" fill="hold" nodeType="afterEffect">
                                  <p:stCondLst>
                                    <p:cond delay="0"/>
                                  </p:stCondLst>
                                  <p:childTnLst>
                                    <p:set>
                                      <p:cBhvr>
                                        <p:cTn id="84" dur="1" fill="hold">
                                          <p:stCondLst>
                                            <p:cond delay="0"/>
                                          </p:stCondLst>
                                        </p:cTn>
                                        <p:tgtEl>
                                          <p:spTgt spid="122"/>
                                        </p:tgtEl>
                                        <p:attrNameLst>
                                          <p:attrName>style.visibility</p:attrName>
                                        </p:attrNameLst>
                                      </p:cBhvr>
                                      <p:to>
                                        <p:strVal val="visible"/>
                                      </p:to>
                                    </p:set>
                                    <p:animEffect transition="in" filter="wipe(down)">
                                      <p:cBhvr>
                                        <p:cTn id="85" dur="500"/>
                                        <p:tgtEl>
                                          <p:spTgt spid="122"/>
                                        </p:tgtEl>
                                      </p:cBhvr>
                                    </p:animEffect>
                                  </p:childTnLst>
                                </p:cTn>
                              </p:par>
                            </p:childTnLst>
                          </p:cTn>
                        </p:par>
                        <p:par>
                          <p:cTn id="86" fill="hold">
                            <p:stCondLst>
                              <p:cond delay="1500"/>
                            </p:stCondLst>
                            <p:childTnLst>
                              <p:par>
                                <p:cTn id="87" presetID="22" presetClass="entr" presetSubtype="2" fill="hold" nodeType="afterEffect">
                                  <p:stCondLst>
                                    <p:cond delay="0"/>
                                  </p:stCondLst>
                                  <p:childTnLst>
                                    <p:set>
                                      <p:cBhvr>
                                        <p:cTn id="88" dur="1" fill="hold">
                                          <p:stCondLst>
                                            <p:cond delay="0"/>
                                          </p:stCondLst>
                                        </p:cTn>
                                        <p:tgtEl>
                                          <p:spTgt spid="121"/>
                                        </p:tgtEl>
                                        <p:attrNameLst>
                                          <p:attrName>style.visibility</p:attrName>
                                        </p:attrNameLst>
                                      </p:cBhvr>
                                      <p:to>
                                        <p:strVal val="visible"/>
                                      </p:to>
                                    </p:set>
                                    <p:animEffect transition="in" filter="wipe(right)">
                                      <p:cBhvr>
                                        <p:cTn id="89" dur="500"/>
                                        <p:tgtEl>
                                          <p:spTgt spid="121"/>
                                        </p:tgtEl>
                                      </p:cBhvr>
                                    </p:animEffect>
                                  </p:childTnLst>
                                </p:cTn>
                              </p:par>
                            </p:childTnLst>
                          </p:cTn>
                        </p:par>
                        <p:par>
                          <p:cTn id="90" fill="hold">
                            <p:stCondLst>
                              <p:cond delay="2000"/>
                            </p:stCondLst>
                            <p:childTnLst>
                              <p:par>
                                <p:cTn id="91" presetID="22" presetClass="entr" presetSubtype="1" fill="hold" nodeType="afterEffect">
                                  <p:stCondLst>
                                    <p:cond delay="0"/>
                                  </p:stCondLst>
                                  <p:childTnLst>
                                    <p:set>
                                      <p:cBhvr>
                                        <p:cTn id="92" dur="1" fill="hold">
                                          <p:stCondLst>
                                            <p:cond delay="0"/>
                                          </p:stCondLst>
                                        </p:cTn>
                                        <p:tgtEl>
                                          <p:spTgt spid="3073"/>
                                        </p:tgtEl>
                                        <p:attrNameLst>
                                          <p:attrName>style.visibility</p:attrName>
                                        </p:attrNameLst>
                                      </p:cBhvr>
                                      <p:to>
                                        <p:strVal val="visible"/>
                                      </p:to>
                                    </p:set>
                                    <p:animEffect transition="in" filter="wipe(up)">
                                      <p:cBhvr>
                                        <p:cTn id="93" dur="500"/>
                                        <p:tgtEl>
                                          <p:spTgt spid="3073"/>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124"/>
                                        </p:tgtEl>
                                      </p:cBhvr>
                                    </p:animEffect>
                                    <p:set>
                                      <p:cBhvr>
                                        <p:cTn id="98" dur="1" fill="hold">
                                          <p:stCondLst>
                                            <p:cond delay="499"/>
                                          </p:stCondLst>
                                        </p:cTn>
                                        <p:tgtEl>
                                          <p:spTgt spid="124"/>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122"/>
                                        </p:tgtEl>
                                      </p:cBhvr>
                                    </p:animEffect>
                                    <p:set>
                                      <p:cBhvr>
                                        <p:cTn id="101" dur="1" fill="hold">
                                          <p:stCondLst>
                                            <p:cond delay="499"/>
                                          </p:stCondLst>
                                        </p:cTn>
                                        <p:tgtEl>
                                          <p:spTgt spid="122"/>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121"/>
                                        </p:tgtEl>
                                      </p:cBhvr>
                                    </p:animEffect>
                                    <p:set>
                                      <p:cBhvr>
                                        <p:cTn id="104" dur="1" fill="hold">
                                          <p:stCondLst>
                                            <p:cond delay="499"/>
                                          </p:stCondLst>
                                        </p:cTn>
                                        <p:tgtEl>
                                          <p:spTgt spid="121"/>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3073"/>
                                        </p:tgtEl>
                                      </p:cBhvr>
                                    </p:animEffect>
                                    <p:set>
                                      <p:cBhvr>
                                        <p:cTn id="107" dur="1" fill="hold">
                                          <p:stCondLst>
                                            <p:cond delay="499"/>
                                          </p:stCondLst>
                                        </p:cTn>
                                        <p:tgtEl>
                                          <p:spTgt spid="3073"/>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76"/>
                                        </p:tgtEl>
                                      </p:cBhvr>
                                    </p:animEffect>
                                    <p:set>
                                      <p:cBhvr>
                                        <p:cTn id="110" dur="1" fill="hold">
                                          <p:stCondLst>
                                            <p:cond delay="499"/>
                                          </p:stCondLst>
                                        </p:cTn>
                                        <p:tgtEl>
                                          <p:spTgt spid="76"/>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91"/>
                                        </p:tgtEl>
                                      </p:cBhvr>
                                    </p:animEffect>
                                    <p:set>
                                      <p:cBhvr>
                                        <p:cTn id="113" dur="1" fill="hold">
                                          <p:stCondLst>
                                            <p:cond delay="499"/>
                                          </p:stCondLst>
                                        </p:cTn>
                                        <p:tgtEl>
                                          <p:spTgt spid="9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102"/>
                                        </p:tgtEl>
                                      </p:cBhvr>
                                    </p:animEffect>
                                    <p:set>
                                      <p:cBhvr>
                                        <p:cTn id="116" dur="1" fill="hold">
                                          <p:stCondLst>
                                            <p:cond delay="499"/>
                                          </p:stCondLst>
                                        </p:cTn>
                                        <p:tgtEl>
                                          <p:spTgt spid="102"/>
                                        </p:tgtEl>
                                        <p:attrNameLst>
                                          <p:attrName>style.visibility</p:attrName>
                                        </p:attrNameLst>
                                      </p:cBhvr>
                                      <p:to>
                                        <p:strVal val="hidden"/>
                                      </p:to>
                                    </p:set>
                                  </p:childTnLst>
                                </p:cTn>
                              </p:par>
                            </p:childTnLst>
                          </p:cTn>
                        </p:par>
                        <p:par>
                          <p:cTn id="117" fill="hold">
                            <p:stCondLst>
                              <p:cond delay="500"/>
                            </p:stCondLst>
                            <p:childTnLst>
                              <p:par>
                                <p:cTn id="118" presetID="10" presetClass="entr" presetSubtype="0" fill="hold" nodeType="afterEffect">
                                  <p:stCondLst>
                                    <p:cond delay="0"/>
                                  </p:stCondLst>
                                  <p:childTnLst>
                                    <p:set>
                                      <p:cBhvr>
                                        <p:cTn id="119" dur="1" fill="hold">
                                          <p:stCondLst>
                                            <p:cond delay="0"/>
                                          </p:stCondLst>
                                        </p:cTn>
                                        <p:tgtEl>
                                          <p:spTgt spid="3083"/>
                                        </p:tgtEl>
                                        <p:attrNameLst>
                                          <p:attrName>style.visibility</p:attrName>
                                        </p:attrNameLst>
                                      </p:cBhvr>
                                      <p:to>
                                        <p:strVal val="visible"/>
                                      </p:to>
                                    </p:set>
                                    <p:animEffect transition="in" filter="fade">
                                      <p:cBhvr>
                                        <p:cTn id="120" dur="500"/>
                                        <p:tgtEl>
                                          <p:spTgt spid="3083"/>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131"/>
                                        </p:tgtEl>
                                        <p:attrNameLst>
                                          <p:attrName>style.visibility</p:attrName>
                                        </p:attrNameLst>
                                      </p:cBhvr>
                                      <p:to>
                                        <p:strVal val="visible"/>
                                      </p:to>
                                    </p:set>
                                    <p:animEffect transition="in" filter="wipe(left)">
                                      <p:cBhvr>
                                        <p:cTn id="125" dur="500"/>
                                        <p:tgtEl>
                                          <p:spTgt spid="131"/>
                                        </p:tgtEl>
                                      </p:cBhvr>
                                    </p:animEffect>
                                  </p:childTnLst>
                                </p:cTn>
                              </p:par>
                            </p:childTnLst>
                          </p:cTn>
                        </p:par>
                        <p:par>
                          <p:cTn id="126" fill="hold">
                            <p:stCondLst>
                              <p:cond delay="500"/>
                            </p:stCondLst>
                            <p:childTnLst>
                              <p:par>
                                <p:cTn id="127" presetID="10" presetClass="entr" presetSubtype="0" fill="hold" grpId="0" nodeType="afterEffect">
                                  <p:stCondLst>
                                    <p:cond delay="0"/>
                                  </p:stCondLst>
                                  <p:childTnLst>
                                    <p:set>
                                      <p:cBhvr>
                                        <p:cTn id="128" dur="1" fill="hold">
                                          <p:stCondLst>
                                            <p:cond delay="0"/>
                                          </p:stCondLst>
                                        </p:cTn>
                                        <p:tgtEl>
                                          <p:spTgt spid="129"/>
                                        </p:tgtEl>
                                        <p:attrNameLst>
                                          <p:attrName>style.visibility</p:attrName>
                                        </p:attrNameLst>
                                      </p:cBhvr>
                                      <p:to>
                                        <p:strVal val="visible"/>
                                      </p:to>
                                    </p:set>
                                    <p:animEffect transition="in" filter="fade">
                                      <p:cBhvr>
                                        <p:cTn id="129" dur="500"/>
                                        <p:tgtEl>
                                          <p:spTgt spid="129"/>
                                        </p:tgtEl>
                                      </p:cBhvr>
                                    </p:animEffect>
                                  </p:childTnLst>
                                </p:cTn>
                              </p:par>
                            </p:childTnLst>
                          </p:cTn>
                        </p:par>
                        <p:par>
                          <p:cTn id="130" fill="hold">
                            <p:stCondLst>
                              <p:cond delay="1000"/>
                            </p:stCondLst>
                            <p:childTnLst>
                              <p:par>
                                <p:cTn id="131" presetID="10" presetClass="entr" presetSubtype="0" fill="hold" grpId="0" nodeType="afterEffect">
                                  <p:stCondLst>
                                    <p:cond delay="0"/>
                                  </p:stCondLst>
                                  <p:childTnLst>
                                    <p:set>
                                      <p:cBhvr>
                                        <p:cTn id="132" dur="1" fill="hold">
                                          <p:stCondLst>
                                            <p:cond delay="0"/>
                                          </p:stCondLst>
                                        </p:cTn>
                                        <p:tgtEl>
                                          <p:spTgt spid="163"/>
                                        </p:tgtEl>
                                        <p:attrNameLst>
                                          <p:attrName>style.visibility</p:attrName>
                                        </p:attrNameLst>
                                      </p:cBhvr>
                                      <p:to>
                                        <p:strVal val="visible"/>
                                      </p:to>
                                    </p:set>
                                    <p:animEffect transition="in" filter="fade">
                                      <p:cBhvr>
                                        <p:cTn id="133" dur="500"/>
                                        <p:tgtEl>
                                          <p:spTgt spid="163"/>
                                        </p:tgtEl>
                                      </p:cBhvr>
                                    </p:animEffect>
                                  </p:childTnLst>
                                </p:cTn>
                              </p:par>
                            </p:childTnLst>
                          </p:cTn>
                        </p:par>
                        <p:par>
                          <p:cTn id="134" fill="hold">
                            <p:stCondLst>
                              <p:cond delay="1500"/>
                            </p:stCondLst>
                            <p:childTnLst>
                              <p:par>
                                <p:cTn id="135" presetID="22" presetClass="entr" presetSubtype="8" fill="hold" nodeType="afterEffect">
                                  <p:stCondLst>
                                    <p:cond delay="0"/>
                                  </p:stCondLst>
                                  <p:childTnLst>
                                    <p:set>
                                      <p:cBhvr>
                                        <p:cTn id="136" dur="1" fill="hold">
                                          <p:stCondLst>
                                            <p:cond delay="0"/>
                                          </p:stCondLst>
                                        </p:cTn>
                                        <p:tgtEl>
                                          <p:spTgt spid="132"/>
                                        </p:tgtEl>
                                        <p:attrNameLst>
                                          <p:attrName>style.visibility</p:attrName>
                                        </p:attrNameLst>
                                      </p:cBhvr>
                                      <p:to>
                                        <p:strVal val="visible"/>
                                      </p:to>
                                    </p:set>
                                    <p:animEffect transition="in" filter="wipe(left)">
                                      <p:cBhvr>
                                        <p:cTn id="137" dur="500"/>
                                        <p:tgtEl>
                                          <p:spTgt spid="132"/>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nodeType="clickEffect">
                                  <p:stCondLst>
                                    <p:cond delay="0"/>
                                  </p:stCondLst>
                                  <p:childTnLst>
                                    <p:set>
                                      <p:cBhvr>
                                        <p:cTn id="141" dur="1" fill="hold">
                                          <p:stCondLst>
                                            <p:cond delay="0"/>
                                          </p:stCondLst>
                                        </p:cTn>
                                        <p:tgtEl>
                                          <p:spTgt spid="3086"/>
                                        </p:tgtEl>
                                        <p:attrNameLst>
                                          <p:attrName>style.visibility</p:attrName>
                                        </p:attrNameLst>
                                      </p:cBhvr>
                                      <p:to>
                                        <p:strVal val="visible"/>
                                      </p:to>
                                    </p:set>
                                    <p:animEffect transition="in" filter="wipe(left)">
                                      <p:cBhvr>
                                        <p:cTn id="142" dur="500"/>
                                        <p:tgtEl>
                                          <p:spTgt spid="3086"/>
                                        </p:tgtEl>
                                      </p:cBhvr>
                                    </p:animEffect>
                                  </p:childTnLst>
                                </p:cTn>
                              </p:par>
                            </p:childTnLst>
                          </p:cTn>
                        </p:par>
                        <p:par>
                          <p:cTn id="143" fill="hold">
                            <p:stCondLst>
                              <p:cond delay="500"/>
                            </p:stCondLst>
                            <p:childTnLst>
                              <p:par>
                                <p:cTn id="144" presetID="10" presetClass="entr" presetSubtype="0" fill="hold" grpId="0" nodeType="afterEffect">
                                  <p:stCondLst>
                                    <p:cond delay="0"/>
                                  </p:stCondLst>
                                  <p:childTnLst>
                                    <p:set>
                                      <p:cBhvr>
                                        <p:cTn id="145" dur="1" fill="hold">
                                          <p:stCondLst>
                                            <p:cond delay="0"/>
                                          </p:stCondLst>
                                        </p:cTn>
                                        <p:tgtEl>
                                          <p:spTgt spid="169"/>
                                        </p:tgtEl>
                                        <p:attrNameLst>
                                          <p:attrName>style.visibility</p:attrName>
                                        </p:attrNameLst>
                                      </p:cBhvr>
                                      <p:to>
                                        <p:strVal val="visible"/>
                                      </p:to>
                                    </p:set>
                                    <p:animEffect transition="in" filter="fade">
                                      <p:cBhvr>
                                        <p:cTn id="146" dur="500"/>
                                        <p:tgtEl>
                                          <p:spTgt spid="169"/>
                                        </p:tgtEl>
                                      </p:cBhvr>
                                    </p:animEffect>
                                  </p:childTnLst>
                                </p:cTn>
                              </p:par>
                              <p:par>
                                <p:cTn id="147" presetID="22" presetClass="entr" presetSubtype="4" fill="hold" nodeType="withEffect">
                                  <p:stCondLst>
                                    <p:cond delay="0"/>
                                  </p:stCondLst>
                                  <p:childTnLst>
                                    <p:set>
                                      <p:cBhvr>
                                        <p:cTn id="148" dur="1" fill="hold">
                                          <p:stCondLst>
                                            <p:cond delay="0"/>
                                          </p:stCondLst>
                                        </p:cTn>
                                        <p:tgtEl>
                                          <p:spTgt spid="128"/>
                                        </p:tgtEl>
                                        <p:attrNameLst>
                                          <p:attrName>style.visibility</p:attrName>
                                        </p:attrNameLst>
                                      </p:cBhvr>
                                      <p:to>
                                        <p:strVal val="visible"/>
                                      </p:to>
                                    </p:set>
                                    <p:animEffect transition="in" filter="wipe(down)">
                                      <p:cBhvr>
                                        <p:cTn id="149"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6" grpId="0"/>
      <p:bldP spid="76" grpId="1"/>
      <p:bldP spid="90" grpId="0"/>
      <p:bldP spid="91" grpId="0"/>
      <p:bldP spid="91" grpId="1"/>
      <p:bldP spid="101" grpId="0"/>
      <p:bldP spid="102" grpId="0"/>
      <p:bldP spid="102" grpId="1"/>
      <p:bldP spid="129" grpId="0"/>
      <p:bldP spid="163" grpId="0"/>
      <p:bldP spid="16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矩形 30"/>
          <p:cNvSpPr/>
          <p:nvPr/>
        </p:nvSpPr>
        <p:spPr>
          <a:xfrm>
            <a:off x="210576" y="908720"/>
            <a:ext cx="7704856" cy="57458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400" b="1" dirty="0" smtClean="0"/>
              <a:t>质点</a:t>
            </a:r>
            <a:r>
              <a:rPr lang="zh-CN" altLang="en-US" sz="2400" b="1" dirty="0"/>
              <a:t>受力分析</a:t>
            </a:r>
          </a:p>
        </p:txBody>
      </p:sp>
      <p:sp>
        <p:nvSpPr>
          <p:cNvPr id="32" name="标题 1"/>
          <p:cNvSpPr>
            <a:spLocks noGrp="1"/>
          </p:cNvSpPr>
          <p:nvPr>
            <p:ph type="title"/>
          </p:nvPr>
        </p:nvSpPr>
        <p:spPr>
          <a:xfrm>
            <a:off x="20062" y="144873"/>
            <a:ext cx="6300788" cy="620589"/>
          </a:xfrm>
        </p:spPr>
        <p:txBody>
          <a:bodyPr/>
          <a:lstStyle/>
          <a:p>
            <a:r>
              <a:rPr lang="zh-CN" altLang="en-US" dirty="0">
                <a:solidFill>
                  <a:srgbClr val="FFFF00"/>
                </a:solidFill>
              </a:rPr>
              <a:t>关键技术</a:t>
            </a:r>
          </a:p>
        </p:txBody>
      </p:sp>
      <p:sp>
        <p:nvSpPr>
          <p:cNvPr id="33" name="矩形 32"/>
          <p:cNvSpPr/>
          <p:nvPr/>
        </p:nvSpPr>
        <p:spPr>
          <a:xfrm>
            <a:off x="674291" y="1854642"/>
            <a:ext cx="7961824" cy="49423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000" b="1" dirty="0" smtClean="0"/>
              <a:t>内力</a:t>
            </a:r>
            <a:endParaRPr lang="zh-CN" altLang="en-US" sz="2000" b="1" dirty="0"/>
          </a:p>
        </p:txBody>
      </p:sp>
      <p:sp>
        <p:nvSpPr>
          <p:cNvPr id="34" name="矩形 33"/>
          <p:cNvSpPr/>
          <p:nvPr/>
        </p:nvSpPr>
        <p:spPr>
          <a:xfrm>
            <a:off x="674291" y="4797152"/>
            <a:ext cx="7961824" cy="49423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000" b="1" dirty="0" smtClean="0"/>
              <a:t>外力</a:t>
            </a:r>
            <a:endParaRPr lang="zh-CN" altLang="en-US" sz="2000" b="1" dirty="0"/>
          </a:p>
        </p:txBody>
      </p:sp>
      <p:grpSp>
        <p:nvGrpSpPr>
          <p:cNvPr id="19" name="组合 18"/>
          <p:cNvGrpSpPr/>
          <p:nvPr/>
        </p:nvGrpSpPr>
        <p:grpSpPr>
          <a:xfrm>
            <a:off x="1672564" y="2178586"/>
            <a:ext cx="5137253" cy="746358"/>
            <a:chOff x="1672564" y="2178586"/>
            <a:chExt cx="5137253" cy="746358"/>
          </a:xfrm>
        </p:grpSpPr>
        <p:sp>
          <p:nvSpPr>
            <p:cNvPr id="35" name="矩形 34"/>
            <p:cNvSpPr/>
            <p:nvPr/>
          </p:nvSpPr>
          <p:spPr>
            <a:xfrm>
              <a:off x="1672564" y="2363893"/>
              <a:ext cx="1126926" cy="400110"/>
            </a:xfrm>
            <a:prstGeom prst="rect">
              <a:avLst/>
            </a:prstGeom>
          </p:spPr>
          <p:txBody>
            <a:bodyPr wrap="square">
              <a:spAutoFit/>
            </a:bodyPr>
            <a:lstStyle/>
            <a:p>
              <a:pPr>
                <a:lnSpc>
                  <a:spcPts val="2400"/>
                </a:lnSpc>
              </a:pPr>
              <a:r>
                <a:rPr lang="zh-CN" altLang="en-US" b="1" dirty="0" smtClean="0"/>
                <a:t>弹簧力：</a:t>
              </a:r>
              <a:endParaRPr lang="zh-CN" altLang="en-US" b="1" dirty="0"/>
            </a:p>
          </p:txBody>
        </p:sp>
        <mc:AlternateContent xmlns:mc="http://schemas.openxmlformats.org/markup-compatibility/2006" xmlns:a14="http://schemas.microsoft.com/office/drawing/2010/main">
          <mc:Choice Requires="a14">
            <p:sp>
              <p:nvSpPr>
                <p:cNvPr id="7" name="矩形 6"/>
                <p:cNvSpPr/>
                <p:nvPr/>
              </p:nvSpPr>
              <p:spPr>
                <a:xfrm>
                  <a:off x="2623893" y="2178586"/>
                  <a:ext cx="4185924" cy="7463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zh-CN" i="1">
                                <a:latin typeface="Cambria Math"/>
                              </a:rPr>
                            </m:ctrlPr>
                          </m:sSubSupPr>
                          <m:e>
                            <m:r>
                              <a:rPr lang="en-US" altLang="zh-CN" i="1">
                                <a:latin typeface="Cambria Math"/>
                              </a:rPr>
                              <m:t>𝐹</m:t>
                            </m:r>
                          </m:e>
                          <m:sub>
                            <m:r>
                              <a:rPr lang="en-US" altLang="zh-CN" i="1">
                                <a:latin typeface="Cambria Math"/>
                              </a:rPr>
                              <m:t>𝑖</m:t>
                            </m:r>
                            <m:r>
                              <a:rPr lang="zh-CN" altLang="zh-CN" i="1">
                                <a:latin typeface="Cambria Math"/>
                              </a:rPr>
                              <m:t>，</m:t>
                            </m:r>
                            <m:r>
                              <a:rPr lang="en-US" altLang="zh-CN" i="1">
                                <a:latin typeface="Cambria Math"/>
                              </a:rPr>
                              <m:t>𝑗</m:t>
                            </m:r>
                          </m:sub>
                          <m:sup>
                            <m:r>
                              <a:rPr lang="en-US" altLang="zh-CN" i="1">
                                <a:latin typeface="Cambria Math"/>
                              </a:rPr>
                              <m:t>𝑠</m:t>
                            </m:r>
                          </m:sup>
                        </m:sSubSup>
                        <m:r>
                          <a:rPr lang="en-US" altLang="zh-CN" i="1">
                            <a:latin typeface="Cambria Math"/>
                          </a:rPr>
                          <m:t>=−</m:t>
                        </m:r>
                        <m:sSubSup>
                          <m:sSubSupPr>
                            <m:ctrlPr>
                              <a:rPr lang="zh-CN" altLang="zh-CN" i="1">
                                <a:latin typeface="Cambria Math"/>
                              </a:rPr>
                            </m:ctrlPr>
                          </m:sSubSupPr>
                          <m:e>
                            <m:r>
                              <a:rPr lang="en-US" altLang="zh-CN" i="1">
                                <a:latin typeface="Cambria Math"/>
                              </a:rPr>
                              <m:t>𝐾</m:t>
                            </m:r>
                          </m:e>
                          <m:sub>
                            <m:r>
                              <a:rPr lang="en-US" altLang="zh-CN" i="1">
                                <a:latin typeface="Cambria Math"/>
                              </a:rPr>
                              <m:t>𝑖</m:t>
                            </m:r>
                            <m:r>
                              <a:rPr lang="zh-CN" altLang="zh-CN" i="1">
                                <a:latin typeface="Cambria Math"/>
                              </a:rPr>
                              <m:t>，</m:t>
                            </m:r>
                            <m:r>
                              <a:rPr lang="en-US" altLang="zh-CN" i="1">
                                <a:latin typeface="Cambria Math"/>
                              </a:rPr>
                              <m:t>𝑗</m:t>
                            </m:r>
                          </m:sub>
                          <m:sup>
                            <m:r>
                              <a:rPr lang="en-US" altLang="zh-CN" i="1">
                                <a:latin typeface="Cambria Math"/>
                              </a:rPr>
                              <m:t>𝑠</m:t>
                            </m:r>
                          </m:sup>
                        </m:sSubSup>
                        <m:d>
                          <m:dPr>
                            <m:ctrlPr>
                              <a:rPr lang="zh-CN" altLang="zh-CN" i="1">
                                <a:latin typeface="Cambria Math"/>
                              </a:rPr>
                            </m:ctrlPr>
                          </m:dPr>
                          <m:e>
                            <m:sSub>
                              <m:sSubPr>
                                <m:ctrlPr>
                                  <a:rPr lang="zh-CN" altLang="zh-CN" i="1">
                                    <a:latin typeface="Cambria Math"/>
                                  </a:rPr>
                                </m:ctrlPr>
                              </m:sSubPr>
                              <m:e>
                                <m:r>
                                  <a:rPr lang="en-US" altLang="zh-CN" i="1">
                                    <a:latin typeface="Cambria Math"/>
                                  </a:rPr>
                                  <m:t>𝐼</m:t>
                                </m:r>
                              </m:e>
                              <m:sub>
                                <m:r>
                                  <a:rPr lang="en-US" altLang="zh-CN" i="1">
                                    <a:latin typeface="Cambria Math"/>
                                  </a:rPr>
                                  <m:t>𝑖</m:t>
                                </m:r>
                                <m:r>
                                  <a:rPr lang="zh-CN" altLang="zh-CN" i="1">
                                    <a:latin typeface="Cambria Math"/>
                                  </a:rPr>
                                  <m:t>，</m:t>
                                </m:r>
                                <m:r>
                                  <a:rPr lang="en-US" altLang="zh-CN" i="1">
                                    <a:latin typeface="Cambria Math"/>
                                  </a:rPr>
                                  <m:t>𝑗</m:t>
                                </m:r>
                              </m:sub>
                            </m:sSub>
                            <m:r>
                              <a:rPr lang="en-US" altLang="zh-CN" i="1">
                                <a:latin typeface="Cambria Math"/>
                              </a:rPr>
                              <m:t>−</m:t>
                            </m:r>
                            <m:sSubSup>
                              <m:sSubSupPr>
                                <m:ctrlPr>
                                  <a:rPr lang="zh-CN" altLang="zh-CN" i="1">
                                    <a:latin typeface="Cambria Math"/>
                                  </a:rPr>
                                </m:ctrlPr>
                              </m:sSubSupPr>
                              <m:e>
                                <m:r>
                                  <a:rPr lang="en-US" altLang="zh-CN" i="1">
                                    <a:latin typeface="Cambria Math"/>
                                  </a:rPr>
                                  <m:t>𝑙</m:t>
                                </m:r>
                              </m:e>
                              <m:sub>
                                <m:r>
                                  <a:rPr lang="en-US" altLang="zh-CN" i="1">
                                    <a:latin typeface="Cambria Math"/>
                                  </a:rPr>
                                  <m:t>𝑖</m:t>
                                </m:r>
                                <m:r>
                                  <a:rPr lang="zh-CN" altLang="zh-CN" i="1">
                                    <a:latin typeface="Cambria Math"/>
                                  </a:rPr>
                                  <m:t>，</m:t>
                                </m:r>
                                <m:r>
                                  <a:rPr lang="en-US" altLang="zh-CN" i="1">
                                    <a:latin typeface="Cambria Math"/>
                                  </a:rPr>
                                  <m:t>𝑗</m:t>
                                </m:r>
                              </m:sub>
                              <m:sup>
                                <m:r>
                                  <a:rPr lang="en-US" altLang="zh-CN" i="1">
                                    <a:latin typeface="Cambria Math"/>
                                  </a:rPr>
                                  <m:t>0</m:t>
                                </m:r>
                              </m:sup>
                            </m:sSubSup>
                            <m:f>
                              <m:fPr>
                                <m:ctrlPr>
                                  <a:rPr lang="zh-CN" altLang="zh-CN" i="1">
                                    <a:latin typeface="Cambria Math"/>
                                  </a:rPr>
                                </m:ctrlPr>
                              </m:fPr>
                              <m:num>
                                <m:sSub>
                                  <m:sSubPr>
                                    <m:ctrlPr>
                                      <a:rPr lang="zh-CN" altLang="zh-CN" i="1">
                                        <a:latin typeface="Cambria Math"/>
                                      </a:rPr>
                                    </m:ctrlPr>
                                  </m:sSubPr>
                                  <m:e>
                                    <m:r>
                                      <a:rPr lang="en-US" altLang="zh-CN" i="1">
                                        <a:latin typeface="Cambria Math"/>
                                      </a:rPr>
                                      <m:t>𝐼</m:t>
                                    </m:r>
                                  </m:e>
                                  <m:sub>
                                    <m:r>
                                      <a:rPr lang="en-US" altLang="zh-CN" i="1">
                                        <a:latin typeface="Cambria Math"/>
                                      </a:rPr>
                                      <m:t>𝑖</m:t>
                                    </m:r>
                                    <m:r>
                                      <a:rPr lang="zh-CN" altLang="zh-CN" i="1">
                                        <a:latin typeface="Cambria Math"/>
                                      </a:rPr>
                                      <m:t>，</m:t>
                                    </m:r>
                                    <m:r>
                                      <a:rPr lang="en-US" altLang="zh-CN" i="1">
                                        <a:latin typeface="Cambria Math"/>
                                      </a:rPr>
                                      <m:t>𝑗</m:t>
                                    </m:r>
                                  </m:sub>
                                </m:sSub>
                              </m:num>
                              <m:den>
                                <m:d>
                                  <m:dPr>
                                    <m:begChr m:val="‖"/>
                                    <m:endChr m:val="‖"/>
                                    <m:ctrlPr>
                                      <a:rPr lang="zh-CN" altLang="zh-CN" i="1">
                                        <a:latin typeface="Cambria Math"/>
                                      </a:rPr>
                                    </m:ctrlPr>
                                  </m:dPr>
                                  <m:e>
                                    <m:sSub>
                                      <m:sSubPr>
                                        <m:ctrlPr>
                                          <a:rPr lang="zh-CN" altLang="zh-CN" i="1">
                                            <a:latin typeface="Cambria Math"/>
                                          </a:rPr>
                                        </m:ctrlPr>
                                      </m:sSubPr>
                                      <m:e>
                                        <m:r>
                                          <a:rPr lang="en-US" altLang="zh-CN" i="1">
                                            <a:latin typeface="Cambria Math"/>
                                          </a:rPr>
                                          <m:t>𝐼</m:t>
                                        </m:r>
                                      </m:e>
                                      <m:sub>
                                        <m:r>
                                          <a:rPr lang="en-US" altLang="zh-CN" i="1">
                                            <a:latin typeface="Cambria Math"/>
                                          </a:rPr>
                                          <m:t>𝑖</m:t>
                                        </m:r>
                                        <m:r>
                                          <a:rPr lang="zh-CN" altLang="zh-CN" i="1">
                                            <a:latin typeface="Cambria Math"/>
                                          </a:rPr>
                                          <m:t>，</m:t>
                                        </m:r>
                                        <m:r>
                                          <a:rPr lang="en-US" altLang="zh-CN" i="1">
                                            <a:latin typeface="Cambria Math"/>
                                          </a:rPr>
                                          <m:t>𝑗</m:t>
                                        </m:r>
                                      </m:sub>
                                    </m:sSub>
                                  </m:e>
                                </m:d>
                              </m:den>
                            </m:f>
                          </m:e>
                        </m:d>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623893" y="2178586"/>
                  <a:ext cx="4185924" cy="746358"/>
                </a:xfrm>
                <a:prstGeom prst="rect">
                  <a:avLst/>
                </a:prstGeom>
                <a:blipFill rotWithShape="1">
                  <a:blip r:embed="rId4"/>
                  <a:stretch>
                    <a:fillRect/>
                  </a:stretch>
                </a:blipFill>
              </p:spPr>
              <p:txBody>
                <a:bodyPr/>
                <a:lstStyle/>
                <a:p>
                  <a:r>
                    <a:rPr lang="zh-CN" altLang="en-US">
                      <a:noFill/>
                    </a:rPr>
                    <a:t> </a:t>
                  </a:r>
                </a:p>
              </p:txBody>
            </p:sp>
          </mc:Fallback>
        </mc:AlternateContent>
      </p:grpSp>
      <p:grpSp>
        <p:nvGrpSpPr>
          <p:cNvPr id="20" name="组合 19"/>
          <p:cNvGrpSpPr/>
          <p:nvPr/>
        </p:nvGrpSpPr>
        <p:grpSpPr>
          <a:xfrm>
            <a:off x="1222076" y="2845461"/>
            <a:ext cx="4003565" cy="429605"/>
            <a:chOff x="1222076" y="2845461"/>
            <a:chExt cx="4003565" cy="429605"/>
          </a:xfrm>
        </p:grpSpPr>
        <p:sp>
          <p:nvSpPr>
            <p:cNvPr id="37" name="矩形 36"/>
            <p:cNvSpPr/>
            <p:nvPr/>
          </p:nvSpPr>
          <p:spPr>
            <a:xfrm>
              <a:off x="1222076" y="2869912"/>
              <a:ext cx="1512168" cy="400110"/>
            </a:xfrm>
            <a:prstGeom prst="rect">
              <a:avLst/>
            </a:prstGeom>
          </p:spPr>
          <p:txBody>
            <a:bodyPr wrap="square">
              <a:spAutoFit/>
            </a:bodyPr>
            <a:lstStyle/>
            <a:p>
              <a:pPr>
                <a:lnSpc>
                  <a:spcPts val="2400"/>
                </a:lnSpc>
              </a:pPr>
              <a:r>
                <a:rPr lang="zh-CN" altLang="en-US" b="1" dirty="0" smtClean="0"/>
                <a:t>弹簧阻尼力：</a:t>
              </a:r>
              <a:endParaRPr lang="zh-CN" altLang="en-US" b="1" dirty="0"/>
            </a:p>
          </p:txBody>
        </p:sp>
        <mc:AlternateContent xmlns:mc="http://schemas.openxmlformats.org/markup-compatibility/2006" xmlns:a14="http://schemas.microsoft.com/office/drawing/2010/main">
          <mc:Choice Requires="a14">
            <p:sp>
              <p:nvSpPr>
                <p:cNvPr id="8" name="矩形 7"/>
                <p:cNvSpPr/>
                <p:nvPr/>
              </p:nvSpPr>
              <p:spPr>
                <a:xfrm>
                  <a:off x="2774585" y="2845461"/>
                  <a:ext cx="2451056" cy="4296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zh-CN" i="1">
                                <a:latin typeface="Cambria Math"/>
                              </a:rPr>
                            </m:ctrlPr>
                          </m:sSubSupPr>
                          <m:e>
                            <m:r>
                              <a:rPr lang="en-US" altLang="zh-CN" i="1">
                                <a:latin typeface="Cambria Math"/>
                              </a:rPr>
                              <m:t>𝐹</m:t>
                            </m:r>
                          </m:e>
                          <m:sub>
                            <m:r>
                              <a:rPr lang="en-US" altLang="zh-CN" i="1">
                                <a:latin typeface="Cambria Math"/>
                              </a:rPr>
                              <m:t>𝑖</m:t>
                            </m:r>
                            <m:r>
                              <a:rPr lang="zh-CN" altLang="zh-CN" i="1">
                                <a:latin typeface="Cambria Math"/>
                              </a:rPr>
                              <m:t>，</m:t>
                            </m:r>
                            <m:r>
                              <a:rPr lang="en-US" altLang="zh-CN" i="1">
                                <a:latin typeface="Cambria Math"/>
                              </a:rPr>
                              <m:t>𝑗</m:t>
                            </m:r>
                          </m:sub>
                          <m:sup>
                            <m:r>
                              <a:rPr lang="en-US" altLang="zh-CN" i="1">
                                <a:latin typeface="Cambria Math"/>
                              </a:rPr>
                              <m:t>𝑑</m:t>
                            </m:r>
                          </m:sup>
                        </m:sSubSup>
                        <m:r>
                          <a:rPr lang="en-US" altLang="zh-CN" i="1">
                            <a:latin typeface="Cambria Math"/>
                          </a:rPr>
                          <m:t>=</m:t>
                        </m:r>
                        <m:sSubSup>
                          <m:sSubSupPr>
                            <m:ctrlPr>
                              <a:rPr lang="zh-CN" altLang="zh-CN" i="1">
                                <a:latin typeface="Cambria Math"/>
                              </a:rPr>
                            </m:ctrlPr>
                          </m:sSubSupPr>
                          <m:e>
                            <m:r>
                              <a:rPr lang="en-US" altLang="zh-CN" i="1">
                                <a:latin typeface="Cambria Math"/>
                              </a:rPr>
                              <m:t>𝐾</m:t>
                            </m:r>
                          </m:e>
                          <m:sub>
                            <m:r>
                              <a:rPr lang="en-US" altLang="zh-CN" i="1">
                                <a:latin typeface="Cambria Math"/>
                              </a:rPr>
                              <m:t>𝑖</m:t>
                            </m:r>
                            <m:r>
                              <a:rPr lang="zh-CN" altLang="zh-CN" i="1">
                                <a:latin typeface="Cambria Math"/>
                              </a:rPr>
                              <m:t>，</m:t>
                            </m:r>
                            <m:r>
                              <a:rPr lang="en-US" altLang="zh-CN" i="1">
                                <a:latin typeface="Cambria Math"/>
                              </a:rPr>
                              <m:t>𝑗</m:t>
                            </m:r>
                          </m:sub>
                          <m:sup>
                            <m:r>
                              <a:rPr lang="en-US" altLang="zh-CN" i="1">
                                <a:latin typeface="Cambria Math"/>
                              </a:rPr>
                              <m:t>𝑑</m:t>
                            </m:r>
                          </m:sup>
                        </m:sSubSup>
                        <m:r>
                          <a:rPr lang="en-US" altLang="zh-CN" i="1">
                            <a:latin typeface="Cambria Math"/>
                          </a:rPr>
                          <m:t>(</m:t>
                        </m:r>
                        <m:sSub>
                          <m:sSubPr>
                            <m:ctrlPr>
                              <a:rPr lang="zh-CN" altLang="zh-CN" i="1">
                                <a:latin typeface="Cambria Math"/>
                              </a:rPr>
                            </m:ctrlPr>
                          </m:sSubPr>
                          <m:e>
                            <m:r>
                              <a:rPr lang="en-US" altLang="zh-CN" i="1">
                                <a:latin typeface="Cambria Math"/>
                              </a:rPr>
                              <m:t>𝑉</m:t>
                            </m:r>
                          </m:e>
                          <m:sub>
                            <m:r>
                              <a:rPr lang="en-US" altLang="zh-CN" i="1">
                                <a:latin typeface="Cambria Math"/>
                              </a:rPr>
                              <m:t>𝑗</m:t>
                            </m:r>
                          </m:sub>
                        </m:sSub>
                        <m:r>
                          <a:rPr lang="en-US" altLang="zh-CN" i="1">
                            <a:latin typeface="Cambria Math"/>
                          </a:rPr>
                          <m:t>−</m:t>
                        </m:r>
                        <m:sSub>
                          <m:sSubPr>
                            <m:ctrlPr>
                              <a:rPr lang="zh-CN" altLang="zh-CN" i="1">
                                <a:latin typeface="Cambria Math"/>
                              </a:rPr>
                            </m:ctrlPr>
                          </m:sSubPr>
                          <m:e>
                            <m:r>
                              <a:rPr lang="en-US" altLang="zh-CN" i="1">
                                <a:latin typeface="Cambria Math"/>
                              </a:rPr>
                              <m:t>𝑉</m:t>
                            </m:r>
                          </m:e>
                          <m:sub>
                            <m:r>
                              <a:rPr lang="en-US" altLang="zh-CN" i="1">
                                <a:latin typeface="Cambria Math"/>
                              </a:rPr>
                              <m:t>𝑖</m:t>
                            </m:r>
                          </m:sub>
                        </m:sSub>
                        <m:r>
                          <a:rPr lang="en-US" altLang="zh-CN" i="1">
                            <a:latin typeface="Cambria Math"/>
                          </a:rPr>
                          <m:t>)</m:t>
                        </m:r>
                      </m:oMath>
                    </m:oMathPara>
                  </a14:m>
                  <a:endParaRPr lang="zh-CN" altLang="zh-CN" dirty="0"/>
                </a:p>
              </p:txBody>
            </p:sp>
          </mc:Choice>
          <mc:Fallback xmlns="">
            <p:sp>
              <p:nvSpPr>
                <p:cNvPr id="8" name="矩形 7"/>
                <p:cNvSpPr>
                  <a:spLocks noRot="1" noChangeAspect="1" noMove="1" noResize="1" noEditPoints="1" noAdjustHandles="1" noChangeArrowheads="1" noChangeShapeType="1" noTextEdit="1"/>
                </p:cNvSpPr>
                <p:nvPr/>
              </p:nvSpPr>
              <p:spPr>
                <a:xfrm>
                  <a:off x="2774585" y="2845461"/>
                  <a:ext cx="2451056" cy="429605"/>
                </a:xfrm>
                <a:prstGeom prst="rect">
                  <a:avLst/>
                </a:prstGeom>
                <a:blipFill rotWithShape="1">
                  <a:blip r:embed="rId5"/>
                  <a:stretch>
                    <a:fillRect b="-7143"/>
                  </a:stretch>
                </a:blipFill>
              </p:spPr>
              <p:txBody>
                <a:bodyPr/>
                <a:lstStyle/>
                <a:p>
                  <a:r>
                    <a:rPr lang="zh-CN" altLang="en-US">
                      <a:noFill/>
                    </a:rPr>
                    <a:t> </a:t>
                  </a:r>
                </a:p>
              </p:txBody>
            </p:sp>
          </mc:Fallback>
        </mc:AlternateContent>
      </p:grpSp>
      <p:grpSp>
        <p:nvGrpSpPr>
          <p:cNvPr id="24" name="组合 23"/>
          <p:cNvGrpSpPr/>
          <p:nvPr/>
        </p:nvGrpSpPr>
        <p:grpSpPr>
          <a:xfrm>
            <a:off x="1417095" y="3280292"/>
            <a:ext cx="7745161" cy="1703217"/>
            <a:chOff x="1417095" y="3280292"/>
            <a:chExt cx="7745161" cy="1703217"/>
          </a:xfrm>
        </p:grpSpPr>
        <p:grpSp>
          <p:nvGrpSpPr>
            <p:cNvPr id="21" name="组合 20"/>
            <p:cNvGrpSpPr/>
            <p:nvPr/>
          </p:nvGrpSpPr>
          <p:grpSpPr>
            <a:xfrm>
              <a:off x="1417095" y="3280292"/>
              <a:ext cx="4312602" cy="917431"/>
              <a:chOff x="1417095" y="3280292"/>
              <a:chExt cx="4312602" cy="917431"/>
            </a:xfrm>
          </p:grpSpPr>
          <p:sp>
            <p:nvSpPr>
              <p:cNvPr id="40" name="矩形 39"/>
              <p:cNvSpPr/>
              <p:nvPr/>
            </p:nvSpPr>
            <p:spPr>
              <a:xfrm>
                <a:off x="1417095" y="3536673"/>
                <a:ext cx="1656184" cy="400110"/>
              </a:xfrm>
              <a:prstGeom prst="rect">
                <a:avLst/>
              </a:prstGeom>
            </p:spPr>
            <p:txBody>
              <a:bodyPr wrap="square">
                <a:spAutoFit/>
              </a:bodyPr>
              <a:lstStyle/>
              <a:p>
                <a:pPr>
                  <a:lnSpc>
                    <a:spcPts val="2400"/>
                  </a:lnSpc>
                </a:pPr>
                <a:r>
                  <a:rPr lang="zh-CN" altLang="en-US" b="1" dirty="0"/>
                  <a:t>质点</a:t>
                </a:r>
                <a:r>
                  <a:rPr lang="zh-CN" altLang="en-US" b="1" dirty="0" smtClean="0"/>
                  <a:t>内力：</a:t>
                </a:r>
                <a:endParaRPr lang="zh-CN" altLang="en-US" b="1" dirty="0"/>
              </a:p>
            </p:txBody>
          </p:sp>
          <mc:AlternateContent xmlns:mc="http://schemas.openxmlformats.org/markup-compatibility/2006" xmlns:a14="http://schemas.microsoft.com/office/drawing/2010/main">
            <mc:Choice Requires="a14">
              <p:sp>
                <p:nvSpPr>
                  <p:cNvPr id="10" name="矩形 9"/>
                  <p:cNvSpPr/>
                  <p:nvPr/>
                </p:nvSpPr>
                <p:spPr>
                  <a:xfrm>
                    <a:off x="2784212" y="3280292"/>
                    <a:ext cx="2945485" cy="9174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a:rPr lang="en-US" altLang="zh-CN" i="1">
                                  <a:latin typeface="Cambria Math"/>
                                </a:rPr>
                                <m:t>𝐹</m:t>
                              </m:r>
                            </m:e>
                            <m:sub>
                              <m:r>
                                <a:rPr lang="en-US" altLang="zh-CN" i="1">
                                  <a:latin typeface="Cambria Math"/>
                                </a:rPr>
                                <m:t>𝑖𝑛𝑡</m:t>
                              </m:r>
                            </m:sub>
                          </m:sSub>
                          <m:d>
                            <m:dPr>
                              <m:ctrlPr>
                                <a:rPr lang="zh-CN" altLang="zh-CN" i="1">
                                  <a:latin typeface="Cambria Math"/>
                                </a:rPr>
                              </m:ctrlPr>
                            </m:dPr>
                            <m:e>
                              <m:r>
                                <a:rPr lang="en-US" altLang="zh-CN" i="1">
                                  <a:latin typeface="Cambria Math"/>
                                </a:rPr>
                                <m:t>𝑖</m:t>
                              </m:r>
                            </m:e>
                          </m:d>
                          <m:r>
                            <a:rPr lang="en-US" altLang="zh-CN" i="1">
                              <a:latin typeface="Cambria Math"/>
                            </a:rPr>
                            <m:t>=</m:t>
                          </m:r>
                          <m:nary>
                            <m:naryPr>
                              <m:chr m:val="∑"/>
                              <m:limLoc m:val="undOvr"/>
                              <m:ctrlPr>
                                <a:rPr lang="zh-CN" altLang="zh-CN" i="1">
                                  <a:latin typeface="Cambria Math"/>
                                </a:rPr>
                              </m:ctrlPr>
                            </m:naryPr>
                            <m:sub>
                              <m:r>
                                <a:rPr lang="en-US" altLang="zh-CN" i="1">
                                  <a:latin typeface="Cambria Math"/>
                                </a:rPr>
                                <m:t>𝑗</m:t>
                              </m:r>
                              <m:r>
                                <a:rPr lang="en-US" altLang="zh-CN" i="1">
                                  <a:latin typeface="Cambria Math"/>
                                </a:rPr>
                                <m:t>=1</m:t>
                              </m:r>
                            </m:sub>
                            <m:sup>
                              <m:r>
                                <a:rPr lang="en-US" altLang="zh-CN" i="1">
                                  <a:latin typeface="Cambria Math"/>
                                </a:rPr>
                                <m:t>𝑘</m:t>
                              </m:r>
                            </m:sup>
                            <m:e>
                              <m:r>
                                <a:rPr lang="en-US" altLang="zh-CN" i="1">
                                  <a:latin typeface="Cambria Math"/>
                                </a:rPr>
                                <m:t>(</m:t>
                              </m:r>
                              <m:sSubSup>
                                <m:sSubSupPr>
                                  <m:ctrlPr>
                                    <a:rPr lang="zh-CN" altLang="zh-CN" i="1">
                                      <a:latin typeface="Cambria Math"/>
                                    </a:rPr>
                                  </m:ctrlPr>
                                </m:sSubSupPr>
                                <m:e>
                                  <m:r>
                                    <a:rPr lang="en-US" altLang="zh-CN" i="1">
                                      <a:latin typeface="Cambria Math"/>
                                    </a:rPr>
                                    <m:t>𝐹</m:t>
                                  </m:r>
                                </m:e>
                                <m:sub>
                                  <m:r>
                                    <a:rPr lang="en-US" altLang="zh-CN" i="1">
                                      <a:latin typeface="Cambria Math"/>
                                    </a:rPr>
                                    <m:t>𝑖</m:t>
                                  </m:r>
                                  <m:r>
                                    <a:rPr lang="zh-CN" altLang="zh-CN" i="1">
                                      <a:latin typeface="Cambria Math"/>
                                    </a:rPr>
                                    <m:t>，</m:t>
                                  </m:r>
                                  <m:r>
                                    <a:rPr lang="en-US" altLang="zh-CN" i="1">
                                      <a:latin typeface="Cambria Math"/>
                                    </a:rPr>
                                    <m:t>𝑗</m:t>
                                  </m:r>
                                </m:sub>
                                <m:sup>
                                  <m:r>
                                    <a:rPr lang="en-US" altLang="zh-CN" i="1">
                                      <a:latin typeface="Cambria Math"/>
                                    </a:rPr>
                                    <m:t>𝑠</m:t>
                                  </m:r>
                                </m:sup>
                              </m:sSubSup>
                              <m:r>
                                <a:rPr lang="en-US" altLang="zh-CN" i="1">
                                  <a:latin typeface="Cambria Math"/>
                                </a:rPr>
                                <m:t>+</m:t>
                              </m:r>
                              <m:sSubSup>
                                <m:sSubSupPr>
                                  <m:ctrlPr>
                                    <a:rPr lang="zh-CN" altLang="zh-CN" i="1">
                                      <a:latin typeface="Cambria Math"/>
                                    </a:rPr>
                                  </m:ctrlPr>
                                </m:sSubSupPr>
                                <m:e>
                                  <m:r>
                                    <a:rPr lang="en-US" altLang="zh-CN" i="1">
                                      <a:latin typeface="Cambria Math"/>
                                    </a:rPr>
                                    <m:t>𝐹</m:t>
                                  </m:r>
                                </m:e>
                                <m:sub>
                                  <m:r>
                                    <a:rPr lang="en-US" altLang="zh-CN" i="1">
                                      <a:latin typeface="Cambria Math"/>
                                    </a:rPr>
                                    <m:t>𝑖</m:t>
                                  </m:r>
                                  <m:r>
                                    <a:rPr lang="zh-CN" altLang="zh-CN" i="1">
                                      <a:latin typeface="Cambria Math"/>
                                    </a:rPr>
                                    <m:t>，</m:t>
                                  </m:r>
                                  <m:r>
                                    <a:rPr lang="en-US" altLang="zh-CN" i="1">
                                      <a:latin typeface="Cambria Math"/>
                                    </a:rPr>
                                    <m:t>𝑗</m:t>
                                  </m:r>
                                </m:sub>
                                <m:sup>
                                  <m:r>
                                    <a:rPr lang="en-US" altLang="zh-CN" i="1">
                                      <a:latin typeface="Cambria Math"/>
                                    </a:rPr>
                                    <m:t>𝑑</m:t>
                                  </m:r>
                                </m:sup>
                              </m:sSubSup>
                              <m:r>
                                <a:rPr lang="en-US" altLang="zh-CN" i="1">
                                  <a:latin typeface="Cambria Math"/>
                                </a:rPr>
                                <m:t>)</m:t>
                              </m:r>
                            </m:e>
                          </m:nary>
                        </m:oMath>
                      </m:oMathPara>
                    </a14:m>
                    <a:endParaRPr lang="zh-CN" altLang="zh-CN" dirty="0"/>
                  </a:p>
                </p:txBody>
              </p:sp>
            </mc:Choice>
            <mc:Fallback xmlns="">
              <p:sp>
                <p:nvSpPr>
                  <p:cNvPr id="10" name="矩形 9"/>
                  <p:cNvSpPr>
                    <a:spLocks noRot="1" noChangeAspect="1" noMove="1" noResize="1" noEditPoints="1" noAdjustHandles="1" noChangeArrowheads="1" noChangeShapeType="1" noTextEdit="1"/>
                  </p:cNvSpPr>
                  <p:nvPr/>
                </p:nvSpPr>
                <p:spPr>
                  <a:xfrm>
                    <a:off x="2784212" y="3280292"/>
                    <a:ext cx="2945485" cy="917431"/>
                  </a:xfrm>
                  <a:prstGeom prst="rect">
                    <a:avLst/>
                  </a:prstGeom>
                  <a:blipFill rotWithShape="1">
                    <a:blip r:embed="rId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1" name="矩形 10"/>
                <p:cNvSpPr/>
                <p:nvPr/>
              </p:nvSpPr>
              <p:spPr>
                <a:xfrm>
                  <a:off x="2195736" y="4096535"/>
                  <a:ext cx="6966520" cy="88697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a:rPr lang="en-US" altLang="zh-CN" i="1">
                                <a:latin typeface="Cambria Math"/>
                              </a:rPr>
                              <m:t>𝐹</m:t>
                            </m:r>
                          </m:e>
                          <m:sub>
                            <m:r>
                              <a:rPr lang="en-US" altLang="zh-CN" i="1">
                                <a:latin typeface="Cambria Math"/>
                              </a:rPr>
                              <m:t>𝑖𝑛𝑡</m:t>
                            </m:r>
                          </m:sub>
                        </m:sSub>
                        <m:r>
                          <a:rPr lang="en-US" altLang="zh-CN" i="1">
                            <a:latin typeface="Cambria Math"/>
                          </a:rPr>
                          <m:t>(</m:t>
                        </m:r>
                        <m:r>
                          <a:rPr lang="en-US" altLang="zh-CN" i="1">
                            <a:latin typeface="Cambria Math"/>
                          </a:rPr>
                          <m:t>𝑖</m:t>
                        </m:r>
                        <m:r>
                          <a:rPr lang="en-US" altLang="zh-CN" i="1">
                            <a:latin typeface="Cambria Math"/>
                          </a:rPr>
                          <m:t>)=</m:t>
                        </m:r>
                        <m:nary>
                          <m:naryPr>
                            <m:chr m:val="∑"/>
                            <m:limLoc m:val="undOvr"/>
                            <m:ctrlPr>
                              <a:rPr lang="zh-CN" altLang="zh-CN" i="1">
                                <a:latin typeface="Cambria Math"/>
                              </a:rPr>
                            </m:ctrlPr>
                          </m:naryPr>
                          <m:sub/>
                          <m:sup>
                            <m:r>
                              <a:rPr lang="en-US" altLang="zh-CN" i="1">
                                <a:latin typeface="Cambria Math"/>
                              </a:rPr>
                              <m:t>𝑘</m:t>
                            </m:r>
                            <m:r>
                              <a:rPr lang="en-US" altLang="zh-CN" i="1">
                                <a:latin typeface="Cambria Math"/>
                              </a:rPr>
                              <m:t>1</m:t>
                            </m:r>
                          </m:sup>
                          <m:e>
                            <m:sSub>
                              <m:sSubPr>
                                <m:ctrlPr>
                                  <a:rPr lang="zh-CN" altLang="zh-CN" i="1">
                                    <a:latin typeface="Cambria Math"/>
                                  </a:rPr>
                                </m:ctrlPr>
                              </m:sSubPr>
                              <m:e>
                                <m:r>
                                  <a:rPr lang="en-US" altLang="zh-CN" i="1">
                                    <a:latin typeface="Cambria Math"/>
                                  </a:rPr>
                                  <m:t>𝐹</m:t>
                                </m:r>
                              </m:e>
                              <m:sub>
                                <m:r>
                                  <a:rPr lang="en-US" altLang="zh-CN" i="1">
                                    <a:latin typeface="Cambria Math"/>
                                  </a:rPr>
                                  <m:t>𝑠𝑡𝑟𝑢𝑐𝑡</m:t>
                                </m:r>
                              </m:sub>
                            </m:sSub>
                            <m:r>
                              <a:rPr lang="en-US" altLang="zh-CN" i="1">
                                <a:latin typeface="Cambria Math"/>
                              </a:rPr>
                              <m:t>(</m:t>
                            </m:r>
                            <m:r>
                              <a:rPr lang="en-US" altLang="zh-CN" i="1">
                                <a:latin typeface="Cambria Math"/>
                              </a:rPr>
                              <m:t>𝑖</m:t>
                            </m:r>
                            <m:r>
                              <a:rPr lang="en-US" altLang="zh-CN" i="1">
                                <a:latin typeface="Cambria Math"/>
                              </a:rPr>
                              <m:t>)</m:t>
                            </m:r>
                          </m:e>
                        </m:nary>
                        <m:r>
                          <a:rPr lang="en-US" altLang="zh-CN" i="1">
                            <a:latin typeface="Cambria Math"/>
                          </a:rPr>
                          <m:t>+</m:t>
                        </m:r>
                        <m:nary>
                          <m:naryPr>
                            <m:chr m:val="∑"/>
                            <m:limLoc m:val="undOvr"/>
                            <m:ctrlPr>
                              <a:rPr lang="zh-CN" altLang="zh-CN" i="1">
                                <a:latin typeface="Cambria Math"/>
                              </a:rPr>
                            </m:ctrlPr>
                          </m:naryPr>
                          <m:sub/>
                          <m:sup>
                            <m:r>
                              <a:rPr lang="en-US" altLang="zh-CN" i="1">
                                <a:latin typeface="Cambria Math"/>
                              </a:rPr>
                              <m:t>𝑘</m:t>
                            </m:r>
                            <m:r>
                              <a:rPr lang="en-US" altLang="zh-CN" i="1">
                                <a:latin typeface="Cambria Math"/>
                              </a:rPr>
                              <m:t>2</m:t>
                            </m:r>
                          </m:sup>
                          <m:e>
                            <m:sSub>
                              <m:sSubPr>
                                <m:ctrlPr>
                                  <a:rPr lang="zh-CN" altLang="zh-CN" i="1">
                                    <a:latin typeface="Cambria Math"/>
                                  </a:rPr>
                                </m:ctrlPr>
                              </m:sSubPr>
                              <m:e>
                                <m:r>
                                  <a:rPr lang="en-US" altLang="zh-CN" i="1">
                                    <a:latin typeface="Cambria Math"/>
                                  </a:rPr>
                                  <m:t>𝐹</m:t>
                                </m:r>
                              </m:e>
                              <m:sub>
                                <m:r>
                                  <a:rPr lang="en-US" altLang="zh-CN" i="1">
                                    <a:latin typeface="Cambria Math"/>
                                  </a:rPr>
                                  <m:t>𝑠h𝑒𝑎𝑟𝑖𝑛𝑔</m:t>
                                </m:r>
                              </m:sub>
                            </m:sSub>
                            <m:r>
                              <a:rPr lang="en-US" altLang="zh-CN" i="1">
                                <a:latin typeface="Cambria Math"/>
                              </a:rPr>
                              <m:t>(</m:t>
                            </m:r>
                            <m:r>
                              <a:rPr lang="en-US" altLang="zh-CN" i="1">
                                <a:latin typeface="Cambria Math"/>
                              </a:rPr>
                              <m:t>𝑖</m:t>
                            </m:r>
                            <m:r>
                              <a:rPr lang="en-US" altLang="zh-CN" i="1">
                                <a:latin typeface="Cambria Math"/>
                              </a:rPr>
                              <m:t>)</m:t>
                            </m:r>
                          </m:e>
                        </m:nary>
                        <m:r>
                          <a:rPr lang="en-US" altLang="zh-CN" i="1">
                            <a:latin typeface="Cambria Math"/>
                          </a:rPr>
                          <m:t>+</m:t>
                        </m:r>
                        <m:nary>
                          <m:naryPr>
                            <m:chr m:val="∑"/>
                            <m:limLoc m:val="undOvr"/>
                            <m:ctrlPr>
                              <a:rPr lang="zh-CN" altLang="zh-CN" i="1">
                                <a:latin typeface="Cambria Math"/>
                              </a:rPr>
                            </m:ctrlPr>
                          </m:naryPr>
                          <m:sub/>
                          <m:sup>
                            <m:r>
                              <a:rPr lang="en-US" altLang="zh-CN" i="1">
                                <a:latin typeface="Cambria Math"/>
                              </a:rPr>
                              <m:t>𝑘</m:t>
                            </m:r>
                            <m:r>
                              <a:rPr lang="en-US" altLang="zh-CN" i="1">
                                <a:latin typeface="Cambria Math"/>
                              </a:rPr>
                              <m:t>3</m:t>
                            </m:r>
                          </m:sup>
                          <m:e>
                            <m:sSub>
                              <m:sSubPr>
                                <m:ctrlPr>
                                  <a:rPr lang="zh-CN" altLang="zh-CN" i="1">
                                    <a:latin typeface="Cambria Math"/>
                                  </a:rPr>
                                </m:ctrlPr>
                              </m:sSubPr>
                              <m:e>
                                <m:r>
                                  <a:rPr lang="en-US" altLang="zh-CN" i="1">
                                    <a:latin typeface="Cambria Math"/>
                                  </a:rPr>
                                  <m:t>𝐹</m:t>
                                </m:r>
                              </m:e>
                              <m:sub>
                                <m:r>
                                  <a:rPr lang="en-US" altLang="zh-CN" i="1">
                                    <a:latin typeface="Cambria Math"/>
                                  </a:rPr>
                                  <m:t>𝑏𝑒𝑛𝑑𝑖𝑛𝑔</m:t>
                                </m:r>
                              </m:sub>
                            </m:sSub>
                            <m:r>
                              <a:rPr lang="en-US" altLang="zh-CN" i="1">
                                <a:latin typeface="Cambria Math"/>
                              </a:rPr>
                              <m:t>(</m:t>
                            </m:r>
                            <m:r>
                              <a:rPr lang="en-US" altLang="zh-CN" i="1">
                                <a:latin typeface="Cambria Math"/>
                              </a:rPr>
                              <m:t>𝑖</m:t>
                            </m:r>
                            <m:r>
                              <a:rPr lang="en-US" altLang="zh-CN" i="1">
                                <a:latin typeface="Cambria Math"/>
                              </a:rPr>
                              <m:t>)</m:t>
                            </m:r>
                          </m:e>
                        </m:nary>
                      </m:oMath>
                    </m:oMathPara>
                  </a14:m>
                  <a:endParaRPr lang="zh-CN" altLang="zh-CN" dirty="0"/>
                </a:p>
              </p:txBody>
            </p:sp>
          </mc:Choice>
          <mc:Fallback xmlns="">
            <p:sp>
              <p:nvSpPr>
                <p:cNvPr id="11" name="矩形 10"/>
                <p:cNvSpPr>
                  <a:spLocks noRot="1" noChangeAspect="1" noMove="1" noResize="1" noEditPoints="1" noAdjustHandles="1" noChangeArrowheads="1" noChangeShapeType="1" noTextEdit="1"/>
                </p:cNvSpPr>
                <p:nvPr/>
              </p:nvSpPr>
              <p:spPr>
                <a:xfrm>
                  <a:off x="2195736" y="4096535"/>
                  <a:ext cx="6966520" cy="886974"/>
                </a:xfrm>
                <a:prstGeom prst="rect">
                  <a:avLst/>
                </a:prstGeom>
                <a:blipFill rotWithShape="1">
                  <a:blip r:embed="rId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6" name="矩形 15"/>
              <p:cNvSpPr/>
              <p:nvPr/>
            </p:nvSpPr>
            <p:spPr>
              <a:xfrm>
                <a:off x="5859470" y="1527833"/>
                <a:ext cx="3198248" cy="3755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zh-CN" i="1" smtClean="0">
                              <a:latin typeface="Cambria Math"/>
                            </a:rPr>
                          </m:ctrlPr>
                        </m:accPr>
                        <m:e>
                          <m:r>
                            <a:rPr lang="en-US" altLang="zh-CN" i="1">
                              <a:latin typeface="Cambria Math"/>
                            </a:rPr>
                            <m:t>𝑥</m:t>
                          </m:r>
                        </m:e>
                      </m:acc>
                      <m:r>
                        <a:rPr lang="en-US" altLang="zh-CN" i="1">
                          <a:latin typeface="Cambria Math"/>
                        </a:rPr>
                        <m:t>=</m:t>
                      </m:r>
                      <m:sSup>
                        <m:sSupPr>
                          <m:ctrlPr>
                            <a:rPr lang="zh-CN" altLang="zh-CN" i="1">
                              <a:latin typeface="Cambria Math"/>
                            </a:rPr>
                          </m:ctrlPr>
                        </m:sSupPr>
                        <m:e>
                          <m:r>
                            <a:rPr lang="en-US" altLang="zh-CN" i="1">
                              <a:latin typeface="Cambria Math"/>
                            </a:rPr>
                            <m:t>𝑚</m:t>
                          </m:r>
                        </m:e>
                        <m:sup>
                          <m:r>
                            <a:rPr lang="en-US" altLang="zh-CN" i="1">
                              <a:latin typeface="Cambria Math"/>
                            </a:rPr>
                            <m:t>−1</m:t>
                          </m:r>
                        </m:sup>
                      </m:sSup>
                      <m:r>
                        <a:rPr lang="en-US" altLang="zh-CN" b="0" i="1" smtClean="0">
                          <a:latin typeface="Cambria Math"/>
                        </a:rPr>
                        <m:t>𝐹</m:t>
                      </m:r>
                      <m:r>
                        <a:rPr lang="en-US" altLang="zh-CN" b="0" i="1" smtClean="0">
                          <a:latin typeface="Cambria Math"/>
                        </a:rPr>
                        <m:t>=</m:t>
                      </m:r>
                      <m:sSup>
                        <m:sSupPr>
                          <m:ctrlPr>
                            <a:rPr lang="zh-CN" altLang="zh-CN" i="1">
                              <a:latin typeface="Cambria Math"/>
                            </a:rPr>
                          </m:ctrlPr>
                        </m:sSupPr>
                        <m:e>
                          <m:r>
                            <a:rPr lang="en-US" altLang="zh-CN" i="1">
                              <a:latin typeface="Cambria Math"/>
                            </a:rPr>
                            <m:t>𝑚</m:t>
                          </m:r>
                        </m:e>
                        <m:sup>
                          <m:r>
                            <a:rPr lang="en-US" altLang="zh-CN" i="1">
                              <a:latin typeface="Cambria Math"/>
                            </a:rPr>
                            <m:t>−1</m:t>
                          </m:r>
                        </m:sup>
                      </m:sSup>
                      <m:r>
                        <a:rPr lang="en-US" altLang="zh-CN" i="1">
                          <a:latin typeface="Cambria Math"/>
                        </a:rPr>
                        <m:t>(</m:t>
                      </m:r>
                      <m:sSub>
                        <m:sSubPr>
                          <m:ctrlPr>
                            <a:rPr lang="zh-CN" altLang="zh-CN" i="1">
                              <a:latin typeface="Cambria Math"/>
                            </a:rPr>
                          </m:ctrlPr>
                        </m:sSubPr>
                        <m:e>
                          <m:r>
                            <a:rPr lang="en-US" altLang="zh-CN" i="1">
                              <a:latin typeface="Cambria Math"/>
                            </a:rPr>
                            <m:t>𝐹</m:t>
                          </m:r>
                        </m:e>
                        <m:sub>
                          <m:r>
                            <a:rPr lang="en-US" altLang="zh-CN" i="1">
                              <a:latin typeface="Cambria Math"/>
                            </a:rPr>
                            <m:t>𝑖𝑛𝑡</m:t>
                          </m:r>
                        </m:sub>
                      </m:sSub>
                      <m:r>
                        <a:rPr lang="en-US" altLang="zh-CN" i="1">
                          <a:latin typeface="Cambria Math"/>
                        </a:rPr>
                        <m:t>+</m:t>
                      </m:r>
                      <m:sSub>
                        <m:sSubPr>
                          <m:ctrlPr>
                            <a:rPr lang="zh-CN" altLang="zh-CN" i="1">
                              <a:latin typeface="Cambria Math"/>
                            </a:rPr>
                          </m:ctrlPr>
                        </m:sSubPr>
                        <m:e>
                          <m:r>
                            <a:rPr lang="en-US" altLang="zh-CN" i="1">
                              <a:latin typeface="Cambria Math"/>
                            </a:rPr>
                            <m:t>𝐹</m:t>
                          </m:r>
                        </m:e>
                        <m:sub>
                          <m:r>
                            <a:rPr lang="en-US" altLang="zh-CN" i="1">
                              <a:latin typeface="Cambria Math"/>
                            </a:rPr>
                            <m:t>𝑒𝑥𝑡</m:t>
                          </m:r>
                        </m:sub>
                      </m:sSub>
                      <m:r>
                        <a:rPr lang="en-US" altLang="zh-CN" i="1">
                          <a:latin typeface="Cambria Math"/>
                        </a:rPr>
                        <m:t>)</m:t>
                      </m:r>
                    </m:oMath>
                  </m:oMathPara>
                </a14:m>
                <a:endParaRPr lang="zh-CN" altLang="zh-CN" dirty="0"/>
              </a:p>
            </p:txBody>
          </p:sp>
        </mc:Choice>
        <mc:Fallback xmlns="">
          <p:sp>
            <p:nvSpPr>
              <p:cNvPr id="16" name="矩形 15"/>
              <p:cNvSpPr>
                <a:spLocks noRot="1" noChangeAspect="1" noMove="1" noResize="1" noEditPoints="1" noAdjustHandles="1" noChangeArrowheads="1" noChangeShapeType="1" noTextEdit="1"/>
              </p:cNvSpPr>
              <p:nvPr/>
            </p:nvSpPr>
            <p:spPr>
              <a:xfrm>
                <a:off x="5859470" y="1527833"/>
                <a:ext cx="3198248" cy="375552"/>
              </a:xfrm>
              <a:prstGeom prst="rect">
                <a:avLst/>
              </a:prstGeom>
              <a:blipFill rotWithShape="1">
                <a:blip r:embed="rId8"/>
                <a:stretch>
                  <a:fillRect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643263" y="1541280"/>
                <a:ext cx="7529137" cy="369332"/>
              </a:xfrm>
              <a:prstGeom prst="rect">
                <a:avLst/>
              </a:prstGeom>
            </p:spPr>
            <p:txBody>
              <a:bodyPr wrap="square">
                <a:spAutoFit/>
              </a:bodyPr>
              <a:lstStyle/>
              <a:p>
                <a:r>
                  <a:rPr lang="zh-CN" altLang="zh-CN" dirty="0" smtClean="0"/>
                  <a:t>任意</a:t>
                </a:r>
                <a:r>
                  <a:rPr lang="zh-CN" altLang="zh-CN" dirty="0"/>
                  <a:t>一个</a:t>
                </a:r>
                <a:r>
                  <a:rPr lang="zh-CN" altLang="zh-CN" dirty="0" smtClean="0"/>
                  <a:t>质点空间</a:t>
                </a:r>
                <a:r>
                  <a:rPr lang="zh-CN" altLang="zh-CN" dirty="0"/>
                  <a:t>位置向量</a:t>
                </a:r>
                <a14:m>
                  <m:oMath xmlns:m="http://schemas.openxmlformats.org/officeDocument/2006/math">
                    <m:r>
                      <a:rPr lang="en-US" altLang="zh-CN" i="1">
                        <a:latin typeface="Cambria Math"/>
                      </a:rPr>
                      <m:t>𝑥</m:t>
                    </m:r>
                  </m:oMath>
                </a14:m>
                <a:r>
                  <a:rPr lang="zh-CN" altLang="zh-CN" dirty="0"/>
                  <a:t>的运动方程</a:t>
                </a:r>
                <a:r>
                  <a:rPr lang="zh-CN" altLang="zh-CN" dirty="0" smtClean="0"/>
                  <a:t>可表示</a:t>
                </a:r>
                <a:r>
                  <a:rPr lang="zh-CN" altLang="zh-CN" dirty="0"/>
                  <a:t>为</a:t>
                </a:r>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643263" y="1541280"/>
                <a:ext cx="7529137" cy="369332"/>
              </a:xfrm>
              <a:prstGeom prst="rect">
                <a:avLst/>
              </a:prstGeom>
              <a:blipFill rotWithShape="1">
                <a:blip r:embed="rId9"/>
                <a:stretch>
                  <a:fillRect l="-729" t="-11667" b="-23333"/>
                </a:stretch>
              </a:blipFill>
            </p:spPr>
            <p:txBody>
              <a:bodyPr/>
              <a:lstStyle/>
              <a:p>
                <a:r>
                  <a:rPr lang="zh-CN" altLang="en-US">
                    <a:noFill/>
                  </a:rPr>
                  <a:t> </a:t>
                </a:r>
              </a:p>
            </p:txBody>
          </p:sp>
        </mc:Fallback>
      </mc:AlternateContent>
      <p:grpSp>
        <p:nvGrpSpPr>
          <p:cNvPr id="23" name="组合 22"/>
          <p:cNvGrpSpPr/>
          <p:nvPr/>
        </p:nvGrpSpPr>
        <p:grpSpPr>
          <a:xfrm>
            <a:off x="1462209" y="5257771"/>
            <a:ext cx="2682516" cy="1088038"/>
            <a:chOff x="1462209" y="5257771"/>
            <a:chExt cx="2682516" cy="1088038"/>
          </a:xfrm>
        </p:grpSpPr>
        <p:sp>
          <p:nvSpPr>
            <p:cNvPr id="46" name="矩形 45"/>
            <p:cNvSpPr/>
            <p:nvPr/>
          </p:nvSpPr>
          <p:spPr>
            <a:xfrm>
              <a:off x="1892565" y="5266687"/>
              <a:ext cx="1126926" cy="373244"/>
            </a:xfrm>
            <a:prstGeom prst="rect">
              <a:avLst/>
            </a:prstGeom>
          </p:spPr>
          <p:txBody>
            <a:bodyPr wrap="square">
              <a:spAutoFit/>
            </a:bodyPr>
            <a:lstStyle/>
            <a:p>
              <a:pPr>
                <a:lnSpc>
                  <a:spcPts val="2400"/>
                </a:lnSpc>
              </a:pPr>
              <a:r>
                <a:rPr lang="zh-CN" altLang="en-US" b="1" dirty="0"/>
                <a:t>重力</a:t>
              </a:r>
              <a:r>
                <a:rPr lang="zh-CN" altLang="en-US" b="1" dirty="0" smtClean="0"/>
                <a:t>：</a:t>
              </a:r>
              <a:endParaRPr lang="zh-CN" altLang="en-US" b="1" dirty="0"/>
            </a:p>
          </p:txBody>
        </p:sp>
        <mc:AlternateContent xmlns:mc="http://schemas.openxmlformats.org/markup-compatibility/2006" xmlns:a14="http://schemas.microsoft.com/office/drawing/2010/main">
          <mc:Choice Requires="a14">
            <p:sp>
              <p:nvSpPr>
                <p:cNvPr id="14" name="矩形 13"/>
                <p:cNvSpPr/>
                <p:nvPr/>
              </p:nvSpPr>
              <p:spPr>
                <a:xfrm>
                  <a:off x="2776573" y="5257771"/>
                  <a:ext cx="10310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𝐺</m:t>
                        </m:r>
                        <m:r>
                          <a:rPr lang="en-US" altLang="zh-CN" i="1">
                            <a:latin typeface="Cambria Math"/>
                          </a:rPr>
                          <m:t>=</m:t>
                        </m:r>
                        <m:r>
                          <a:rPr lang="en-US" altLang="zh-CN" i="1">
                            <a:latin typeface="Cambria Math"/>
                          </a:rPr>
                          <m:t>𝑚𝑔</m:t>
                        </m:r>
                      </m:oMath>
                    </m:oMathPara>
                  </a14:m>
                  <a:endParaRPr lang="zh-CN" altLang="zh-CN" dirty="0"/>
                </a:p>
              </p:txBody>
            </p:sp>
          </mc:Choice>
          <mc:Fallback xmlns="">
            <p:sp>
              <p:nvSpPr>
                <p:cNvPr id="14" name="矩形 13"/>
                <p:cNvSpPr>
                  <a:spLocks noRot="1" noChangeAspect="1" noMove="1" noResize="1" noEditPoints="1" noAdjustHandles="1" noChangeArrowheads="1" noChangeShapeType="1" noTextEdit="1"/>
                </p:cNvSpPr>
                <p:nvPr/>
              </p:nvSpPr>
              <p:spPr>
                <a:xfrm>
                  <a:off x="2776573" y="5257771"/>
                  <a:ext cx="1031051" cy="369332"/>
                </a:xfrm>
                <a:prstGeom prst="rect">
                  <a:avLst/>
                </a:prstGeom>
                <a:blipFill rotWithShape="1">
                  <a:blip r:embed="rId10"/>
                  <a:stretch>
                    <a:fillRect b="-6557"/>
                  </a:stretch>
                </a:blipFill>
              </p:spPr>
              <p:txBody>
                <a:bodyPr/>
                <a:lstStyle/>
                <a:p>
                  <a:r>
                    <a:rPr lang="zh-CN" altLang="en-US">
                      <a:noFill/>
                    </a:rPr>
                    <a:t> </a:t>
                  </a:r>
                </a:p>
              </p:txBody>
            </p:sp>
          </mc:Fallback>
        </mc:AlternateContent>
        <p:sp>
          <p:nvSpPr>
            <p:cNvPr id="49" name="矩形 48"/>
            <p:cNvSpPr/>
            <p:nvPr/>
          </p:nvSpPr>
          <p:spPr>
            <a:xfrm>
              <a:off x="1462209" y="5629549"/>
              <a:ext cx="1126926" cy="373244"/>
            </a:xfrm>
            <a:prstGeom prst="rect">
              <a:avLst/>
            </a:prstGeom>
          </p:spPr>
          <p:txBody>
            <a:bodyPr wrap="square">
              <a:spAutoFit/>
            </a:bodyPr>
            <a:lstStyle/>
            <a:p>
              <a:pPr>
                <a:lnSpc>
                  <a:spcPts val="2400"/>
                </a:lnSpc>
              </a:pPr>
              <a:r>
                <a:rPr lang="zh-CN" altLang="en-US" b="1" dirty="0" smtClean="0"/>
                <a:t>空气阻力：</a:t>
              </a:r>
              <a:endParaRPr lang="zh-CN" altLang="en-US" b="1" dirty="0"/>
            </a:p>
          </p:txBody>
        </p:sp>
        <mc:AlternateContent xmlns:mc="http://schemas.openxmlformats.org/markup-compatibility/2006" xmlns:a14="http://schemas.microsoft.com/office/drawing/2010/main">
          <mc:Choice Requires="a14">
            <p:sp>
              <p:nvSpPr>
                <p:cNvPr id="15" name="矩形 14"/>
                <p:cNvSpPr/>
                <p:nvPr/>
              </p:nvSpPr>
              <p:spPr>
                <a:xfrm>
                  <a:off x="2785186" y="5633461"/>
                  <a:ext cx="13595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a:rPr lang="en-US" altLang="zh-CN" i="1">
                                <a:latin typeface="Cambria Math"/>
                              </a:rPr>
                              <m:t>𝐹</m:t>
                            </m:r>
                          </m:e>
                          <m:sub>
                            <m:r>
                              <a:rPr lang="en-US" altLang="zh-CN" i="1">
                                <a:latin typeface="Cambria Math"/>
                              </a:rPr>
                              <m:t>𝑎</m:t>
                            </m:r>
                          </m:sub>
                        </m:sSub>
                        <m:r>
                          <a:rPr lang="en-US" altLang="zh-CN" i="1">
                            <a:latin typeface="Cambria Math"/>
                          </a:rPr>
                          <m:t>=−</m:t>
                        </m:r>
                        <m:sSub>
                          <m:sSubPr>
                            <m:ctrlPr>
                              <a:rPr lang="zh-CN" altLang="zh-CN" i="1">
                                <a:latin typeface="Cambria Math"/>
                              </a:rPr>
                            </m:ctrlPr>
                          </m:sSubPr>
                          <m:e>
                            <m:r>
                              <a:rPr lang="en-US" altLang="zh-CN" i="1">
                                <a:latin typeface="Cambria Math"/>
                              </a:rPr>
                              <m:t>𝐾</m:t>
                            </m:r>
                          </m:e>
                          <m:sub>
                            <m:r>
                              <a:rPr lang="en-US" altLang="zh-CN" i="1">
                                <a:latin typeface="Cambria Math"/>
                              </a:rPr>
                              <m:t>𝑎</m:t>
                            </m:r>
                          </m:sub>
                        </m:sSub>
                        <m:r>
                          <a:rPr lang="en-US" altLang="zh-CN" i="1">
                            <a:latin typeface="Cambria Math"/>
                          </a:rPr>
                          <m:t>𝑣</m:t>
                        </m:r>
                      </m:oMath>
                    </m:oMathPara>
                  </a14:m>
                  <a:endParaRPr lang="zh-CN" altLang="zh-CN" dirty="0"/>
                </a:p>
              </p:txBody>
            </p:sp>
          </mc:Choice>
          <mc:Fallback xmlns="">
            <p:sp>
              <p:nvSpPr>
                <p:cNvPr id="15" name="矩形 14"/>
                <p:cNvSpPr>
                  <a:spLocks noRot="1" noChangeAspect="1" noMove="1" noResize="1" noEditPoints="1" noAdjustHandles="1" noChangeArrowheads="1" noChangeShapeType="1" noTextEdit="1"/>
                </p:cNvSpPr>
                <p:nvPr/>
              </p:nvSpPr>
              <p:spPr>
                <a:xfrm>
                  <a:off x="2785186" y="5633461"/>
                  <a:ext cx="1359539" cy="369332"/>
                </a:xfrm>
                <a:prstGeom prst="rect">
                  <a:avLst/>
                </a:prstGeom>
                <a:blipFill rotWithShape="1">
                  <a:blip r:embed="rId11"/>
                  <a:stretch>
                    <a:fillRect/>
                  </a:stretch>
                </a:blipFill>
              </p:spPr>
              <p:txBody>
                <a:bodyPr/>
                <a:lstStyle/>
                <a:p>
                  <a:r>
                    <a:rPr lang="zh-CN" altLang="en-US">
                      <a:noFill/>
                    </a:rPr>
                    <a:t> </a:t>
                  </a:r>
                </a:p>
              </p:txBody>
            </p:sp>
          </mc:Fallback>
        </mc:AlternateContent>
        <p:sp>
          <p:nvSpPr>
            <p:cNvPr id="55" name="矩形 54"/>
            <p:cNvSpPr/>
            <p:nvPr/>
          </p:nvSpPr>
          <p:spPr>
            <a:xfrm>
              <a:off x="1698662" y="5972565"/>
              <a:ext cx="1126926" cy="373244"/>
            </a:xfrm>
            <a:prstGeom prst="rect">
              <a:avLst/>
            </a:prstGeom>
          </p:spPr>
          <p:txBody>
            <a:bodyPr wrap="square">
              <a:spAutoFit/>
            </a:bodyPr>
            <a:lstStyle/>
            <a:p>
              <a:pPr>
                <a:lnSpc>
                  <a:spcPts val="2400"/>
                </a:lnSpc>
              </a:pPr>
              <a:r>
                <a:rPr lang="zh-CN" altLang="en-US" b="1" dirty="0"/>
                <a:t>支持力</a:t>
              </a:r>
              <a:r>
                <a:rPr lang="zh-CN" altLang="en-US" b="1" dirty="0" smtClean="0"/>
                <a:t>：</a:t>
              </a:r>
              <a:endParaRPr lang="zh-CN" altLang="en-US" b="1" dirty="0"/>
            </a:p>
          </p:txBody>
        </p:sp>
        <mc:AlternateContent xmlns:mc="http://schemas.openxmlformats.org/markup-compatibility/2006" xmlns:a14="http://schemas.microsoft.com/office/drawing/2010/main">
          <mc:Choice Requires="a14">
            <p:sp>
              <p:nvSpPr>
                <p:cNvPr id="18" name="矩形 17"/>
                <p:cNvSpPr/>
                <p:nvPr/>
              </p:nvSpPr>
              <p:spPr>
                <a:xfrm>
                  <a:off x="2812141" y="5962452"/>
                  <a:ext cx="10470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a:rPr lang="en-US" altLang="zh-CN" i="1">
                                <a:latin typeface="Cambria Math"/>
                              </a:rPr>
                              <m:t>𝐹</m:t>
                            </m:r>
                          </m:e>
                          <m:sub>
                            <m:r>
                              <a:rPr lang="en-US" altLang="zh-CN" i="1">
                                <a:latin typeface="Cambria Math"/>
                              </a:rPr>
                              <m:t>𝑠</m:t>
                            </m:r>
                          </m:sub>
                        </m:sSub>
                        <m:r>
                          <a:rPr lang="en-US" altLang="zh-CN" i="1">
                            <a:latin typeface="Cambria Math"/>
                          </a:rPr>
                          <m:t>=</m:t>
                        </m:r>
                        <m:r>
                          <a:rPr lang="en-US" altLang="zh-CN" i="1">
                            <a:latin typeface="Cambria Math"/>
                          </a:rPr>
                          <m:t>𝑘𝐹</m:t>
                        </m:r>
                      </m:oMath>
                    </m:oMathPara>
                  </a14:m>
                  <a:endParaRPr lang="zh-CN" altLang="zh-CN" dirty="0"/>
                </a:p>
              </p:txBody>
            </p:sp>
          </mc:Choice>
          <mc:Fallback xmlns="">
            <p:sp>
              <p:nvSpPr>
                <p:cNvPr id="18" name="矩形 17"/>
                <p:cNvSpPr>
                  <a:spLocks noRot="1" noChangeAspect="1" noMove="1" noResize="1" noEditPoints="1" noAdjustHandles="1" noChangeArrowheads="1" noChangeShapeType="1" noTextEdit="1"/>
                </p:cNvSpPr>
                <p:nvPr/>
              </p:nvSpPr>
              <p:spPr>
                <a:xfrm>
                  <a:off x="2812141" y="5962452"/>
                  <a:ext cx="1047017" cy="369332"/>
                </a:xfrm>
                <a:prstGeom prst="rect">
                  <a:avLst/>
                </a:prstGeom>
                <a:blipFill rotWithShape="1">
                  <a:blip r:embed="rId12"/>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1508557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062" y="144873"/>
            <a:ext cx="6300788" cy="620589"/>
          </a:xfrm>
        </p:spPr>
        <p:txBody>
          <a:bodyPr/>
          <a:lstStyle/>
          <a:p>
            <a:r>
              <a:rPr lang="zh-CN" altLang="en-US" dirty="0">
                <a:solidFill>
                  <a:srgbClr val="FFFF00"/>
                </a:solidFill>
              </a:rPr>
              <a:t>关键技术</a:t>
            </a:r>
          </a:p>
        </p:txBody>
      </p:sp>
      <p:sp>
        <p:nvSpPr>
          <p:cNvPr id="7" name="矩形 6"/>
          <p:cNvSpPr/>
          <p:nvPr/>
        </p:nvSpPr>
        <p:spPr>
          <a:xfrm>
            <a:off x="210576" y="908720"/>
            <a:ext cx="7704856" cy="5778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400" b="1" dirty="0" smtClean="0"/>
              <a:t>数值积分策略</a:t>
            </a:r>
            <a:endParaRPr lang="zh-CN" altLang="en-US" sz="2400" b="1" dirty="0"/>
          </a:p>
        </p:txBody>
      </p:sp>
      <mc:AlternateContent xmlns:mc="http://schemas.openxmlformats.org/markup-compatibility/2006">
        <mc:Choice xmlns:a14="http://schemas.microsoft.com/office/drawing/2010/main" Requires="a14">
          <p:sp>
            <p:nvSpPr>
              <p:cNvPr id="8" name="矩形 7"/>
              <p:cNvSpPr/>
              <p:nvPr/>
            </p:nvSpPr>
            <p:spPr>
              <a:xfrm>
                <a:off x="699392" y="1447616"/>
                <a:ext cx="7833048" cy="482869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smtClean="0"/>
                  <a:t>       </a:t>
                </a:r>
                <a:r>
                  <a:rPr lang="zh-CN" altLang="en-US" sz="2000" dirty="0" smtClean="0"/>
                  <a:t>传统的梯形法公式，在第一次迭代时采用显示欧拉法求得预测值，在这里则</a:t>
                </a:r>
                <a:r>
                  <a:rPr lang="en-US" altLang="zh-CN" sz="2000" dirty="0" err="1" smtClean="0"/>
                  <a:t>Verlet</a:t>
                </a:r>
                <a:r>
                  <a:rPr lang="zh-CN" altLang="en-US" sz="2000" dirty="0" smtClean="0"/>
                  <a:t>公式</a:t>
                </a:r>
                <a:r>
                  <a:rPr lang="zh-CN" altLang="en-US" sz="2000" dirty="0" smtClean="0"/>
                  <a:t>进行</a:t>
                </a:r>
                <a:r>
                  <a:rPr lang="zh-CN" altLang="en-US" sz="2000" dirty="0"/>
                  <a:t>初值</a:t>
                </a:r>
                <a:r>
                  <a:rPr lang="zh-CN" altLang="en-US" sz="2000" dirty="0" smtClean="0"/>
                  <a:t>预测</a:t>
                </a:r>
                <a:r>
                  <a:rPr lang="zh-CN" altLang="en-US" sz="2000" dirty="0" smtClean="0"/>
                  <a:t>，</a:t>
                </a:r>
                <a:r>
                  <a:rPr lang="en-US" altLang="zh-CN" sz="2000" dirty="0" err="1" smtClean="0"/>
                  <a:t>Verlet</a:t>
                </a:r>
                <a:r>
                  <a:rPr lang="zh-CN" altLang="en-US" sz="2000" dirty="0" smtClean="0"/>
                  <a:t>方法相对显示欧拉法有更高的精度和更快的速度。</a:t>
                </a:r>
                <a:endParaRPr lang="en-US" altLang="zh-CN" sz="2000" dirty="0" smtClean="0"/>
              </a:p>
              <a:p>
                <a:pPr>
                  <a:lnSpc>
                    <a:spcPct val="150000"/>
                  </a:lnSpc>
                </a:pPr>
                <a:r>
                  <a:rPr lang="en-US" altLang="zh-CN" sz="2000" dirty="0" smtClean="0"/>
                  <a:t>       </a:t>
                </a:r>
                <a:r>
                  <a:rPr lang="zh-CN" altLang="zh-CN" sz="2000" dirty="0" smtClean="0"/>
                  <a:t>首先</a:t>
                </a:r>
                <a:r>
                  <a:rPr lang="zh-CN" altLang="zh-CN" sz="2000" dirty="0"/>
                  <a:t>通过</a:t>
                </a:r>
                <a:r>
                  <a:rPr lang="en-US" altLang="zh-CN" sz="2000" dirty="0" err="1"/>
                  <a:t>Verlet</a:t>
                </a:r>
                <a:r>
                  <a:rPr lang="zh-CN" altLang="zh-CN" sz="2000" dirty="0"/>
                  <a:t>公式计算预测值：</a:t>
                </a:r>
                <a:endParaRPr lang="zh-CN" altLang="en-US" sz="2000" dirty="0"/>
              </a:p>
              <a:p>
                <a:pPr>
                  <a:lnSpc>
                    <a:spcPct val="150000"/>
                  </a:lnSpc>
                </a:pPr>
                <a14:m>
                  <m:oMathPara xmlns:m="http://schemas.openxmlformats.org/officeDocument/2006/math">
                    <m:oMathParaPr>
                      <m:jc m:val="centerGroup"/>
                    </m:oMathParaPr>
                    <m:oMath xmlns:m="http://schemas.openxmlformats.org/officeDocument/2006/math">
                      <m:sSubSup>
                        <m:sSubSupPr>
                          <m:ctrlPr>
                            <a:rPr lang="zh-CN" altLang="zh-CN" sz="2000" i="1">
                              <a:latin typeface="Cambria Math"/>
                            </a:rPr>
                          </m:ctrlPr>
                        </m:sSubSupPr>
                        <m:e>
                          <m:r>
                            <m:rPr>
                              <m:sty m:val="p"/>
                            </m:rPr>
                            <a:rPr lang="en-US" altLang="zh-CN" sz="2000">
                              <a:latin typeface="Cambria Math"/>
                            </a:rPr>
                            <m:t>S</m:t>
                          </m:r>
                        </m:e>
                        <m:sub>
                          <m:r>
                            <a:rPr lang="en-US" altLang="zh-CN" sz="2000" i="1">
                              <a:latin typeface="Cambria Math"/>
                            </a:rPr>
                            <m:t>𝑛</m:t>
                          </m:r>
                          <m:r>
                            <a:rPr lang="en-US" altLang="zh-CN" sz="2000" i="1">
                              <a:latin typeface="Cambria Math"/>
                            </a:rPr>
                            <m:t>+1</m:t>
                          </m:r>
                        </m:sub>
                        <m:sup>
                          <m:r>
                            <a:rPr lang="en-US" altLang="zh-CN" sz="2000" i="1">
                              <a:latin typeface="Cambria Math"/>
                            </a:rPr>
                            <m:t>(0)</m:t>
                          </m:r>
                        </m:sup>
                      </m:sSubSup>
                      <m:r>
                        <a:rPr lang="en-US" altLang="zh-CN" sz="2000" i="1">
                          <a:latin typeface="Cambria Math"/>
                        </a:rPr>
                        <m:t>=2</m:t>
                      </m:r>
                      <m:sSub>
                        <m:sSubPr>
                          <m:ctrlPr>
                            <a:rPr lang="zh-CN" altLang="zh-CN" sz="2000" i="1">
                              <a:latin typeface="Cambria Math"/>
                            </a:rPr>
                          </m:ctrlPr>
                        </m:sSubPr>
                        <m:e>
                          <m:r>
                            <a:rPr lang="en-US" altLang="zh-CN" sz="2000" i="1">
                              <a:latin typeface="Cambria Math"/>
                            </a:rPr>
                            <m:t>𝑆</m:t>
                          </m:r>
                        </m:e>
                        <m:sub>
                          <m:r>
                            <a:rPr lang="en-US" altLang="zh-CN" sz="2000" i="1">
                              <a:latin typeface="Cambria Math"/>
                            </a:rPr>
                            <m:t>𝑛</m:t>
                          </m:r>
                        </m:sub>
                      </m:sSub>
                      <m:r>
                        <a:rPr lang="en-US" altLang="zh-CN" sz="2000" i="1">
                          <a:latin typeface="Cambria Math"/>
                        </a:rPr>
                        <m:t>−</m:t>
                      </m:r>
                      <m:sSub>
                        <m:sSubPr>
                          <m:ctrlPr>
                            <a:rPr lang="zh-CN" altLang="zh-CN" sz="2000" i="1">
                              <a:latin typeface="Cambria Math"/>
                            </a:rPr>
                          </m:ctrlPr>
                        </m:sSubPr>
                        <m:e>
                          <m:r>
                            <a:rPr lang="en-US" altLang="zh-CN" sz="2000" i="1">
                              <a:latin typeface="Cambria Math"/>
                            </a:rPr>
                            <m:t>𝑆</m:t>
                          </m:r>
                        </m:e>
                        <m:sub>
                          <m:r>
                            <a:rPr lang="en-US" altLang="zh-CN" sz="2000" i="1">
                              <a:latin typeface="Cambria Math"/>
                            </a:rPr>
                            <m:t>𝑛</m:t>
                          </m:r>
                          <m:r>
                            <a:rPr lang="en-US" altLang="zh-CN" sz="2000" i="1">
                              <a:latin typeface="Cambria Math"/>
                            </a:rPr>
                            <m:t>−1</m:t>
                          </m:r>
                        </m:sub>
                      </m:sSub>
                      <m:r>
                        <a:rPr lang="en-US" altLang="zh-CN" sz="2000" i="1">
                          <a:latin typeface="Cambria Math"/>
                        </a:rPr>
                        <m:t>+</m:t>
                      </m:r>
                      <m:sSub>
                        <m:sSubPr>
                          <m:ctrlPr>
                            <a:rPr lang="zh-CN" altLang="zh-CN" sz="2000" i="1">
                              <a:latin typeface="Cambria Math"/>
                            </a:rPr>
                          </m:ctrlPr>
                        </m:sSubPr>
                        <m:e>
                          <m:r>
                            <a:rPr lang="en-US" altLang="zh-CN" sz="2000" i="1">
                              <a:latin typeface="Cambria Math"/>
                            </a:rPr>
                            <m:t>𝑎</m:t>
                          </m:r>
                        </m:e>
                        <m:sub>
                          <m:r>
                            <a:rPr lang="en-US" altLang="zh-CN" sz="2000" i="1">
                              <a:latin typeface="Cambria Math"/>
                            </a:rPr>
                            <m:t>𝑛</m:t>
                          </m:r>
                        </m:sub>
                      </m:sSub>
                      <m:sSup>
                        <m:sSupPr>
                          <m:ctrlPr>
                            <a:rPr lang="zh-CN" altLang="zh-CN" sz="2000" i="1">
                              <a:latin typeface="Cambria Math"/>
                            </a:rPr>
                          </m:ctrlPr>
                        </m:sSupPr>
                        <m:e>
                          <m:r>
                            <a:rPr lang="en-US" altLang="zh-CN" sz="2000" i="1">
                              <a:latin typeface="Cambria Math"/>
                            </a:rPr>
                            <m:t>∆</m:t>
                          </m:r>
                          <m:r>
                            <a:rPr lang="en-US" altLang="zh-CN" sz="2000" i="1">
                              <a:latin typeface="Cambria Math"/>
                            </a:rPr>
                            <m:t>𝑡</m:t>
                          </m:r>
                        </m:e>
                        <m:sup>
                          <m:r>
                            <a:rPr lang="en-US" altLang="zh-CN" sz="2000" i="1">
                              <a:latin typeface="Cambria Math"/>
                            </a:rPr>
                            <m:t>2</m:t>
                          </m:r>
                        </m:sup>
                      </m:sSup>
                    </m:oMath>
                  </m:oMathPara>
                </a14:m>
                <a:endParaRPr lang="en-US" altLang="zh-CN" sz="2000" dirty="0" smtClean="0"/>
              </a:p>
              <a:p>
                <a:pPr>
                  <a:lnSpc>
                    <a:spcPct val="150000"/>
                  </a:lnSpc>
                </a:pPr>
                <a:r>
                  <a:rPr lang="en-US" altLang="zh-CN" sz="2000" dirty="0" smtClean="0"/>
                  <a:t>       </a:t>
                </a:r>
                <a:r>
                  <a:rPr lang="zh-CN" altLang="zh-CN" sz="2000" dirty="0"/>
                  <a:t>之后，利用梯形法进行数次迭代之后，即可得到质点在下一时刻较为精确的位移近似值，迭代公式如下，</a:t>
                </a:r>
              </a:p>
              <a:p>
                <a:pPr/>
                <a14:m>
                  <m:oMathPara xmlns:m="http://schemas.openxmlformats.org/officeDocument/2006/math">
                    <m:oMathParaPr>
                      <m:jc m:val="centerGroup"/>
                    </m:oMathParaPr>
                    <m:oMath xmlns:m="http://schemas.openxmlformats.org/officeDocument/2006/math">
                      <m:d>
                        <m:dPr>
                          <m:begChr m:val="{"/>
                          <m:endChr m:val=""/>
                          <m:ctrlPr>
                            <a:rPr lang="zh-CN" altLang="zh-CN" sz="2000" i="1">
                              <a:latin typeface="Cambria Math"/>
                            </a:rPr>
                          </m:ctrlPr>
                        </m:dPr>
                        <m:e>
                          <m:eqArr>
                            <m:eqArrPr>
                              <m:ctrlPr>
                                <a:rPr lang="zh-CN" altLang="zh-CN" sz="2000" i="1">
                                  <a:latin typeface="Cambria Math"/>
                                </a:rPr>
                              </m:ctrlPr>
                            </m:eqArrPr>
                            <m:e>
                              <m:sSubSup>
                                <m:sSubSupPr>
                                  <m:ctrlPr>
                                    <a:rPr lang="zh-CN" altLang="zh-CN" sz="2000" i="1">
                                      <a:latin typeface="Cambria Math"/>
                                    </a:rPr>
                                  </m:ctrlPr>
                                </m:sSubSupPr>
                                <m:e>
                                  <m:r>
                                    <m:rPr>
                                      <m:sty m:val="p"/>
                                    </m:rPr>
                                    <a:rPr lang="en-US" altLang="zh-CN" sz="2000">
                                      <a:latin typeface="Cambria Math"/>
                                    </a:rPr>
                                    <m:t>V</m:t>
                                  </m:r>
                                </m:e>
                                <m:sub>
                                  <m:r>
                                    <a:rPr lang="en-US" altLang="zh-CN" sz="2000" i="1">
                                      <a:latin typeface="Cambria Math"/>
                                    </a:rPr>
                                    <m:t>𝑛</m:t>
                                  </m:r>
                                  <m:r>
                                    <a:rPr lang="en-US" altLang="zh-CN" sz="2000" i="1">
                                      <a:latin typeface="Cambria Math"/>
                                    </a:rPr>
                                    <m:t>+1</m:t>
                                  </m:r>
                                </m:sub>
                                <m:sup>
                                  <m:r>
                                    <a:rPr lang="en-US" altLang="zh-CN" sz="2000" i="1">
                                      <a:latin typeface="Cambria Math"/>
                                    </a:rPr>
                                    <m:t>(</m:t>
                                  </m:r>
                                  <m:r>
                                    <a:rPr lang="en-US" altLang="zh-CN" sz="2000" i="1">
                                      <a:latin typeface="Cambria Math"/>
                                    </a:rPr>
                                    <m:t>𝑗</m:t>
                                  </m:r>
                                  <m:r>
                                    <a:rPr lang="en-US" altLang="zh-CN" sz="2000" i="1">
                                      <a:latin typeface="Cambria Math"/>
                                    </a:rPr>
                                    <m:t>+1)</m:t>
                                  </m:r>
                                </m:sup>
                              </m:sSubSup>
                              <m:r>
                                <a:rPr lang="en-US" altLang="zh-CN" sz="2000" i="1">
                                  <a:latin typeface="Cambria Math"/>
                                </a:rPr>
                                <m:t>=</m:t>
                              </m:r>
                              <m:f>
                                <m:fPr>
                                  <m:ctrlPr>
                                    <a:rPr lang="zh-CN" altLang="zh-CN" sz="2000" i="1">
                                      <a:latin typeface="Cambria Math"/>
                                    </a:rPr>
                                  </m:ctrlPr>
                                </m:fPr>
                                <m:num>
                                  <m:sSubSup>
                                    <m:sSubSupPr>
                                      <m:ctrlPr>
                                        <a:rPr lang="zh-CN" altLang="zh-CN" sz="2000" i="1">
                                          <a:latin typeface="Cambria Math"/>
                                        </a:rPr>
                                      </m:ctrlPr>
                                    </m:sSubSupPr>
                                    <m:e>
                                      <m:r>
                                        <a:rPr lang="en-US" altLang="zh-CN" sz="2000" i="1">
                                          <a:latin typeface="Cambria Math"/>
                                        </a:rPr>
                                        <m:t>𝑆</m:t>
                                      </m:r>
                                    </m:e>
                                    <m:sub>
                                      <m:r>
                                        <a:rPr lang="en-US" altLang="zh-CN" sz="2000" i="1">
                                          <a:latin typeface="Cambria Math"/>
                                        </a:rPr>
                                        <m:t>𝑛</m:t>
                                      </m:r>
                                      <m:r>
                                        <a:rPr lang="en-US" altLang="zh-CN" sz="2000" i="1">
                                          <a:latin typeface="Cambria Math"/>
                                        </a:rPr>
                                        <m:t>+1</m:t>
                                      </m:r>
                                    </m:sub>
                                    <m:sup>
                                      <m:r>
                                        <a:rPr lang="en-US" altLang="zh-CN" sz="2000" i="1">
                                          <a:latin typeface="Cambria Math"/>
                                        </a:rPr>
                                        <m:t>(</m:t>
                                      </m:r>
                                      <m:r>
                                        <a:rPr lang="en-US" altLang="zh-CN" sz="2000" i="1">
                                          <a:latin typeface="Cambria Math"/>
                                        </a:rPr>
                                        <m:t>𝑗</m:t>
                                      </m:r>
                                      <m:r>
                                        <a:rPr lang="en-US" altLang="zh-CN" sz="2000" i="1">
                                          <a:latin typeface="Cambria Math"/>
                                        </a:rPr>
                                        <m:t>)</m:t>
                                      </m:r>
                                    </m:sup>
                                  </m:sSubSup>
                                  <m:r>
                                    <a:rPr lang="en-US" altLang="zh-CN" sz="2000" i="1">
                                      <a:latin typeface="Cambria Math"/>
                                    </a:rPr>
                                    <m:t>−</m:t>
                                  </m:r>
                                  <m:sSub>
                                    <m:sSubPr>
                                      <m:ctrlPr>
                                        <a:rPr lang="zh-CN" altLang="zh-CN" sz="2000" i="1">
                                          <a:latin typeface="Cambria Math"/>
                                        </a:rPr>
                                      </m:ctrlPr>
                                    </m:sSubPr>
                                    <m:e>
                                      <m:r>
                                        <a:rPr lang="en-US" altLang="zh-CN" sz="2000" i="1">
                                          <a:latin typeface="Cambria Math"/>
                                        </a:rPr>
                                        <m:t>𝑆</m:t>
                                      </m:r>
                                    </m:e>
                                    <m:sub>
                                      <m:r>
                                        <a:rPr lang="en-US" altLang="zh-CN" sz="2000" i="1">
                                          <a:latin typeface="Cambria Math"/>
                                        </a:rPr>
                                        <m:t>𝑛</m:t>
                                      </m:r>
                                    </m:sub>
                                  </m:sSub>
                                </m:num>
                                <m:den>
                                  <m:r>
                                    <a:rPr lang="en-US" altLang="zh-CN" sz="2000" i="1">
                                      <a:latin typeface="Cambria Math"/>
                                    </a:rPr>
                                    <m:t>∆</m:t>
                                  </m:r>
                                  <m:r>
                                    <a:rPr lang="en-US" altLang="zh-CN" sz="2000" i="1">
                                      <a:latin typeface="Cambria Math"/>
                                    </a:rPr>
                                    <m:t>𝑡</m:t>
                                  </m:r>
                                </m:den>
                              </m:f>
                            </m:e>
                            <m:e>
                              <m:sSubSup>
                                <m:sSubSupPr>
                                  <m:ctrlPr>
                                    <a:rPr lang="zh-CN" altLang="zh-CN" sz="2000" i="1">
                                      <a:latin typeface="Cambria Math"/>
                                    </a:rPr>
                                  </m:ctrlPr>
                                </m:sSubSupPr>
                                <m:e>
                                  <m:r>
                                    <a:rPr lang="en-US" altLang="zh-CN" sz="2000" i="1">
                                      <a:latin typeface="Cambria Math"/>
                                    </a:rPr>
                                    <m:t>𝑆</m:t>
                                  </m:r>
                                </m:e>
                                <m:sub>
                                  <m:r>
                                    <a:rPr lang="en-US" altLang="zh-CN" sz="2000" i="1">
                                      <a:latin typeface="Cambria Math"/>
                                    </a:rPr>
                                    <m:t>𝑛</m:t>
                                  </m:r>
                                  <m:r>
                                    <a:rPr lang="en-US" altLang="zh-CN" sz="2000" i="1">
                                      <a:latin typeface="Cambria Math"/>
                                    </a:rPr>
                                    <m:t>+1</m:t>
                                  </m:r>
                                </m:sub>
                                <m:sup>
                                  <m:r>
                                    <a:rPr lang="en-US" altLang="zh-CN" sz="2000" i="1">
                                      <a:latin typeface="Cambria Math"/>
                                    </a:rPr>
                                    <m:t>(</m:t>
                                  </m:r>
                                  <m:r>
                                    <a:rPr lang="en-US" altLang="zh-CN" sz="2000" i="1">
                                      <a:latin typeface="Cambria Math"/>
                                    </a:rPr>
                                    <m:t>𝑗</m:t>
                                  </m:r>
                                  <m:r>
                                    <a:rPr lang="en-US" altLang="zh-CN" sz="2000" i="1">
                                      <a:latin typeface="Cambria Math"/>
                                    </a:rPr>
                                    <m:t>+1)</m:t>
                                  </m:r>
                                </m:sup>
                              </m:sSubSup>
                              <m:r>
                                <a:rPr lang="en-US" altLang="zh-CN" sz="2000" i="1">
                                  <a:latin typeface="Cambria Math"/>
                                </a:rPr>
                                <m:t>=</m:t>
                              </m:r>
                              <m:sSub>
                                <m:sSubPr>
                                  <m:ctrlPr>
                                    <a:rPr lang="zh-CN" altLang="zh-CN" sz="2000" i="1">
                                      <a:latin typeface="Cambria Math"/>
                                    </a:rPr>
                                  </m:ctrlPr>
                                </m:sSubPr>
                                <m:e>
                                  <m:r>
                                    <a:rPr lang="en-US" altLang="zh-CN" sz="2000" i="1">
                                      <a:latin typeface="Cambria Math"/>
                                    </a:rPr>
                                    <m:t>𝑆</m:t>
                                  </m:r>
                                </m:e>
                                <m:sub>
                                  <m:r>
                                    <a:rPr lang="en-US" altLang="zh-CN" sz="2000" i="1">
                                      <a:latin typeface="Cambria Math"/>
                                    </a:rPr>
                                    <m:t>𝑛</m:t>
                                  </m:r>
                                </m:sub>
                              </m:sSub>
                              <m:r>
                                <a:rPr lang="en-US" altLang="zh-CN" sz="2000" i="1">
                                  <a:latin typeface="Cambria Math"/>
                                </a:rPr>
                                <m:t>+</m:t>
                              </m:r>
                              <m:f>
                                <m:fPr>
                                  <m:ctrlPr>
                                    <a:rPr lang="zh-CN" altLang="zh-CN" sz="2000" i="1">
                                      <a:latin typeface="Cambria Math"/>
                                    </a:rPr>
                                  </m:ctrlPr>
                                </m:fPr>
                                <m:num>
                                  <m:r>
                                    <a:rPr lang="en-US" altLang="zh-CN" sz="2000" i="1">
                                      <a:latin typeface="Cambria Math"/>
                                    </a:rPr>
                                    <m:t>1</m:t>
                                  </m:r>
                                </m:num>
                                <m:den>
                                  <m:r>
                                    <a:rPr lang="en-US" altLang="zh-CN" sz="2000" i="1">
                                      <a:latin typeface="Cambria Math"/>
                                    </a:rPr>
                                    <m:t>2</m:t>
                                  </m:r>
                                </m:den>
                              </m:f>
                              <m:r>
                                <a:rPr lang="en-US" altLang="zh-CN" sz="2000" i="1">
                                  <a:latin typeface="Cambria Math"/>
                                </a:rPr>
                                <m:t>∆</m:t>
                              </m:r>
                              <m:r>
                                <a:rPr lang="en-US" altLang="zh-CN" sz="2000" i="1">
                                  <a:latin typeface="Cambria Math"/>
                                </a:rPr>
                                <m:t>𝑡</m:t>
                              </m:r>
                              <m:d>
                                <m:dPr>
                                  <m:begChr m:val="["/>
                                  <m:endChr m:val="]"/>
                                  <m:ctrlPr>
                                    <a:rPr lang="zh-CN" altLang="zh-CN" sz="2000" i="1">
                                      <a:latin typeface="Cambria Math"/>
                                    </a:rPr>
                                  </m:ctrlPr>
                                </m:dPr>
                                <m:e>
                                  <m:sSub>
                                    <m:sSubPr>
                                      <m:ctrlPr>
                                        <a:rPr lang="zh-CN" altLang="zh-CN" sz="2000" i="1">
                                          <a:latin typeface="Cambria Math"/>
                                        </a:rPr>
                                      </m:ctrlPr>
                                    </m:sSubPr>
                                    <m:e>
                                      <m:r>
                                        <a:rPr lang="en-US" altLang="zh-CN" sz="2000" i="1">
                                          <a:latin typeface="Cambria Math"/>
                                        </a:rPr>
                                        <m:t>𝑉</m:t>
                                      </m:r>
                                    </m:e>
                                    <m:sub>
                                      <m:r>
                                        <a:rPr lang="en-US" altLang="zh-CN" sz="2000" i="1">
                                          <a:latin typeface="Cambria Math"/>
                                        </a:rPr>
                                        <m:t>𝑛</m:t>
                                      </m:r>
                                    </m:sub>
                                  </m:sSub>
                                  <m:r>
                                    <a:rPr lang="en-US" altLang="zh-CN" sz="2000" i="1">
                                      <a:latin typeface="Cambria Math"/>
                                    </a:rPr>
                                    <m:t>+</m:t>
                                  </m:r>
                                  <m:sSubSup>
                                    <m:sSubSupPr>
                                      <m:ctrlPr>
                                        <a:rPr lang="zh-CN" altLang="zh-CN" sz="2000" i="1">
                                          <a:latin typeface="Cambria Math"/>
                                        </a:rPr>
                                      </m:ctrlPr>
                                    </m:sSubSupPr>
                                    <m:e>
                                      <m:r>
                                        <a:rPr lang="en-US" altLang="zh-CN" sz="2000" i="1">
                                          <a:latin typeface="Cambria Math"/>
                                        </a:rPr>
                                        <m:t>𝑉</m:t>
                                      </m:r>
                                    </m:e>
                                    <m:sub>
                                      <m:r>
                                        <a:rPr lang="en-US" altLang="zh-CN" sz="2000" i="1">
                                          <a:latin typeface="Cambria Math"/>
                                        </a:rPr>
                                        <m:t>𝑛</m:t>
                                      </m:r>
                                      <m:r>
                                        <a:rPr lang="en-US" altLang="zh-CN" sz="2000" i="1">
                                          <a:latin typeface="Cambria Math"/>
                                        </a:rPr>
                                        <m:t>+1</m:t>
                                      </m:r>
                                    </m:sub>
                                    <m:sup>
                                      <m:r>
                                        <a:rPr lang="en-US" altLang="zh-CN" sz="2000" i="1">
                                          <a:latin typeface="Cambria Math"/>
                                        </a:rPr>
                                        <m:t>(</m:t>
                                      </m:r>
                                      <m:r>
                                        <a:rPr lang="en-US" altLang="zh-CN" sz="2000" i="1">
                                          <a:latin typeface="Cambria Math"/>
                                        </a:rPr>
                                        <m:t>𝑗</m:t>
                                      </m:r>
                                      <m:r>
                                        <a:rPr lang="en-US" altLang="zh-CN" sz="2000" i="1">
                                          <a:latin typeface="Cambria Math"/>
                                        </a:rPr>
                                        <m:t>+1)</m:t>
                                      </m:r>
                                    </m:sup>
                                  </m:sSubSup>
                                </m:e>
                              </m:d>
                            </m:e>
                          </m:eqArr>
                        </m:e>
                      </m:d>
                    </m:oMath>
                  </m:oMathPara>
                </a14:m>
                <a:endParaRPr lang="zh-CN" altLang="zh-CN" sz="2000" dirty="0"/>
              </a:p>
            </p:txBody>
          </p:sp>
        </mc:Choice>
        <mc:Fallback>
          <p:sp>
            <p:nvSpPr>
              <p:cNvPr id="8" name="矩形 7"/>
              <p:cNvSpPr>
                <a:spLocks noRot="1" noChangeAspect="1" noMove="1" noResize="1" noEditPoints="1" noAdjustHandles="1" noChangeArrowheads="1" noChangeShapeType="1" noTextEdit="1"/>
              </p:cNvSpPr>
              <p:nvPr/>
            </p:nvSpPr>
            <p:spPr>
              <a:xfrm>
                <a:off x="699392" y="1447616"/>
                <a:ext cx="7833048" cy="4828694"/>
              </a:xfrm>
              <a:prstGeom prst="rect">
                <a:avLst/>
              </a:prstGeom>
              <a:blipFill rotWithShape="1">
                <a:blip r:embed="rId3"/>
                <a:stretch>
                  <a:fillRect l="-856" r="-34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3145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062" y="144873"/>
            <a:ext cx="6300788" cy="620589"/>
          </a:xfrm>
        </p:spPr>
        <p:txBody>
          <a:bodyPr/>
          <a:lstStyle/>
          <a:p>
            <a:r>
              <a:rPr lang="zh-CN" altLang="en-US" dirty="0">
                <a:solidFill>
                  <a:srgbClr val="FFFF00"/>
                </a:solidFill>
              </a:rPr>
              <a:t>关键技术</a:t>
            </a:r>
          </a:p>
        </p:txBody>
      </p:sp>
      <p:sp>
        <p:nvSpPr>
          <p:cNvPr id="7" name="矩形 6"/>
          <p:cNvSpPr/>
          <p:nvPr/>
        </p:nvSpPr>
        <p:spPr>
          <a:xfrm>
            <a:off x="210576" y="908720"/>
            <a:ext cx="7704856" cy="5778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400" b="1" dirty="0" smtClean="0"/>
              <a:t>碰撞检测</a:t>
            </a:r>
            <a:endParaRPr lang="zh-CN" altLang="en-US" sz="2400" b="1" dirty="0"/>
          </a:p>
        </p:txBody>
      </p:sp>
      <p:grpSp>
        <p:nvGrpSpPr>
          <p:cNvPr id="8" name="画布 62"/>
          <p:cNvGrpSpPr/>
          <p:nvPr/>
        </p:nvGrpSpPr>
        <p:grpSpPr>
          <a:xfrm>
            <a:off x="1814160" y="2492896"/>
            <a:ext cx="5278120" cy="3787775"/>
            <a:chOff x="0" y="0"/>
            <a:chExt cx="5278120" cy="3787775"/>
          </a:xfrm>
          <a:effectLst/>
        </p:grpSpPr>
        <p:sp>
          <p:nvSpPr>
            <p:cNvPr id="9" name="矩形 8"/>
            <p:cNvSpPr/>
            <p:nvPr/>
          </p:nvSpPr>
          <p:spPr>
            <a:xfrm>
              <a:off x="0" y="0"/>
              <a:ext cx="5278120" cy="3787775"/>
            </a:xfrm>
            <a:prstGeom prst="rect">
              <a:avLst/>
            </a:prstGeom>
          </p:spPr>
        </p:sp>
        <p:grpSp>
          <p:nvGrpSpPr>
            <p:cNvPr id="10" name="组合 9"/>
            <p:cNvGrpSpPr/>
            <p:nvPr/>
          </p:nvGrpSpPr>
          <p:grpSpPr>
            <a:xfrm>
              <a:off x="2083086" y="56463"/>
              <a:ext cx="1185252" cy="905013"/>
              <a:chOff x="1714204" y="26773"/>
              <a:chExt cx="1185252" cy="905013"/>
            </a:xfrm>
          </p:grpSpPr>
          <p:sp>
            <p:nvSpPr>
              <p:cNvPr id="107" name="椭圆 106"/>
              <p:cNvSpPr/>
              <p:nvPr/>
            </p:nvSpPr>
            <p:spPr>
              <a:xfrm>
                <a:off x="2270175" y="85724"/>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8" name="椭圆 107"/>
              <p:cNvSpPr/>
              <p:nvPr/>
            </p:nvSpPr>
            <p:spPr>
              <a:xfrm>
                <a:off x="1784550" y="501749"/>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9" name="椭圆 108"/>
              <p:cNvSpPr/>
              <p:nvPr/>
            </p:nvSpPr>
            <p:spPr>
              <a:xfrm>
                <a:off x="2130825" y="400198"/>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0" name="椭圆 109"/>
              <p:cNvSpPr/>
              <p:nvPr/>
            </p:nvSpPr>
            <p:spPr>
              <a:xfrm>
                <a:off x="1978275" y="181123"/>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1" name="椭圆 110"/>
              <p:cNvSpPr/>
              <p:nvPr/>
            </p:nvSpPr>
            <p:spPr>
              <a:xfrm>
                <a:off x="2079675" y="762148"/>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2" name="椭圆 111"/>
              <p:cNvSpPr/>
              <p:nvPr/>
            </p:nvSpPr>
            <p:spPr>
              <a:xfrm>
                <a:off x="2448375" y="692248"/>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3" name="椭圆 112"/>
              <p:cNvSpPr/>
              <p:nvPr/>
            </p:nvSpPr>
            <p:spPr>
              <a:xfrm>
                <a:off x="2724750" y="149621"/>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4" name="椭圆 113"/>
              <p:cNvSpPr/>
              <p:nvPr/>
            </p:nvSpPr>
            <p:spPr>
              <a:xfrm>
                <a:off x="2467425" y="355798"/>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5" name="椭圆 114"/>
              <p:cNvSpPr/>
              <p:nvPr/>
            </p:nvSpPr>
            <p:spPr>
              <a:xfrm>
                <a:off x="2687100" y="507901"/>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16" name="直接连接符 115"/>
              <p:cNvCxnSpPr/>
              <p:nvPr/>
            </p:nvCxnSpPr>
            <p:spPr>
              <a:xfrm flipH="1">
                <a:off x="2068134" y="149621"/>
                <a:ext cx="190191" cy="79713"/>
              </a:xfrm>
              <a:prstGeom prst="line">
                <a:avLst/>
              </a:prstGeom>
              <a:effectLst/>
            </p:spPr>
            <p:style>
              <a:lnRef idx="2">
                <a:schemeClr val="dk1"/>
              </a:lnRef>
              <a:fillRef idx="0">
                <a:schemeClr val="dk1"/>
              </a:fillRef>
              <a:effectRef idx="1">
                <a:schemeClr val="dk1"/>
              </a:effectRef>
              <a:fontRef idx="minor">
                <a:schemeClr val="tx1"/>
              </a:fontRef>
            </p:style>
          </p:cxnSp>
          <p:cxnSp>
            <p:nvCxnSpPr>
              <p:cNvPr id="117" name="直接连接符 116"/>
              <p:cNvCxnSpPr>
                <a:stCxn id="110" idx="3"/>
                <a:endCxn id="108" idx="7"/>
              </p:cNvCxnSpPr>
              <p:nvPr/>
            </p:nvCxnSpPr>
            <p:spPr>
              <a:xfrm flipH="1">
                <a:off x="1876734" y="273307"/>
                <a:ext cx="117357" cy="244258"/>
              </a:xfrm>
              <a:prstGeom prst="line">
                <a:avLst/>
              </a:prstGeom>
              <a:effectLst/>
            </p:spPr>
            <p:style>
              <a:lnRef idx="2">
                <a:schemeClr val="dk1"/>
              </a:lnRef>
              <a:fillRef idx="0">
                <a:schemeClr val="dk1"/>
              </a:fillRef>
              <a:effectRef idx="1">
                <a:schemeClr val="dk1"/>
              </a:effectRef>
              <a:fontRef idx="minor">
                <a:schemeClr val="tx1"/>
              </a:fontRef>
            </p:style>
          </p:cxnSp>
          <p:cxnSp>
            <p:nvCxnSpPr>
              <p:cNvPr id="118" name="直接连接符 117"/>
              <p:cNvCxnSpPr>
                <a:stCxn id="109" idx="4"/>
                <a:endCxn id="111" idx="0"/>
              </p:cNvCxnSpPr>
              <p:nvPr/>
            </p:nvCxnSpPr>
            <p:spPr>
              <a:xfrm flipH="1">
                <a:off x="2133675" y="508198"/>
                <a:ext cx="51150" cy="253950"/>
              </a:xfrm>
              <a:prstGeom prst="line">
                <a:avLst/>
              </a:prstGeom>
              <a:effectLst/>
            </p:spPr>
            <p:style>
              <a:lnRef idx="2">
                <a:schemeClr val="dk1"/>
              </a:lnRef>
              <a:fillRef idx="0">
                <a:schemeClr val="dk1"/>
              </a:fillRef>
              <a:effectRef idx="1">
                <a:schemeClr val="dk1"/>
              </a:effectRef>
              <a:fontRef idx="minor">
                <a:schemeClr val="tx1"/>
              </a:fontRef>
            </p:style>
          </p:cxnSp>
          <p:cxnSp>
            <p:nvCxnSpPr>
              <p:cNvPr id="119" name="直接连接符 118"/>
              <p:cNvCxnSpPr/>
              <p:nvPr/>
            </p:nvCxnSpPr>
            <p:spPr>
              <a:xfrm flipH="1">
                <a:off x="2187984" y="175138"/>
                <a:ext cx="117357" cy="244258"/>
              </a:xfrm>
              <a:prstGeom prst="line">
                <a:avLst/>
              </a:prstGeom>
              <a:effectLst/>
            </p:spPr>
            <p:style>
              <a:lnRef idx="2">
                <a:schemeClr val="dk1"/>
              </a:lnRef>
              <a:fillRef idx="0">
                <a:schemeClr val="dk1"/>
              </a:fillRef>
              <a:effectRef idx="1">
                <a:schemeClr val="dk1"/>
              </a:effectRef>
              <a:fontRef idx="minor">
                <a:schemeClr val="tx1"/>
              </a:fontRef>
            </p:style>
          </p:cxnSp>
          <p:cxnSp>
            <p:nvCxnSpPr>
              <p:cNvPr id="120" name="直接连接符 119"/>
              <p:cNvCxnSpPr>
                <a:stCxn id="114" idx="2"/>
                <a:endCxn id="109" idx="6"/>
              </p:cNvCxnSpPr>
              <p:nvPr/>
            </p:nvCxnSpPr>
            <p:spPr>
              <a:xfrm flipH="1">
                <a:off x="2238825" y="409798"/>
                <a:ext cx="228600" cy="44400"/>
              </a:xfrm>
              <a:prstGeom prst="line">
                <a:avLst/>
              </a:prstGeom>
              <a:effectLst/>
            </p:spPr>
            <p:style>
              <a:lnRef idx="2">
                <a:schemeClr val="dk1"/>
              </a:lnRef>
              <a:fillRef idx="0">
                <a:schemeClr val="dk1"/>
              </a:fillRef>
              <a:effectRef idx="1">
                <a:schemeClr val="dk1"/>
              </a:effectRef>
              <a:fontRef idx="minor">
                <a:schemeClr val="tx1"/>
              </a:fontRef>
            </p:style>
          </p:cxnSp>
          <p:cxnSp>
            <p:nvCxnSpPr>
              <p:cNvPr id="121" name="直接连接符 120"/>
              <p:cNvCxnSpPr>
                <a:stCxn id="109" idx="3"/>
              </p:cNvCxnSpPr>
              <p:nvPr/>
            </p:nvCxnSpPr>
            <p:spPr>
              <a:xfrm flipH="1">
                <a:off x="1873669" y="492382"/>
                <a:ext cx="272972" cy="79183"/>
              </a:xfrm>
              <a:prstGeom prst="line">
                <a:avLst/>
              </a:prstGeom>
              <a:effectLst/>
            </p:spPr>
            <p:style>
              <a:lnRef idx="2">
                <a:schemeClr val="dk1"/>
              </a:lnRef>
              <a:fillRef idx="0">
                <a:schemeClr val="dk1"/>
              </a:fillRef>
              <a:effectRef idx="1">
                <a:schemeClr val="dk1"/>
              </a:effectRef>
              <a:fontRef idx="minor">
                <a:schemeClr val="tx1"/>
              </a:fontRef>
            </p:style>
          </p:cxnSp>
          <p:cxnSp>
            <p:nvCxnSpPr>
              <p:cNvPr id="122" name="直接连接符 121"/>
              <p:cNvCxnSpPr>
                <a:stCxn id="113" idx="1"/>
                <a:endCxn id="107" idx="6"/>
              </p:cNvCxnSpPr>
              <p:nvPr/>
            </p:nvCxnSpPr>
            <p:spPr>
              <a:xfrm flipH="1" flipV="1">
                <a:off x="2378175" y="139724"/>
                <a:ext cx="362391" cy="25713"/>
              </a:xfrm>
              <a:prstGeom prst="line">
                <a:avLst/>
              </a:prstGeom>
              <a:effectLst/>
            </p:spPr>
            <p:style>
              <a:lnRef idx="2">
                <a:schemeClr val="dk1"/>
              </a:lnRef>
              <a:fillRef idx="0">
                <a:schemeClr val="dk1"/>
              </a:fillRef>
              <a:effectRef idx="1">
                <a:schemeClr val="dk1"/>
              </a:effectRef>
              <a:fontRef idx="minor">
                <a:schemeClr val="tx1"/>
              </a:fontRef>
            </p:style>
          </p:cxnSp>
          <p:cxnSp>
            <p:nvCxnSpPr>
              <p:cNvPr id="123" name="直接连接符 122"/>
              <p:cNvCxnSpPr>
                <a:stCxn id="112" idx="3"/>
                <a:endCxn id="111" idx="6"/>
              </p:cNvCxnSpPr>
              <p:nvPr/>
            </p:nvCxnSpPr>
            <p:spPr>
              <a:xfrm flipH="1">
                <a:off x="2187675" y="784432"/>
                <a:ext cx="276516" cy="31716"/>
              </a:xfrm>
              <a:prstGeom prst="line">
                <a:avLst/>
              </a:prstGeom>
              <a:effectLst/>
            </p:spPr>
            <p:style>
              <a:lnRef idx="2">
                <a:schemeClr val="dk1"/>
              </a:lnRef>
              <a:fillRef idx="0">
                <a:schemeClr val="dk1"/>
              </a:fillRef>
              <a:effectRef idx="1">
                <a:schemeClr val="dk1"/>
              </a:effectRef>
              <a:fontRef idx="minor">
                <a:schemeClr val="tx1"/>
              </a:fontRef>
            </p:style>
          </p:cxnSp>
          <p:cxnSp>
            <p:nvCxnSpPr>
              <p:cNvPr id="124" name="直接连接符 123"/>
              <p:cNvCxnSpPr>
                <a:stCxn id="111" idx="1"/>
                <a:endCxn id="108" idx="5"/>
              </p:cNvCxnSpPr>
              <p:nvPr/>
            </p:nvCxnSpPr>
            <p:spPr>
              <a:xfrm flipH="1" flipV="1">
                <a:off x="1876734" y="593933"/>
                <a:ext cx="218757" cy="184031"/>
              </a:xfrm>
              <a:prstGeom prst="line">
                <a:avLst/>
              </a:prstGeom>
              <a:effectLst/>
            </p:spPr>
            <p:style>
              <a:lnRef idx="2">
                <a:schemeClr val="dk1"/>
              </a:lnRef>
              <a:fillRef idx="0">
                <a:schemeClr val="dk1"/>
              </a:fillRef>
              <a:effectRef idx="1">
                <a:schemeClr val="dk1"/>
              </a:effectRef>
              <a:fontRef idx="minor">
                <a:schemeClr val="tx1"/>
              </a:fontRef>
            </p:style>
          </p:cxnSp>
          <p:cxnSp>
            <p:nvCxnSpPr>
              <p:cNvPr id="125" name="直接连接符 124"/>
              <p:cNvCxnSpPr>
                <a:stCxn id="109" idx="1"/>
                <a:endCxn id="110" idx="5"/>
              </p:cNvCxnSpPr>
              <p:nvPr/>
            </p:nvCxnSpPr>
            <p:spPr>
              <a:xfrm flipH="1" flipV="1">
                <a:off x="2070459" y="273307"/>
                <a:ext cx="76182" cy="142707"/>
              </a:xfrm>
              <a:prstGeom prst="line">
                <a:avLst/>
              </a:prstGeom>
              <a:effectLst/>
            </p:spPr>
            <p:style>
              <a:lnRef idx="2">
                <a:schemeClr val="dk1"/>
              </a:lnRef>
              <a:fillRef idx="0">
                <a:schemeClr val="dk1"/>
              </a:fillRef>
              <a:effectRef idx="1">
                <a:schemeClr val="dk1"/>
              </a:effectRef>
              <a:fontRef idx="minor">
                <a:schemeClr val="tx1"/>
              </a:fontRef>
            </p:style>
          </p:cxnSp>
          <p:cxnSp>
            <p:nvCxnSpPr>
              <p:cNvPr id="126" name="直接连接符 125"/>
              <p:cNvCxnSpPr>
                <a:stCxn id="113" idx="3"/>
                <a:endCxn id="114" idx="7"/>
              </p:cNvCxnSpPr>
              <p:nvPr/>
            </p:nvCxnSpPr>
            <p:spPr>
              <a:xfrm flipH="1">
                <a:off x="2559609" y="241805"/>
                <a:ext cx="180957" cy="129809"/>
              </a:xfrm>
              <a:prstGeom prst="line">
                <a:avLst/>
              </a:prstGeom>
              <a:effectLst/>
            </p:spPr>
            <p:style>
              <a:lnRef idx="2">
                <a:schemeClr val="dk1"/>
              </a:lnRef>
              <a:fillRef idx="0">
                <a:schemeClr val="dk1"/>
              </a:fillRef>
              <a:effectRef idx="1">
                <a:schemeClr val="dk1"/>
              </a:effectRef>
              <a:fontRef idx="minor">
                <a:schemeClr val="tx1"/>
              </a:fontRef>
            </p:style>
          </p:cxnSp>
          <p:cxnSp>
            <p:nvCxnSpPr>
              <p:cNvPr id="127" name="直接连接符 126"/>
              <p:cNvCxnSpPr>
                <a:stCxn id="114" idx="1"/>
                <a:endCxn id="107" idx="5"/>
              </p:cNvCxnSpPr>
              <p:nvPr/>
            </p:nvCxnSpPr>
            <p:spPr>
              <a:xfrm flipH="1" flipV="1">
                <a:off x="2362359" y="177908"/>
                <a:ext cx="120882" cy="193706"/>
              </a:xfrm>
              <a:prstGeom prst="line">
                <a:avLst/>
              </a:prstGeom>
              <a:effectLst/>
            </p:spPr>
            <p:style>
              <a:lnRef idx="2">
                <a:schemeClr val="dk1"/>
              </a:lnRef>
              <a:fillRef idx="0">
                <a:schemeClr val="dk1"/>
              </a:fillRef>
              <a:effectRef idx="1">
                <a:schemeClr val="dk1"/>
              </a:effectRef>
              <a:fontRef idx="minor">
                <a:schemeClr val="tx1"/>
              </a:fontRef>
            </p:style>
          </p:cxnSp>
          <p:cxnSp>
            <p:nvCxnSpPr>
              <p:cNvPr id="128" name="直接连接符 127"/>
              <p:cNvCxnSpPr>
                <a:stCxn id="115" idx="2"/>
                <a:endCxn id="114" idx="5"/>
              </p:cNvCxnSpPr>
              <p:nvPr/>
            </p:nvCxnSpPr>
            <p:spPr>
              <a:xfrm flipH="1" flipV="1">
                <a:off x="2559609" y="447982"/>
                <a:ext cx="127491" cy="113919"/>
              </a:xfrm>
              <a:prstGeom prst="line">
                <a:avLst/>
              </a:prstGeom>
              <a:effectLst/>
            </p:spPr>
            <p:style>
              <a:lnRef idx="2">
                <a:schemeClr val="dk1"/>
              </a:lnRef>
              <a:fillRef idx="0">
                <a:schemeClr val="dk1"/>
              </a:fillRef>
              <a:effectRef idx="1">
                <a:schemeClr val="dk1"/>
              </a:effectRef>
              <a:fontRef idx="minor">
                <a:schemeClr val="tx1"/>
              </a:fontRef>
            </p:style>
          </p:cxnSp>
          <p:cxnSp>
            <p:nvCxnSpPr>
              <p:cNvPr id="129" name="直接连接符 128"/>
              <p:cNvCxnSpPr>
                <a:stCxn id="114" idx="4"/>
                <a:endCxn id="112" idx="0"/>
              </p:cNvCxnSpPr>
              <p:nvPr/>
            </p:nvCxnSpPr>
            <p:spPr>
              <a:xfrm flipH="1">
                <a:off x="2502375" y="463798"/>
                <a:ext cx="19050" cy="228450"/>
              </a:xfrm>
              <a:prstGeom prst="line">
                <a:avLst/>
              </a:prstGeom>
              <a:effectLst/>
            </p:spPr>
            <p:style>
              <a:lnRef idx="2">
                <a:schemeClr val="dk1"/>
              </a:lnRef>
              <a:fillRef idx="0">
                <a:schemeClr val="dk1"/>
              </a:fillRef>
              <a:effectRef idx="1">
                <a:schemeClr val="dk1"/>
              </a:effectRef>
              <a:fontRef idx="minor">
                <a:schemeClr val="tx1"/>
              </a:fontRef>
            </p:style>
          </p:cxnSp>
          <p:cxnSp>
            <p:nvCxnSpPr>
              <p:cNvPr id="130" name="直接连接符 129"/>
              <p:cNvCxnSpPr>
                <a:stCxn id="113" idx="4"/>
                <a:endCxn id="115" idx="0"/>
              </p:cNvCxnSpPr>
              <p:nvPr/>
            </p:nvCxnSpPr>
            <p:spPr>
              <a:xfrm flipH="1">
                <a:off x="2741100" y="257621"/>
                <a:ext cx="37650" cy="250280"/>
              </a:xfrm>
              <a:prstGeom prst="line">
                <a:avLst/>
              </a:prstGeom>
              <a:effectLst/>
            </p:spPr>
            <p:style>
              <a:lnRef idx="2">
                <a:schemeClr val="dk1"/>
              </a:lnRef>
              <a:fillRef idx="0">
                <a:schemeClr val="dk1"/>
              </a:fillRef>
              <a:effectRef idx="1">
                <a:schemeClr val="dk1"/>
              </a:effectRef>
              <a:fontRef idx="minor">
                <a:schemeClr val="tx1"/>
              </a:fontRef>
            </p:style>
          </p:cxnSp>
          <p:cxnSp>
            <p:nvCxnSpPr>
              <p:cNvPr id="131" name="直接连接符 130"/>
              <p:cNvCxnSpPr>
                <a:stCxn id="115" idx="3"/>
                <a:endCxn id="112" idx="6"/>
              </p:cNvCxnSpPr>
              <p:nvPr/>
            </p:nvCxnSpPr>
            <p:spPr>
              <a:xfrm flipH="1">
                <a:off x="2556375" y="600085"/>
                <a:ext cx="146541" cy="146163"/>
              </a:xfrm>
              <a:prstGeom prst="line">
                <a:avLst/>
              </a:prstGeom>
              <a:effectLst/>
            </p:spPr>
            <p:style>
              <a:lnRef idx="2">
                <a:schemeClr val="dk1"/>
              </a:lnRef>
              <a:fillRef idx="0">
                <a:schemeClr val="dk1"/>
              </a:fillRef>
              <a:effectRef idx="1">
                <a:schemeClr val="dk1"/>
              </a:effectRef>
              <a:fontRef idx="minor">
                <a:schemeClr val="tx1"/>
              </a:fontRef>
            </p:style>
          </p:cxnSp>
          <p:cxnSp>
            <p:nvCxnSpPr>
              <p:cNvPr id="132" name="直接连接符 131"/>
              <p:cNvCxnSpPr>
                <a:stCxn id="112" idx="1"/>
                <a:endCxn id="109" idx="5"/>
              </p:cNvCxnSpPr>
              <p:nvPr/>
            </p:nvCxnSpPr>
            <p:spPr>
              <a:xfrm flipH="1" flipV="1">
                <a:off x="2223009" y="492382"/>
                <a:ext cx="241182" cy="215682"/>
              </a:xfrm>
              <a:prstGeom prst="line">
                <a:avLst/>
              </a:prstGeom>
              <a:effectLst/>
            </p:spPr>
            <p:style>
              <a:lnRef idx="2">
                <a:schemeClr val="dk1"/>
              </a:lnRef>
              <a:fillRef idx="0">
                <a:schemeClr val="dk1"/>
              </a:fillRef>
              <a:effectRef idx="1">
                <a:schemeClr val="dk1"/>
              </a:effectRef>
              <a:fontRef idx="minor">
                <a:schemeClr val="tx1"/>
              </a:fontRef>
            </p:style>
          </p:cxnSp>
          <p:sp>
            <p:nvSpPr>
              <p:cNvPr id="133" name="矩形 132"/>
              <p:cNvSpPr/>
              <p:nvPr/>
            </p:nvSpPr>
            <p:spPr>
              <a:xfrm>
                <a:off x="1714204" y="26773"/>
                <a:ext cx="1185252" cy="905013"/>
              </a:xfrm>
              <a:prstGeom prst="rect">
                <a:avLst/>
              </a:prstGeom>
              <a:noFill/>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11" name="组合 10"/>
            <p:cNvGrpSpPr/>
            <p:nvPr/>
          </p:nvGrpSpPr>
          <p:grpSpPr>
            <a:xfrm>
              <a:off x="3614159" y="2162686"/>
              <a:ext cx="456966" cy="422195"/>
              <a:chOff x="3328409" y="1925166"/>
              <a:chExt cx="456966" cy="422195"/>
            </a:xfrm>
          </p:grpSpPr>
          <p:sp>
            <p:nvSpPr>
              <p:cNvPr id="103" name="椭圆 102"/>
              <p:cNvSpPr/>
              <p:nvPr/>
            </p:nvSpPr>
            <p:spPr>
              <a:xfrm>
                <a:off x="3392284" y="2169938"/>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4" name="椭圆 103"/>
              <p:cNvSpPr/>
              <p:nvPr/>
            </p:nvSpPr>
            <p:spPr>
              <a:xfrm>
                <a:off x="3631009" y="1985591"/>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05" name="直接连接符 104"/>
              <p:cNvCxnSpPr>
                <a:stCxn id="104" idx="3"/>
                <a:endCxn id="103" idx="6"/>
              </p:cNvCxnSpPr>
              <p:nvPr/>
            </p:nvCxnSpPr>
            <p:spPr>
              <a:xfrm flipH="1">
                <a:off x="3500284" y="2077775"/>
                <a:ext cx="146541" cy="146163"/>
              </a:xfrm>
              <a:prstGeom prst="line">
                <a:avLst/>
              </a:prstGeom>
              <a:effectLst/>
            </p:spPr>
            <p:style>
              <a:lnRef idx="2">
                <a:schemeClr val="dk1"/>
              </a:lnRef>
              <a:fillRef idx="0">
                <a:schemeClr val="dk1"/>
              </a:fillRef>
              <a:effectRef idx="1">
                <a:schemeClr val="dk1"/>
              </a:effectRef>
              <a:fontRef idx="minor">
                <a:schemeClr val="tx1"/>
              </a:fontRef>
            </p:style>
          </p:cxnSp>
          <p:sp>
            <p:nvSpPr>
              <p:cNvPr id="106" name="矩形 105"/>
              <p:cNvSpPr/>
              <p:nvPr/>
            </p:nvSpPr>
            <p:spPr>
              <a:xfrm>
                <a:off x="3328409" y="1925166"/>
                <a:ext cx="456966" cy="422195"/>
              </a:xfrm>
              <a:prstGeom prst="rect">
                <a:avLst/>
              </a:prstGeom>
              <a:noFill/>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12" name="组合 11"/>
            <p:cNvGrpSpPr/>
            <p:nvPr/>
          </p:nvGrpSpPr>
          <p:grpSpPr>
            <a:xfrm>
              <a:off x="1402373" y="1106667"/>
              <a:ext cx="735948" cy="905013"/>
              <a:chOff x="1116623" y="956631"/>
              <a:chExt cx="735948" cy="905013"/>
            </a:xfrm>
          </p:grpSpPr>
          <p:sp>
            <p:nvSpPr>
              <p:cNvPr id="90" name="椭圆 89"/>
              <p:cNvSpPr/>
              <p:nvPr/>
            </p:nvSpPr>
            <p:spPr>
              <a:xfrm>
                <a:off x="1675754" y="1017937"/>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1" name="椭圆 90"/>
              <p:cNvSpPr/>
              <p:nvPr/>
            </p:nvSpPr>
            <p:spPr>
              <a:xfrm>
                <a:off x="1190129" y="1433962"/>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2" name="椭圆 91"/>
              <p:cNvSpPr/>
              <p:nvPr/>
            </p:nvSpPr>
            <p:spPr>
              <a:xfrm>
                <a:off x="1536404" y="1332411"/>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3" name="椭圆 92"/>
              <p:cNvSpPr/>
              <p:nvPr/>
            </p:nvSpPr>
            <p:spPr>
              <a:xfrm>
                <a:off x="1383854" y="1113336"/>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4" name="椭圆 93"/>
              <p:cNvSpPr/>
              <p:nvPr/>
            </p:nvSpPr>
            <p:spPr>
              <a:xfrm>
                <a:off x="1485254" y="1694361"/>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95" name="直接连接符 94"/>
              <p:cNvCxnSpPr/>
              <p:nvPr/>
            </p:nvCxnSpPr>
            <p:spPr>
              <a:xfrm flipH="1">
                <a:off x="1473713" y="1081834"/>
                <a:ext cx="190191" cy="79713"/>
              </a:xfrm>
              <a:prstGeom prst="line">
                <a:avLst/>
              </a:prstGeom>
              <a:effectLst/>
            </p:spPr>
            <p:style>
              <a:lnRef idx="2">
                <a:schemeClr val="dk1"/>
              </a:lnRef>
              <a:fillRef idx="0">
                <a:schemeClr val="dk1"/>
              </a:fillRef>
              <a:effectRef idx="1">
                <a:schemeClr val="dk1"/>
              </a:effectRef>
              <a:fontRef idx="minor">
                <a:schemeClr val="tx1"/>
              </a:fontRef>
            </p:style>
          </p:cxnSp>
          <p:cxnSp>
            <p:nvCxnSpPr>
              <p:cNvPr id="96" name="直接连接符 95"/>
              <p:cNvCxnSpPr>
                <a:stCxn id="93" idx="3"/>
                <a:endCxn id="91" idx="7"/>
              </p:cNvCxnSpPr>
              <p:nvPr/>
            </p:nvCxnSpPr>
            <p:spPr>
              <a:xfrm flipH="1">
                <a:off x="1282313" y="1205520"/>
                <a:ext cx="117357" cy="244258"/>
              </a:xfrm>
              <a:prstGeom prst="line">
                <a:avLst/>
              </a:prstGeom>
              <a:effectLst/>
            </p:spPr>
            <p:style>
              <a:lnRef idx="2">
                <a:schemeClr val="dk1"/>
              </a:lnRef>
              <a:fillRef idx="0">
                <a:schemeClr val="dk1"/>
              </a:fillRef>
              <a:effectRef idx="1">
                <a:schemeClr val="dk1"/>
              </a:effectRef>
              <a:fontRef idx="minor">
                <a:schemeClr val="tx1"/>
              </a:fontRef>
            </p:style>
          </p:cxnSp>
          <p:cxnSp>
            <p:nvCxnSpPr>
              <p:cNvPr id="97" name="直接连接符 96"/>
              <p:cNvCxnSpPr>
                <a:stCxn id="92" idx="4"/>
                <a:endCxn id="94" idx="0"/>
              </p:cNvCxnSpPr>
              <p:nvPr/>
            </p:nvCxnSpPr>
            <p:spPr>
              <a:xfrm flipH="1">
                <a:off x="1539254" y="1440411"/>
                <a:ext cx="51150" cy="253950"/>
              </a:xfrm>
              <a:prstGeom prst="line">
                <a:avLst/>
              </a:prstGeom>
              <a:effectLst/>
            </p:spPr>
            <p:style>
              <a:lnRef idx="2">
                <a:schemeClr val="dk1"/>
              </a:lnRef>
              <a:fillRef idx="0">
                <a:schemeClr val="dk1"/>
              </a:fillRef>
              <a:effectRef idx="1">
                <a:schemeClr val="dk1"/>
              </a:effectRef>
              <a:fontRef idx="minor">
                <a:schemeClr val="tx1"/>
              </a:fontRef>
            </p:style>
          </p:cxnSp>
          <p:cxnSp>
            <p:nvCxnSpPr>
              <p:cNvPr id="98" name="直接连接符 97"/>
              <p:cNvCxnSpPr/>
              <p:nvPr/>
            </p:nvCxnSpPr>
            <p:spPr>
              <a:xfrm flipH="1">
                <a:off x="1593563" y="1107351"/>
                <a:ext cx="117357" cy="244258"/>
              </a:xfrm>
              <a:prstGeom prst="line">
                <a:avLst/>
              </a:prstGeom>
              <a:effectLst/>
            </p:spPr>
            <p:style>
              <a:lnRef idx="2">
                <a:schemeClr val="dk1"/>
              </a:lnRef>
              <a:fillRef idx="0">
                <a:schemeClr val="dk1"/>
              </a:fillRef>
              <a:effectRef idx="1">
                <a:schemeClr val="dk1"/>
              </a:effectRef>
              <a:fontRef idx="minor">
                <a:schemeClr val="tx1"/>
              </a:fontRef>
            </p:style>
          </p:cxnSp>
          <p:cxnSp>
            <p:nvCxnSpPr>
              <p:cNvPr id="99" name="直接连接符 98"/>
              <p:cNvCxnSpPr>
                <a:stCxn id="92" idx="3"/>
              </p:cNvCxnSpPr>
              <p:nvPr/>
            </p:nvCxnSpPr>
            <p:spPr>
              <a:xfrm flipH="1">
                <a:off x="1279248" y="1424595"/>
                <a:ext cx="272972" cy="79183"/>
              </a:xfrm>
              <a:prstGeom prst="line">
                <a:avLst/>
              </a:prstGeom>
              <a:effectLst/>
            </p:spPr>
            <p:style>
              <a:lnRef idx="2">
                <a:schemeClr val="dk1"/>
              </a:lnRef>
              <a:fillRef idx="0">
                <a:schemeClr val="dk1"/>
              </a:fillRef>
              <a:effectRef idx="1">
                <a:schemeClr val="dk1"/>
              </a:effectRef>
              <a:fontRef idx="minor">
                <a:schemeClr val="tx1"/>
              </a:fontRef>
            </p:style>
          </p:cxnSp>
          <p:cxnSp>
            <p:nvCxnSpPr>
              <p:cNvPr id="100" name="直接连接符 99"/>
              <p:cNvCxnSpPr>
                <a:stCxn id="94" idx="1"/>
                <a:endCxn id="91" idx="5"/>
              </p:cNvCxnSpPr>
              <p:nvPr/>
            </p:nvCxnSpPr>
            <p:spPr>
              <a:xfrm flipH="1" flipV="1">
                <a:off x="1282313" y="1526146"/>
                <a:ext cx="218757" cy="184031"/>
              </a:xfrm>
              <a:prstGeom prst="line">
                <a:avLst/>
              </a:prstGeom>
              <a:effectLst/>
            </p:spPr>
            <p:style>
              <a:lnRef idx="2">
                <a:schemeClr val="dk1"/>
              </a:lnRef>
              <a:fillRef idx="0">
                <a:schemeClr val="dk1"/>
              </a:fillRef>
              <a:effectRef idx="1">
                <a:schemeClr val="dk1"/>
              </a:effectRef>
              <a:fontRef idx="minor">
                <a:schemeClr val="tx1"/>
              </a:fontRef>
            </p:style>
          </p:cxnSp>
          <p:cxnSp>
            <p:nvCxnSpPr>
              <p:cNvPr id="101" name="直接连接符 100"/>
              <p:cNvCxnSpPr>
                <a:stCxn id="92" idx="1"/>
                <a:endCxn id="93" idx="5"/>
              </p:cNvCxnSpPr>
              <p:nvPr/>
            </p:nvCxnSpPr>
            <p:spPr>
              <a:xfrm flipH="1" flipV="1">
                <a:off x="1476038" y="1205520"/>
                <a:ext cx="76182" cy="142707"/>
              </a:xfrm>
              <a:prstGeom prst="line">
                <a:avLst/>
              </a:prstGeom>
              <a:effectLst/>
            </p:spPr>
            <p:style>
              <a:lnRef idx="2">
                <a:schemeClr val="dk1"/>
              </a:lnRef>
              <a:fillRef idx="0">
                <a:schemeClr val="dk1"/>
              </a:fillRef>
              <a:effectRef idx="1">
                <a:schemeClr val="dk1"/>
              </a:effectRef>
              <a:fontRef idx="minor">
                <a:schemeClr val="tx1"/>
              </a:fontRef>
            </p:style>
          </p:cxnSp>
          <p:sp>
            <p:nvSpPr>
              <p:cNvPr id="102" name="矩形 101"/>
              <p:cNvSpPr/>
              <p:nvPr/>
            </p:nvSpPr>
            <p:spPr>
              <a:xfrm>
                <a:off x="1116623" y="956631"/>
                <a:ext cx="735948" cy="905013"/>
              </a:xfrm>
              <a:prstGeom prst="rect">
                <a:avLst/>
              </a:prstGeom>
              <a:noFill/>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13" name="组合 12"/>
            <p:cNvGrpSpPr/>
            <p:nvPr/>
          </p:nvGrpSpPr>
          <p:grpSpPr>
            <a:xfrm>
              <a:off x="3137855" y="1106667"/>
              <a:ext cx="552929" cy="822739"/>
              <a:chOff x="2852105" y="1061993"/>
              <a:chExt cx="552929" cy="822739"/>
            </a:xfrm>
          </p:grpSpPr>
          <p:sp>
            <p:nvSpPr>
              <p:cNvPr id="80" name="椭圆 79"/>
              <p:cNvSpPr/>
              <p:nvPr/>
            </p:nvSpPr>
            <p:spPr>
              <a:xfrm>
                <a:off x="2941022" y="1683192"/>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1" name="椭圆 80"/>
              <p:cNvSpPr/>
              <p:nvPr/>
            </p:nvSpPr>
            <p:spPr>
              <a:xfrm>
                <a:off x="3217397" y="1140565"/>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2" name="椭圆 81"/>
              <p:cNvSpPr/>
              <p:nvPr/>
            </p:nvSpPr>
            <p:spPr>
              <a:xfrm>
                <a:off x="2960072" y="1346742"/>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3" name="椭圆 82"/>
              <p:cNvSpPr/>
              <p:nvPr/>
            </p:nvSpPr>
            <p:spPr>
              <a:xfrm>
                <a:off x="3179747" y="1498845"/>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84" name="直接连接符 83"/>
              <p:cNvCxnSpPr>
                <a:stCxn id="81" idx="3"/>
                <a:endCxn id="82" idx="7"/>
              </p:cNvCxnSpPr>
              <p:nvPr/>
            </p:nvCxnSpPr>
            <p:spPr>
              <a:xfrm flipH="1">
                <a:off x="3052256" y="1232749"/>
                <a:ext cx="180957" cy="129809"/>
              </a:xfrm>
              <a:prstGeom prst="line">
                <a:avLst/>
              </a:prstGeom>
              <a:effectLst/>
            </p:spPr>
            <p:style>
              <a:lnRef idx="2">
                <a:schemeClr val="dk1"/>
              </a:lnRef>
              <a:fillRef idx="0">
                <a:schemeClr val="dk1"/>
              </a:fillRef>
              <a:effectRef idx="1">
                <a:schemeClr val="dk1"/>
              </a:effectRef>
              <a:fontRef idx="minor">
                <a:schemeClr val="tx1"/>
              </a:fontRef>
            </p:style>
          </p:cxnSp>
          <p:cxnSp>
            <p:nvCxnSpPr>
              <p:cNvPr id="85" name="直接连接符 84"/>
              <p:cNvCxnSpPr>
                <a:stCxn id="83" idx="2"/>
                <a:endCxn id="82" idx="5"/>
              </p:cNvCxnSpPr>
              <p:nvPr/>
            </p:nvCxnSpPr>
            <p:spPr>
              <a:xfrm flipH="1" flipV="1">
                <a:off x="3052256" y="1438926"/>
                <a:ext cx="127491" cy="113919"/>
              </a:xfrm>
              <a:prstGeom prst="line">
                <a:avLst/>
              </a:prstGeom>
              <a:effectLst/>
            </p:spPr>
            <p:style>
              <a:lnRef idx="2">
                <a:schemeClr val="dk1"/>
              </a:lnRef>
              <a:fillRef idx="0">
                <a:schemeClr val="dk1"/>
              </a:fillRef>
              <a:effectRef idx="1">
                <a:schemeClr val="dk1"/>
              </a:effectRef>
              <a:fontRef idx="minor">
                <a:schemeClr val="tx1"/>
              </a:fontRef>
            </p:style>
          </p:cxnSp>
          <p:cxnSp>
            <p:nvCxnSpPr>
              <p:cNvPr id="86" name="直接连接符 85"/>
              <p:cNvCxnSpPr>
                <a:stCxn id="82" idx="4"/>
                <a:endCxn id="80" idx="0"/>
              </p:cNvCxnSpPr>
              <p:nvPr/>
            </p:nvCxnSpPr>
            <p:spPr>
              <a:xfrm flipH="1">
                <a:off x="2995022" y="1454742"/>
                <a:ext cx="19050" cy="228450"/>
              </a:xfrm>
              <a:prstGeom prst="line">
                <a:avLst/>
              </a:prstGeom>
              <a:effectLst/>
            </p:spPr>
            <p:style>
              <a:lnRef idx="2">
                <a:schemeClr val="dk1"/>
              </a:lnRef>
              <a:fillRef idx="0">
                <a:schemeClr val="dk1"/>
              </a:fillRef>
              <a:effectRef idx="1">
                <a:schemeClr val="dk1"/>
              </a:effectRef>
              <a:fontRef idx="minor">
                <a:schemeClr val="tx1"/>
              </a:fontRef>
            </p:style>
          </p:cxnSp>
          <p:cxnSp>
            <p:nvCxnSpPr>
              <p:cNvPr id="87" name="直接连接符 86"/>
              <p:cNvCxnSpPr>
                <a:stCxn id="81" idx="4"/>
                <a:endCxn id="83" idx="0"/>
              </p:cNvCxnSpPr>
              <p:nvPr/>
            </p:nvCxnSpPr>
            <p:spPr>
              <a:xfrm flipH="1">
                <a:off x="3233747" y="1248565"/>
                <a:ext cx="37650" cy="250280"/>
              </a:xfrm>
              <a:prstGeom prst="line">
                <a:avLst/>
              </a:prstGeom>
              <a:effectLst/>
            </p:spPr>
            <p:style>
              <a:lnRef idx="2">
                <a:schemeClr val="dk1"/>
              </a:lnRef>
              <a:fillRef idx="0">
                <a:schemeClr val="dk1"/>
              </a:fillRef>
              <a:effectRef idx="1">
                <a:schemeClr val="dk1"/>
              </a:effectRef>
              <a:fontRef idx="minor">
                <a:schemeClr val="tx1"/>
              </a:fontRef>
            </p:style>
          </p:cxnSp>
          <p:cxnSp>
            <p:nvCxnSpPr>
              <p:cNvPr id="88" name="直接连接符 87"/>
              <p:cNvCxnSpPr>
                <a:stCxn id="83" idx="3"/>
                <a:endCxn id="80" idx="6"/>
              </p:cNvCxnSpPr>
              <p:nvPr/>
            </p:nvCxnSpPr>
            <p:spPr>
              <a:xfrm flipH="1">
                <a:off x="3049022" y="1591029"/>
                <a:ext cx="146541" cy="146163"/>
              </a:xfrm>
              <a:prstGeom prst="line">
                <a:avLst/>
              </a:prstGeom>
              <a:effectLst/>
            </p:spPr>
            <p:style>
              <a:lnRef idx="2">
                <a:schemeClr val="dk1"/>
              </a:lnRef>
              <a:fillRef idx="0">
                <a:schemeClr val="dk1"/>
              </a:fillRef>
              <a:effectRef idx="1">
                <a:schemeClr val="dk1"/>
              </a:effectRef>
              <a:fontRef idx="minor">
                <a:schemeClr val="tx1"/>
              </a:fontRef>
            </p:style>
          </p:cxnSp>
          <p:sp>
            <p:nvSpPr>
              <p:cNvPr id="89" name="矩形 88"/>
              <p:cNvSpPr/>
              <p:nvPr/>
            </p:nvSpPr>
            <p:spPr>
              <a:xfrm>
                <a:off x="2852105" y="1061993"/>
                <a:ext cx="552929" cy="822739"/>
              </a:xfrm>
              <a:prstGeom prst="rect">
                <a:avLst/>
              </a:prstGeom>
              <a:noFill/>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14" name="组合 13"/>
            <p:cNvGrpSpPr/>
            <p:nvPr/>
          </p:nvGrpSpPr>
          <p:grpSpPr>
            <a:xfrm>
              <a:off x="1075278" y="2163693"/>
              <a:ext cx="502663" cy="561942"/>
              <a:chOff x="801404" y="1783661"/>
              <a:chExt cx="502663" cy="561942"/>
            </a:xfrm>
          </p:grpSpPr>
          <p:sp>
            <p:nvSpPr>
              <p:cNvPr id="73" name="椭圆 72"/>
              <p:cNvSpPr/>
              <p:nvPr/>
            </p:nvSpPr>
            <p:spPr>
              <a:xfrm>
                <a:off x="1154963" y="1855148"/>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4" name="椭圆 73"/>
              <p:cNvSpPr/>
              <p:nvPr/>
            </p:nvSpPr>
            <p:spPr>
              <a:xfrm>
                <a:off x="1015613" y="2169622"/>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5" name="椭圆 74"/>
              <p:cNvSpPr/>
              <p:nvPr/>
            </p:nvSpPr>
            <p:spPr>
              <a:xfrm>
                <a:off x="863063" y="1950547"/>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76" name="直接连接符 75"/>
              <p:cNvCxnSpPr>
                <a:stCxn id="73" idx="2"/>
                <a:endCxn id="75" idx="7"/>
              </p:cNvCxnSpPr>
              <p:nvPr/>
            </p:nvCxnSpPr>
            <p:spPr>
              <a:xfrm flipH="1">
                <a:off x="955247" y="1909148"/>
                <a:ext cx="199716" cy="57215"/>
              </a:xfrm>
              <a:prstGeom prst="line">
                <a:avLst/>
              </a:prstGeom>
              <a:effectLst/>
            </p:spPr>
            <p:style>
              <a:lnRef idx="2">
                <a:schemeClr val="dk1"/>
              </a:lnRef>
              <a:fillRef idx="0">
                <a:schemeClr val="dk1"/>
              </a:fillRef>
              <a:effectRef idx="1">
                <a:schemeClr val="dk1"/>
              </a:effectRef>
              <a:fontRef idx="minor">
                <a:schemeClr val="tx1"/>
              </a:fontRef>
            </p:style>
          </p:cxnSp>
          <p:cxnSp>
            <p:nvCxnSpPr>
              <p:cNvPr id="77" name="直接连接符 76"/>
              <p:cNvCxnSpPr/>
              <p:nvPr/>
            </p:nvCxnSpPr>
            <p:spPr>
              <a:xfrm flipH="1">
                <a:off x="1072772" y="1944562"/>
                <a:ext cx="117357" cy="244258"/>
              </a:xfrm>
              <a:prstGeom prst="line">
                <a:avLst/>
              </a:prstGeom>
              <a:effectLst/>
            </p:spPr>
            <p:style>
              <a:lnRef idx="2">
                <a:schemeClr val="dk1"/>
              </a:lnRef>
              <a:fillRef idx="0">
                <a:schemeClr val="dk1"/>
              </a:fillRef>
              <a:effectRef idx="1">
                <a:schemeClr val="dk1"/>
              </a:effectRef>
              <a:fontRef idx="minor">
                <a:schemeClr val="tx1"/>
              </a:fontRef>
            </p:style>
          </p:cxnSp>
          <p:cxnSp>
            <p:nvCxnSpPr>
              <p:cNvPr id="78" name="直接连接符 77"/>
              <p:cNvCxnSpPr>
                <a:stCxn id="74" idx="1"/>
                <a:endCxn id="75" idx="5"/>
              </p:cNvCxnSpPr>
              <p:nvPr/>
            </p:nvCxnSpPr>
            <p:spPr>
              <a:xfrm flipH="1" flipV="1">
                <a:off x="955247" y="2042731"/>
                <a:ext cx="76182" cy="142707"/>
              </a:xfrm>
              <a:prstGeom prst="line">
                <a:avLst/>
              </a:prstGeom>
              <a:effectLst/>
            </p:spPr>
            <p:style>
              <a:lnRef idx="2">
                <a:schemeClr val="dk1"/>
              </a:lnRef>
              <a:fillRef idx="0">
                <a:schemeClr val="dk1"/>
              </a:fillRef>
              <a:effectRef idx="1">
                <a:schemeClr val="dk1"/>
              </a:effectRef>
              <a:fontRef idx="minor">
                <a:schemeClr val="tx1"/>
              </a:fontRef>
            </p:style>
          </p:cxnSp>
          <p:sp>
            <p:nvSpPr>
              <p:cNvPr id="79" name="矩形 78"/>
              <p:cNvSpPr/>
              <p:nvPr/>
            </p:nvSpPr>
            <p:spPr>
              <a:xfrm>
                <a:off x="801404" y="1783661"/>
                <a:ext cx="502663" cy="561942"/>
              </a:xfrm>
              <a:prstGeom prst="rect">
                <a:avLst/>
              </a:prstGeom>
              <a:noFill/>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15" name="组合 14"/>
            <p:cNvGrpSpPr/>
            <p:nvPr/>
          </p:nvGrpSpPr>
          <p:grpSpPr>
            <a:xfrm>
              <a:off x="1991106" y="2159310"/>
              <a:ext cx="502663" cy="510856"/>
              <a:chOff x="1705356" y="1815319"/>
              <a:chExt cx="502663" cy="510856"/>
            </a:xfrm>
          </p:grpSpPr>
          <p:sp>
            <p:nvSpPr>
              <p:cNvPr id="69" name="椭圆 68"/>
              <p:cNvSpPr/>
              <p:nvPr/>
            </p:nvSpPr>
            <p:spPr>
              <a:xfrm>
                <a:off x="1755770" y="1893407"/>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0" name="椭圆 69"/>
              <p:cNvSpPr/>
              <p:nvPr/>
            </p:nvSpPr>
            <p:spPr>
              <a:xfrm>
                <a:off x="2050895" y="2153806"/>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71" name="直接连接符 70"/>
              <p:cNvCxnSpPr>
                <a:stCxn id="70" idx="1"/>
                <a:endCxn id="69" idx="5"/>
              </p:cNvCxnSpPr>
              <p:nvPr/>
            </p:nvCxnSpPr>
            <p:spPr>
              <a:xfrm flipH="1" flipV="1">
                <a:off x="1847954" y="1985591"/>
                <a:ext cx="218757" cy="184031"/>
              </a:xfrm>
              <a:prstGeom prst="line">
                <a:avLst/>
              </a:prstGeom>
              <a:effectLst/>
            </p:spPr>
            <p:style>
              <a:lnRef idx="2">
                <a:schemeClr val="dk1"/>
              </a:lnRef>
              <a:fillRef idx="0">
                <a:schemeClr val="dk1"/>
              </a:fillRef>
              <a:effectRef idx="1">
                <a:schemeClr val="dk1"/>
              </a:effectRef>
              <a:fontRef idx="minor">
                <a:schemeClr val="tx1"/>
              </a:fontRef>
            </p:style>
          </p:cxnSp>
          <p:sp>
            <p:nvSpPr>
              <p:cNvPr id="72" name="矩形 71"/>
              <p:cNvSpPr/>
              <p:nvPr/>
            </p:nvSpPr>
            <p:spPr>
              <a:xfrm>
                <a:off x="1705356" y="1815319"/>
                <a:ext cx="502663" cy="510856"/>
              </a:xfrm>
              <a:prstGeom prst="rect">
                <a:avLst/>
              </a:prstGeom>
              <a:noFill/>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16" name="组合 15"/>
            <p:cNvGrpSpPr/>
            <p:nvPr/>
          </p:nvGrpSpPr>
          <p:grpSpPr>
            <a:xfrm>
              <a:off x="2874645" y="2159192"/>
              <a:ext cx="502663" cy="464415"/>
              <a:chOff x="2704776" y="1856354"/>
              <a:chExt cx="502663" cy="464415"/>
            </a:xfrm>
          </p:grpSpPr>
          <p:sp>
            <p:nvSpPr>
              <p:cNvPr id="65" name="椭圆 64"/>
              <p:cNvSpPr/>
              <p:nvPr/>
            </p:nvSpPr>
            <p:spPr>
              <a:xfrm>
                <a:off x="3046232" y="1927135"/>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6" name="椭圆 65"/>
              <p:cNvSpPr/>
              <p:nvPr/>
            </p:nvSpPr>
            <p:spPr>
              <a:xfrm>
                <a:off x="2788907" y="2133312"/>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67" name="直接连接符 66"/>
              <p:cNvCxnSpPr>
                <a:stCxn id="65" idx="3"/>
                <a:endCxn id="66" idx="7"/>
              </p:cNvCxnSpPr>
              <p:nvPr/>
            </p:nvCxnSpPr>
            <p:spPr>
              <a:xfrm flipH="1">
                <a:off x="2881091" y="2019319"/>
                <a:ext cx="180957" cy="129809"/>
              </a:xfrm>
              <a:prstGeom prst="line">
                <a:avLst/>
              </a:prstGeom>
              <a:effectLst/>
            </p:spPr>
            <p:style>
              <a:lnRef idx="2">
                <a:schemeClr val="dk1"/>
              </a:lnRef>
              <a:fillRef idx="0">
                <a:schemeClr val="dk1"/>
              </a:fillRef>
              <a:effectRef idx="1">
                <a:schemeClr val="dk1"/>
              </a:effectRef>
              <a:fontRef idx="minor">
                <a:schemeClr val="tx1"/>
              </a:fontRef>
            </p:style>
          </p:cxnSp>
          <p:sp>
            <p:nvSpPr>
              <p:cNvPr id="68" name="矩形 67"/>
              <p:cNvSpPr/>
              <p:nvPr/>
            </p:nvSpPr>
            <p:spPr>
              <a:xfrm>
                <a:off x="2704776" y="1856354"/>
                <a:ext cx="502663" cy="464415"/>
              </a:xfrm>
              <a:prstGeom prst="rect">
                <a:avLst/>
              </a:prstGeom>
              <a:noFill/>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17" name="组合 16"/>
            <p:cNvGrpSpPr/>
            <p:nvPr/>
          </p:nvGrpSpPr>
          <p:grpSpPr>
            <a:xfrm>
              <a:off x="823685" y="2829309"/>
              <a:ext cx="377658" cy="422195"/>
              <a:chOff x="537935" y="2395835"/>
              <a:chExt cx="377658" cy="422195"/>
            </a:xfrm>
          </p:grpSpPr>
          <p:sp>
            <p:nvSpPr>
              <p:cNvPr id="61" name="椭圆 60"/>
              <p:cNvSpPr/>
              <p:nvPr/>
            </p:nvSpPr>
            <p:spPr>
              <a:xfrm>
                <a:off x="755063" y="2656510"/>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2" name="椭圆 61"/>
              <p:cNvSpPr/>
              <p:nvPr/>
            </p:nvSpPr>
            <p:spPr>
              <a:xfrm>
                <a:off x="602513" y="2437435"/>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63" name="直接连接符 62"/>
              <p:cNvCxnSpPr>
                <a:stCxn id="61" idx="1"/>
                <a:endCxn id="62" idx="5"/>
              </p:cNvCxnSpPr>
              <p:nvPr/>
            </p:nvCxnSpPr>
            <p:spPr>
              <a:xfrm flipH="1" flipV="1">
                <a:off x="694697" y="2529619"/>
                <a:ext cx="76182" cy="142707"/>
              </a:xfrm>
              <a:prstGeom prst="line">
                <a:avLst/>
              </a:prstGeom>
              <a:effectLst/>
            </p:spPr>
            <p:style>
              <a:lnRef idx="2">
                <a:schemeClr val="dk1"/>
              </a:lnRef>
              <a:fillRef idx="0">
                <a:schemeClr val="dk1"/>
              </a:fillRef>
              <a:effectRef idx="1">
                <a:schemeClr val="dk1"/>
              </a:effectRef>
              <a:fontRef idx="minor">
                <a:schemeClr val="tx1"/>
              </a:fontRef>
            </p:style>
          </p:cxnSp>
          <p:sp>
            <p:nvSpPr>
              <p:cNvPr id="64" name="矩形 63"/>
              <p:cNvSpPr/>
              <p:nvPr/>
            </p:nvSpPr>
            <p:spPr>
              <a:xfrm>
                <a:off x="537935" y="2395835"/>
                <a:ext cx="377658" cy="422195"/>
              </a:xfrm>
              <a:prstGeom prst="rect">
                <a:avLst/>
              </a:prstGeom>
              <a:noFill/>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18" name="组合 17"/>
            <p:cNvGrpSpPr/>
            <p:nvPr/>
          </p:nvGrpSpPr>
          <p:grpSpPr>
            <a:xfrm>
              <a:off x="1532235" y="2946559"/>
              <a:ext cx="180000" cy="180000"/>
              <a:chOff x="1329617" y="2507147"/>
              <a:chExt cx="180000" cy="180000"/>
            </a:xfrm>
          </p:grpSpPr>
          <p:sp>
            <p:nvSpPr>
              <p:cNvPr id="59" name="椭圆 58"/>
              <p:cNvSpPr/>
              <p:nvPr/>
            </p:nvSpPr>
            <p:spPr>
              <a:xfrm>
                <a:off x="1365713" y="2542655"/>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0" name="矩形 59"/>
              <p:cNvSpPr/>
              <p:nvPr/>
            </p:nvSpPr>
            <p:spPr>
              <a:xfrm>
                <a:off x="1329617" y="2507147"/>
                <a:ext cx="180000" cy="180000"/>
              </a:xfrm>
              <a:prstGeom prst="rect">
                <a:avLst/>
              </a:prstGeom>
              <a:noFill/>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19" name="组合 18"/>
            <p:cNvGrpSpPr/>
            <p:nvPr/>
          </p:nvGrpSpPr>
          <p:grpSpPr>
            <a:xfrm>
              <a:off x="1932645" y="2943539"/>
              <a:ext cx="180000" cy="180000"/>
              <a:chOff x="1329617" y="2507147"/>
              <a:chExt cx="180000" cy="180000"/>
            </a:xfrm>
          </p:grpSpPr>
          <p:sp>
            <p:nvSpPr>
              <p:cNvPr id="57" name="椭圆 56"/>
              <p:cNvSpPr/>
              <p:nvPr/>
            </p:nvSpPr>
            <p:spPr>
              <a:xfrm>
                <a:off x="1365713" y="2542655"/>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8" name="矩形 57"/>
              <p:cNvSpPr/>
              <p:nvPr/>
            </p:nvSpPr>
            <p:spPr>
              <a:xfrm>
                <a:off x="1329617" y="2507147"/>
                <a:ext cx="180000" cy="180000"/>
              </a:xfrm>
              <a:prstGeom prst="rect">
                <a:avLst/>
              </a:prstGeom>
              <a:noFill/>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20" name="组合 19"/>
            <p:cNvGrpSpPr/>
            <p:nvPr/>
          </p:nvGrpSpPr>
          <p:grpSpPr>
            <a:xfrm>
              <a:off x="2422401" y="2949477"/>
              <a:ext cx="180000" cy="180000"/>
              <a:chOff x="1329617" y="2507147"/>
              <a:chExt cx="180000" cy="180000"/>
            </a:xfrm>
          </p:grpSpPr>
          <p:sp>
            <p:nvSpPr>
              <p:cNvPr id="55" name="椭圆 54"/>
              <p:cNvSpPr/>
              <p:nvPr/>
            </p:nvSpPr>
            <p:spPr>
              <a:xfrm>
                <a:off x="1365713" y="2542655"/>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6" name="矩形 55"/>
              <p:cNvSpPr/>
              <p:nvPr/>
            </p:nvSpPr>
            <p:spPr>
              <a:xfrm>
                <a:off x="1329617" y="2507147"/>
                <a:ext cx="180000" cy="180000"/>
              </a:xfrm>
              <a:prstGeom prst="rect">
                <a:avLst/>
              </a:prstGeom>
              <a:noFill/>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21" name="组合 20"/>
            <p:cNvGrpSpPr/>
            <p:nvPr/>
          </p:nvGrpSpPr>
          <p:grpSpPr>
            <a:xfrm>
              <a:off x="2866504" y="2943539"/>
              <a:ext cx="180000" cy="180000"/>
              <a:chOff x="1329617" y="2507147"/>
              <a:chExt cx="180000" cy="180000"/>
            </a:xfrm>
          </p:grpSpPr>
          <p:sp>
            <p:nvSpPr>
              <p:cNvPr id="53" name="椭圆 52"/>
              <p:cNvSpPr/>
              <p:nvPr/>
            </p:nvSpPr>
            <p:spPr>
              <a:xfrm>
                <a:off x="1365713" y="2542655"/>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4" name="矩形 53"/>
              <p:cNvSpPr/>
              <p:nvPr/>
            </p:nvSpPr>
            <p:spPr>
              <a:xfrm>
                <a:off x="1329617" y="2507147"/>
                <a:ext cx="180000" cy="180000"/>
              </a:xfrm>
              <a:prstGeom prst="rect">
                <a:avLst/>
              </a:prstGeom>
              <a:noFill/>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22" name="组合 21"/>
            <p:cNvGrpSpPr/>
            <p:nvPr/>
          </p:nvGrpSpPr>
          <p:grpSpPr>
            <a:xfrm>
              <a:off x="3292369" y="2949477"/>
              <a:ext cx="180000" cy="180000"/>
              <a:chOff x="1329617" y="2507147"/>
              <a:chExt cx="180000" cy="180000"/>
            </a:xfrm>
          </p:grpSpPr>
          <p:sp>
            <p:nvSpPr>
              <p:cNvPr id="51" name="椭圆 50"/>
              <p:cNvSpPr/>
              <p:nvPr/>
            </p:nvSpPr>
            <p:spPr>
              <a:xfrm>
                <a:off x="1365713" y="2542655"/>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2" name="矩形 51"/>
              <p:cNvSpPr/>
              <p:nvPr/>
            </p:nvSpPr>
            <p:spPr>
              <a:xfrm>
                <a:off x="1329617" y="2507147"/>
                <a:ext cx="180000" cy="180000"/>
              </a:xfrm>
              <a:prstGeom prst="rect">
                <a:avLst/>
              </a:prstGeom>
              <a:noFill/>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23" name="组合 22"/>
            <p:cNvGrpSpPr/>
            <p:nvPr/>
          </p:nvGrpSpPr>
          <p:grpSpPr>
            <a:xfrm>
              <a:off x="3611156" y="2949477"/>
              <a:ext cx="180000" cy="180000"/>
              <a:chOff x="1329617" y="2507147"/>
              <a:chExt cx="180000" cy="180000"/>
            </a:xfrm>
          </p:grpSpPr>
          <p:sp>
            <p:nvSpPr>
              <p:cNvPr id="49" name="椭圆 48"/>
              <p:cNvSpPr/>
              <p:nvPr/>
            </p:nvSpPr>
            <p:spPr>
              <a:xfrm>
                <a:off x="1365713" y="2542655"/>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0" name="矩形 49"/>
              <p:cNvSpPr/>
              <p:nvPr/>
            </p:nvSpPr>
            <p:spPr>
              <a:xfrm>
                <a:off x="1329617" y="2507147"/>
                <a:ext cx="180000" cy="180000"/>
              </a:xfrm>
              <a:prstGeom prst="rect">
                <a:avLst/>
              </a:prstGeom>
              <a:noFill/>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24" name="组合 23"/>
            <p:cNvGrpSpPr/>
            <p:nvPr/>
          </p:nvGrpSpPr>
          <p:grpSpPr>
            <a:xfrm>
              <a:off x="3984107" y="2958359"/>
              <a:ext cx="180000" cy="180000"/>
              <a:chOff x="1329617" y="2507147"/>
              <a:chExt cx="180000" cy="180000"/>
            </a:xfrm>
          </p:grpSpPr>
          <p:sp>
            <p:nvSpPr>
              <p:cNvPr id="47" name="椭圆 46"/>
              <p:cNvSpPr/>
              <p:nvPr/>
            </p:nvSpPr>
            <p:spPr>
              <a:xfrm>
                <a:off x="1365713" y="2542655"/>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8" name="矩形 47"/>
              <p:cNvSpPr/>
              <p:nvPr/>
            </p:nvSpPr>
            <p:spPr>
              <a:xfrm>
                <a:off x="1329617" y="2507147"/>
                <a:ext cx="180000" cy="180000"/>
              </a:xfrm>
              <a:prstGeom prst="rect">
                <a:avLst/>
              </a:prstGeom>
              <a:noFill/>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25" name="组合 24"/>
            <p:cNvGrpSpPr/>
            <p:nvPr/>
          </p:nvGrpSpPr>
          <p:grpSpPr>
            <a:xfrm>
              <a:off x="595096" y="3414721"/>
              <a:ext cx="180000" cy="180000"/>
              <a:chOff x="1329617" y="2507147"/>
              <a:chExt cx="180000" cy="180000"/>
            </a:xfrm>
          </p:grpSpPr>
          <p:sp>
            <p:nvSpPr>
              <p:cNvPr id="45" name="椭圆 44"/>
              <p:cNvSpPr/>
              <p:nvPr/>
            </p:nvSpPr>
            <p:spPr>
              <a:xfrm>
                <a:off x="1365713" y="2542655"/>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6" name="矩形 45"/>
              <p:cNvSpPr/>
              <p:nvPr/>
            </p:nvSpPr>
            <p:spPr>
              <a:xfrm>
                <a:off x="1329617" y="2507147"/>
                <a:ext cx="180000" cy="180000"/>
              </a:xfrm>
              <a:prstGeom prst="rect">
                <a:avLst/>
              </a:prstGeom>
              <a:noFill/>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26" name="组合 25"/>
            <p:cNvGrpSpPr/>
            <p:nvPr/>
          </p:nvGrpSpPr>
          <p:grpSpPr>
            <a:xfrm>
              <a:off x="1217149" y="3414601"/>
              <a:ext cx="180000" cy="180000"/>
              <a:chOff x="1329617" y="2507147"/>
              <a:chExt cx="180000" cy="180000"/>
            </a:xfrm>
          </p:grpSpPr>
          <p:sp>
            <p:nvSpPr>
              <p:cNvPr id="43" name="椭圆 42"/>
              <p:cNvSpPr/>
              <p:nvPr/>
            </p:nvSpPr>
            <p:spPr>
              <a:xfrm>
                <a:off x="1365713" y="2542655"/>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4" name="矩形 43"/>
              <p:cNvSpPr/>
              <p:nvPr/>
            </p:nvSpPr>
            <p:spPr>
              <a:xfrm>
                <a:off x="1329617" y="2507147"/>
                <a:ext cx="180000" cy="180000"/>
              </a:xfrm>
              <a:prstGeom prst="rect">
                <a:avLst/>
              </a:prstGeom>
              <a:noFill/>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cxnSp>
          <p:nvCxnSpPr>
            <p:cNvPr id="27" name="直接箭头连接符 26"/>
            <p:cNvCxnSpPr>
              <a:stCxn id="133" idx="2"/>
              <a:endCxn id="89" idx="0"/>
            </p:cNvCxnSpPr>
            <p:nvPr/>
          </p:nvCxnSpPr>
          <p:spPr>
            <a:xfrm>
              <a:off x="2675712" y="961476"/>
              <a:ext cx="738608" cy="145191"/>
            </a:xfrm>
            <a:prstGeom prst="straightConnector1">
              <a:avLst/>
            </a:prstGeom>
            <a:ln>
              <a:tailEnd type="arrow"/>
            </a:ln>
            <a:effectLst/>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flipH="1">
              <a:off x="1761659" y="961361"/>
              <a:ext cx="913844" cy="145174"/>
            </a:xfrm>
            <a:prstGeom prst="straightConnector1">
              <a:avLst/>
            </a:prstGeom>
            <a:ln>
              <a:tailEnd type="arrow"/>
            </a:ln>
            <a:effectLst/>
          </p:spPr>
          <p:style>
            <a:lnRef idx="1">
              <a:schemeClr val="dk1"/>
            </a:lnRef>
            <a:fillRef idx="0">
              <a:schemeClr val="dk1"/>
            </a:fillRef>
            <a:effectRef idx="0">
              <a:schemeClr val="dk1"/>
            </a:effectRef>
            <a:fontRef idx="minor">
              <a:schemeClr val="tx1"/>
            </a:fontRef>
          </p:style>
        </p:cxnSp>
        <p:cxnSp>
          <p:nvCxnSpPr>
            <p:cNvPr id="29" name="直接箭头连接符 28"/>
            <p:cNvCxnSpPr>
              <a:stCxn id="102" idx="2"/>
              <a:endCxn id="79" idx="0"/>
            </p:cNvCxnSpPr>
            <p:nvPr/>
          </p:nvCxnSpPr>
          <p:spPr>
            <a:xfrm flipH="1">
              <a:off x="1326610" y="2011680"/>
              <a:ext cx="443737" cy="152013"/>
            </a:xfrm>
            <a:prstGeom prst="straightConnector1">
              <a:avLst/>
            </a:prstGeom>
            <a:ln>
              <a:tailEnd type="arrow"/>
            </a:ln>
            <a:effectLst/>
          </p:spPr>
          <p:style>
            <a:lnRef idx="1">
              <a:schemeClr val="dk1"/>
            </a:lnRef>
            <a:fillRef idx="0">
              <a:schemeClr val="dk1"/>
            </a:fillRef>
            <a:effectRef idx="0">
              <a:schemeClr val="dk1"/>
            </a:effectRef>
            <a:fontRef idx="minor">
              <a:schemeClr val="tx1"/>
            </a:fontRef>
          </p:style>
        </p:cxnSp>
        <p:cxnSp>
          <p:nvCxnSpPr>
            <p:cNvPr id="30" name="直接箭头连接符 29"/>
            <p:cNvCxnSpPr>
              <a:stCxn id="102" idx="2"/>
              <a:endCxn id="72" idx="0"/>
            </p:cNvCxnSpPr>
            <p:nvPr/>
          </p:nvCxnSpPr>
          <p:spPr>
            <a:xfrm>
              <a:off x="1770347" y="2011680"/>
              <a:ext cx="472091" cy="147630"/>
            </a:xfrm>
            <a:prstGeom prst="straightConnector1">
              <a:avLst/>
            </a:prstGeom>
            <a:ln>
              <a:tailEnd type="arrow"/>
            </a:ln>
            <a:effectLst/>
          </p:spPr>
          <p:style>
            <a:lnRef idx="1">
              <a:schemeClr val="dk1"/>
            </a:lnRef>
            <a:fillRef idx="0">
              <a:schemeClr val="dk1"/>
            </a:fillRef>
            <a:effectRef idx="0">
              <a:schemeClr val="dk1"/>
            </a:effectRef>
            <a:fontRef idx="minor">
              <a:schemeClr val="tx1"/>
            </a:fontRef>
          </p:style>
        </p:cxnSp>
        <p:cxnSp>
          <p:nvCxnSpPr>
            <p:cNvPr id="31" name="直接箭头连接符 30"/>
            <p:cNvCxnSpPr>
              <a:stCxn id="79" idx="2"/>
              <a:endCxn id="64" idx="0"/>
            </p:cNvCxnSpPr>
            <p:nvPr/>
          </p:nvCxnSpPr>
          <p:spPr>
            <a:xfrm flipH="1">
              <a:off x="1012514" y="2725635"/>
              <a:ext cx="314096" cy="103674"/>
            </a:xfrm>
            <a:prstGeom prst="straightConnector1">
              <a:avLst/>
            </a:prstGeom>
            <a:ln>
              <a:tailEnd type="arrow"/>
            </a:ln>
            <a:effectLst/>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1346553" y="2725309"/>
              <a:ext cx="311861" cy="217878"/>
            </a:xfrm>
            <a:prstGeom prst="straightConnector1">
              <a:avLst/>
            </a:prstGeom>
            <a:ln>
              <a:tailEnd type="arrow"/>
            </a:ln>
            <a:effectLst/>
          </p:spPr>
          <p:style>
            <a:lnRef idx="1">
              <a:schemeClr val="dk1"/>
            </a:lnRef>
            <a:fillRef idx="0">
              <a:schemeClr val="dk1"/>
            </a:fillRef>
            <a:effectRef idx="0">
              <a:schemeClr val="dk1"/>
            </a:effectRef>
            <a:fontRef idx="minor">
              <a:schemeClr val="tx1"/>
            </a:fontRef>
          </p:style>
        </p:cxnSp>
        <p:cxnSp>
          <p:nvCxnSpPr>
            <p:cNvPr id="33" name="直接箭头连接符 32"/>
            <p:cNvCxnSpPr>
              <a:stCxn id="72" idx="2"/>
            </p:cNvCxnSpPr>
            <p:nvPr/>
          </p:nvCxnSpPr>
          <p:spPr>
            <a:xfrm flipH="1">
              <a:off x="1996521" y="2670166"/>
              <a:ext cx="245917" cy="272669"/>
            </a:xfrm>
            <a:prstGeom prst="straightConnector1">
              <a:avLst/>
            </a:prstGeom>
            <a:ln>
              <a:tailEnd type="arrow"/>
            </a:ln>
            <a:effectLst/>
          </p:spPr>
          <p:style>
            <a:lnRef idx="1">
              <a:schemeClr val="dk1"/>
            </a:lnRef>
            <a:fillRef idx="0">
              <a:schemeClr val="dk1"/>
            </a:fillRef>
            <a:effectRef idx="0">
              <a:schemeClr val="dk1"/>
            </a:effectRef>
            <a:fontRef idx="minor">
              <a:schemeClr val="tx1"/>
            </a:fontRef>
          </p:style>
        </p:cxnSp>
        <p:cxnSp>
          <p:nvCxnSpPr>
            <p:cNvPr id="34" name="直接箭头连接符 33"/>
            <p:cNvCxnSpPr>
              <a:stCxn id="72" idx="2"/>
            </p:cNvCxnSpPr>
            <p:nvPr/>
          </p:nvCxnSpPr>
          <p:spPr>
            <a:xfrm>
              <a:off x="2242438" y="2670166"/>
              <a:ext cx="272890" cy="272317"/>
            </a:xfrm>
            <a:prstGeom prst="straightConnector1">
              <a:avLst/>
            </a:prstGeom>
            <a:ln>
              <a:tailEnd type="arrow"/>
            </a:ln>
            <a:effectLst/>
          </p:spPr>
          <p:style>
            <a:lnRef idx="1">
              <a:schemeClr val="dk1"/>
            </a:lnRef>
            <a:fillRef idx="0">
              <a:schemeClr val="dk1"/>
            </a:fillRef>
            <a:effectRef idx="0">
              <a:schemeClr val="dk1"/>
            </a:effectRef>
            <a:fontRef idx="minor">
              <a:schemeClr val="tx1"/>
            </a:fontRef>
          </p:style>
        </p:cxnSp>
        <p:cxnSp>
          <p:nvCxnSpPr>
            <p:cNvPr id="35" name="直接箭头连接符 34"/>
            <p:cNvCxnSpPr>
              <a:stCxn id="64" idx="2"/>
            </p:cNvCxnSpPr>
            <p:nvPr/>
          </p:nvCxnSpPr>
          <p:spPr>
            <a:xfrm flipH="1">
              <a:off x="667814" y="3251504"/>
              <a:ext cx="344700" cy="162689"/>
            </a:xfrm>
            <a:prstGeom prst="straightConnector1">
              <a:avLst/>
            </a:prstGeom>
            <a:ln>
              <a:tailEnd type="arrow"/>
            </a:ln>
            <a:effectLst/>
          </p:spPr>
          <p:style>
            <a:lnRef idx="1">
              <a:schemeClr val="dk1"/>
            </a:lnRef>
            <a:fillRef idx="0">
              <a:schemeClr val="dk1"/>
            </a:fillRef>
            <a:effectRef idx="0">
              <a:schemeClr val="dk1"/>
            </a:effectRef>
            <a:fontRef idx="minor">
              <a:schemeClr val="tx1"/>
            </a:fontRef>
          </p:style>
        </p:cxnSp>
        <p:cxnSp>
          <p:nvCxnSpPr>
            <p:cNvPr id="36" name="直接箭头连接符 35"/>
            <p:cNvCxnSpPr>
              <a:stCxn id="64" idx="2"/>
              <a:endCxn id="44" idx="0"/>
            </p:cNvCxnSpPr>
            <p:nvPr/>
          </p:nvCxnSpPr>
          <p:spPr>
            <a:xfrm>
              <a:off x="1012514" y="3251504"/>
              <a:ext cx="294635" cy="163097"/>
            </a:xfrm>
            <a:prstGeom prst="straightConnector1">
              <a:avLst/>
            </a:prstGeom>
            <a:ln>
              <a:tailEnd type="arrow"/>
            </a:ln>
            <a:effectLst/>
          </p:spPr>
          <p:style>
            <a:lnRef idx="1">
              <a:schemeClr val="dk1"/>
            </a:lnRef>
            <a:fillRef idx="0">
              <a:schemeClr val="dk1"/>
            </a:fillRef>
            <a:effectRef idx="0">
              <a:schemeClr val="dk1"/>
            </a:effectRef>
            <a:fontRef idx="minor">
              <a:schemeClr val="tx1"/>
            </a:fontRef>
          </p:style>
        </p:cxnSp>
        <p:cxnSp>
          <p:nvCxnSpPr>
            <p:cNvPr id="37" name="直接箭头连接符 36"/>
            <p:cNvCxnSpPr>
              <a:stCxn id="89" idx="2"/>
              <a:endCxn id="68" idx="0"/>
            </p:cNvCxnSpPr>
            <p:nvPr/>
          </p:nvCxnSpPr>
          <p:spPr>
            <a:xfrm flipH="1">
              <a:off x="3125977" y="1929406"/>
              <a:ext cx="288343" cy="229786"/>
            </a:xfrm>
            <a:prstGeom prst="straightConnector1">
              <a:avLst/>
            </a:prstGeom>
            <a:ln>
              <a:tailEnd type="arrow"/>
            </a:ln>
            <a:effectLst/>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a:off x="3435914" y="1928945"/>
              <a:ext cx="432300" cy="234489"/>
            </a:xfrm>
            <a:prstGeom prst="straightConnector1">
              <a:avLst/>
            </a:prstGeom>
            <a:ln>
              <a:tailEnd type="arrow"/>
            </a:ln>
            <a:effectLst/>
          </p:spPr>
          <p:style>
            <a:lnRef idx="1">
              <a:schemeClr val="dk1"/>
            </a:lnRef>
            <a:fillRef idx="0">
              <a:schemeClr val="dk1"/>
            </a:fillRef>
            <a:effectRef idx="0">
              <a:schemeClr val="dk1"/>
            </a:effectRef>
            <a:fontRef idx="minor">
              <a:schemeClr val="tx1"/>
            </a:fontRef>
          </p:style>
        </p:cxnSp>
        <p:cxnSp>
          <p:nvCxnSpPr>
            <p:cNvPr id="39" name="直接箭头连接符 38"/>
            <p:cNvCxnSpPr>
              <a:stCxn id="68" idx="2"/>
              <a:endCxn id="54" idx="0"/>
            </p:cNvCxnSpPr>
            <p:nvPr/>
          </p:nvCxnSpPr>
          <p:spPr>
            <a:xfrm flipH="1">
              <a:off x="2956504" y="2623607"/>
              <a:ext cx="169473" cy="319932"/>
            </a:xfrm>
            <a:prstGeom prst="straightConnector1">
              <a:avLst/>
            </a:prstGeom>
            <a:ln>
              <a:tailEnd type="arrow"/>
            </a:ln>
            <a:effectLst/>
          </p:spPr>
          <p:style>
            <a:lnRef idx="1">
              <a:schemeClr val="dk1"/>
            </a:lnRef>
            <a:fillRef idx="0">
              <a:schemeClr val="dk1"/>
            </a:fillRef>
            <a:effectRef idx="0">
              <a:schemeClr val="dk1"/>
            </a:effectRef>
            <a:fontRef idx="minor">
              <a:schemeClr val="tx1"/>
            </a:fontRef>
          </p:style>
        </p:cxnSp>
        <p:cxnSp>
          <p:nvCxnSpPr>
            <p:cNvPr id="40" name="直接箭头连接符 39"/>
            <p:cNvCxnSpPr>
              <a:stCxn id="68" idx="2"/>
              <a:endCxn id="52" idx="0"/>
            </p:cNvCxnSpPr>
            <p:nvPr/>
          </p:nvCxnSpPr>
          <p:spPr>
            <a:xfrm>
              <a:off x="3125977" y="2623607"/>
              <a:ext cx="256392" cy="325870"/>
            </a:xfrm>
            <a:prstGeom prst="straightConnector1">
              <a:avLst/>
            </a:prstGeom>
            <a:ln>
              <a:tailEnd type="arrow"/>
            </a:ln>
            <a:effectLst/>
          </p:spPr>
          <p:style>
            <a:lnRef idx="1">
              <a:schemeClr val="dk1"/>
            </a:lnRef>
            <a:fillRef idx="0">
              <a:schemeClr val="dk1"/>
            </a:fillRef>
            <a:effectRef idx="0">
              <a:schemeClr val="dk1"/>
            </a:effectRef>
            <a:fontRef idx="minor">
              <a:schemeClr val="tx1"/>
            </a:fontRef>
          </p:style>
        </p:cxnSp>
        <p:cxnSp>
          <p:nvCxnSpPr>
            <p:cNvPr id="41" name="直接箭头连接符 40"/>
            <p:cNvCxnSpPr>
              <a:endCxn id="50" idx="0"/>
            </p:cNvCxnSpPr>
            <p:nvPr/>
          </p:nvCxnSpPr>
          <p:spPr>
            <a:xfrm flipH="1">
              <a:off x="3701156" y="2584572"/>
              <a:ext cx="166744" cy="364905"/>
            </a:xfrm>
            <a:prstGeom prst="straightConnector1">
              <a:avLst/>
            </a:prstGeom>
            <a:ln>
              <a:tailEnd type="arrow"/>
            </a:ln>
            <a:effectLst/>
          </p:spPr>
          <p:style>
            <a:lnRef idx="1">
              <a:schemeClr val="dk1"/>
            </a:lnRef>
            <a:fillRef idx="0">
              <a:schemeClr val="dk1"/>
            </a:fillRef>
            <a:effectRef idx="0">
              <a:schemeClr val="dk1"/>
            </a:effectRef>
            <a:fontRef idx="minor">
              <a:schemeClr val="tx1"/>
            </a:fontRef>
          </p:style>
        </p:cxnSp>
        <p:cxnSp>
          <p:nvCxnSpPr>
            <p:cNvPr id="42" name="直接箭头连接符 41"/>
            <p:cNvCxnSpPr>
              <a:stCxn id="106" idx="2"/>
              <a:endCxn id="48" idx="0"/>
            </p:cNvCxnSpPr>
            <p:nvPr/>
          </p:nvCxnSpPr>
          <p:spPr>
            <a:xfrm>
              <a:off x="3842642" y="2584881"/>
              <a:ext cx="231465" cy="373478"/>
            </a:xfrm>
            <a:prstGeom prst="straightConnector1">
              <a:avLst/>
            </a:prstGeom>
            <a:ln>
              <a:tailEnd type="arrow"/>
            </a:ln>
            <a:effectLst/>
          </p:spPr>
          <p:style>
            <a:lnRef idx="1">
              <a:schemeClr val="dk1"/>
            </a:lnRef>
            <a:fillRef idx="0">
              <a:schemeClr val="dk1"/>
            </a:fillRef>
            <a:effectRef idx="0">
              <a:schemeClr val="dk1"/>
            </a:effectRef>
            <a:fontRef idx="minor">
              <a:schemeClr val="tx1"/>
            </a:fontRef>
          </p:style>
        </p:cxnSp>
      </p:grpSp>
      <p:sp>
        <p:nvSpPr>
          <p:cNvPr id="135" name="矩形 134"/>
          <p:cNvSpPr/>
          <p:nvPr/>
        </p:nvSpPr>
        <p:spPr>
          <a:xfrm>
            <a:off x="714632" y="1405225"/>
            <a:ext cx="7961824" cy="101566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smtClean="0"/>
              <a:t>       AABB</a:t>
            </a:r>
            <a:r>
              <a:rPr lang="zh-CN" altLang="zh-CN" sz="2000" dirty="0"/>
              <a:t>包围盒具有建构简单快速、相交测试简单、内存开销少的</a:t>
            </a:r>
            <a:r>
              <a:rPr lang="zh-CN" altLang="zh-CN" sz="2000" dirty="0" smtClean="0"/>
              <a:t>特点</a:t>
            </a:r>
            <a:r>
              <a:rPr lang="zh-CN" altLang="en-US" sz="2000" dirty="0" smtClean="0"/>
              <a:t>，关于</a:t>
            </a:r>
            <a:r>
              <a:rPr lang="en-US" altLang="zh-CN" sz="2000" dirty="0" smtClean="0"/>
              <a:t>AABB</a:t>
            </a:r>
            <a:r>
              <a:rPr lang="zh-CN" altLang="en-US" sz="2000" dirty="0" smtClean="0"/>
              <a:t>树的建立，这里使用自顶向下的方式来建立。</a:t>
            </a:r>
            <a:endParaRPr lang="zh-CN" altLang="en-US" sz="2000" dirty="0"/>
          </a:p>
        </p:txBody>
      </p:sp>
    </p:spTree>
    <p:extLst>
      <p:ext uri="{BB962C8B-B14F-4D97-AF65-F5344CB8AC3E}">
        <p14:creationId xmlns:p14="http://schemas.microsoft.com/office/powerpoint/2010/main" val="2570216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827584" y="3628896"/>
            <a:ext cx="2448272" cy="46244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ln>
            <a:noFill/>
            <a:headEnd type="none" w="med" len="med"/>
            <a:tailEnd type="none" w="med" len="med"/>
          </a:ln>
          <a:effectLst>
            <a:outerShdw blurRad="76200" dir="18900000" sy="23000" kx="-1200000" algn="bl" rotWithShape="0">
              <a:prstClr val="black">
                <a:alpha val="20000"/>
              </a:prstClr>
            </a:outerShdw>
            <a:reflection blurRad="6350" stA="52000" endA="300" endPos="35000" dir="5400000" sy="-100000" algn="bl" rotWithShape="0"/>
            <a:softEdge rad="12700"/>
          </a:effec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pitchFamily="2" charset="-122"/>
            </a:endParaRPr>
          </a:p>
        </p:txBody>
      </p:sp>
      <p:sp>
        <p:nvSpPr>
          <p:cNvPr id="4" name="矩形 3"/>
          <p:cNvSpPr/>
          <p:nvPr/>
        </p:nvSpPr>
        <p:spPr bwMode="auto">
          <a:xfrm>
            <a:off x="827584" y="4334703"/>
            <a:ext cx="3096344" cy="46244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ln>
            <a:noFill/>
            <a:headEnd type="none" w="med" len="med"/>
            <a:tailEnd type="none" w="med" len="med"/>
          </a:ln>
          <a:effectLst>
            <a:outerShdw blurRad="76200" dir="18900000" sy="23000" kx="-1200000" algn="bl" rotWithShape="0">
              <a:prstClr val="black">
                <a:alpha val="20000"/>
              </a:prstClr>
            </a:outerShdw>
            <a:reflection blurRad="6350" stA="52000" endA="300" endPos="35000" dir="5400000" sy="-100000" algn="bl" rotWithShape="0"/>
            <a:softEdge rad="12700"/>
          </a:effec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pitchFamily="2" charset="-122"/>
            </a:endParaRPr>
          </a:p>
        </p:txBody>
      </p:sp>
      <p:sp>
        <p:nvSpPr>
          <p:cNvPr id="2" name="标题 1"/>
          <p:cNvSpPr>
            <a:spLocks noGrp="1"/>
          </p:cNvSpPr>
          <p:nvPr>
            <p:ph type="title"/>
          </p:nvPr>
        </p:nvSpPr>
        <p:spPr>
          <a:xfrm>
            <a:off x="20062" y="144873"/>
            <a:ext cx="6300788" cy="620589"/>
          </a:xfrm>
        </p:spPr>
        <p:txBody>
          <a:bodyPr/>
          <a:lstStyle/>
          <a:p>
            <a:r>
              <a:rPr lang="zh-CN" altLang="en-US" dirty="0" smtClean="0">
                <a:solidFill>
                  <a:srgbClr val="FFFF00"/>
                </a:solidFill>
              </a:rPr>
              <a:t>主要内容</a:t>
            </a:r>
            <a:endParaRPr lang="zh-CN" altLang="en-US" dirty="0">
              <a:solidFill>
                <a:srgbClr val="FFFF00"/>
              </a:solidFill>
            </a:endParaRPr>
          </a:p>
        </p:txBody>
      </p:sp>
      <p:sp>
        <p:nvSpPr>
          <p:cNvPr id="3" name="内容占位符 2"/>
          <p:cNvSpPr>
            <a:spLocks noGrp="1"/>
          </p:cNvSpPr>
          <p:nvPr>
            <p:ph idx="1"/>
          </p:nvPr>
        </p:nvSpPr>
        <p:spPr>
          <a:xfrm>
            <a:off x="755576" y="1268760"/>
            <a:ext cx="8064500" cy="4896544"/>
          </a:xfrm>
        </p:spPr>
        <p:txBody>
          <a:bodyPr/>
          <a:lstStyle/>
          <a:p>
            <a:pPr>
              <a:lnSpc>
                <a:spcPct val="150000"/>
              </a:lnSpc>
              <a:buFont typeface="Wingdings" panose="05000000000000000000" pitchFamily="2" charset="2"/>
              <a:buChar char="Ø"/>
            </a:pPr>
            <a:r>
              <a:rPr lang="zh-CN" altLang="en-US" dirty="0" smtClean="0">
                <a:latin typeface="+mj-ea"/>
                <a:ea typeface="+mj-ea"/>
              </a:rPr>
              <a:t>选题的背景与意义</a:t>
            </a:r>
            <a:endParaRPr lang="en-US" altLang="zh-CN" dirty="0" smtClean="0">
              <a:latin typeface="+mj-ea"/>
              <a:ea typeface="+mj-ea"/>
            </a:endParaRPr>
          </a:p>
          <a:p>
            <a:pPr>
              <a:lnSpc>
                <a:spcPct val="150000"/>
              </a:lnSpc>
              <a:buFont typeface="Wingdings" panose="05000000000000000000" pitchFamily="2" charset="2"/>
              <a:buChar char="Ø"/>
            </a:pPr>
            <a:r>
              <a:rPr lang="zh-CN" altLang="en-US" dirty="0" smtClean="0">
                <a:latin typeface="+mj-ea"/>
                <a:ea typeface="+mj-ea"/>
              </a:rPr>
              <a:t>国内外研究现状</a:t>
            </a:r>
            <a:endParaRPr lang="en-US" altLang="zh-CN" dirty="0" smtClean="0">
              <a:latin typeface="+mj-ea"/>
              <a:ea typeface="+mj-ea"/>
            </a:endParaRPr>
          </a:p>
          <a:p>
            <a:pPr>
              <a:lnSpc>
                <a:spcPct val="150000"/>
              </a:lnSpc>
              <a:buFont typeface="Wingdings" panose="05000000000000000000" pitchFamily="2" charset="2"/>
              <a:buChar char="Ø"/>
            </a:pPr>
            <a:r>
              <a:rPr lang="zh-CN" altLang="en-US" dirty="0" smtClean="0">
                <a:latin typeface="+mj-ea"/>
                <a:ea typeface="+mj-ea"/>
              </a:rPr>
              <a:t>研究内容与技术方案</a:t>
            </a:r>
            <a:endParaRPr lang="en-US" altLang="zh-CN" dirty="0" smtClean="0">
              <a:latin typeface="+mj-ea"/>
              <a:ea typeface="+mj-ea"/>
            </a:endParaRPr>
          </a:p>
          <a:p>
            <a:pPr>
              <a:lnSpc>
                <a:spcPct val="150000"/>
              </a:lnSpc>
              <a:buFont typeface="Wingdings" panose="05000000000000000000" pitchFamily="2" charset="2"/>
              <a:buChar char="Ø"/>
            </a:pPr>
            <a:r>
              <a:rPr lang="zh-CN" altLang="en-US" dirty="0">
                <a:latin typeface="+mj-ea"/>
                <a:ea typeface="+mj-ea"/>
              </a:rPr>
              <a:t>关键</a:t>
            </a:r>
            <a:r>
              <a:rPr lang="zh-CN" altLang="en-US" dirty="0" smtClean="0">
                <a:latin typeface="+mj-ea"/>
                <a:ea typeface="+mj-ea"/>
              </a:rPr>
              <a:t>技术</a:t>
            </a:r>
            <a:endParaRPr lang="en-US" altLang="zh-CN" dirty="0" smtClean="0">
              <a:latin typeface="+mj-ea"/>
              <a:ea typeface="+mj-ea"/>
            </a:endParaRPr>
          </a:p>
          <a:p>
            <a:pPr>
              <a:lnSpc>
                <a:spcPct val="150000"/>
              </a:lnSpc>
              <a:buFont typeface="Wingdings" panose="05000000000000000000" pitchFamily="2" charset="2"/>
              <a:buChar char="Ø"/>
            </a:pPr>
            <a:r>
              <a:rPr lang="zh-CN" altLang="en-US" dirty="0" smtClean="0">
                <a:latin typeface="+mj-ea"/>
                <a:ea typeface="+mj-ea"/>
              </a:rPr>
              <a:t>研究工作计划</a:t>
            </a:r>
            <a:endParaRPr lang="en-US" altLang="zh-CN" dirty="0" smtClean="0">
              <a:latin typeface="+mj-ea"/>
              <a:ea typeface="+mj-ea"/>
            </a:endParaRPr>
          </a:p>
          <a:p>
            <a:pPr>
              <a:lnSpc>
                <a:spcPct val="150000"/>
              </a:lnSpc>
              <a:buFont typeface="Wingdings" panose="05000000000000000000" pitchFamily="2" charset="2"/>
              <a:buChar char="Ø"/>
            </a:pPr>
            <a:r>
              <a:rPr lang="zh-CN" altLang="en-US" dirty="0">
                <a:latin typeface="+mj-ea"/>
                <a:ea typeface="+mj-ea"/>
              </a:rPr>
              <a:t>主要参考文献</a:t>
            </a:r>
          </a:p>
        </p:txBody>
      </p:sp>
    </p:spTree>
    <p:extLst>
      <p:ext uri="{BB962C8B-B14F-4D97-AF65-F5344CB8AC3E}">
        <p14:creationId xmlns:p14="http://schemas.microsoft.com/office/powerpoint/2010/main" val="1665325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3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标题 1"/>
          <p:cNvSpPr>
            <a:spLocks noGrp="1"/>
          </p:cNvSpPr>
          <p:nvPr>
            <p:ph type="title"/>
          </p:nvPr>
        </p:nvSpPr>
        <p:spPr>
          <a:xfrm>
            <a:off x="20062" y="144873"/>
            <a:ext cx="6300788" cy="620589"/>
          </a:xfrm>
        </p:spPr>
        <p:txBody>
          <a:bodyPr/>
          <a:lstStyle/>
          <a:p>
            <a:r>
              <a:rPr lang="zh-CN" altLang="en-US" dirty="0" smtClean="0">
                <a:solidFill>
                  <a:srgbClr val="FFFF00"/>
                </a:solidFill>
              </a:rPr>
              <a:t>研究工作计划</a:t>
            </a:r>
            <a:endParaRPr lang="zh-CN" altLang="en-US" dirty="0">
              <a:solidFill>
                <a:srgbClr val="FFFF00"/>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378807132"/>
              </p:ext>
            </p:extLst>
          </p:nvPr>
        </p:nvGraphicFramePr>
        <p:xfrm>
          <a:off x="715235" y="1453117"/>
          <a:ext cx="7848872" cy="4536501"/>
        </p:xfrm>
        <a:graphic>
          <a:graphicData uri="http://schemas.openxmlformats.org/drawingml/2006/table">
            <a:tbl>
              <a:tblPr firstRow="1" firstCol="1" bandRow="1">
                <a:tableStyleId>{0E3FDE45-AF77-4B5C-9715-49D594BDF05E}</a:tableStyleId>
              </a:tblPr>
              <a:tblGrid>
                <a:gridCol w="3924436"/>
                <a:gridCol w="3924436"/>
              </a:tblGrid>
              <a:tr h="563434">
                <a:tc>
                  <a:txBody>
                    <a:bodyPr/>
                    <a:lstStyle/>
                    <a:p>
                      <a:pPr algn="ctr">
                        <a:lnSpc>
                          <a:spcPts val="2000"/>
                        </a:lnSpc>
                        <a:spcAft>
                          <a:spcPts val="0"/>
                        </a:spcAft>
                      </a:pPr>
                      <a:r>
                        <a:rPr lang="zh-CN" sz="2000" kern="100" dirty="0">
                          <a:effectLst/>
                        </a:rPr>
                        <a:t>时间</a:t>
                      </a:r>
                      <a:endParaRPr lang="zh-CN" sz="2000" kern="100" dirty="0">
                        <a:solidFill>
                          <a:srgbClr val="000000"/>
                        </a:solidFill>
                        <a:effectLst/>
                        <a:latin typeface="Times New Roman"/>
                        <a:ea typeface="宋体"/>
                      </a:endParaRPr>
                    </a:p>
                  </a:txBody>
                  <a:tcPr marL="68580" marR="68580" marT="144000" marB="0" anchor="ctr"/>
                </a:tc>
                <a:tc>
                  <a:txBody>
                    <a:bodyPr/>
                    <a:lstStyle/>
                    <a:p>
                      <a:pPr algn="ctr">
                        <a:lnSpc>
                          <a:spcPts val="2000"/>
                        </a:lnSpc>
                        <a:spcAft>
                          <a:spcPts val="0"/>
                        </a:spcAft>
                      </a:pPr>
                      <a:r>
                        <a:rPr lang="zh-CN" sz="2000" kern="100">
                          <a:effectLst/>
                        </a:rPr>
                        <a:t>工作内容</a:t>
                      </a:r>
                      <a:endParaRPr lang="zh-CN" sz="2000" kern="100">
                        <a:solidFill>
                          <a:srgbClr val="000000"/>
                        </a:solidFill>
                        <a:effectLst/>
                        <a:latin typeface="Times New Roman"/>
                        <a:ea typeface="宋体"/>
                      </a:endParaRPr>
                    </a:p>
                  </a:txBody>
                  <a:tcPr marL="68580" marR="68580" marT="144000" marB="0" anchor="ctr"/>
                </a:tc>
              </a:tr>
              <a:tr h="567581">
                <a:tc>
                  <a:txBody>
                    <a:bodyPr/>
                    <a:lstStyle/>
                    <a:p>
                      <a:pPr algn="ctr">
                        <a:lnSpc>
                          <a:spcPts val="2000"/>
                        </a:lnSpc>
                        <a:spcAft>
                          <a:spcPts val="0"/>
                        </a:spcAft>
                      </a:pPr>
                      <a:r>
                        <a:rPr lang="en-US" sz="2000" kern="100" dirty="0">
                          <a:effectLst/>
                        </a:rPr>
                        <a:t>2013.10 - 2013.11</a:t>
                      </a:r>
                      <a:endParaRPr lang="zh-CN" sz="2000" kern="100" dirty="0">
                        <a:solidFill>
                          <a:srgbClr val="000000"/>
                        </a:solidFill>
                        <a:effectLst/>
                        <a:latin typeface="Times New Roman"/>
                        <a:ea typeface="宋体"/>
                      </a:endParaRPr>
                    </a:p>
                  </a:txBody>
                  <a:tcPr marL="68580" marR="68580" marT="144000" marB="0" anchor="ctr"/>
                </a:tc>
                <a:tc>
                  <a:txBody>
                    <a:bodyPr/>
                    <a:lstStyle/>
                    <a:p>
                      <a:pPr algn="ctr">
                        <a:lnSpc>
                          <a:spcPts val="2000"/>
                        </a:lnSpc>
                        <a:spcAft>
                          <a:spcPts val="0"/>
                        </a:spcAft>
                      </a:pPr>
                      <a:r>
                        <a:rPr lang="zh-CN" sz="2000" kern="100">
                          <a:effectLst/>
                        </a:rPr>
                        <a:t>查阅文献，了解技术框架</a:t>
                      </a:r>
                      <a:endParaRPr lang="zh-CN" sz="2000" kern="100">
                        <a:solidFill>
                          <a:srgbClr val="000000"/>
                        </a:solidFill>
                        <a:effectLst/>
                        <a:latin typeface="Times New Roman"/>
                        <a:ea typeface="宋体"/>
                      </a:endParaRPr>
                    </a:p>
                  </a:txBody>
                  <a:tcPr marL="68580" marR="68580" marT="144000" marB="0" anchor="ctr"/>
                </a:tc>
              </a:tr>
              <a:tr h="567581">
                <a:tc>
                  <a:txBody>
                    <a:bodyPr/>
                    <a:lstStyle/>
                    <a:p>
                      <a:pPr algn="ctr">
                        <a:lnSpc>
                          <a:spcPts val="2000"/>
                        </a:lnSpc>
                        <a:spcAft>
                          <a:spcPts val="0"/>
                        </a:spcAft>
                      </a:pPr>
                      <a:r>
                        <a:rPr lang="en-US" sz="2000" kern="100">
                          <a:effectLst/>
                        </a:rPr>
                        <a:t>2013.12 - 2014.03</a:t>
                      </a:r>
                      <a:endParaRPr lang="zh-CN" sz="2000" kern="100">
                        <a:solidFill>
                          <a:srgbClr val="000000"/>
                        </a:solidFill>
                        <a:effectLst/>
                        <a:latin typeface="Times New Roman"/>
                        <a:ea typeface="宋体"/>
                      </a:endParaRPr>
                    </a:p>
                  </a:txBody>
                  <a:tcPr marL="68580" marR="68580" marT="144000" marB="0" anchor="ctr"/>
                </a:tc>
                <a:tc>
                  <a:txBody>
                    <a:bodyPr/>
                    <a:lstStyle/>
                    <a:p>
                      <a:pPr algn="ctr">
                        <a:lnSpc>
                          <a:spcPts val="2000"/>
                        </a:lnSpc>
                        <a:spcAft>
                          <a:spcPts val="0"/>
                        </a:spcAft>
                      </a:pPr>
                      <a:r>
                        <a:rPr lang="zh-CN" sz="2000" kern="100">
                          <a:effectLst/>
                        </a:rPr>
                        <a:t>研究并搭建程序基本框架</a:t>
                      </a:r>
                      <a:endParaRPr lang="zh-CN" sz="2000" kern="100">
                        <a:solidFill>
                          <a:srgbClr val="000000"/>
                        </a:solidFill>
                        <a:effectLst/>
                        <a:latin typeface="Times New Roman"/>
                        <a:ea typeface="宋体"/>
                      </a:endParaRPr>
                    </a:p>
                  </a:txBody>
                  <a:tcPr marL="68580" marR="68580" marT="144000" marB="0" anchor="ctr"/>
                </a:tc>
              </a:tr>
              <a:tr h="567581">
                <a:tc>
                  <a:txBody>
                    <a:bodyPr/>
                    <a:lstStyle/>
                    <a:p>
                      <a:pPr algn="ctr">
                        <a:lnSpc>
                          <a:spcPts val="2000"/>
                        </a:lnSpc>
                        <a:spcAft>
                          <a:spcPts val="0"/>
                        </a:spcAft>
                      </a:pPr>
                      <a:r>
                        <a:rPr lang="en-US" sz="2000" kern="100">
                          <a:effectLst/>
                        </a:rPr>
                        <a:t>2014.03 - 2014.05</a:t>
                      </a:r>
                      <a:endParaRPr lang="zh-CN" sz="2000" kern="100">
                        <a:solidFill>
                          <a:srgbClr val="000000"/>
                        </a:solidFill>
                        <a:effectLst/>
                        <a:latin typeface="Times New Roman"/>
                        <a:ea typeface="宋体"/>
                      </a:endParaRPr>
                    </a:p>
                  </a:txBody>
                  <a:tcPr marL="68580" marR="68580" marT="144000" marB="0" anchor="ctr"/>
                </a:tc>
                <a:tc>
                  <a:txBody>
                    <a:bodyPr/>
                    <a:lstStyle/>
                    <a:p>
                      <a:pPr algn="ctr">
                        <a:lnSpc>
                          <a:spcPts val="2000"/>
                        </a:lnSpc>
                        <a:spcAft>
                          <a:spcPts val="0"/>
                        </a:spcAft>
                      </a:pPr>
                      <a:r>
                        <a:rPr lang="zh-CN" sz="2000" kern="100">
                          <a:effectLst/>
                        </a:rPr>
                        <a:t>研究并实现衣服物理模型</a:t>
                      </a:r>
                      <a:endParaRPr lang="zh-CN" sz="2000" kern="100">
                        <a:solidFill>
                          <a:srgbClr val="000000"/>
                        </a:solidFill>
                        <a:effectLst/>
                        <a:latin typeface="Times New Roman"/>
                        <a:ea typeface="宋体"/>
                      </a:endParaRPr>
                    </a:p>
                  </a:txBody>
                  <a:tcPr marL="68580" marR="68580" marT="144000" marB="0" anchor="ctr"/>
                </a:tc>
              </a:tr>
              <a:tr h="567581">
                <a:tc>
                  <a:txBody>
                    <a:bodyPr/>
                    <a:lstStyle/>
                    <a:p>
                      <a:pPr algn="ctr">
                        <a:lnSpc>
                          <a:spcPts val="2000"/>
                        </a:lnSpc>
                        <a:spcAft>
                          <a:spcPts val="0"/>
                        </a:spcAft>
                      </a:pPr>
                      <a:r>
                        <a:rPr lang="en-US" sz="2000" kern="100" dirty="0">
                          <a:effectLst/>
                        </a:rPr>
                        <a:t>2014.05 - 2014.06</a:t>
                      </a:r>
                      <a:endParaRPr lang="zh-CN" sz="2000" kern="100" dirty="0">
                        <a:solidFill>
                          <a:srgbClr val="000000"/>
                        </a:solidFill>
                        <a:effectLst/>
                        <a:latin typeface="Times New Roman"/>
                        <a:ea typeface="宋体"/>
                      </a:endParaRPr>
                    </a:p>
                  </a:txBody>
                  <a:tcPr marL="68580" marR="68580" marT="144000" marB="0" anchor="ctr"/>
                </a:tc>
                <a:tc>
                  <a:txBody>
                    <a:bodyPr/>
                    <a:lstStyle/>
                    <a:p>
                      <a:pPr algn="ctr">
                        <a:lnSpc>
                          <a:spcPts val="2000"/>
                        </a:lnSpc>
                        <a:spcAft>
                          <a:spcPts val="0"/>
                        </a:spcAft>
                      </a:pPr>
                      <a:r>
                        <a:rPr lang="zh-CN" sz="2000" kern="100">
                          <a:effectLst/>
                        </a:rPr>
                        <a:t>研究并实现数值积分算法</a:t>
                      </a:r>
                      <a:endParaRPr lang="zh-CN" sz="2000" kern="100">
                        <a:solidFill>
                          <a:srgbClr val="000000"/>
                        </a:solidFill>
                        <a:effectLst/>
                        <a:latin typeface="Times New Roman"/>
                        <a:ea typeface="宋体"/>
                      </a:endParaRPr>
                    </a:p>
                  </a:txBody>
                  <a:tcPr marL="68580" marR="68580" marT="144000" marB="0" anchor="ctr"/>
                </a:tc>
              </a:tr>
              <a:tr h="567581">
                <a:tc>
                  <a:txBody>
                    <a:bodyPr/>
                    <a:lstStyle/>
                    <a:p>
                      <a:pPr algn="ctr">
                        <a:lnSpc>
                          <a:spcPts val="2000"/>
                        </a:lnSpc>
                        <a:spcAft>
                          <a:spcPts val="0"/>
                        </a:spcAft>
                      </a:pPr>
                      <a:r>
                        <a:rPr lang="en-US" sz="2000" kern="100">
                          <a:effectLst/>
                        </a:rPr>
                        <a:t>2014.06 - 2014.09</a:t>
                      </a:r>
                      <a:endParaRPr lang="zh-CN" sz="2000" kern="100">
                        <a:solidFill>
                          <a:srgbClr val="000000"/>
                        </a:solidFill>
                        <a:effectLst/>
                        <a:latin typeface="Times New Roman"/>
                        <a:ea typeface="宋体"/>
                      </a:endParaRPr>
                    </a:p>
                  </a:txBody>
                  <a:tcPr marL="68580" marR="68580" marT="144000" marB="0" anchor="ctr"/>
                </a:tc>
                <a:tc>
                  <a:txBody>
                    <a:bodyPr/>
                    <a:lstStyle/>
                    <a:p>
                      <a:pPr algn="ctr">
                        <a:lnSpc>
                          <a:spcPts val="2000"/>
                        </a:lnSpc>
                        <a:spcAft>
                          <a:spcPts val="0"/>
                        </a:spcAft>
                      </a:pPr>
                      <a:r>
                        <a:rPr lang="zh-CN" sz="2000" kern="100">
                          <a:effectLst/>
                        </a:rPr>
                        <a:t>研究并实现碰撞检测策略</a:t>
                      </a:r>
                      <a:endParaRPr lang="zh-CN" sz="2000" kern="100">
                        <a:solidFill>
                          <a:srgbClr val="000000"/>
                        </a:solidFill>
                        <a:effectLst/>
                        <a:latin typeface="Times New Roman"/>
                        <a:ea typeface="宋体"/>
                      </a:endParaRPr>
                    </a:p>
                  </a:txBody>
                  <a:tcPr marL="68580" marR="68580" marT="144000" marB="0" anchor="ctr"/>
                </a:tc>
              </a:tr>
              <a:tr h="567581">
                <a:tc>
                  <a:txBody>
                    <a:bodyPr/>
                    <a:lstStyle/>
                    <a:p>
                      <a:pPr algn="ctr">
                        <a:lnSpc>
                          <a:spcPts val="2000"/>
                        </a:lnSpc>
                        <a:spcAft>
                          <a:spcPts val="0"/>
                        </a:spcAft>
                      </a:pPr>
                      <a:r>
                        <a:rPr lang="en-US" sz="2000" kern="100">
                          <a:effectLst/>
                        </a:rPr>
                        <a:t>2014.09 - 2014.10</a:t>
                      </a:r>
                      <a:endParaRPr lang="zh-CN" sz="2000" kern="100">
                        <a:solidFill>
                          <a:srgbClr val="000000"/>
                        </a:solidFill>
                        <a:effectLst/>
                        <a:latin typeface="Times New Roman"/>
                        <a:ea typeface="宋体"/>
                      </a:endParaRPr>
                    </a:p>
                  </a:txBody>
                  <a:tcPr marL="68580" marR="68580" marT="144000" marB="0" anchor="ctr"/>
                </a:tc>
                <a:tc>
                  <a:txBody>
                    <a:bodyPr/>
                    <a:lstStyle/>
                    <a:p>
                      <a:pPr algn="ctr">
                        <a:lnSpc>
                          <a:spcPts val="2000"/>
                        </a:lnSpc>
                        <a:spcAft>
                          <a:spcPts val="0"/>
                        </a:spcAft>
                      </a:pPr>
                      <a:r>
                        <a:rPr lang="zh-CN" sz="2000" kern="100">
                          <a:effectLst/>
                        </a:rPr>
                        <a:t>测试并优化</a:t>
                      </a:r>
                      <a:endParaRPr lang="zh-CN" sz="2000" kern="100">
                        <a:solidFill>
                          <a:srgbClr val="000000"/>
                        </a:solidFill>
                        <a:effectLst/>
                        <a:latin typeface="Times New Roman"/>
                        <a:ea typeface="宋体"/>
                      </a:endParaRPr>
                    </a:p>
                  </a:txBody>
                  <a:tcPr marL="68580" marR="68580" marT="144000" marB="0" anchor="ctr"/>
                </a:tc>
              </a:tr>
              <a:tr h="567581">
                <a:tc>
                  <a:txBody>
                    <a:bodyPr/>
                    <a:lstStyle/>
                    <a:p>
                      <a:pPr algn="ctr">
                        <a:lnSpc>
                          <a:spcPts val="2000"/>
                        </a:lnSpc>
                        <a:spcAft>
                          <a:spcPts val="0"/>
                        </a:spcAft>
                      </a:pPr>
                      <a:r>
                        <a:rPr lang="en-US" sz="2000" kern="100" dirty="0">
                          <a:effectLst/>
                        </a:rPr>
                        <a:t>2014.10 - 2014.12</a:t>
                      </a:r>
                      <a:endParaRPr lang="zh-CN" sz="2000" kern="100" dirty="0">
                        <a:solidFill>
                          <a:srgbClr val="000000"/>
                        </a:solidFill>
                        <a:effectLst/>
                        <a:latin typeface="Times New Roman"/>
                        <a:ea typeface="宋体"/>
                      </a:endParaRPr>
                    </a:p>
                  </a:txBody>
                  <a:tcPr marL="68580" marR="68580" marT="144000" marB="0" anchor="ctr"/>
                </a:tc>
                <a:tc>
                  <a:txBody>
                    <a:bodyPr/>
                    <a:lstStyle/>
                    <a:p>
                      <a:pPr algn="ctr">
                        <a:lnSpc>
                          <a:spcPts val="2000"/>
                        </a:lnSpc>
                        <a:spcAft>
                          <a:spcPts val="0"/>
                        </a:spcAft>
                      </a:pPr>
                      <a:r>
                        <a:rPr lang="zh-CN" sz="2000" kern="100" dirty="0">
                          <a:effectLst/>
                        </a:rPr>
                        <a:t>撰写论文 </a:t>
                      </a:r>
                      <a:endParaRPr lang="zh-CN" sz="2000" kern="100" dirty="0">
                        <a:solidFill>
                          <a:srgbClr val="000000"/>
                        </a:solidFill>
                        <a:effectLst/>
                        <a:latin typeface="Times New Roman"/>
                        <a:ea typeface="宋体"/>
                      </a:endParaRPr>
                    </a:p>
                  </a:txBody>
                  <a:tcPr marL="68580" marR="68580" marT="144000" marB="0" anchor="ctr"/>
                </a:tc>
              </a:tr>
            </a:tbl>
          </a:graphicData>
        </a:graphic>
      </p:graphicFrame>
    </p:spTree>
    <p:extLst>
      <p:ext uri="{BB962C8B-B14F-4D97-AF65-F5344CB8AC3E}">
        <p14:creationId xmlns:p14="http://schemas.microsoft.com/office/powerpoint/2010/main" val="1542707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827584" y="1433580"/>
            <a:ext cx="3528392" cy="46244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ln>
            <a:noFill/>
            <a:headEnd type="none" w="med" len="med"/>
            <a:tailEnd type="none" w="med" len="med"/>
          </a:ln>
          <a:effectLst>
            <a:outerShdw blurRad="76200" dir="18900000" sy="23000" kx="-1200000" algn="bl" rotWithShape="0">
              <a:prstClr val="black">
                <a:alpha val="20000"/>
              </a:prstClr>
            </a:outerShdw>
            <a:reflection blurRad="6350" stA="52000" endA="300" endPos="35000" dir="5400000" sy="-100000" algn="bl" rotWithShape="0"/>
            <a:softEdge rad="12700"/>
          </a:effec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pitchFamily="2" charset="-122"/>
            </a:endParaRPr>
          </a:p>
        </p:txBody>
      </p:sp>
      <p:sp>
        <p:nvSpPr>
          <p:cNvPr id="2" name="标题 1"/>
          <p:cNvSpPr>
            <a:spLocks noGrp="1"/>
          </p:cNvSpPr>
          <p:nvPr>
            <p:ph type="title"/>
          </p:nvPr>
        </p:nvSpPr>
        <p:spPr>
          <a:xfrm>
            <a:off x="20062" y="144873"/>
            <a:ext cx="6300788" cy="620589"/>
          </a:xfrm>
        </p:spPr>
        <p:txBody>
          <a:bodyPr/>
          <a:lstStyle/>
          <a:p>
            <a:r>
              <a:rPr lang="zh-CN" altLang="en-US" dirty="0" smtClean="0">
                <a:solidFill>
                  <a:srgbClr val="FFFF00"/>
                </a:solidFill>
              </a:rPr>
              <a:t>主要内容</a:t>
            </a:r>
            <a:endParaRPr lang="zh-CN" altLang="en-US" dirty="0">
              <a:solidFill>
                <a:srgbClr val="FFFF00"/>
              </a:solidFill>
            </a:endParaRPr>
          </a:p>
        </p:txBody>
      </p:sp>
      <p:sp>
        <p:nvSpPr>
          <p:cNvPr id="3" name="内容占位符 2"/>
          <p:cNvSpPr>
            <a:spLocks noGrp="1"/>
          </p:cNvSpPr>
          <p:nvPr>
            <p:ph idx="1"/>
          </p:nvPr>
        </p:nvSpPr>
        <p:spPr>
          <a:xfrm>
            <a:off x="755576" y="1268760"/>
            <a:ext cx="8064500" cy="4896544"/>
          </a:xfrm>
        </p:spPr>
        <p:txBody>
          <a:bodyPr/>
          <a:lstStyle/>
          <a:p>
            <a:pPr>
              <a:lnSpc>
                <a:spcPct val="150000"/>
              </a:lnSpc>
              <a:buFont typeface="Wingdings" panose="05000000000000000000" pitchFamily="2" charset="2"/>
              <a:buChar char="Ø"/>
            </a:pPr>
            <a:r>
              <a:rPr lang="zh-CN" altLang="en-US" dirty="0" smtClean="0">
                <a:latin typeface="+mj-ea"/>
                <a:ea typeface="+mj-ea"/>
              </a:rPr>
              <a:t>选题的背景与意义</a:t>
            </a:r>
            <a:endParaRPr lang="en-US" altLang="zh-CN" dirty="0" smtClean="0">
              <a:latin typeface="+mj-ea"/>
              <a:ea typeface="+mj-ea"/>
            </a:endParaRPr>
          </a:p>
          <a:p>
            <a:pPr>
              <a:lnSpc>
                <a:spcPct val="150000"/>
              </a:lnSpc>
              <a:buFont typeface="Wingdings" panose="05000000000000000000" pitchFamily="2" charset="2"/>
              <a:buChar char="Ø"/>
            </a:pPr>
            <a:r>
              <a:rPr lang="zh-CN" altLang="en-US" dirty="0" smtClean="0">
                <a:latin typeface="+mj-ea"/>
                <a:ea typeface="+mj-ea"/>
              </a:rPr>
              <a:t>国内外研究现状</a:t>
            </a:r>
            <a:endParaRPr lang="en-US" altLang="zh-CN" dirty="0" smtClean="0">
              <a:latin typeface="+mj-ea"/>
              <a:ea typeface="+mj-ea"/>
            </a:endParaRPr>
          </a:p>
          <a:p>
            <a:pPr>
              <a:lnSpc>
                <a:spcPct val="150000"/>
              </a:lnSpc>
              <a:buFont typeface="Wingdings" panose="05000000000000000000" pitchFamily="2" charset="2"/>
              <a:buChar char="Ø"/>
            </a:pPr>
            <a:r>
              <a:rPr lang="zh-CN" altLang="en-US" dirty="0" smtClean="0">
                <a:latin typeface="+mj-ea"/>
                <a:ea typeface="+mj-ea"/>
              </a:rPr>
              <a:t>研究内容与技术方案</a:t>
            </a:r>
            <a:endParaRPr lang="en-US" altLang="zh-CN" dirty="0" smtClean="0">
              <a:latin typeface="+mj-ea"/>
              <a:ea typeface="+mj-ea"/>
            </a:endParaRPr>
          </a:p>
          <a:p>
            <a:pPr>
              <a:lnSpc>
                <a:spcPct val="150000"/>
              </a:lnSpc>
              <a:buFont typeface="Wingdings" panose="05000000000000000000" pitchFamily="2" charset="2"/>
              <a:buChar char="Ø"/>
            </a:pPr>
            <a:r>
              <a:rPr lang="zh-CN" altLang="en-US" dirty="0">
                <a:latin typeface="+mj-ea"/>
                <a:ea typeface="+mj-ea"/>
              </a:rPr>
              <a:t>关键</a:t>
            </a:r>
            <a:r>
              <a:rPr lang="zh-CN" altLang="en-US" dirty="0" smtClean="0">
                <a:latin typeface="+mj-ea"/>
                <a:ea typeface="+mj-ea"/>
              </a:rPr>
              <a:t>技术</a:t>
            </a:r>
            <a:endParaRPr lang="en-US" altLang="zh-CN" dirty="0" smtClean="0">
              <a:latin typeface="+mj-ea"/>
              <a:ea typeface="+mj-ea"/>
            </a:endParaRPr>
          </a:p>
          <a:p>
            <a:pPr>
              <a:lnSpc>
                <a:spcPct val="150000"/>
              </a:lnSpc>
              <a:buFont typeface="Wingdings" panose="05000000000000000000" pitchFamily="2" charset="2"/>
              <a:buChar char="Ø"/>
            </a:pPr>
            <a:r>
              <a:rPr lang="zh-CN" altLang="en-US" dirty="0" smtClean="0">
                <a:latin typeface="+mj-ea"/>
                <a:ea typeface="+mj-ea"/>
              </a:rPr>
              <a:t>研究工作计划</a:t>
            </a:r>
            <a:endParaRPr lang="en-US" altLang="zh-CN" dirty="0" smtClean="0">
              <a:latin typeface="+mj-ea"/>
              <a:ea typeface="+mj-ea"/>
            </a:endParaRPr>
          </a:p>
          <a:p>
            <a:pPr>
              <a:lnSpc>
                <a:spcPct val="150000"/>
              </a:lnSpc>
              <a:buFont typeface="Wingdings" panose="05000000000000000000" pitchFamily="2" charset="2"/>
              <a:buChar char="Ø"/>
            </a:pPr>
            <a:r>
              <a:rPr lang="zh-CN" altLang="en-US" dirty="0">
                <a:latin typeface="+mj-ea"/>
                <a:ea typeface="+mj-ea"/>
              </a:rPr>
              <a:t>主要参考文献</a:t>
            </a:r>
          </a:p>
        </p:txBody>
      </p:sp>
    </p:spTree>
    <p:extLst>
      <p:ext uri="{BB962C8B-B14F-4D97-AF65-F5344CB8AC3E}">
        <p14:creationId xmlns:p14="http://schemas.microsoft.com/office/powerpoint/2010/main" val="3754670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827584" y="4348976"/>
            <a:ext cx="3096344" cy="46244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ln>
            <a:noFill/>
            <a:headEnd type="none" w="med" len="med"/>
            <a:tailEnd type="none" w="med" len="med"/>
          </a:ln>
          <a:effectLst>
            <a:outerShdw blurRad="76200" dir="18900000" sy="23000" kx="-1200000" algn="bl" rotWithShape="0">
              <a:prstClr val="black">
                <a:alpha val="20000"/>
              </a:prstClr>
            </a:outerShdw>
            <a:reflection blurRad="6350" stA="52000" endA="300" endPos="35000" dir="5400000" sy="-100000" algn="bl" rotWithShape="0"/>
            <a:softEdge rad="12700"/>
          </a:effec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pitchFamily="2" charset="-122"/>
            </a:endParaRPr>
          </a:p>
        </p:txBody>
      </p:sp>
      <p:sp>
        <p:nvSpPr>
          <p:cNvPr id="4" name="矩形 3"/>
          <p:cNvSpPr/>
          <p:nvPr/>
        </p:nvSpPr>
        <p:spPr bwMode="auto">
          <a:xfrm>
            <a:off x="827584" y="5081677"/>
            <a:ext cx="3096344" cy="46244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ln>
            <a:noFill/>
            <a:headEnd type="none" w="med" len="med"/>
            <a:tailEnd type="none" w="med" len="med"/>
          </a:ln>
          <a:effectLst>
            <a:outerShdw blurRad="76200" dir="18900000" sy="23000" kx="-1200000" algn="bl" rotWithShape="0">
              <a:prstClr val="black">
                <a:alpha val="20000"/>
              </a:prstClr>
            </a:outerShdw>
            <a:reflection blurRad="6350" stA="52000" endA="300" endPos="35000" dir="5400000" sy="-100000" algn="bl" rotWithShape="0"/>
            <a:softEdge rad="12700"/>
          </a:effec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pitchFamily="2" charset="-122"/>
            </a:endParaRPr>
          </a:p>
        </p:txBody>
      </p:sp>
      <p:sp>
        <p:nvSpPr>
          <p:cNvPr id="2" name="标题 1"/>
          <p:cNvSpPr>
            <a:spLocks noGrp="1"/>
          </p:cNvSpPr>
          <p:nvPr>
            <p:ph type="title"/>
          </p:nvPr>
        </p:nvSpPr>
        <p:spPr>
          <a:xfrm>
            <a:off x="20062" y="144873"/>
            <a:ext cx="6300788" cy="620589"/>
          </a:xfrm>
        </p:spPr>
        <p:txBody>
          <a:bodyPr/>
          <a:lstStyle/>
          <a:p>
            <a:r>
              <a:rPr lang="zh-CN" altLang="en-US" dirty="0" smtClean="0">
                <a:solidFill>
                  <a:srgbClr val="FFFF00"/>
                </a:solidFill>
              </a:rPr>
              <a:t>主要内容</a:t>
            </a:r>
            <a:endParaRPr lang="zh-CN" altLang="en-US" dirty="0">
              <a:solidFill>
                <a:srgbClr val="FFFF00"/>
              </a:solidFill>
            </a:endParaRPr>
          </a:p>
        </p:txBody>
      </p:sp>
      <p:sp>
        <p:nvSpPr>
          <p:cNvPr id="3" name="内容占位符 2"/>
          <p:cNvSpPr>
            <a:spLocks noGrp="1"/>
          </p:cNvSpPr>
          <p:nvPr>
            <p:ph idx="1"/>
          </p:nvPr>
        </p:nvSpPr>
        <p:spPr>
          <a:xfrm>
            <a:off x="755576" y="1268760"/>
            <a:ext cx="8064500" cy="4896544"/>
          </a:xfrm>
        </p:spPr>
        <p:txBody>
          <a:bodyPr/>
          <a:lstStyle/>
          <a:p>
            <a:pPr>
              <a:lnSpc>
                <a:spcPct val="150000"/>
              </a:lnSpc>
              <a:buFont typeface="Wingdings" panose="05000000000000000000" pitchFamily="2" charset="2"/>
              <a:buChar char="Ø"/>
            </a:pPr>
            <a:r>
              <a:rPr lang="zh-CN" altLang="en-US" dirty="0" smtClean="0">
                <a:latin typeface="+mj-ea"/>
                <a:ea typeface="+mj-ea"/>
              </a:rPr>
              <a:t>选题的背景与意义</a:t>
            </a:r>
            <a:endParaRPr lang="en-US" altLang="zh-CN" dirty="0" smtClean="0">
              <a:latin typeface="+mj-ea"/>
              <a:ea typeface="+mj-ea"/>
            </a:endParaRPr>
          </a:p>
          <a:p>
            <a:pPr>
              <a:lnSpc>
                <a:spcPct val="150000"/>
              </a:lnSpc>
              <a:buFont typeface="Wingdings" panose="05000000000000000000" pitchFamily="2" charset="2"/>
              <a:buChar char="Ø"/>
            </a:pPr>
            <a:r>
              <a:rPr lang="zh-CN" altLang="en-US" dirty="0" smtClean="0">
                <a:latin typeface="+mj-ea"/>
                <a:ea typeface="+mj-ea"/>
              </a:rPr>
              <a:t>国内外研究现状</a:t>
            </a:r>
            <a:endParaRPr lang="en-US" altLang="zh-CN" dirty="0" smtClean="0">
              <a:latin typeface="+mj-ea"/>
              <a:ea typeface="+mj-ea"/>
            </a:endParaRPr>
          </a:p>
          <a:p>
            <a:pPr>
              <a:lnSpc>
                <a:spcPct val="150000"/>
              </a:lnSpc>
              <a:buFont typeface="Wingdings" panose="05000000000000000000" pitchFamily="2" charset="2"/>
              <a:buChar char="Ø"/>
            </a:pPr>
            <a:r>
              <a:rPr lang="zh-CN" altLang="en-US" dirty="0" smtClean="0">
                <a:latin typeface="+mj-ea"/>
                <a:ea typeface="+mj-ea"/>
              </a:rPr>
              <a:t>研究内容与技术方案</a:t>
            </a:r>
            <a:endParaRPr lang="en-US" altLang="zh-CN" dirty="0" smtClean="0">
              <a:latin typeface="+mj-ea"/>
              <a:ea typeface="+mj-ea"/>
            </a:endParaRPr>
          </a:p>
          <a:p>
            <a:pPr>
              <a:lnSpc>
                <a:spcPct val="150000"/>
              </a:lnSpc>
              <a:buFont typeface="Wingdings" panose="05000000000000000000" pitchFamily="2" charset="2"/>
              <a:buChar char="Ø"/>
            </a:pPr>
            <a:r>
              <a:rPr lang="zh-CN" altLang="en-US" dirty="0">
                <a:latin typeface="+mj-ea"/>
                <a:ea typeface="+mj-ea"/>
              </a:rPr>
              <a:t>关键</a:t>
            </a:r>
            <a:r>
              <a:rPr lang="zh-CN" altLang="en-US" dirty="0" smtClean="0">
                <a:latin typeface="+mj-ea"/>
                <a:ea typeface="+mj-ea"/>
              </a:rPr>
              <a:t>技术</a:t>
            </a:r>
            <a:endParaRPr lang="en-US" altLang="zh-CN" dirty="0" smtClean="0">
              <a:latin typeface="+mj-ea"/>
              <a:ea typeface="+mj-ea"/>
            </a:endParaRPr>
          </a:p>
          <a:p>
            <a:pPr>
              <a:lnSpc>
                <a:spcPct val="150000"/>
              </a:lnSpc>
              <a:buFont typeface="Wingdings" panose="05000000000000000000" pitchFamily="2" charset="2"/>
              <a:buChar char="Ø"/>
            </a:pPr>
            <a:r>
              <a:rPr lang="zh-CN" altLang="en-US" dirty="0" smtClean="0">
                <a:latin typeface="+mj-ea"/>
                <a:ea typeface="+mj-ea"/>
              </a:rPr>
              <a:t>研究工作计划</a:t>
            </a:r>
            <a:endParaRPr lang="en-US" altLang="zh-CN" dirty="0" smtClean="0">
              <a:latin typeface="+mj-ea"/>
              <a:ea typeface="+mj-ea"/>
            </a:endParaRPr>
          </a:p>
          <a:p>
            <a:pPr>
              <a:lnSpc>
                <a:spcPct val="150000"/>
              </a:lnSpc>
              <a:buFont typeface="Wingdings" panose="05000000000000000000" pitchFamily="2" charset="2"/>
              <a:buChar char="Ø"/>
            </a:pPr>
            <a:r>
              <a:rPr lang="zh-CN" altLang="en-US" dirty="0">
                <a:latin typeface="+mj-ea"/>
                <a:ea typeface="+mj-ea"/>
              </a:rPr>
              <a:t>主要参考文献</a:t>
            </a:r>
          </a:p>
        </p:txBody>
      </p:sp>
    </p:spTree>
    <p:extLst>
      <p:ext uri="{BB962C8B-B14F-4D97-AF65-F5344CB8AC3E}">
        <p14:creationId xmlns:p14="http://schemas.microsoft.com/office/powerpoint/2010/main" val="2960138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3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268760"/>
            <a:ext cx="8352928" cy="4896544"/>
          </a:xfrm>
        </p:spPr>
        <p:txBody>
          <a:bodyPr>
            <a:normAutofit/>
          </a:bodyPr>
          <a:lstStyle/>
          <a:p>
            <a:pPr marL="0" indent="0" algn="just">
              <a:buNone/>
            </a:pPr>
            <a:r>
              <a:rPr lang="en-US" altLang="zh-CN" sz="1600" dirty="0"/>
              <a:t>[1] Weil J. The synthesis of cloth objects [A]. Proceedings of ACM SIGGRAPH 86[C]. 1986:49-54. </a:t>
            </a:r>
          </a:p>
          <a:p>
            <a:pPr marL="0" indent="0" algn="just">
              <a:buNone/>
            </a:pPr>
            <a:r>
              <a:rPr lang="en-US" altLang="zh-CN" sz="1600" dirty="0" smtClean="0"/>
              <a:t>[2] </a:t>
            </a:r>
            <a:r>
              <a:rPr lang="en-US" altLang="zh-CN" sz="1600" dirty="0" err="1"/>
              <a:t>Agui</a:t>
            </a:r>
            <a:r>
              <a:rPr lang="en-US" altLang="zh-CN" sz="1600" dirty="0"/>
              <a:t> T, Nagao Y, </a:t>
            </a:r>
            <a:r>
              <a:rPr lang="en-US" altLang="zh-CN" sz="1600" dirty="0" err="1"/>
              <a:t>Nakajma</a:t>
            </a:r>
            <a:r>
              <a:rPr lang="en-US" altLang="zh-CN" sz="1600" dirty="0"/>
              <a:t> M. An expression method of cylindrical cloth objects: an expression of folds of a sleeve using computer </a:t>
            </a:r>
            <a:r>
              <a:rPr lang="en-US" altLang="zh-CN" sz="1600" dirty="0" err="1"/>
              <a:t>graphies</a:t>
            </a:r>
            <a:r>
              <a:rPr lang="en-US" altLang="zh-CN" sz="1600" dirty="0"/>
              <a:t>[J]. </a:t>
            </a:r>
            <a:r>
              <a:rPr lang="en-US" altLang="zh-CN" sz="1600" dirty="0" err="1"/>
              <a:t>Trans.Soc.of</a:t>
            </a:r>
            <a:r>
              <a:rPr lang="en-US" altLang="zh-CN" sz="1600" dirty="0"/>
              <a:t> Electronics, Information and Communications, 1990, J73-D-II(7): 1095-1097</a:t>
            </a:r>
            <a:r>
              <a:rPr lang="en-US" altLang="zh-CN" sz="1600" dirty="0" smtClean="0"/>
              <a:t>.</a:t>
            </a:r>
          </a:p>
          <a:p>
            <a:pPr marL="0" indent="0" algn="just">
              <a:buNone/>
            </a:pPr>
            <a:r>
              <a:rPr lang="en-US" altLang="zh-CN" sz="1600" dirty="0" smtClean="0"/>
              <a:t>[3] </a:t>
            </a:r>
            <a:r>
              <a:rPr lang="en-US" altLang="zh-CN" sz="1600" dirty="0"/>
              <a:t>Hinds B K, </a:t>
            </a:r>
            <a:r>
              <a:rPr lang="en-US" altLang="zh-CN" sz="1600" dirty="0" err="1"/>
              <a:t>Mccartney</a:t>
            </a:r>
            <a:r>
              <a:rPr lang="en-US" altLang="zh-CN" sz="1600" dirty="0"/>
              <a:t> J. Interactive garment design[J]. The Visual Computer, 1990, 6(2): 53-61</a:t>
            </a:r>
            <a:r>
              <a:rPr lang="en-US" altLang="zh-CN" sz="1600" dirty="0" smtClean="0"/>
              <a:t>.</a:t>
            </a:r>
          </a:p>
          <a:p>
            <a:pPr marL="0" indent="0" algn="just">
              <a:buNone/>
            </a:pPr>
            <a:r>
              <a:rPr lang="en-US" altLang="zh-CN" sz="1600" dirty="0" smtClean="0"/>
              <a:t>[4] </a:t>
            </a:r>
            <a:r>
              <a:rPr lang="en-US" altLang="zh-CN" sz="1600" dirty="0"/>
              <a:t>Ng H N, </a:t>
            </a:r>
            <a:r>
              <a:rPr lang="en-US" altLang="zh-CN" sz="1600" dirty="0" err="1"/>
              <a:t>Grimsdate</a:t>
            </a:r>
            <a:r>
              <a:rPr lang="en-US" altLang="zh-CN" sz="1600" dirty="0"/>
              <a:t> R L. Computer graphics techniques for modeling cloth[J]. IEEE Computer Graphics and Applications, 1996, 16(5): 28-41.</a:t>
            </a:r>
            <a:endParaRPr lang="en-US" altLang="zh-CN" sz="1600" dirty="0" smtClean="0"/>
          </a:p>
          <a:p>
            <a:pPr marL="0" indent="0" algn="just">
              <a:buNone/>
            </a:pPr>
            <a:r>
              <a:rPr lang="en-US" altLang="zh-CN" sz="1600" dirty="0" smtClean="0"/>
              <a:t>[5] </a:t>
            </a:r>
            <a:r>
              <a:rPr lang="en-US" altLang="zh-CN" sz="1600" dirty="0" err="1"/>
              <a:t>Hadap</a:t>
            </a:r>
            <a:r>
              <a:rPr lang="en-US" altLang="zh-CN" sz="1600" dirty="0"/>
              <a:t> S, </a:t>
            </a:r>
            <a:r>
              <a:rPr lang="en-US" altLang="zh-CN" sz="1600" dirty="0" err="1"/>
              <a:t>Bangerter</a:t>
            </a:r>
            <a:r>
              <a:rPr lang="en-US" altLang="zh-CN" sz="1600" dirty="0"/>
              <a:t> E, </a:t>
            </a:r>
            <a:r>
              <a:rPr lang="en-US" altLang="zh-CN" sz="1600" dirty="0" err="1"/>
              <a:t>Volino</a:t>
            </a:r>
            <a:r>
              <a:rPr lang="en-US" altLang="zh-CN" sz="1600" dirty="0"/>
              <a:t> P, et al. Animating wrinkles on clothes[A]. Proceedings of IEEE Visualization 1999[C]. IEEE Computer Society, 1999: 175-182</a:t>
            </a:r>
            <a:r>
              <a:rPr lang="en-US" altLang="zh-CN" sz="1600" dirty="0" smtClean="0"/>
              <a:t>.</a:t>
            </a:r>
          </a:p>
          <a:p>
            <a:pPr marL="0" indent="0" algn="just">
              <a:buNone/>
            </a:pPr>
            <a:r>
              <a:rPr lang="en-US" altLang="zh-CN" sz="1600" dirty="0" smtClean="0"/>
              <a:t>[6] </a:t>
            </a:r>
            <a:r>
              <a:rPr lang="en-US" altLang="zh-CN" sz="1600" dirty="0"/>
              <a:t>C. Feynman. Modeling the appearance of cloth [D]. Cambridge, MA, USA: Massachusetts Institute of Technology, 1986</a:t>
            </a:r>
            <a:r>
              <a:rPr lang="en-US" altLang="zh-CN" sz="1600" dirty="0" smtClean="0"/>
              <a:t>.</a:t>
            </a:r>
          </a:p>
          <a:p>
            <a:pPr marL="0" indent="0" algn="just">
              <a:buNone/>
            </a:pPr>
            <a:r>
              <a:rPr lang="en-US" altLang="zh-CN" sz="1600" dirty="0" smtClean="0"/>
              <a:t>[7] </a:t>
            </a:r>
            <a:r>
              <a:rPr lang="en-US" altLang="zh-CN" sz="1600" dirty="0"/>
              <a:t>D. </a:t>
            </a:r>
            <a:r>
              <a:rPr lang="en-US" altLang="zh-CN" sz="1600" dirty="0" err="1"/>
              <a:t>Terzopoulos</a:t>
            </a:r>
            <a:r>
              <a:rPr lang="en-US" altLang="zh-CN" sz="1600" dirty="0"/>
              <a:t>, K. Fleischer. Deformable models. The Visual Computer. 1988, 6(4</a:t>
            </a:r>
            <a:r>
              <a:rPr lang="en-US" altLang="zh-CN" sz="1600" dirty="0" smtClean="0"/>
              <a:t>)</a:t>
            </a:r>
          </a:p>
          <a:p>
            <a:pPr marL="0" indent="0" algn="just">
              <a:buNone/>
            </a:pPr>
            <a:r>
              <a:rPr lang="en-US" altLang="zh-CN" sz="1600" dirty="0" smtClean="0"/>
              <a:t>:306-331.</a:t>
            </a:r>
          </a:p>
          <a:p>
            <a:pPr marL="0" indent="0" algn="just">
              <a:buNone/>
            </a:pPr>
            <a:r>
              <a:rPr lang="en-US" altLang="zh-CN" sz="1600" dirty="0" smtClean="0"/>
              <a:t>[8] </a:t>
            </a:r>
            <a:r>
              <a:rPr lang="en-US" altLang="zh-CN" sz="1600" dirty="0"/>
              <a:t>M. </a:t>
            </a:r>
            <a:r>
              <a:rPr lang="en-US" altLang="zh-CN" sz="1600" dirty="0" err="1"/>
              <a:t>Carignan</a:t>
            </a:r>
            <a:r>
              <a:rPr lang="en-US" altLang="zh-CN" sz="1600" dirty="0"/>
              <a:t>, Y. Yang, N. </a:t>
            </a:r>
            <a:r>
              <a:rPr lang="en-US" altLang="zh-CN" sz="1600" dirty="0" err="1"/>
              <a:t>Magnenat-Thalmann</a:t>
            </a:r>
            <a:r>
              <a:rPr lang="en-US" altLang="zh-CN" sz="1600" dirty="0"/>
              <a:t>. Dressing animated synthetic actors with complex deformable clothes. Computer Graphics (ACM SIGGRAPH '92). 1992,99-104.</a:t>
            </a:r>
          </a:p>
          <a:p>
            <a:pPr marL="0" indent="0" algn="just">
              <a:buNone/>
            </a:pPr>
            <a:endParaRPr lang="en-US" altLang="zh-CN" sz="1600" dirty="0" smtClean="0"/>
          </a:p>
        </p:txBody>
      </p:sp>
      <p:sp>
        <p:nvSpPr>
          <p:cNvPr id="5" name="标题 1"/>
          <p:cNvSpPr>
            <a:spLocks noGrp="1"/>
          </p:cNvSpPr>
          <p:nvPr>
            <p:ph type="title"/>
          </p:nvPr>
        </p:nvSpPr>
        <p:spPr>
          <a:xfrm>
            <a:off x="20062" y="144873"/>
            <a:ext cx="6300788" cy="620589"/>
          </a:xfrm>
        </p:spPr>
        <p:txBody>
          <a:bodyPr/>
          <a:lstStyle/>
          <a:p>
            <a:r>
              <a:rPr lang="zh-CN" altLang="en-US" dirty="0" smtClean="0">
                <a:solidFill>
                  <a:srgbClr val="FFFF00"/>
                </a:solidFill>
              </a:rPr>
              <a:t>主要</a:t>
            </a:r>
            <a:r>
              <a:rPr lang="zh-CN" altLang="en-US" dirty="0">
                <a:solidFill>
                  <a:srgbClr val="FFFF00"/>
                </a:solidFill>
              </a:rPr>
              <a:t>参考文献</a:t>
            </a:r>
          </a:p>
        </p:txBody>
      </p:sp>
    </p:spTree>
    <p:extLst>
      <p:ext uri="{BB962C8B-B14F-4D97-AF65-F5344CB8AC3E}">
        <p14:creationId xmlns:p14="http://schemas.microsoft.com/office/powerpoint/2010/main" val="3951984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96752"/>
            <a:ext cx="8424936" cy="4871863"/>
          </a:xfrm>
        </p:spPr>
        <p:txBody>
          <a:bodyPr/>
          <a:lstStyle/>
          <a:p>
            <a:pPr marL="0" indent="0" algn="just">
              <a:buNone/>
            </a:pPr>
            <a:r>
              <a:rPr lang="en-US" altLang="zh-CN" sz="1600" dirty="0" smtClean="0"/>
              <a:t>[9] </a:t>
            </a:r>
            <a:r>
              <a:rPr lang="en-US" altLang="zh-CN" sz="1600" dirty="0"/>
              <a:t>J.W. </a:t>
            </a:r>
            <a:r>
              <a:rPr lang="en-US" altLang="zh-CN" sz="1600" dirty="0" err="1"/>
              <a:t>Eischen</a:t>
            </a:r>
            <a:r>
              <a:rPr lang="en-US" altLang="zh-CN" sz="1600" dirty="0"/>
              <a:t>, S. Deng, T.G. Clapp. Finite-element modeling and control of flexible fabric parts. IEEE Computer Graphics and Applications. 1996,16(5):71-80</a:t>
            </a:r>
            <a:r>
              <a:rPr lang="en-US" altLang="zh-CN" sz="1600" dirty="0" smtClean="0"/>
              <a:t>.</a:t>
            </a:r>
            <a:endParaRPr lang="en-US" altLang="zh-CN" sz="1600" dirty="0"/>
          </a:p>
          <a:p>
            <a:pPr marL="0" indent="0" algn="just">
              <a:buNone/>
            </a:pPr>
            <a:r>
              <a:rPr lang="en-US" altLang="zh-CN" sz="1600" dirty="0" smtClean="0"/>
              <a:t>[10] </a:t>
            </a:r>
            <a:r>
              <a:rPr lang="en-US" altLang="zh-CN" sz="1600" dirty="0"/>
              <a:t>D.E. Breen, D.H. House, RH. </a:t>
            </a:r>
            <a:r>
              <a:rPr lang="en-US" altLang="zh-CN" sz="1600" dirty="0" err="1"/>
              <a:t>Getto</a:t>
            </a:r>
            <a:r>
              <a:rPr lang="en-US" altLang="zh-CN" sz="1600" dirty="0"/>
              <a:t>. A physically-based particle model of woven cloth. The Visual Computer. 1992, 8:264—277</a:t>
            </a:r>
            <a:r>
              <a:rPr lang="en-US" altLang="zh-CN" sz="1600" dirty="0" smtClean="0"/>
              <a:t>.</a:t>
            </a:r>
            <a:r>
              <a:rPr lang="zh-CN" altLang="zh-CN" sz="1600" dirty="0" smtClean="0"/>
              <a:t> </a:t>
            </a:r>
            <a:endParaRPr lang="en-US" altLang="zh-CN" sz="1600" dirty="0" smtClean="0"/>
          </a:p>
          <a:p>
            <a:pPr marL="0" indent="0" algn="just">
              <a:buNone/>
            </a:pPr>
            <a:r>
              <a:rPr lang="en-US" altLang="zh-CN" sz="1600" dirty="0" smtClean="0"/>
              <a:t>[11] </a:t>
            </a:r>
            <a:r>
              <a:rPr lang="en-US" altLang="zh-CN" sz="1600" dirty="0"/>
              <a:t>P </a:t>
            </a:r>
            <a:r>
              <a:rPr lang="en-US" altLang="zh-CN" sz="1600" dirty="0" err="1"/>
              <a:t>Volino</a:t>
            </a:r>
            <a:r>
              <a:rPr lang="en-US" altLang="zh-CN" sz="1600" dirty="0"/>
              <a:t>, N. </a:t>
            </a:r>
            <a:r>
              <a:rPr lang="en-US" altLang="zh-CN" sz="1600" dirty="0" err="1"/>
              <a:t>Magnenat-Thalmann</a:t>
            </a:r>
            <a:r>
              <a:rPr lang="en-US" altLang="zh-CN" sz="1600" dirty="0"/>
              <a:t>. Developing simulation techniques for an interactive clothing system. IEEE International Conference on Virtual Systems and Multimedia. 1997, 109-118</a:t>
            </a:r>
            <a:r>
              <a:rPr lang="en-US" altLang="zh-CN" sz="1600" dirty="0" smtClean="0"/>
              <a:t>.</a:t>
            </a:r>
            <a:endParaRPr lang="en-US" altLang="zh-CN" sz="1600" dirty="0"/>
          </a:p>
          <a:p>
            <a:pPr marL="0" indent="0" algn="just">
              <a:buNone/>
            </a:pPr>
            <a:r>
              <a:rPr lang="en-US" altLang="zh-CN" sz="1600" dirty="0" smtClean="0"/>
              <a:t>[12] </a:t>
            </a:r>
            <a:r>
              <a:rPr lang="en-US" altLang="zh-CN" sz="1600" dirty="0"/>
              <a:t>X. </a:t>
            </a:r>
            <a:r>
              <a:rPr lang="en-US" altLang="zh-CN" sz="1600" dirty="0" err="1"/>
              <a:t>Provot</a:t>
            </a:r>
            <a:r>
              <a:rPr lang="en-US" altLang="zh-CN" sz="1600" dirty="0"/>
              <a:t>. Deformation constraint in a mass-spring model to describe rigid cloth behavior. Proceedings of Graphics Interface. 1995,147-154</a:t>
            </a:r>
            <a:r>
              <a:rPr lang="en-US" altLang="zh-CN" sz="1600" dirty="0" smtClean="0"/>
              <a:t>.</a:t>
            </a:r>
          </a:p>
          <a:p>
            <a:pPr marL="0" indent="0" algn="just">
              <a:buNone/>
            </a:pPr>
            <a:r>
              <a:rPr lang="en-US" altLang="zh-CN" sz="1600" dirty="0" smtClean="0"/>
              <a:t>[13] </a:t>
            </a:r>
            <a:r>
              <a:rPr lang="en-US" altLang="zh-CN" sz="1600" dirty="0"/>
              <a:t>D. </a:t>
            </a:r>
            <a:r>
              <a:rPr lang="en-US" altLang="zh-CN" sz="1600" dirty="0" err="1"/>
              <a:t>Baraff,A</a:t>
            </a:r>
            <a:r>
              <a:rPr lang="en-US" altLang="zh-CN" sz="1600" dirty="0"/>
              <a:t>. </a:t>
            </a:r>
            <a:r>
              <a:rPr lang="en-US" altLang="zh-CN" sz="1600" dirty="0" err="1"/>
              <a:t>Witkin</a:t>
            </a:r>
            <a:r>
              <a:rPr lang="en-US" altLang="zh-CN" sz="1600" dirty="0"/>
              <a:t>. Large steps in cloth simulation. Computer Graphics (SIGGRAPH ’98). 1998,43-54</a:t>
            </a:r>
            <a:r>
              <a:rPr lang="en-US" altLang="zh-CN" sz="1600" dirty="0" smtClean="0"/>
              <a:t>.</a:t>
            </a:r>
          </a:p>
          <a:p>
            <a:pPr marL="0" indent="0" algn="just">
              <a:buNone/>
            </a:pPr>
            <a:r>
              <a:rPr lang="en-US" altLang="zh-CN" sz="1600" dirty="0" smtClean="0"/>
              <a:t>[14] </a:t>
            </a:r>
            <a:r>
              <a:rPr lang="en-US" altLang="zh-CN" sz="1600" dirty="0"/>
              <a:t>Choi K J, </a:t>
            </a:r>
            <a:r>
              <a:rPr lang="en-US" altLang="zh-CN" sz="1600" dirty="0" err="1"/>
              <a:t>Ko</a:t>
            </a:r>
            <a:r>
              <a:rPr lang="en-US" altLang="zh-CN" sz="1600" dirty="0"/>
              <a:t> H S. Stable but responsive cloth. ACM Transactions on Graphics, 2002, 21(3): 604-611</a:t>
            </a:r>
            <a:r>
              <a:rPr lang="en-US" altLang="zh-CN" sz="1600" dirty="0" smtClean="0"/>
              <a:t>.</a:t>
            </a:r>
          </a:p>
          <a:p>
            <a:pPr marL="0" indent="0" algn="just">
              <a:buNone/>
            </a:pPr>
            <a:r>
              <a:rPr lang="en-US" altLang="zh-CN" sz="1600" dirty="0" smtClean="0"/>
              <a:t>[15] </a:t>
            </a:r>
            <a:r>
              <a:rPr lang="en-US" altLang="zh-CN" sz="1600" dirty="0"/>
              <a:t>F. </a:t>
            </a:r>
            <a:r>
              <a:rPr lang="en-US" altLang="zh-CN" sz="1600" dirty="0" err="1"/>
              <a:t>Cordier</a:t>
            </a:r>
            <a:r>
              <a:rPr lang="en-US" altLang="zh-CN" sz="1600" dirty="0"/>
              <a:t>, N. </a:t>
            </a:r>
            <a:r>
              <a:rPr lang="en-US" altLang="zh-CN" sz="1600" dirty="0" err="1"/>
              <a:t>Magnenat-Thalmann</a:t>
            </a:r>
            <a:r>
              <a:rPr lang="en-US" altLang="zh-CN" sz="1600" dirty="0"/>
              <a:t>. Real-time animation of dressed virtual humans. Computer </a:t>
            </a:r>
            <a:r>
              <a:rPr lang="en-US" altLang="zh-CN" sz="1600" dirty="0" smtClean="0"/>
              <a:t>Graphics </a:t>
            </a:r>
            <a:r>
              <a:rPr lang="en-US" altLang="zh-CN" sz="1600" dirty="0"/>
              <a:t>Forum. 2002, 21(3):327-336</a:t>
            </a:r>
            <a:r>
              <a:rPr lang="en-US" altLang="zh-CN" sz="1600" dirty="0" smtClean="0"/>
              <a:t>.</a:t>
            </a:r>
          </a:p>
          <a:p>
            <a:pPr marL="0" indent="0" algn="just">
              <a:buNone/>
            </a:pPr>
            <a:r>
              <a:rPr lang="en-US" altLang="zh-CN" sz="1600" dirty="0" smtClean="0"/>
              <a:t>[16] </a:t>
            </a:r>
            <a:r>
              <a:rPr lang="en-US" altLang="zh-CN" sz="1600" dirty="0"/>
              <a:t>M. </a:t>
            </a:r>
            <a:r>
              <a:rPr lang="en-US" altLang="zh-CN" sz="1600" dirty="0" err="1"/>
              <a:t>Oshita,A</a:t>
            </a:r>
            <a:r>
              <a:rPr lang="en-US" altLang="zh-CN" sz="1600" dirty="0"/>
              <a:t>. </a:t>
            </a:r>
            <a:r>
              <a:rPr lang="en-US" altLang="zh-CN" sz="1600" dirty="0" err="1"/>
              <a:t>Makinouehi</a:t>
            </a:r>
            <a:r>
              <a:rPr lang="en-US" altLang="zh-CN" sz="1600" dirty="0"/>
              <a:t>. Real-time cloth simulation with sparse particles and curved faces. Proceedings of Computer Animation. 2001:220-227.</a:t>
            </a:r>
            <a:endParaRPr lang="zh-CN" altLang="zh-CN" sz="1600" dirty="0"/>
          </a:p>
        </p:txBody>
      </p:sp>
      <p:sp>
        <p:nvSpPr>
          <p:cNvPr id="5" name="标题 1"/>
          <p:cNvSpPr>
            <a:spLocks noGrp="1"/>
          </p:cNvSpPr>
          <p:nvPr>
            <p:ph type="title"/>
          </p:nvPr>
        </p:nvSpPr>
        <p:spPr>
          <a:xfrm>
            <a:off x="20062" y="144873"/>
            <a:ext cx="6300788" cy="620589"/>
          </a:xfrm>
        </p:spPr>
        <p:txBody>
          <a:bodyPr/>
          <a:lstStyle/>
          <a:p>
            <a:r>
              <a:rPr lang="zh-CN" altLang="en-US" smtClean="0">
                <a:solidFill>
                  <a:srgbClr val="FFFF00"/>
                </a:solidFill>
              </a:rPr>
              <a:t>主要</a:t>
            </a:r>
            <a:r>
              <a:rPr lang="zh-CN" altLang="en-US">
                <a:solidFill>
                  <a:srgbClr val="FFFF00"/>
                </a:solidFill>
              </a:rPr>
              <a:t>参考文献</a:t>
            </a:r>
            <a:endParaRPr lang="zh-CN" altLang="en-US" dirty="0">
              <a:solidFill>
                <a:srgbClr val="FFFF00"/>
              </a:solidFill>
            </a:endParaRPr>
          </a:p>
        </p:txBody>
      </p:sp>
    </p:spTree>
    <p:extLst>
      <p:ext uri="{BB962C8B-B14F-4D97-AF65-F5344CB8AC3E}">
        <p14:creationId xmlns:p14="http://schemas.microsoft.com/office/powerpoint/2010/main" val="1012853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7944" y="2636912"/>
            <a:ext cx="4176464" cy="923330"/>
          </a:xfrm>
          <a:prstGeom prst="rect">
            <a:avLst/>
          </a:prstGeom>
          <a:noFill/>
        </p:spPr>
        <p:txBody>
          <a:bodyPr wrap="square" rtlCol="0">
            <a:spAutoFit/>
          </a:bodyPr>
          <a:lstStyle/>
          <a:p>
            <a:r>
              <a:rPr lang="en-US" altLang="zh-CN" sz="5400" dirty="0" smtClean="0"/>
              <a:t>Thanks</a:t>
            </a:r>
            <a:r>
              <a:rPr lang="zh-CN" altLang="en-US" sz="5400" dirty="0" smtClean="0"/>
              <a:t>！</a:t>
            </a:r>
            <a:endParaRPr lang="zh-CN" altLang="en-US" sz="5400" dirty="0"/>
          </a:p>
        </p:txBody>
      </p:sp>
    </p:spTree>
    <p:extLst>
      <p:ext uri="{BB962C8B-B14F-4D97-AF65-F5344CB8AC3E}">
        <p14:creationId xmlns:p14="http://schemas.microsoft.com/office/powerpoint/2010/main" val="2699183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0062" y="144873"/>
            <a:ext cx="6300788" cy="620589"/>
          </a:xfrm>
        </p:spPr>
        <p:txBody>
          <a:bodyPr/>
          <a:lstStyle/>
          <a:p>
            <a:r>
              <a:rPr lang="zh-CN" altLang="en-US" dirty="0" smtClean="0">
                <a:solidFill>
                  <a:srgbClr val="FFFF00"/>
                </a:solidFill>
              </a:rPr>
              <a:t>选题的背景与意义</a:t>
            </a:r>
            <a:endParaRPr lang="zh-CN" altLang="en-US" dirty="0">
              <a:solidFill>
                <a:srgbClr val="FFFF00"/>
              </a:solidFill>
            </a:endParaRPr>
          </a:p>
        </p:txBody>
      </p:sp>
      <p:sp>
        <p:nvSpPr>
          <p:cNvPr id="5" name="矩形 4"/>
          <p:cNvSpPr/>
          <p:nvPr/>
        </p:nvSpPr>
        <p:spPr>
          <a:xfrm>
            <a:off x="611560" y="1238126"/>
            <a:ext cx="7704856" cy="103874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b="1" dirty="0"/>
              <a:t>3D</a:t>
            </a:r>
            <a:r>
              <a:rPr lang="zh-CN" altLang="en-US" sz="2000" b="1" dirty="0"/>
              <a:t>虚拟仿真和显示</a:t>
            </a:r>
            <a:r>
              <a:rPr lang="zh-CN" altLang="en-US" sz="2000" dirty="0"/>
              <a:t>在电影特技、游戏动画、数字景区、气象预报、工业设计等领域应用价值的日益凸</a:t>
            </a:r>
            <a:r>
              <a:rPr lang="zh-CN" altLang="en-US" sz="2000" dirty="0" smtClean="0"/>
              <a:t>显；</a:t>
            </a:r>
            <a:endParaRPr lang="zh-CN" altLang="en-US" sz="2000" dirty="0"/>
          </a:p>
        </p:txBody>
      </p:sp>
      <p:sp>
        <p:nvSpPr>
          <p:cNvPr id="6" name="矩形 5"/>
          <p:cNvSpPr/>
          <p:nvPr/>
        </p:nvSpPr>
        <p:spPr>
          <a:xfrm>
            <a:off x="611560" y="2215912"/>
            <a:ext cx="7632848"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b="1" dirty="0" smtClean="0"/>
              <a:t>衣服动画</a:t>
            </a:r>
            <a:r>
              <a:rPr lang="zh-CN" altLang="en-US" sz="2000" dirty="0" smtClean="0"/>
              <a:t>逐渐成为新的研究趋势，可用于游戏、电影、动画等多种娱乐行业，服装计算机辅助设计与计算机辅助制造等行业，以及</a:t>
            </a:r>
            <a:r>
              <a:rPr lang="zh-CN" altLang="en-US" sz="2000" b="1" dirty="0" smtClean="0"/>
              <a:t>虚拟衣服实时试穿</a:t>
            </a:r>
            <a:r>
              <a:rPr lang="zh-CN" altLang="en-US" sz="2000" dirty="0" smtClean="0"/>
              <a:t>；</a:t>
            </a:r>
            <a:endParaRPr lang="zh-CN" altLang="en-US" sz="2000" dirty="0"/>
          </a:p>
        </p:txBody>
      </p:sp>
      <p:sp>
        <p:nvSpPr>
          <p:cNvPr id="7" name="矩形 6"/>
          <p:cNvSpPr/>
          <p:nvPr/>
        </p:nvSpPr>
        <p:spPr>
          <a:xfrm>
            <a:off x="611560" y="3679312"/>
            <a:ext cx="7704856"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b="1" dirty="0" smtClean="0"/>
              <a:t>衣服动画</a:t>
            </a:r>
            <a:r>
              <a:rPr lang="zh-CN" altLang="en-US" sz="2000" dirty="0" smtClean="0"/>
              <a:t>的应用前景非常广阔，但也面临着巨大的技术难点，仿真效果的</a:t>
            </a:r>
            <a:r>
              <a:rPr lang="zh-CN" altLang="en-US" sz="2000" b="1" dirty="0" smtClean="0"/>
              <a:t>真实性</a:t>
            </a:r>
            <a:r>
              <a:rPr lang="zh-CN" altLang="en-US" sz="2000" dirty="0" smtClean="0"/>
              <a:t>和虚拟显示的</a:t>
            </a:r>
            <a:r>
              <a:rPr lang="zh-CN" altLang="en-US" sz="2000" b="1" dirty="0" smtClean="0"/>
              <a:t>实时性</a:t>
            </a:r>
            <a:r>
              <a:rPr lang="zh-CN" altLang="en-US" sz="2000" dirty="0" smtClean="0"/>
              <a:t>。</a:t>
            </a:r>
            <a:endParaRPr lang="zh-CN" altLang="en-US" sz="2000" dirty="0"/>
          </a:p>
        </p:txBody>
      </p:sp>
      <p:grpSp>
        <p:nvGrpSpPr>
          <p:cNvPr id="19" name="组合 18"/>
          <p:cNvGrpSpPr/>
          <p:nvPr/>
        </p:nvGrpSpPr>
        <p:grpSpPr>
          <a:xfrm>
            <a:off x="2496963" y="4692077"/>
            <a:ext cx="1763558" cy="1120098"/>
            <a:chOff x="2496963" y="4692077"/>
            <a:chExt cx="1763558" cy="1120098"/>
          </a:xfrm>
        </p:grpSpPr>
        <p:cxnSp>
          <p:nvCxnSpPr>
            <p:cNvPr id="9" name="直接连接符 8"/>
            <p:cNvCxnSpPr/>
            <p:nvPr/>
          </p:nvCxnSpPr>
          <p:spPr bwMode="auto">
            <a:xfrm>
              <a:off x="2506593" y="4692077"/>
              <a:ext cx="0" cy="714775"/>
            </a:xfrm>
            <a:prstGeom prst="line">
              <a:avLst/>
            </a:prstGeom>
            <a:ln w="12700">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 name="直接连接符 10"/>
            <p:cNvCxnSpPr/>
            <p:nvPr/>
          </p:nvCxnSpPr>
          <p:spPr bwMode="auto">
            <a:xfrm>
              <a:off x="2496963" y="5409220"/>
              <a:ext cx="210855" cy="0"/>
            </a:xfrm>
            <a:prstGeom prst="line">
              <a:avLst/>
            </a:prstGeom>
            <a:ln w="12700">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2" name="左大括号 11"/>
            <p:cNvSpPr/>
            <p:nvPr/>
          </p:nvSpPr>
          <p:spPr bwMode="auto">
            <a:xfrm>
              <a:off x="2705567" y="5014324"/>
              <a:ext cx="158418" cy="796198"/>
            </a:xfrm>
            <a:prstGeom prst="leftBrace">
              <a:avLst/>
            </a:prstGeom>
            <a:ln w="12700">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pitchFamily="2" charset="-122"/>
              </a:endParaRPr>
            </a:p>
          </p:txBody>
        </p:sp>
        <p:sp>
          <p:nvSpPr>
            <p:cNvPr id="2" name="TextBox 1"/>
            <p:cNvSpPr txBox="1"/>
            <p:nvPr/>
          </p:nvSpPr>
          <p:spPr>
            <a:xfrm>
              <a:off x="2843808" y="5035179"/>
              <a:ext cx="1396536"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a:t>布料</a:t>
              </a:r>
              <a:r>
                <a:rPr lang="zh-CN" altLang="en-US" dirty="0" smtClean="0"/>
                <a:t>属性</a:t>
              </a:r>
              <a:endParaRPr lang="en-US" altLang="zh-CN" dirty="0"/>
            </a:p>
          </p:txBody>
        </p:sp>
        <p:sp>
          <p:nvSpPr>
            <p:cNvPr id="10" name="TextBox 9"/>
            <p:cNvSpPr txBox="1"/>
            <p:nvPr/>
          </p:nvSpPr>
          <p:spPr>
            <a:xfrm>
              <a:off x="2863985" y="5442843"/>
              <a:ext cx="1396536"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空气浮力</a:t>
              </a:r>
              <a:endParaRPr lang="en-US" altLang="zh-CN" dirty="0" smtClean="0"/>
            </a:p>
          </p:txBody>
        </p:sp>
      </p:grpSp>
      <p:grpSp>
        <p:nvGrpSpPr>
          <p:cNvPr id="20" name="组合 19"/>
          <p:cNvGrpSpPr/>
          <p:nvPr/>
        </p:nvGrpSpPr>
        <p:grpSpPr>
          <a:xfrm>
            <a:off x="4657203" y="4762101"/>
            <a:ext cx="1999972" cy="1475211"/>
            <a:chOff x="4657203" y="4762101"/>
            <a:chExt cx="1999972" cy="1475211"/>
          </a:xfrm>
        </p:grpSpPr>
        <p:cxnSp>
          <p:nvCxnSpPr>
            <p:cNvPr id="13" name="直接连接符 12"/>
            <p:cNvCxnSpPr/>
            <p:nvPr/>
          </p:nvCxnSpPr>
          <p:spPr bwMode="auto">
            <a:xfrm>
              <a:off x="4666833" y="4762101"/>
              <a:ext cx="0" cy="878373"/>
            </a:xfrm>
            <a:prstGeom prst="line">
              <a:avLst/>
            </a:prstGeom>
            <a:ln w="12700">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直接连接符 13"/>
            <p:cNvCxnSpPr/>
            <p:nvPr/>
          </p:nvCxnSpPr>
          <p:spPr bwMode="auto">
            <a:xfrm>
              <a:off x="4657203" y="5640756"/>
              <a:ext cx="210855" cy="0"/>
            </a:xfrm>
            <a:prstGeom prst="line">
              <a:avLst/>
            </a:prstGeom>
            <a:ln w="12700">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5" name="左大括号 14"/>
            <p:cNvSpPr/>
            <p:nvPr/>
          </p:nvSpPr>
          <p:spPr bwMode="auto">
            <a:xfrm>
              <a:off x="4865807" y="5115097"/>
              <a:ext cx="158418" cy="1059740"/>
            </a:xfrm>
            <a:prstGeom prst="leftBrace">
              <a:avLst/>
            </a:prstGeom>
            <a:ln w="12700">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pitchFamily="2" charset="-122"/>
              </a:endParaRPr>
            </a:p>
          </p:txBody>
        </p:sp>
        <p:sp>
          <p:nvSpPr>
            <p:cNvPr id="16" name="TextBox 15"/>
            <p:cNvSpPr txBox="1"/>
            <p:nvPr/>
          </p:nvSpPr>
          <p:spPr>
            <a:xfrm>
              <a:off x="5004048" y="5073511"/>
              <a:ext cx="1627369" cy="369332"/>
            </a:xfrm>
            <a:prstGeom prst="rect">
              <a:avLst/>
            </a:prstGeom>
            <a:noFill/>
          </p:spPr>
          <p:txBody>
            <a:bodyPr wrap="none" rtlCol="0">
              <a:spAutoFit/>
            </a:bodyPr>
            <a:lstStyle/>
            <a:p>
              <a:pPr marL="285750" indent="-285750">
                <a:buFont typeface="Arial" panose="020B0604020202020204" pitchFamily="34" charset="0"/>
                <a:buChar char="•"/>
              </a:pPr>
              <a:r>
                <a:rPr lang="zh-CN" altLang="zh-CN" dirty="0" smtClean="0"/>
                <a:t>模型元素量</a:t>
              </a:r>
              <a:endParaRPr lang="en-US" altLang="zh-CN" dirty="0"/>
            </a:p>
          </p:txBody>
        </p:sp>
        <p:sp>
          <p:nvSpPr>
            <p:cNvPr id="17" name="TextBox 16"/>
            <p:cNvSpPr txBox="1"/>
            <p:nvPr/>
          </p:nvSpPr>
          <p:spPr>
            <a:xfrm>
              <a:off x="5024225" y="5481175"/>
              <a:ext cx="1627369"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物体间碰撞</a:t>
              </a:r>
              <a:endParaRPr lang="en-US" altLang="zh-CN" dirty="0" smtClean="0"/>
            </a:p>
          </p:txBody>
        </p:sp>
        <p:sp>
          <p:nvSpPr>
            <p:cNvPr id="18" name="TextBox 17"/>
            <p:cNvSpPr txBox="1"/>
            <p:nvPr/>
          </p:nvSpPr>
          <p:spPr>
            <a:xfrm>
              <a:off x="5029806" y="5867980"/>
              <a:ext cx="1627369"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布料自碰撞</a:t>
              </a:r>
              <a:endParaRPr lang="en-US" altLang="zh-CN" dirty="0" smtClean="0"/>
            </a:p>
          </p:txBody>
        </p:sp>
      </p:grpSp>
    </p:spTree>
    <p:extLst>
      <p:ext uri="{BB962C8B-B14F-4D97-AF65-F5344CB8AC3E}">
        <p14:creationId xmlns:p14="http://schemas.microsoft.com/office/powerpoint/2010/main" val="72364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827584" y="2158256"/>
            <a:ext cx="3240360" cy="46244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ln>
            <a:noFill/>
            <a:headEnd type="none" w="med" len="med"/>
            <a:tailEnd type="none" w="med" len="med"/>
          </a:ln>
          <a:effectLst>
            <a:outerShdw blurRad="76200" dir="18900000" sy="23000" kx="-1200000" algn="bl" rotWithShape="0">
              <a:prstClr val="black">
                <a:alpha val="20000"/>
              </a:prstClr>
            </a:outerShdw>
            <a:reflection blurRad="6350" stA="52000" endA="300" endPos="35000" dir="5400000" sy="-100000" algn="bl" rotWithShape="0"/>
            <a:softEdge rad="12700"/>
          </a:effec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pitchFamily="2" charset="-122"/>
            </a:endParaRPr>
          </a:p>
        </p:txBody>
      </p:sp>
      <p:sp>
        <p:nvSpPr>
          <p:cNvPr id="4" name="矩形 3"/>
          <p:cNvSpPr/>
          <p:nvPr/>
        </p:nvSpPr>
        <p:spPr bwMode="auto">
          <a:xfrm>
            <a:off x="827584" y="1433580"/>
            <a:ext cx="3528392" cy="46244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ln>
            <a:noFill/>
            <a:headEnd type="none" w="med" len="med"/>
            <a:tailEnd type="none" w="med" len="med"/>
          </a:ln>
          <a:effectLst>
            <a:outerShdw blurRad="76200" dir="18900000" sy="23000" kx="-1200000" algn="bl" rotWithShape="0">
              <a:prstClr val="black">
                <a:alpha val="20000"/>
              </a:prstClr>
            </a:outerShdw>
            <a:reflection blurRad="6350" stA="52000" endA="300" endPos="35000" dir="5400000" sy="-100000" algn="bl" rotWithShape="0"/>
            <a:softEdge rad="12700"/>
          </a:effec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pitchFamily="2" charset="-122"/>
            </a:endParaRPr>
          </a:p>
        </p:txBody>
      </p:sp>
      <p:sp>
        <p:nvSpPr>
          <p:cNvPr id="2" name="标题 1"/>
          <p:cNvSpPr>
            <a:spLocks noGrp="1"/>
          </p:cNvSpPr>
          <p:nvPr>
            <p:ph type="title"/>
          </p:nvPr>
        </p:nvSpPr>
        <p:spPr>
          <a:xfrm>
            <a:off x="20062" y="144873"/>
            <a:ext cx="6300788" cy="620589"/>
          </a:xfrm>
        </p:spPr>
        <p:txBody>
          <a:bodyPr/>
          <a:lstStyle/>
          <a:p>
            <a:r>
              <a:rPr lang="zh-CN" altLang="en-US" dirty="0" smtClean="0">
                <a:solidFill>
                  <a:srgbClr val="FFFF00"/>
                </a:solidFill>
              </a:rPr>
              <a:t>主要内容</a:t>
            </a:r>
            <a:endParaRPr lang="zh-CN" altLang="en-US" dirty="0">
              <a:solidFill>
                <a:srgbClr val="FFFF00"/>
              </a:solidFill>
            </a:endParaRPr>
          </a:p>
        </p:txBody>
      </p:sp>
      <p:sp>
        <p:nvSpPr>
          <p:cNvPr id="3" name="内容占位符 2"/>
          <p:cNvSpPr>
            <a:spLocks noGrp="1"/>
          </p:cNvSpPr>
          <p:nvPr>
            <p:ph idx="1"/>
          </p:nvPr>
        </p:nvSpPr>
        <p:spPr>
          <a:xfrm>
            <a:off x="755576" y="1268760"/>
            <a:ext cx="8064500" cy="4896544"/>
          </a:xfrm>
        </p:spPr>
        <p:txBody>
          <a:bodyPr/>
          <a:lstStyle/>
          <a:p>
            <a:pPr>
              <a:lnSpc>
                <a:spcPct val="150000"/>
              </a:lnSpc>
              <a:buFont typeface="Wingdings" panose="05000000000000000000" pitchFamily="2" charset="2"/>
              <a:buChar char="Ø"/>
            </a:pPr>
            <a:r>
              <a:rPr lang="zh-CN" altLang="en-US" dirty="0" smtClean="0">
                <a:latin typeface="+mj-ea"/>
                <a:ea typeface="+mj-ea"/>
              </a:rPr>
              <a:t>选题的背景与意义</a:t>
            </a:r>
            <a:endParaRPr lang="en-US" altLang="zh-CN" dirty="0" smtClean="0">
              <a:latin typeface="+mj-ea"/>
              <a:ea typeface="+mj-ea"/>
            </a:endParaRPr>
          </a:p>
          <a:p>
            <a:pPr>
              <a:lnSpc>
                <a:spcPct val="150000"/>
              </a:lnSpc>
              <a:buFont typeface="Wingdings" panose="05000000000000000000" pitchFamily="2" charset="2"/>
              <a:buChar char="Ø"/>
            </a:pPr>
            <a:r>
              <a:rPr lang="zh-CN" altLang="en-US" dirty="0" smtClean="0">
                <a:latin typeface="+mj-ea"/>
                <a:ea typeface="+mj-ea"/>
              </a:rPr>
              <a:t>国内外研究现状</a:t>
            </a:r>
            <a:endParaRPr lang="en-US" altLang="zh-CN" dirty="0" smtClean="0">
              <a:latin typeface="+mj-ea"/>
              <a:ea typeface="+mj-ea"/>
            </a:endParaRPr>
          </a:p>
          <a:p>
            <a:pPr>
              <a:lnSpc>
                <a:spcPct val="150000"/>
              </a:lnSpc>
              <a:buFont typeface="Wingdings" panose="05000000000000000000" pitchFamily="2" charset="2"/>
              <a:buChar char="Ø"/>
            </a:pPr>
            <a:r>
              <a:rPr lang="zh-CN" altLang="en-US" dirty="0" smtClean="0">
                <a:latin typeface="+mj-ea"/>
                <a:ea typeface="+mj-ea"/>
              </a:rPr>
              <a:t>研究内容与技术方案</a:t>
            </a:r>
            <a:endParaRPr lang="en-US" altLang="zh-CN" dirty="0" smtClean="0">
              <a:latin typeface="+mj-ea"/>
              <a:ea typeface="+mj-ea"/>
            </a:endParaRPr>
          </a:p>
          <a:p>
            <a:pPr>
              <a:lnSpc>
                <a:spcPct val="150000"/>
              </a:lnSpc>
              <a:buFont typeface="Wingdings" panose="05000000000000000000" pitchFamily="2" charset="2"/>
              <a:buChar char="Ø"/>
            </a:pPr>
            <a:r>
              <a:rPr lang="zh-CN" altLang="en-US" dirty="0">
                <a:latin typeface="+mj-ea"/>
                <a:ea typeface="+mj-ea"/>
              </a:rPr>
              <a:t>关键</a:t>
            </a:r>
            <a:r>
              <a:rPr lang="zh-CN" altLang="en-US" dirty="0" smtClean="0">
                <a:latin typeface="+mj-ea"/>
                <a:ea typeface="+mj-ea"/>
              </a:rPr>
              <a:t>技术</a:t>
            </a:r>
            <a:endParaRPr lang="en-US" altLang="zh-CN" dirty="0" smtClean="0">
              <a:latin typeface="+mj-ea"/>
              <a:ea typeface="+mj-ea"/>
            </a:endParaRPr>
          </a:p>
          <a:p>
            <a:pPr>
              <a:lnSpc>
                <a:spcPct val="150000"/>
              </a:lnSpc>
              <a:buFont typeface="Wingdings" panose="05000000000000000000" pitchFamily="2" charset="2"/>
              <a:buChar char="Ø"/>
            </a:pPr>
            <a:r>
              <a:rPr lang="zh-CN" altLang="en-US" dirty="0" smtClean="0">
                <a:latin typeface="+mj-ea"/>
                <a:ea typeface="+mj-ea"/>
              </a:rPr>
              <a:t>研究工作计划</a:t>
            </a:r>
            <a:endParaRPr lang="en-US" altLang="zh-CN" dirty="0" smtClean="0">
              <a:latin typeface="+mj-ea"/>
              <a:ea typeface="+mj-ea"/>
            </a:endParaRPr>
          </a:p>
          <a:p>
            <a:pPr>
              <a:lnSpc>
                <a:spcPct val="150000"/>
              </a:lnSpc>
              <a:buFont typeface="Wingdings" panose="05000000000000000000" pitchFamily="2" charset="2"/>
              <a:buChar char="Ø"/>
            </a:pPr>
            <a:r>
              <a:rPr lang="zh-CN" altLang="en-US" dirty="0">
                <a:latin typeface="+mj-ea"/>
                <a:ea typeface="+mj-ea"/>
              </a:rPr>
              <a:t>主要参考文献</a:t>
            </a:r>
          </a:p>
        </p:txBody>
      </p:sp>
    </p:spTree>
    <p:extLst>
      <p:ext uri="{BB962C8B-B14F-4D97-AF65-F5344CB8AC3E}">
        <p14:creationId xmlns:p14="http://schemas.microsoft.com/office/powerpoint/2010/main" val="2314895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4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062" y="144873"/>
            <a:ext cx="6300788" cy="620589"/>
          </a:xfrm>
        </p:spPr>
        <p:txBody>
          <a:bodyPr/>
          <a:lstStyle/>
          <a:p>
            <a:r>
              <a:rPr lang="zh-CN" altLang="en-US" dirty="0" smtClean="0">
                <a:solidFill>
                  <a:srgbClr val="FFFF00"/>
                </a:solidFill>
              </a:rPr>
              <a:t>国内外研究现状</a:t>
            </a:r>
            <a:endParaRPr lang="zh-CN" altLang="en-US" dirty="0">
              <a:solidFill>
                <a:srgbClr val="FFFF00"/>
              </a:solidFill>
            </a:endParaRPr>
          </a:p>
        </p:txBody>
      </p:sp>
      <p:sp>
        <p:nvSpPr>
          <p:cNvPr id="8" name="矩形 7"/>
          <p:cNvSpPr/>
          <p:nvPr/>
        </p:nvSpPr>
        <p:spPr>
          <a:xfrm>
            <a:off x="467544" y="2564904"/>
            <a:ext cx="7704856" cy="378565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t>布料仿真应用</a:t>
            </a:r>
            <a:endParaRPr lang="en-US" altLang="zh-CN" sz="2000" dirty="0" smtClean="0"/>
          </a:p>
          <a:p>
            <a:pPr marL="800100" lvl="1" indent="-342900">
              <a:lnSpc>
                <a:spcPct val="150000"/>
              </a:lnSpc>
              <a:buFont typeface="Arial" panose="020B0604020202020204" pitchFamily="34" charset="0"/>
              <a:buChar char="•"/>
            </a:pPr>
            <a:r>
              <a:rPr lang="en-US" altLang="zh-CN" sz="2000" dirty="0" err="1" smtClean="0"/>
              <a:t>MIRACloth</a:t>
            </a:r>
            <a:r>
              <a:rPr lang="zh-CN" altLang="en-US" sz="2000" dirty="0" smtClean="0"/>
              <a:t>，</a:t>
            </a:r>
            <a:r>
              <a:rPr lang="en-US" altLang="zh-CN" sz="2000" dirty="0" err="1" smtClean="0"/>
              <a:t>MIRALab</a:t>
            </a:r>
            <a:r>
              <a:rPr lang="zh-CN" altLang="en-US" sz="2000" dirty="0" smtClean="0"/>
              <a:t>开发的服装仿真软件，包含</a:t>
            </a:r>
            <a:r>
              <a:rPr lang="en-US" altLang="zh-CN" sz="2000" dirty="0" smtClean="0"/>
              <a:t>2D</a:t>
            </a:r>
            <a:r>
              <a:rPr lang="zh-CN" altLang="en-US" sz="2000" dirty="0" smtClean="0"/>
              <a:t>设计和</a:t>
            </a:r>
            <a:r>
              <a:rPr lang="en-US" altLang="zh-CN" sz="2000" dirty="0" smtClean="0"/>
              <a:t>3D</a:t>
            </a:r>
            <a:r>
              <a:rPr lang="zh-CN" altLang="en-US" sz="2000" dirty="0" smtClean="0"/>
              <a:t>仿真两个部分；</a:t>
            </a:r>
            <a:endParaRPr lang="en-US" altLang="zh-CN" sz="2000" dirty="0" smtClean="0"/>
          </a:p>
          <a:p>
            <a:pPr marL="800100" lvl="1" indent="-342900">
              <a:lnSpc>
                <a:spcPct val="150000"/>
              </a:lnSpc>
              <a:buFont typeface="Arial" panose="020B0604020202020204" pitchFamily="34" charset="0"/>
              <a:buChar char="•"/>
            </a:pPr>
            <a:r>
              <a:rPr lang="en-US" altLang="zh-CN" sz="2000" dirty="0" smtClean="0"/>
              <a:t>My Virtual Model Inc.</a:t>
            </a:r>
            <a:r>
              <a:rPr lang="zh-CN" altLang="en-US" sz="2000" dirty="0" smtClean="0"/>
              <a:t>，两个核心技术 </a:t>
            </a:r>
            <a:r>
              <a:rPr lang="en-US" altLang="zh-CN" sz="2000" dirty="0" smtClean="0"/>
              <a:t>My Virtual Model Dressing Room </a:t>
            </a:r>
            <a:r>
              <a:rPr lang="zh-CN" altLang="en-US" sz="2000" dirty="0" smtClean="0"/>
              <a:t>和 </a:t>
            </a:r>
            <a:r>
              <a:rPr lang="en-US" altLang="zh-CN" sz="2000" dirty="0" smtClean="0"/>
              <a:t>My Fit</a:t>
            </a:r>
            <a:r>
              <a:rPr lang="zh-CN" altLang="en-US" sz="2000" dirty="0" smtClean="0"/>
              <a:t>，允许用户在互联网上试穿衣服，</a:t>
            </a:r>
            <a:r>
              <a:rPr lang="en-US" altLang="zh-CN" sz="2000" dirty="0" smtClean="0"/>
              <a:t>H&amp;M</a:t>
            </a:r>
            <a:r>
              <a:rPr lang="zh-CN" altLang="en-US" sz="2000" dirty="0" smtClean="0"/>
              <a:t>、</a:t>
            </a:r>
            <a:r>
              <a:rPr lang="en-US" altLang="zh-CN" sz="2000" dirty="0" smtClean="0"/>
              <a:t>Adidas</a:t>
            </a:r>
            <a:r>
              <a:rPr lang="zh-CN" altLang="en-US" sz="2000" dirty="0" smtClean="0"/>
              <a:t>等；</a:t>
            </a:r>
            <a:endParaRPr lang="en-US" altLang="zh-CN" sz="2000" dirty="0" smtClean="0"/>
          </a:p>
          <a:p>
            <a:pPr marL="800100" lvl="1" indent="-342900">
              <a:lnSpc>
                <a:spcPct val="150000"/>
              </a:lnSpc>
              <a:buFont typeface="Arial" panose="020B0604020202020204" pitchFamily="34" charset="0"/>
              <a:buChar char="•"/>
            </a:pPr>
            <a:r>
              <a:rPr lang="en-US" altLang="zh-CN" sz="2000" dirty="0" err="1" smtClean="0"/>
              <a:t>Havok</a:t>
            </a:r>
            <a:r>
              <a:rPr lang="en-US" altLang="zh-CN" sz="2000" dirty="0" smtClean="0"/>
              <a:t> Cloth</a:t>
            </a:r>
            <a:r>
              <a:rPr lang="zh-CN" altLang="en-US" sz="2000" dirty="0" smtClean="0"/>
              <a:t>，帮助游戏设计师设计及制作角色服装和动画的开发工具。</a:t>
            </a:r>
            <a:endParaRPr lang="zh-CN" altLang="en-US" sz="2000" dirty="0"/>
          </a:p>
        </p:txBody>
      </p:sp>
      <p:sp>
        <p:nvSpPr>
          <p:cNvPr id="9" name="矩形 8"/>
          <p:cNvSpPr/>
          <p:nvPr/>
        </p:nvSpPr>
        <p:spPr>
          <a:xfrm>
            <a:off x="467544" y="1196752"/>
            <a:ext cx="7704856" cy="147732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zh-CN" altLang="en-US" sz="2000" dirty="0" smtClean="0"/>
              <a:t>国内外研究人员针对布料仿真的</a:t>
            </a:r>
            <a:r>
              <a:rPr lang="zh-CN" altLang="en-US" sz="2000" dirty="0" smtClean="0"/>
              <a:t>计算机模拟的研究已经开展</a:t>
            </a:r>
            <a:r>
              <a:rPr lang="zh-CN" altLang="en-US" sz="2000" dirty="0" smtClean="0"/>
              <a:t>了很多年，到目前为止布料模型主要有：几何模型，离散体模型，连续体模型，物理</a:t>
            </a:r>
            <a:r>
              <a:rPr lang="en-US" altLang="zh-CN" sz="2000" dirty="0" smtClean="0"/>
              <a:t>-</a:t>
            </a:r>
            <a:r>
              <a:rPr lang="zh-CN" altLang="en-US" sz="2000" dirty="0" smtClean="0"/>
              <a:t>几何模型；</a:t>
            </a:r>
            <a:endParaRPr lang="zh-CN" altLang="en-US" sz="2000" dirty="0"/>
          </a:p>
        </p:txBody>
      </p:sp>
    </p:spTree>
    <p:extLst>
      <p:ext uri="{BB962C8B-B14F-4D97-AF65-F5344CB8AC3E}">
        <p14:creationId xmlns:p14="http://schemas.microsoft.com/office/powerpoint/2010/main" val="159957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827584" y="2158256"/>
            <a:ext cx="3240360" cy="46244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ln>
            <a:noFill/>
            <a:headEnd type="none" w="med" len="med"/>
            <a:tailEnd type="none" w="med" len="med"/>
          </a:ln>
          <a:effectLst>
            <a:outerShdw blurRad="76200" dir="18900000" sy="23000" kx="-1200000" algn="bl" rotWithShape="0">
              <a:prstClr val="black">
                <a:alpha val="20000"/>
              </a:prstClr>
            </a:outerShdw>
            <a:reflection blurRad="6350" stA="52000" endA="300" endPos="35000" dir="5400000" sy="-100000" algn="bl" rotWithShape="0"/>
            <a:softEdge rad="12700"/>
          </a:effec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pitchFamily="2" charset="-122"/>
            </a:endParaRPr>
          </a:p>
        </p:txBody>
      </p:sp>
      <p:sp>
        <p:nvSpPr>
          <p:cNvPr id="4" name="矩形 3"/>
          <p:cNvSpPr/>
          <p:nvPr/>
        </p:nvSpPr>
        <p:spPr bwMode="auto">
          <a:xfrm>
            <a:off x="827584" y="2894543"/>
            <a:ext cx="3888432" cy="46244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ln>
            <a:noFill/>
            <a:headEnd type="none" w="med" len="med"/>
            <a:tailEnd type="none" w="med" len="med"/>
          </a:ln>
          <a:effectLst>
            <a:outerShdw blurRad="76200" dir="18900000" sy="23000" kx="-1200000" algn="bl" rotWithShape="0">
              <a:prstClr val="black">
                <a:alpha val="20000"/>
              </a:prstClr>
            </a:outerShdw>
            <a:reflection blurRad="6350" stA="52000" endA="300" endPos="35000" dir="5400000" sy="-100000" algn="bl" rotWithShape="0"/>
            <a:softEdge rad="12700"/>
          </a:effec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pitchFamily="2" charset="-122"/>
            </a:endParaRPr>
          </a:p>
        </p:txBody>
      </p:sp>
      <p:sp>
        <p:nvSpPr>
          <p:cNvPr id="2" name="标题 1"/>
          <p:cNvSpPr>
            <a:spLocks noGrp="1"/>
          </p:cNvSpPr>
          <p:nvPr>
            <p:ph type="title"/>
          </p:nvPr>
        </p:nvSpPr>
        <p:spPr>
          <a:xfrm>
            <a:off x="20062" y="144873"/>
            <a:ext cx="6300788" cy="620589"/>
          </a:xfrm>
        </p:spPr>
        <p:txBody>
          <a:bodyPr/>
          <a:lstStyle/>
          <a:p>
            <a:r>
              <a:rPr lang="zh-CN" altLang="en-US" dirty="0" smtClean="0">
                <a:solidFill>
                  <a:srgbClr val="FFFF00"/>
                </a:solidFill>
              </a:rPr>
              <a:t>主要内容</a:t>
            </a:r>
            <a:endParaRPr lang="zh-CN" altLang="en-US" dirty="0">
              <a:solidFill>
                <a:srgbClr val="FFFF00"/>
              </a:solidFill>
            </a:endParaRPr>
          </a:p>
        </p:txBody>
      </p:sp>
      <p:sp>
        <p:nvSpPr>
          <p:cNvPr id="3" name="内容占位符 2"/>
          <p:cNvSpPr>
            <a:spLocks noGrp="1"/>
          </p:cNvSpPr>
          <p:nvPr>
            <p:ph idx="1"/>
          </p:nvPr>
        </p:nvSpPr>
        <p:spPr>
          <a:xfrm>
            <a:off x="755576" y="1268760"/>
            <a:ext cx="8064500" cy="4896544"/>
          </a:xfrm>
        </p:spPr>
        <p:txBody>
          <a:bodyPr/>
          <a:lstStyle/>
          <a:p>
            <a:pPr>
              <a:lnSpc>
                <a:spcPct val="150000"/>
              </a:lnSpc>
              <a:buFont typeface="Wingdings" panose="05000000000000000000" pitchFamily="2" charset="2"/>
              <a:buChar char="Ø"/>
            </a:pPr>
            <a:r>
              <a:rPr lang="zh-CN" altLang="en-US" dirty="0" smtClean="0">
                <a:latin typeface="+mj-ea"/>
                <a:ea typeface="+mj-ea"/>
              </a:rPr>
              <a:t>选题的背景与意义</a:t>
            </a:r>
            <a:endParaRPr lang="en-US" altLang="zh-CN" dirty="0" smtClean="0">
              <a:latin typeface="+mj-ea"/>
              <a:ea typeface="+mj-ea"/>
            </a:endParaRPr>
          </a:p>
          <a:p>
            <a:pPr>
              <a:lnSpc>
                <a:spcPct val="150000"/>
              </a:lnSpc>
              <a:buFont typeface="Wingdings" panose="05000000000000000000" pitchFamily="2" charset="2"/>
              <a:buChar char="Ø"/>
            </a:pPr>
            <a:r>
              <a:rPr lang="zh-CN" altLang="en-US" dirty="0" smtClean="0">
                <a:latin typeface="+mj-ea"/>
                <a:ea typeface="+mj-ea"/>
              </a:rPr>
              <a:t>国内外研究现状</a:t>
            </a:r>
            <a:endParaRPr lang="en-US" altLang="zh-CN" dirty="0" smtClean="0">
              <a:latin typeface="+mj-ea"/>
              <a:ea typeface="+mj-ea"/>
            </a:endParaRPr>
          </a:p>
          <a:p>
            <a:pPr>
              <a:lnSpc>
                <a:spcPct val="150000"/>
              </a:lnSpc>
              <a:buFont typeface="Wingdings" panose="05000000000000000000" pitchFamily="2" charset="2"/>
              <a:buChar char="Ø"/>
            </a:pPr>
            <a:r>
              <a:rPr lang="zh-CN" altLang="en-US" dirty="0" smtClean="0">
                <a:latin typeface="+mj-ea"/>
                <a:ea typeface="+mj-ea"/>
              </a:rPr>
              <a:t>研究内容与技术方案</a:t>
            </a:r>
            <a:endParaRPr lang="en-US" altLang="zh-CN" dirty="0" smtClean="0">
              <a:latin typeface="+mj-ea"/>
              <a:ea typeface="+mj-ea"/>
            </a:endParaRPr>
          </a:p>
          <a:p>
            <a:pPr>
              <a:lnSpc>
                <a:spcPct val="150000"/>
              </a:lnSpc>
              <a:buFont typeface="Wingdings" panose="05000000000000000000" pitchFamily="2" charset="2"/>
              <a:buChar char="Ø"/>
            </a:pPr>
            <a:r>
              <a:rPr lang="zh-CN" altLang="en-US" dirty="0">
                <a:latin typeface="+mj-ea"/>
                <a:ea typeface="+mj-ea"/>
              </a:rPr>
              <a:t>关键</a:t>
            </a:r>
            <a:r>
              <a:rPr lang="zh-CN" altLang="en-US" dirty="0" smtClean="0">
                <a:latin typeface="+mj-ea"/>
                <a:ea typeface="+mj-ea"/>
              </a:rPr>
              <a:t>技术</a:t>
            </a:r>
            <a:endParaRPr lang="en-US" altLang="zh-CN" dirty="0" smtClean="0">
              <a:latin typeface="+mj-ea"/>
              <a:ea typeface="+mj-ea"/>
            </a:endParaRPr>
          </a:p>
          <a:p>
            <a:pPr>
              <a:lnSpc>
                <a:spcPct val="150000"/>
              </a:lnSpc>
              <a:buFont typeface="Wingdings" panose="05000000000000000000" pitchFamily="2" charset="2"/>
              <a:buChar char="Ø"/>
            </a:pPr>
            <a:r>
              <a:rPr lang="zh-CN" altLang="en-US" dirty="0" smtClean="0">
                <a:latin typeface="+mj-ea"/>
                <a:ea typeface="+mj-ea"/>
              </a:rPr>
              <a:t>研究工作计划</a:t>
            </a:r>
            <a:endParaRPr lang="en-US" altLang="zh-CN" dirty="0" smtClean="0">
              <a:latin typeface="+mj-ea"/>
              <a:ea typeface="+mj-ea"/>
            </a:endParaRPr>
          </a:p>
          <a:p>
            <a:pPr>
              <a:lnSpc>
                <a:spcPct val="150000"/>
              </a:lnSpc>
              <a:buFont typeface="Wingdings" panose="05000000000000000000" pitchFamily="2" charset="2"/>
              <a:buChar char="Ø"/>
            </a:pPr>
            <a:r>
              <a:rPr lang="zh-CN" altLang="en-US" dirty="0">
                <a:latin typeface="+mj-ea"/>
                <a:ea typeface="+mj-ea"/>
              </a:rPr>
              <a:t>主要参考文献</a:t>
            </a:r>
          </a:p>
        </p:txBody>
      </p:sp>
    </p:spTree>
    <p:extLst>
      <p:ext uri="{BB962C8B-B14F-4D97-AF65-F5344CB8AC3E}">
        <p14:creationId xmlns:p14="http://schemas.microsoft.com/office/powerpoint/2010/main" val="3121726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3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0062" y="144873"/>
            <a:ext cx="6300788" cy="620589"/>
          </a:xfrm>
        </p:spPr>
        <p:txBody>
          <a:bodyPr/>
          <a:lstStyle/>
          <a:p>
            <a:r>
              <a:rPr lang="zh-CN" altLang="en-US" dirty="0" smtClean="0">
                <a:solidFill>
                  <a:srgbClr val="FFFF00"/>
                </a:solidFill>
              </a:rPr>
              <a:t>研究内容与技术方案</a:t>
            </a:r>
            <a:endParaRPr lang="zh-CN" altLang="en-US" dirty="0">
              <a:solidFill>
                <a:srgbClr val="FFFF00"/>
              </a:solidFill>
            </a:endParaRPr>
          </a:p>
        </p:txBody>
      </p:sp>
      <p:sp>
        <p:nvSpPr>
          <p:cNvPr id="7" name="矩形 6"/>
          <p:cNvSpPr/>
          <p:nvPr/>
        </p:nvSpPr>
        <p:spPr>
          <a:xfrm>
            <a:off x="467544" y="1273984"/>
            <a:ext cx="7704856" cy="73866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800" b="1" dirty="0"/>
              <a:t>研究目标</a:t>
            </a:r>
          </a:p>
        </p:txBody>
      </p:sp>
      <p:sp>
        <p:nvSpPr>
          <p:cNvPr id="8" name="矩形 7"/>
          <p:cNvSpPr/>
          <p:nvPr/>
        </p:nvSpPr>
        <p:spPr>
          <a:xfrm>
            <a:off x="1004888" y="1994064"/>
            <a:ext cx="7167512" cy="193899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t> </a:t>
            </a:r>
            <a:r>
              <a:rPr lang="en-US" altLang="zh-CN" sz="2000" dirty="0" smtClean="0"/>
              <a:t>      </a:t>
            </a:r>
            <a:r>
              <a:rPr lang="zh-CN" altLang="en-US" sz="2000" dirty="0" smtClean="0"/>
              <a:t>深入研究</a:t>
            </a:r>
            <a:r>
              <a:rPr lang="zh-CN" altLang="en-US" sz="2000" dirty="0"/>
              <a:t>虚拟试衣</a:t>
            </a:r>
            <a:r>
              <a:rPr lang="zh-CN" altLang="en-US" sz="2000" dirty="0" smtClean="0"/>
              <a:t>系统</a:t>
            </a:r>
            <a:r>
              <a:rPr lang="zh-CN" altLang="en-US" sz="2000" dirty="0"/>
              <a:t>中的理论难题和技术</a:t>
            </a:r>
            <a:r>
              <a:rPr lang="zh-CN" altLang="en-US" sz="2000" dirty="0" smtClean="0"/>
              <a:t>障碍，探索</a:t>
            </a:r>
            <a:r>
              <a:rPr lang="zh-CN" altLang="en-US" sz="2000" dirty="0"/>
              <a:t>更加先进的</a:t>
            </a:r>
            <a:r>
              <a:rPr lang="en-US" altLang="zh-CN" sz="2000" b="1" dirty="0" smtClean="0"/>
              <a:t>3D</a:t>
            </a:r>
            <a:r>
              <a:rPr lang="zh-CN" altLang="en-US" sz="2000" b="1" dirty="0"/>
              <a:t>服装</a:t>
            </a:r>
            <a:r>
              <a:rPr lang="zh-CN" altLang="en-US" sz="2000" b="1" dirty="0" smtClean="0"/>
              <a:t>模型</a:t>
            </a:r>
            <a:r>
              <a:rPr lang="zh-CN" altLang="en-US" sz="2000" dirty="0" smtClean="0"/>
              <a:t>、</a:t>
            </a:r>
            <a:r>
              <a:rPr lang="zh-CN" altLang="en-US" sz="2000" b="1" dirty="0" smtClean="0"/>
              <a:t>数值</a:t>
            </a:r>
            <a:r>
              <a:rPr lang="zh-CN" altLang="en-US" sz="2000" b="1" dirty="0"/>
              <a:t>求解</a:t>
            </a:r>
            <a:r>
              <a:rPr lang="zh-CN" altLang="en-US" sz="2000" b="1" dirty="0" smtClean="0"/>
              <a:t>算法</a:t>
            </a:r>
            <a:r>
              <a:rPr lang="zh-CN" altLang="en-US" sz="2000" dirty="0" smtClean="0"/>
              <a:t>、</a:t>
            </a:r>
            <a:r>
              <a:rPr lang="zh-CN" altLang="en-US" sz="2000" b="1" dirty="0" smtClean="0"/>
              <a:t>碰撞检测算法</a:t>
            </a:r>
            <a:r>
              <a:rPr lang="zh-CN" altLang="en-US" sz="2000" dirty="0"/>
              <a:t>，</a:t>
            </a:r>
            <a:r>
              <a:rPr lang="zh-CN" altLang="en-US" sz="2000" dirty="0" smtClean="0"/>
              <a:t>以期</a:t>
            </a:r>
            <a:r>
              <a:rPr lang="zh-CN" altLang="en-US" sz="2000" dirty="0"/>
              <a:t>在仿真的</a:t>
            </a:r>
            <a:r>
              <a:rPr lang="zh-CN" altLang="en-US" sz="2000" b="1" dirty="0"/>
              <a:t>真实性</a:t>
            </a:r>
            <a:r>
              <a:rPr lang="zh-CN" altLang="en-US" sz="2000" dirty="0"/>
              <a:t>和</a:t>
            </a:r>
            <a:r>
              <a:rPr lang="zh-CN" altLang="en-US" sz="2000" b="1" dirty="0"/>
              <a:t>实时性</a:t>
            </a:r>
            <a:r>
              <a:rPr lang="zh-CN" altLang="en-US" sz="2000" dirty="0"/>
              <a:t>等方面进一步取得</a:t>
            </a:r>
            <a:r>
              <a:rPr lang="zh-CN" altLang="en-US" sz="2000" dirty="0" smtClean="0"/>
              <a:t>突破，使得普通用户能够在未来借助电脑看到</a:t>
            </a:r>
            <a:r>
              <a:rPr lang="zh-CN" altLang="en-US" sz="2000" dirty="0"/>
              <a:t>试穿衣服</a:t>
            </a:r>
            <a:r>
              <a:rPr lang="zh-CN" altLang="en-US" sz="2000" dirty="0" smtClean="0"/>
              <a:t>的效果。</a:t>
            </a:r>
            <a:endParaRPr lang="zh-CN" altLang="en-US" sz="2000" dirty="0"/>
          </a:p>
        </p:txBody>
      </p:sp>
      <p:sp>
        <p:nvSpPr>
          <p:cNvPr id="9" name="矩形 8"/>
          <p:cNvSpPr/>
          <p:nvPr/>
        </p:nvSpPr>
        <p:spPr>
          <a:xfrm>
            <a:off x="481192" y="4024385"/>
            <a:ext cx="7704856" cy="65498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800" b="1" dirty="0" smtClean="0"/>
              <a:t>研究</a:t>
            </a:r>
            <a:r>
              <a:rPr lang="zh-CN" altLang="en-US" sz="2800" b="1" dirty="0"/>
              <a:t>内容</a:t>
            </a:r>
          </a:p>
        </p:txBody>
      </p:sp>
      <p:sp>
        <p:nvSpPr>
          <p:cNvPr id="10" name="矩形 9"/>
          <p:cNvSpPr/>
          <p:nvPr/>
        </p:nvSpPr>
        <p:spPr>
          <a:xfrm>
            <a:off x="1004888" y="4717593"/>
            <a:ext cx="7167512" cy="101566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t> </a:t>
            </a:r>
            <a:r>
              <a:rPr lang="en-US" altLang="zh-CN" sz="2000" dirty="0" smtClean="0"/>
              <a:t>      </a:t>
            </a:r>
            <a:r>
              <a:rPr lang="zh-CN" altLang="en-US" sz="2000" dirty="0" smtClean="0"/>
              <a:t>虚拟试衣系统的研究主要包含四个部分，建立</a:t>
            </a:r>
            <a:r>
              <a:rPr lang="zh-CN" altLang="en-US" sz="2000" b="1" dirty="0" smtClean="0"/>
              <a:t>布料动画模型</a:t>
            </a:r>
            <a:r>
              <a:rPr lang="zh-CN" altLang="en-US" sz="2000" dirty="0" smtClean="0"/>
              <a:t>、</a:t>
            </a:r>
            <a:r>
              <a:rPr lang="zh-CN" altLang="en-US" sz="2000" b="1" dirty="0" smtClean="0"/>
              <a:t>数值求解</a:t>
            </a:r>
            <a:r>
              <a:rPr lang="zh-CN" altLang="en-US" sz="2000" dirty="0" smtClean="0"/>
              <a:t>微分方程、</a:t>
            </a:r>
            <a:r>
              <a:rPr lang="zh-CN" altLang="en-US" sz="2000" b="1" dirty="0" smtClean="0"/>
              <a:t>碰撞检测</a:t>
            </a:r>
            <a:r>
              <a:rPr lang="zh-CN" altLang="en-US" sz="2000" dirty="0" smtClean="0"/>
              <a:t>算法、</a:t>
            </a:r>
            <a:r>
              <a:rPr lang="zh-CN" altLang="en-US" sz="2000" b="1" dirty="0" smtClean="0"/>
              <a:t>碰撞响应</a:t>
            </a:r>
            <a:r>
              <a:rPr lang="zh-CN" altLang="en-US" sz="2000" dirty="0" smtClean="0"/>
              <a:t>策略。</a:t>
            </a:r>
            <a:endParaRPr lang="zh-CN" altLang="en-US" sz="2000" dirty="0"/>
          </a:p>
        </p:txBody>
      </p:sp>
    </p:spTree>
    <p:extLst>
      <p:ext uri="{BB962C8B-B14F-4D97-AF65-F5344CB8AC3E}">
        <p14:creationId xmlns:p14="http://schemas.microsoft.com/office/powerpoint/2010/main" val="281640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20062" y="144873"/>
            <a:ext cx="6300788" cy="620589"/>
          </a:xfrm>
        </p:spPr>
        <p:txBody>
          <a:bodyPr/>
          <a:lstStyle/>
          <a:p>
            <a:r>
              <a:rPr lang="zh-CN" altLang="en-US" dirty="0" smtClean="0">
                <a:solidFill>
                  <a:srgbClr val="FFFF00"/>
                </a:solidFill>
              </a:rPr>
              <a:t>研究内容与技术方案</a:t>
            </a:r>
            <a:endParaRPr lang="zh-CN" altLang="en-US" dirty="0">
              <a:solidFill>
                <a:srgbClr val="FFFF00"/>
              </a:solidFill>
            </a:endParaRPr>
          </a:p>
        </p:txBody>
      </p:sp>
      <p:sp>
        <p:nvSpPr>
          <p:cNvPr id="8" name="矩形 7"/>
          <p:cNvSpPr/>
          <p:nvPr/>
        </p:nvSpPr>
        <p:spPr>
          <a:xfrm>
            <a:off x="210576" y="980728"/>
            <a:ext cx="7704856" cy="57458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400" b="1" dirty="0" smtClean="0"/>
              <a:t>三维布料动画模型</a:t>
            </a:r>
            <a:endParaRPr lang="zh-CN" altLang="en-US" sz="2400" b="1" dirty="0"/>
          </a:p>
        </p:txBody>
      </p:sp>
      <p:sp>
        <p:nvSpPr>
          <p:cNvPr id="9" name="矩形 8"/>
          <p:cNvSpPr/>
          <p:nvPr/>
        </p:nvSpPr>
        <p:spPr>
          <a:xfrm>
            <a:off x="714632" y="1484784"/>
            <a:ext cx="7961824" cy="55399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000" b="1" dirty="0" smtClean="0"/>
              <a:t>几何模型</a:t>
            </a:r>
            <a:r>
              <a:rPr lang="zh-CN" altLang="en-US" sz="1600" dirty="0" smtClean="0"/>
              <a:t>（</a:t>
            </a:r>
            <a:r>
              <a:rPr lang="en-US" altLang="zh-CN" sz="1600" dirty="0" smtClean="0"/>
              <a:t>Weil</a:t>
            </a:r>
            <a:r>
              <a:rPr lang="en-US" altLang="zh-CN" sz="1600" baseline="30000" dirty="0" smtClean="0"/>
              <a:t>[1]</a:t>
            </a:r>
            <a:r>
              <a:rPr lang="zh-CN" altLang="en-US" sz="1600" dirty="0" smtClean="0"/>
              <a:t>，</a:t>
            </a:r>
            <a:r>
              <a:rPr lang="en-US" altLang="zh-CN" sz="1600" dirty="0" err="1" smtClean="0"/>
              <a:t>Agui</a:t>
            </a:r>
            <a:r>
              <a:rPr lang="zh-CN" altLang="en-US" sz="1600" dirty="0" smtClean="0"/>
              <a:t>等</a:t>
            </a:r>
            <a:r>
              <a:rPr lang="en-US" altLang="zh-CN" sz="1600" baseline="30000" dirty="0" smtClean="0"/>
              <a:t>[2]</a:t>
            </a:r>
            <a:r>
              <a:rPr lang="zh-CN" altLang="en-US" sz="1600" dirty="0" smtClean="0"/>
              <a:t>，</a:t>
            </a:r>
            <a:r>
              <a:rPr lang="en-US" altLang="zh-CN" sz="1600" dirty="0" smtClean="0"/>
              <a:t>Hinds</a:t>
            </a:r>
            <a:r>
              <a:rPr lang="zh-CN" altLang="en-US" sz="1600" dirty="0" smtClean="0"/>
              <a:t>等</a:t>
            </a:r>
            <a:r>
              <a:rPr lang="en-US" altLang="zh-CN" sz="1600" baseline="30000" dirty="0" smtClean="0"/>
              <a:t>[3]</a:t>
            </a:r>
            <a:r>
              <a:rPr lang="zh-CN" altLang="en-US" sz="1600" dirty="0" smtClean="0"/>
              <a:t>，</a:t>
            </a:r>
            <a:r>
              <a:rPr lang="en-US" altLang="zh-CN" sz="1600" dirty="0" smtClean="0"/>
              <a:t>Ng</a:t>
            </a:r>
            <a:r>
              <a:rPr lang="zh-CN" altLang="en-US" sz="1600" dirty="0" smtClean="0"/>
              <a:t>等</a:t>
            </a:r>
            <a:r>
              <a:rPr lang="en-US" altLang="zh-CN" sz="1600" baseline="30000" dirty="0" smtClean="0"/>
              <a:t>[4]</a:t>
            </a:r>
            <a:r>
              <a:rPr lang="zh-CN" altLang="en-US" sz="1600" dirty="0" smtClean="0"/>
              <a:t>，</a:t>
            </a:r>
            <a:r>
              <a:rPr lang="en-US" altLang="zh-CN" sz="1600" dirty="0" err="1" smtClean="0"/>
              <a:t>Hadap</a:t>
            </a:r>
            <a:r>
              <a:rPr lang="zh-CN" altLang="en-US" sz="1600" dirty="0" smtClean="0"/>
              <a:t>等</a:t>
            </a:r>
            <a:r>
              <a:rPr lang="en-US" altLang="zh-CN" sz="1600" baseline="30000" dirty="0" smtClean="0"/>
              <a:t>[5]</a:t>
            </a:r>
            <a:r>
              <a:rPr lang="zh-CN" altLang="en-US" sz="1600" dirty="0" smtClean="0"/>
              <a:t>）</a:t>
            </a:r>
            <a:endParaRPr lang="zh-CN" altLang="en-US" sz="2000" dirty="0"/>
          </a:p>
        </p:txBody>
      </p:sp>
      <p:sp>
        <p:nvSpPr>
          <p:cNvPr id="10" name="矩形 9"/>
          <p:cNvSpPr/>
          <p:nvPr/>
        </p:nvSpPr>
        <p:spPr>
          <a:xfrm>
            <a:off x="1184901" y="1960670"/>
            <a:ext cx="7270393" cy="9233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使用一些经验性的几何方程来表示布料特有的几何特征，</a:t>
            </a:r>
            <a:r>
              <a:rPr lang="zh-CN" altLang="en-US" b="1" dirty="0" smtClean="0"/>
              <a:t>简单</a:t>
            </a:r>
            <a:r>
              <a:rPr lang="zh-CN" altLang="en-US" dirty="0" smtClean="0"/>
              <a:t>、</a:t>
            </a:r>
            <a:r>
              <a:rPr lang="zh-CN" altLang="en-US" b="1" dirty="0" smtClean="0"/>
              <a:t>计算效率很高</a:t>
            </a:r>
            <a:r>
              <a:rPr lang="zh-CN" altLang="en-US" dirty="0" smtClean="0"/>
              <a:t>，但通常仅能表示</a:t>
            </a:r>
            <a:r>
              <a:rPr lang="zh-CN" altLang="en-US" b="1" dirty="0" smtClean="0"/>
              <a:t>静态</a:t>
            </a:r>
            <a:r>
              <a:rPr lang="zh-CN" altLang="en-US" dirty="0" smtClean="0"/>
              <a:t>变形状态，难以生成一段真实而连贯的复杂变形动画。</a:t>
            </a:r>
            <a:endParaRPr lang="zh-CN" altLang="en-US" dirty="0"/>
          </a:p>
        </p:txBody>
      </p:sp>
      <p:sp>
        <p:nvSpPr>
          <p:cNvPr id="11" name="矩形 10"/>
          <p:cNvSpPr/>
          <p:nvPr/>
        </p:nvSpPr>
        <p:spPr>
          <a:xfrm>
            <a:off x="714632" y="2794576"/>
            <a:ext cx="8105840" cy="55399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000" b="1" dirty="0"/>
              <a:t>连续体模型</a:t>
            </a:r>
            <a:r>
              <a:rPr lang="zh-CN" altLang="en-US" sz="1600" dirty="0" smtClean="0"/>
              <a:t>（</a:t>
            </a:r>
            <a:r>
              <a:rPr lang="en-US" altLang="zh-CN" sz="1600" dirty="0" smtClean="0"/>
              <a:t>Feynman</a:t>
            </a:r>
            <a:r>
              <a:rPr lang="en-US" altLang="zh-CN" sz="1600" baseline="30000" dirty="0" smtClean="0"/>
              <a:t>[6]</a:t>
            </a:r>
            <a:r>
              <a:rPr lang="zh-CN" altLang="en-US" sz="1600" dirty="0" smtClean="0"/>
              <a:t>，</a:t>
            </a:r>
            <a:r>
              <a:rPr lang="en-US" altLang="zh-CN" sz="1600" dirty="0" err="1" smtClean="0"/>
              <a:t>Terzopoulos</a:t>
            </a:r>
            <a:r>
              <a:rPr lang="zh-CN" altLang="en-US" sz="1600" dirty="0" smtClean="0"/>
              <a:t>等</a:t>
            </a:r>
            <a:r>
              <a:rPr lang="en-US" altLang="zh-CN" sz="1600" baseline="30000" dirty="0" smtClean="0"/>
              <a:t>[7]</a:t>
            </a:r>
            <a:r>
              <a:rPr lang="zh-CN" altLang="en-US" sz="1600" dirty="0" smtClean="0"/>
              <a:t>，</a:t>
            </a:r>
            <a:r>
              <a:rPr lang="en-US" altLang="zh-CN" sz="1600" dirty="0" err="1" smtClean="0"/>
              <a:t>Carignan</a:t>
            </a:r>
            <a:r>
              <a:rPr lang="zh-CN" altLang="en-US" sz="1600" dirty="0" smtClean="0"/>
              <a:t>等</a:t>
            </a:r>
            <a:r>
              <a:rPr lang="en-US" altLang="zh-CN" sz="1600" baseline="30000" dirty="0" smtClean="0"/>
              <a:t>[8]</a:t>
            </a:r>
            <a:r>
              <a:rPr lang="zh-CN" altLang="en-US" sz="1600" dirty="0" smtClean="0"/>
              <a:t>，</a:t>
            </a:r>
            <a:r>
              <a:rPr lang="en-US" altLang="zh-CN" sz="1600" dirty="0" err="1" smtClean="0"/>
              <a:t>Eischen</a:t>
            </a:r>
            <a:r>
              <a:rPr lang="zh-CN" altLang="en-US" sz="1600" dirty="0" smtClean="0"/>
              <a:t>等</a:t>
            </a:r>
            <a:r>
              <a:rPr lang="en-US" altLang="zh-CN" sz="1600" baseline="30000" dirty="0" smtClean="0"/>
              <a:t>[9]</a:t>
            </a:r>
            <a:r>
              <a:rPr lang="zh-CN" altLang="en-US" sz="1600" dirty="0" smtClean="0"/>
              <a:t>）</a:t>
            </a:r>
            <a:endParaRPr lang="zh-CN" altLang="en-US" sz="2000" dirty="0"/>
          </a:p>
        </p:txBody>
      </p:sp>
      <p:sp>
        <p:nvSpPr>
          <p:cNvPr id="12" name="矩形 11"/>
          <p:cNvSpPr/>
          <p:nvPr/>
        </p:nvSpPr>
        <p:spPr>
          <a:xfrm>
            <a:off x="1193984" y="3252957"/>
            <a:ext cx="7575106" cy="9233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将布料看做连续体，在弹性力学基础上，利用</a:t>
            </a:r>
            <a:r>
              <a:rPr lang="zh-CN" altLang="en-US" b="1" dirty="0" smtClean="0"/>
              <a:t>薄膜理论</a:t>
            </a:r>
            <a:r>
              <a:rPr lang="zh-CN" altLang="en-US" dirty="0" smtClean="0"/>
              <a:t>、</a:t>
            </a:r>
            <a:r>
              <a:rPr lang="zh-CN" altLang="en-US" b="1" dirty="0" smtClean="0"/>
              <a:t>板壳理论</a:t>
            </a:r>
            <a:r>
              <a:rPr lang="zh-CN" altLang="en-US" dirty="0" smtClean="0"/>
              <a:t>中的力学分析简化布料建模。但是，织物是由纤维编织而成，并不满足连续体基本假设，</a:t>
            </a:r>
            <a:r>
              <a:rPr lang="zh-CN" altLang="en-US" b="1" dirty="0" smtClean="0"/>
              <a:t>难以准确描述织物某些变形行为</a:t>
            </a:r>
            <a:r>
              <a:rPr lang="zh-CN" altLang="en-US" dirty="0" smtClean="0"/>
              <a:t>，如褶皱和屈曲等。</a:t>
            </a:r>
            <a:endParaRPr lang="zh-CN" altLang="en-US" dirty="0"/>
          </a:p>
        </p:txBody>
      </p:sp>
      <p:sp>
        <p:nvSpPr>
          <p:cNvPr id="13" name="矩形 12"/>
          <p:cNvSpPr/>
          <p:nvPr/>
        </p:nvSpPr>
        <p:spPr>
          <a:xfrm>
            <a:off x="728280" y="4090720"/>
            <a:ext cx="8092192" cy="55399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000" b="1" dirty="0"/>
              <a:t>离散</a:t>
            </a:r>
            <a:r>
              <a:rPr lang="zh-CN" altLang="en-US" sz="2000" b="1" dirty="0" smtClean="0"/>
              <a:t>体</a:t>
            </a:r>
            <a:r>
              <a:rPr lang="zh-CN" altLang="en-US" sz="2000" b="1" dirty="0"/>
              <a:t>模型</a:t>
            </a:r>
            <a:r>
              <a:rPr lang="zh-CN" altLang="en-US" sz="1600" dirty="0" smtClean="0"/>
              <a:t>（</a:t>
            </a:r>
            <a:r>
              <a:rPr lang="en-US" altLang="zh-CN" sz="1600" dirty="0" smtClean="0"/>
              <a:t>Breen</a:t>
            </a:r>
            <a:r>
              <a:rPr lang="en-US" altLang="zh-CN" sz="1600" baseline="30000" dirty="0" smtClean="0"/>
              <a:t>[10]</a:t>
            </a:r>
            <a:r>
              <a:rPr lang="zh-CN" altLang="en-US" sz="1600" dirty="0" smtClean="0"/>
              <a:t>，</a:t>
            </a:r>
            <a:r>
              <a:rPr lang="en-US" altLang="zh-CN" sz="1600" dirty="0" err="1" smtClean="0"/>
              <a:t>Volino</a:t>
            </a:r>
            <a:r>
              <a:rPr lang="zh-CN" altLang="en-US" sz="1600" dirty="0" smtClean="0"/>
              <a:t>等</a:t>
            </a:r>
            <a:r>
              <a:rPr lang="en-US" altLang="zh-CN" sz="1600" baseline="30000" dirty="0" smtClean="0"/>
              <a:t>[11]</a:t>
            </a:r>
            <a:r>
              <a:rPr lang="zh-CN" altLang="en-US" sz="1600" dirty="0" smtClean="0"/>
              <a:t>，</a:t>
            </a:r>
            <a:r>
              <a:rPr lang="en-US" altLang="zh-CN" sz="1600" dirty="0" err="1" smtClean="0"/>
              <a:t>Provot</a:t>
            </a:r>
            <a:r>
              <a:rPr lang="zh-CN" altLang="en-US" sz="1600" dirty="0" smtClean="0"/>
              <a:t>等</a:t>
            </a:r>
            <a:r>
              <a:rPr lang="en-US" altLang="zh-CN" sz="1600" baseline="30000" dirty="0" smtClean="0"/>
              <a:t>[12]</a:t>
            </a:r>
            <a:r>
              <a:rPr lang="zh-CN" altLang="en-US" sz="1600" dirty="0" smtClean="0"/>
              <a:t>，</a:t>
            </a:r>
            <a:r>
              <a:rPr lang="en-US" altLang="zh-CN" sz="1600" dirty="0" err="1" smtClean="0"/>
              <a:t>Baraff</a:t>
            </a:r>
            <a:r>
              <a:rPr lang="zh-CN" altLang="en-US" sz="1600" dirty="0" smtClean="0"/>
              <a:t>等</a:t>
            </a:r>
            <a:r>
              <a:rPr lang="en-US" altLang="zh-CN" sz="1600" baseline="30000" dirty="0" smtClean="0"/>
              <a:t>[13] </a:t>
            </a:r>
            <a:r>
              <a:rPr lang="zh-CN" altLang="en-US" sz="1600" dirty="0" smtClean="0"/>
              <a:t>，</a:t>
            </a:r>
            <a:r>
              <a:rPr lang="en-US" altLang="zh-CN" sz="1600" dirty="0" smtClean="0"/>
              <a:t>Choi</a:t>
            </a:r>
            <a:r>
              <a:rPr lang="zh-CN" altLang="en-US" sz="1600" dirty="0" smtClean="0"/>
              <a:t>等</a:t>
            </a:r>
            <a:r>
              <a:rPr lang="en-US" altLang="zh-CN" sz="1600" baseline="30000" dirty="0" smtClean="0"/>
              <a:t>[14]</a:t>
            </a:r>
            <a:r>
              <a:rPr lang="zh-CN" altLang="en-US" sz="1600" dirty="0" smtClean="0"/>
              <a:t>）</a:t>
            </a:r>
            <a:endParaRPr lang="zh-CN" altLang="en-US" sz="2000" dirty="0"/>
          </a:p>
        </p:txBody>
      </p:sp>
      <p:sp>
        <p:nvSpPr>
          <p:cNvPr id="14" name="矩形 13"/>
          <p:cNvSpPr/>
          <p:nvPr/>
        </p:nvSpPr>
        <p:spPr>
          <a:xfrm>
            <a:off x="1220523" y="4556364"/>
            <a:ext cx="7523332" cy="9233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即粒子系统，将布料多边形网格的顶点赋予质量并能依据相关物理定律和规律进行运动。最常用的系统，</a:t>
            </a:r>
            <a:r>
              <a:rPr lang="zh-CN" altLang="en-US" b="1" dirty="0" smtClean="0"/>
              <a:t>质点</a:t>
            </a:r>
            <a:r>
              <a:rPr lang="en-US" altLang="zh-CN" b="1" dirty="0" smtClean="0"/>
              <a:t>-</a:t>
            </a:r>
            <a:r>
              <a:rPr lang="zh-CN" altLang="en-US" b="1" dirty="0" smtClean="0"/>
              <a:t>弹簧系统</a:t>
            </a:r>
            <a:r>
              <a:rPr lang="zh-CN" altLang="en-US" dirty="0" smtClean="0"/>
              <a:t>。具有</a:t>
            </a:r>
            <a:r>
              <a:rPr lang="zh-CN" altLang="en-US" b="1" dirty="0" smtClean="0"/>
              <a:t>良好的性能和伸缩性</a:t>
            </a:r>
            <a:r>
              <a:rPr lang="zh-CN" altLang="en-US" dirty="0" smtClean="0"/>
              <a:t>，简化动画实现。</a:t>
            </a:r>
            <a:endParaRPr lang="zh-CN" altLang="en-US" dirty="0"/>
          </a:p>
        </p:txBody>
      </p:sp>
      <p:sp>
        <p:nvSpPr>
          <p:cNvPr id="19" name="矩形 18"/>
          <p:cNvSpPr/>
          <p:nvPr/>
        </p:nvSpPr>
        <p:spPr>
          <a:xfrm>
            <a:off x="714632" y="5373216"/>
            <a:ext cx="8105840" cy="55399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000" b="1" dirty="0"/>
              <a:t>物理</a:t>
            </a:r>
            <a:r>
              <a:rPr lang="en-US" altLang="zh-CN" sz="2000" b="1" dirty="0"/>
              <a:t>-</a:t>
            </a:r>
            <a:r>
              <a:rPr lang="zh-CN" altLang="en-US" sz="2000" b="1" dirty="0"/>
              <a:t>几何模型</a:t>
            </a:r>
            <a:r>
              <a:rPr lang="zh-CN" altLang="en-US" sz="1600" dirty="0" smtClean="0"/>
              <a:t>（</a:t>
            </a:r>
            <a:r>
              <a:rPr lang="en-US" altLang="zh-CN" sz="1600" dirty="0" err="1" smtClean="0"/>
              <a:t>Cordier</a:t>
            </a:r>
            <a:r>
              <a:rPr lang="en-US" altLang="zh-CN" sz="1600" baseline="30000" dirty="0" smtClean="0"/>
              <a:t>[15]</a:t>
            </a:r>
            <a:r>
              <a:rPr lang="zh-CN" altLang="en-US" sz="1600" dirty="0" smtClean="0"/>
              <a:t>，</a:t>
            </a:r>
            <a:r>
              <a:rPr lang="en-US" altLang="zh-CN" sz="1600" dirty="0" err="1" smtClean="0"/>
              <a:t>Oshita</a:t>
            </a:r>
            <a:r>
              <a:rPr lang="zh-CN" altLang="en-US" sz="1600" dirty="0" smtClean="0"/>
              <a:t>等</a:t>
            </a:r>
            <a:r>
              <a:rPr lang="en-US" altLang="zh-CN" sz="1600" baseline="30000" dirty="0" smtClean="0"/>
              <a:t>[16]</a:t>
            </a:r>
            <a:r>
              <a:rPr lang="zh-CN" altLang="en-US" sz="1600" dirty="0" smtClean="0"/>
              <a:t>）</a:t>
            </a:r>
            <a:endParaRPr lang="zh-CN" altLang="en-US" sz="2000" dirty="0"/>
          </a:p>
        </p:txBody>
      </p:sp>
      <p:sp>
        <p:nvSpPr>
          <p:cNvPr id="20" name="矩形 19"/>
          <p:cNvSpPr/>
          <p:nvPr/>
        </p:nvSpPr>
        <p:spPr>
          <a:xfrm>
            <a:off x="1212137" y="5838860"/>
            <a:ext cx="7401903"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综合利用物理和几何方法。几何方法和物理方法相互制约，效果</a:t>
            </a:r>
            <a:r>
              <a:rPr lang="zh-CN" altLang="en-US" b="1" dirty="0" smtClean="0"/>
              <a:t>不真实</a:t>
            </a:r>
            <a:r>
              <a:rPr lang="zh-CN" altLang="en-US" dirty="0" smtClean="0"/>
              <a:t>。</a:t>
            </a:r>
            <a:endParaRPr lang="zh-CN" altLang="en-US" dirty="0"/>
          </a:p>
        </p:txBody>
      </p:sp>
      <p:sp>
        <p:nvSpPr>
          <p:cNvPr id="17" name="矩形 16"/>
          <p:cNvSpPr/>
          <p:nvPr/>
        </p:nvSpPr>
        <p:spPr bwMode="auto">
          <a:xfrm>
            <a:off x="1198549" y="4207211"/>
            <a:ext cx="1442883" cy="345525"/>
          </a:xfrm>
          <a:prstGeom prst="rect">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pitchFamily="2" charset="-122"/>
            </a:endParaRPr>
          </a:p>
        </p:txBody>
      </p:sp>
      <p:sp>
        <p:nvSpPr>
          <p:cNvPr id="22" name="矩形 21"/>
          <p:cNvSpPr/>
          <p:nvPr/>
        </p:nvSpPr>
        <p:spPr bwMode="auto">
          <a:xfrm>
            <a:off x="4395900" y="4861308"/>
            <a:ext cx="1656184" cy="345525"/>
          </a:xfrm>
          <a:prstGeom prst="rect">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651971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9" grpId="0"/>
      <p:bldP spid="20" grpId="0"/>
      <p:bldP spid="17"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0062" y="144873"/>
            <a:ext cx="6300788" cy="620589"/>
          </a:xfrm>
        </p:spPr>
        <p:txBody>
          <a:bodyPr/>
          <a:lstStyle/>
          <a:p>
            <a:r>
              <a:rPr lang="zh-CN" altLang="en-US" dirty="0" smtClean="0">
                <a:solidFill>
                  <a:srgbClr val="FFFF00"/>
                </a:solidFill>
              </a:rPr>
              <a:t>研究内容与技术方案</a:t>
            </a:r>
            <a:endParaRPr lang="zh-CN" altLang="en-US" dirty="0">
              <a:solidFill>
                <a:srgbClr val="FFFF00"/>
              </a:solidFill>
            </a:endParaRPr>
          </a:p>
        </p:txBody>
      </p:sp>
      <p:sp>
        <p:nvSpPr>
          <p:cNvPr id="7" name="矩形 6"/>
          <p:cNvSpPr/>
          <p:nvPr/>
        </p:nvSpPr>
        <p:spPr>
          <a:xfrm>
            <a:off x="210576" y="980728"/>
            <a:ext cx="7704856" cy="57458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400" b="1" dirty="0" smtClean="0"/>
              <a:t>数值求解策略</a:t>
            </a:r>
            <a:endParaRPr lang="zh-CN" altLang="en-US" sz="2400" b="1" dirty="0"/>
          </a:p>
        </p:txBody>
      </p:sp>
      <p:sp>
        <p:nvSpPr>
          <p:cNvPr id="9" name="矩形 8"/>
          <p:cNvSpPr/>
          <p:nvPr/>
        </p:nvSpPr>
        <p:spPr>
          <a:xfrm>
            <a:off x="714632" y="1530288"/>
            <a:ext cx="7961824" cy="49699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000" b="1" dirty="0" smtClean="0"/>
              <a:t>显示欧拉法</a:t>
            </a:r>
            <a:endParaRPr lang="zh-CN" altLang="en-US" sz="2000" b="1" dirty="0"/>
          </a:p>
        </p:txBody>
      </p:sp>
      <p:sp>
        <p:nvSpPr>
          <p:cNvPr id="11" name="矩形 10"/>
          <p:cNvSpPr/>
          <p:nvPr/>
        </p:nvSpPr>
        <p:spPr>
          <a:xfrm>
            <a:off x="1187624" y="1987229"/>
            <a:ext cx="7543028" cy="369332"/>
          </a:xfrm>
          <a:prstGeom prst="rect">
            <a:avLst/>
          </a:prstGeom>
        </p:spPr>
        <p:txBody>
          <a:bodyPr wrap="square">
            <a:spAutoFit/>
          </a:bodyPr>
          <a:lstStyle/>
          <a:p>
            <a:r>
              <a:rPr lang="zh-CN" altLang="zh-CN" dirty="0"/>
              <a:t>误差较大，为了获得算法的稳定性，</a:t>
            </a:r>
            <a:r>
              <a:rPr lang="zh-CN" altLang="zh-CN" b="1" dirty="0"/>
              <a:t>时间步长不能太</a:t>
            </a:r>
            <a:r>
              <a:rPr lang="zh-CN" altLang="zh-CN" b="1" dirty="0" smtClean="0"/>
              <a:t>大</a:t>
            </a:r>
            <a:r>
              <a:rPr lang="zh-CN" altLang="en-US" dirty="0" smtClean="0"/>
              <a:t>。</a:t>
            </a:r>
            <a:endParaRPr lang="zh-CN" altLang="en-US" dirty="0"/>
          </a:p>
        </p:txBody>
      </p:sp>
      <p:sp>
        <p:nvSpPr>
          <p:cNvPr id="12" name="矩形 11"/>
          <p:cNvSpPr/>
          <p:nvPr/>
        </p:nvSpPr>
        <p:spPr>
          <a:xfrm>
            <a:off x="744516" y="2242864"/>
            <a:ext cx="7961824" cy="49699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000" b="1" dirty="0"/>
              <a:t>隐式</a:t>
            </a:r>
            <a:r>
              <a:rPr lang="zh-CN" altLang="en-US" sz="2000" b="1" dirty="0" smtClean="0"/>
              <a:t>欧拉法</a:t>
            </a:r>
            <a:endParaRPr lang="zh-CN" altLang="en-US" sz="2000" b="1" dirty="0"/>
          </a:p>
        </p:txBody>
      </p:sp>
      <mc:AlternateContent xmlns:mc="http://schemas.openxmlformats.org/markup-compatibility/2006" xmlns:a14="http://schemas.microsoft.com/office/drawing/2010/main">
        <mc:Choice Requires="a14">
          <p:sp>
            <p:nvSpPr>
              <p:cNvPr id="14" name="矩形 13"/>
              <p:cNvSpPr/>
              <p:nvPr/>
            </p:nvSpPr>
            <p:spPr>
              <a:xfrm>
                <a:off x="1225624" y="2693630"/>
                <a:ext cx="7505028" cy="646331"/>
              </a:xfrm>
              <a:prstGeom prst="rect">
                <a:avLst/>
              </a:prstGeom>
            </p:spPr>
            <p:txBody>
              <a:bodyPr wrap="square">
                <a:spAutoFit/>
              </a:bodyPr>
              <a:lstStyle/>
              <a:p>
                <a:r>
                  <a:rPr lang="zh-CN" altLang="zh-CN" dirty="0"/>
                  <a:t>具有无条件的稳定性，因此可以采用较大的时间步长</a:t>
                </a:r>
                <a14:m>
                  <m:oMath xmlns:m="http://schemas.openxmlformats.org/officeDocument/2006/math">
                    <m:r>
                      <a:rPr lang="en-US" altLang="zh-CN">
                        <a:latin typeface="Cambria Math"/>
                      </a:rPr>
                      <m:t>∆</m:t>
                    </m:r>
                    <m:r>
                      <m:rPr>
                        <m:sty m:val="p"/>
                      </m:rPr>
                      <a:rPr lang="en-US" altLang="zh-CN">
                        <a:latin typeface="Cambria Math"/>
                      </a:rPr>
                      <m:t>t</m:t>
                    </m:r>
                  </m:oMath>
                </a14:m>
                <a:r>
                  <a:rPr lang="zh-CN" altLang="zh-CN" dirty="0"/>
                  <a:t>求解衣服质点在</a:t>
                </a:r>
                <a14:m>
                  <m:oMath xmlns:m="http://schemas.openxmlformats.org/officeDocument/2006/math">
                    <m:r>
                      <a:rPr lang="en-US" altLang="zh-CN" i="1">
                        <a:latin typeface="Cambria Math"/>
                      </a:rPr>
                      <m:t>𝑡</m:t>
                    </m:r>
                    <m:r>
                      <a:rPr lang="en-US" altLang="zh-CN" i="1">
                        <a:latin typeface="Cambria Math"/>
                      </a:rPr>
                      <m:t>+∆</m:t>
                    </m:r>
                    <m:r>
                      <a:rPr lang="en-US" altLang="zh-CN" i="1">
                        <a:latin typeface="Cambria Math"/>
                      </a:rPr>
                      <m:t>𝑡</m:t>
                    </m:r>
                  </m:oMath>
                </a14:m>
                <a:r>
                  <a:rPr lang="zh-CN" altLang="zh-CN" dirty="0"/>
                  <a:t>时刻的运动状态。</a:t>
                </a:r>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1225624" y="2693630"/>
                <a:ext cx="7505028" cy="646331"/>
              </a:xfrm>
              <a:prstGeom prst="rect">
                <a:avLst/>
              </a:prstGeom>
              <a:blipFill rotWithShape="1">
                <a:blip r:embed="rId2"/>
                <a:stretch>
                  <a:fillRect l="-650" t="-6604" b="-12264"/>
                </a:stretch>
              </a:blipFill>
            </p:spPr>
            <p:txBody>
              <a:bodyPr/>
              <a:lstStyle/>
              <a:p>
                <a:r>
                  <a:rPr lang="zh-CN" altLang="en-US">
                    <a:noFill/>
                  </a:rPr>
                  <a:t> </a:t>
                </a:r>
              </a:p>
            </p:txBody>
          </p:sp>
        </mc:Fallback>
      </mc:AlternateContent>
      <p:sp>
        <p:nvSpPr>
          <p:cNvPr id="15" name="矩形 14"/>
          <p:cNvSpPr/>
          <p:nvPr/>
        </p:nvSpPr>
        <p:spPr>
          <a:xfrm>
            <a:off x="739716" y="3252732"/>
            <a:ext cx="7961824" cy="49423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000" b="1" dirty="0"/>
              <a:t>梯形</a:t>
            </a:r>
            <a:r>
              <a:rPr lang="zh-CN" altLang="en-US" sz="2000" b="1" dirty="0" smtClean="0"/>
              <a:t>法</a:t>
            </a:r>
            <a:endParaRPr lang="zh-CN" altLang="en-US" sz="2000" b="1" dirty="0"/>
          </a:p>
        </p:txBody>
      </p:sp>
      <p:sp>
        <p:nvSpPr>
          <p:cNvPr id="17" name="矩形 16"/>
          <p:cNvSpPr/>
          <p:nvPr/>
        </p:nvSpPr>
        <p:spPr>
          <a:xfrm>
            <a:off x="1213520" y="3684147"/>
            <a:ext cx="7517131" cy="646331"/>
          </a:xfrm>
          <a:prstGeom prst="rect">
            <a:avLst/>
          </a:prstGeom>
        </p:spPr>
        <p:txBody>
          <a:bodyPr wrap="square">
            <a:spAutoFit/>
          </a:bodyPr>
          <a:lstStyle/>
          <a:p>
            <a:r>
              <a:rPr lang="zh-CN" altLang="en-US" dirty="0" smtClean="0"/>
              <a:t>将显示欧拉法和隐式欧拉法进行算术平均，可以获得更加精确的梯形法，也是一种隐式方法，同隐式欧拉法一样，需要</a:t>
            </a:r>
            <a:r>
              <a:rPr lang="zh-CN" altLang="en-US" b="1" dirty="0" smtClean="0"/>
              <a:t>迭代求解</a:t>
            </a:r>
            <a:r>
              <a:rPr lang="zh-CN" altLang="zh-CN" dirty="0" smtClean="0"/>
              <a:t>。</a:t>
            </a:r>
            <a:endParaRPr lang="zh-CN" altLang="en-US" dirty="0"/>
          </a:p>
        </p:txBody>
      </p:sp>
      <p:sp>
        <p:nvSpPr>
          <p:cNvPr id="18" name="矩形 17"/>
          <p:cNvSpPr/>
          <p:nvPr/>
        </p:nvSpPr>
        <p:spPr>
          <a:xfrm>
            <a:off x="742324" y="4215340"/>
            <a:ext cx="7961824" cy="49423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zh-CN" altLang="en-US" sz="2000" b="1" dirty="0" smtClean="0"/>
              <a:t>龙格</a:t>
            </a:r>
            <a:r>
              <a:rPr lang="en-US" altLang="zh-CN" sz="2000" b="1" dirty="0" smtClean="0"/>
              <a:t>-</a:t>
            </a:r>
            <a:r>
              <a:rPr lang="zh-CN" altLang="en-US" sz="2000" b="1" dirty="0" smtClean="0"/>
              <a:t>库塔法</a:t>
            </a:r>
            <a:endParaRPr lang="zh-CN" altLang="en-US" sz="2000" b="1" dirty="0"/>
          </a:p>
        </p:txBody>
      </p:sp>
      <p:sp>
        <p:nvSpPr>
          <p:cNvPr id="19" name="矩形 18"/>
          <p:cNvSpPr/>
          <p:nvPr/>
        </p:nvSpPr>
        <p:spPr>
          <a:xfrm>
            <a:off x="1216128" y="4660007"/>
            <a:ext cx="7514523" cy="646331"/>
          </a:xfrm>
          <a:prstGeom prst="rect">
            <a:avLst/>
          </a:prstGeom>
        </p:spPr>
        <p:txBody>
          <a:bodyPr wrap="square">
            <a:spAutoFit/>
          </a:bodyPr>
          <a:lstStyle/>
          <a:p>
            <a:r>
              <a:rPr lang="zh-CN" altLang="en-US" dirty="0" smtClean="0"/>
              <a:t>源于泰勒级数，是一种高阶的数值积分方法，阶数越高，误差越小，复杂度越高，以四阶龙格</a:t>
            </a:r>
            <a:r>
              <a:rPr lang="en-US" altLang="zh-CN" dirty="0" smtClean="0"/>
              <a:t>-</a:t>
            </a:r>
            <a:r>
              <a:rPr lang="zh-CN" altLang="en-US" dirty="0" smtClean="0"/>
              <a:t>库塔法最常用</a:t>
            </a:r>
            <a:r>
              <a:rPr lang="zh-CN" altLang="zh-CN" dirty="0" smtClean="0"/>
              <a:t>。</a:t>
            </a:r>
            <a:endParaRPr lang="zh-CN" altLang="en-US" dirty="0"/>
          </a:p>
        </p:txBody>
      </p:sp>
      <p:sp>
        <p:nvSpPr>
          <p:cNvPr id="20" name="矩形 19"/>
          <p:cNvSpPr/>
          <p:nvPr/>
        </p:nvSpPr>
        <p:spPr>
          <a:xfrm>
            <a:off x="768828" y="5204452"/>
            <a:ext cx="7961824" cy="49423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en-US" altLang="zh-CN" sz="2000" b="1" dirty="0" err="1" smtClean="0"/>
              <a:t>Verlet</a:t>
            </a:r>
            <a:r>
              <a:rPr lang="zh-CN" altLang="en-US" sz="2000" b="1" dirty="0" smtClean="0"/>
              <a:t>积分法</a:t>
            </a:r>
            <a:endParaRPr lang="zh-CN" altLang="en-US" sz="2000" b="1" dirty="0"/>
          </a:p>
        </p:txBody>
      </p:sp>
      <mc:AlternateContent xmlns:mc="http://schemas.openxmlformats.org/markup-compatibility/2006" xmlns:a14="http://schemas.microsoft.com/office/drawing/2010/main">
        <mc:Choice Requires="a14">
          <p:sp>
            <p:nvSpPr>
              <p:cNvPr id="21" name="矩形 20"/>
              <p:cNvSpPr/>
              <p:nvPr/>
            </p:nvSpPr>
            <p:spPr>
              <a:xfrm>
                <a:off x="1242633" y="5622615"/>
                <a:ext cx="7450832" cy="671851"/>
              </a:xfrm>
              <a:prstGeom prst="rect">
                <a:avLst/>
              </a:prstGeom>
            </p:spPr>
            <p:txBody>
              <a:bodyPr wrap="square">
                <a:spAutoFit/>
              </a:bodyPr>
              <a:lstStyle/>
              <a:p>
                <a14:m>
                  <m:oMath xmlns:m="http://schemas.openxmlformats.org/officeDocument/2006/math">
                    <m:r>
                      <a:rPr lang="en-US" altLang="zh-CN" i="1">
                        <a:latin typeface="Cambria Math"/>
                      </a:rPr>
                      <m:t>𝑆</m:t>
                    </m:r>
                    <m:d>
                      <m:dPr>
                        <m:ctrlPr>
                          <a:rPr lang="zh-CN" altLang="zh-CN" i="1">
                            <a:latin typeface="Cambria Math"/>
                          </a:rPr>
                        </m:ctrlPr>
                      </m:dPr>
                      <m:e>
                        <m:r>
                          <a:rPr lang="en-US" altLang="zh-CN" i="1">
                            <a:latin typeface="Cambria Math"/>
                          </a:rPr>
                          <m:t>𝑡</m:t>
                        </m:r>
                        <m:r>
                          <a:rPr lang="en-US" altLang="zh-CN" i="1">
                            <a:latin typeface="Cambria Math"/>
                          </a:rPr>
                          <m:t>+∆</m:t>
                        </m:r>
                        <m:r>
                          <a:rPr lang="en-US" altLang="zh-CN" i="1">
                            <a:latin typeface="Cambria Math"/>
                          </a:rPr>
                          <m:t>𝑡</m:t>
                        </m:r>
                      </m:e>
                    </m:d>
                    <m:r>
                      <a:rPr lang="en-US" altLang="zh-CN" i="1">
                        <a:latin typeface="Cambria Math"/>
                      </a:rPr>
                      <m:t>=2</m:t>
                    </m:r>
                    <m:r>
                      <a:rPr lang="en-US" altLang="zh-CN" i="1">
                        <a:latin typeface="Cambria Math"/>
                      </a:rPr>
                      <m:t>𝑆</m:t>
                    </m:r>
                    <m:d>
                      <m:dPr>
                        <m:ctrlPr>
                          <a:rPr lang="zh-CN" altLang="zh-CN" i="1">
                            <a:latin typeface="Cambria Math"/>
                          </a:rPr>
                        </m:ctrlPr>
                      </m:dPr>
                      <m:e>
                        <m:r>
                          <a:rPr lang="en-US" altLang="zh-CN" i="1">
                            <a:latin typeface="Cambria Math"/>
                          </a:rPr>
                          <m:t>𝑡</m:t>
                        </m:r>
                      </m:e>
                    </m:d>
                    <m:r>
                      <a:rPr lang="en-US" altLang="zh-CN" i="1">
                        <a:latin typeface="Cambria Math"/>
                      </a:rPr>
                      <m:t>−</m:t>
                    </m:r>
                    <m:r>
                      <a:rPr lang="en-US" altLang="zh-CN" i="1">
                        <a:latin typeface="Cambria Math"/>
                      </a:rPr>
                      <m:t>𝑆</m:t>
                    </m:r>
                    <m:d>
                      <m:dPr>
                        <m:ctrlPr>
                          <a:rPr lang="zh-CN" altLang="zh-CN" i="1">
                            <a:latin typeface="Cambria Math"/>
                          </a:rPr>
                        </m:ctrlPr>
                      </m:dPr>
                      <m:e>
                        <m:r>
                          <a:rPr lang="en-US" altLang="zh-CN" i="1">
                            <a:latin typeface="Cambria Math"/>
                          </a:rPr>
                          <m:t>𝑡</m:t>
                        </m:r>
                        <m:r>
                          <a:rPr lang="en-US" altLang="zh-CN" i="1">
                            <a:latin typeface="Cambria Math"/>
                          </a:rPr>
                          <m:t>−∆</m:t>
                        </m:r>
                        <m:r>
                          <a:rPr lang="en-US" altLang="zh-CN" i="1">
                            <a:latin typeface="Cambria Math"/>
                          </a:rPr>
                          <m:t>𝑡</m:t>
                        </m:r>
                      </m:e>
                    </m:d>
                    <m:r>
                      <a:rPr lang="en-US" altLang="zh-CN" i="1">
                        <a:latin typeface="Cambria Math"/>
                      </a:rPr>
                      <m:t>+</m:t>
                    </m:r>
                    <m:r>
                      <a:rPr lang="en-US" altLang="zh-CN" i="1">
                        <a:latin typeface="Cambria Math"/>
                      </a:rPr>
                      <m:t>𝑎</m:t>
                    </m:r>
                    <m:r>
                      <a:rPr lang="en-US" altLang="zh-CN" i="1">
                        <a:latin typeface="Cambria Math"/>
                      </a:rPr>
                      <m:t>(</m:t>
                    </m:r>
                    <m:r>
                      <a:rPr lang="en-US" altLang="zh-CN" i="1">
                        <a:latin typeface="Cambria Math"/>
                      </a:rPr>
                      <m:t>𝑡</m:t>
                    </m:r>
                    <m:r>
                      <a:rPr lang="en-US" altLang="zh-CN" i="1">
                        <a:latin typeface="Cambria Math"/>
                      </a:rPr>
                      <m:t>)</m:t>
                    </m:r>
                    <m:sSup>
                      <m:sSupPr>
                        <m:ctrlPr>
                          <a:rPr lang="zh-CN" altLang="zh-CN" i="1">
                            <a:latin typeface="Cambria Math"/>
                          </a:rPr>
                        </m:ctrlPr>
                      </m:sSupPr>
                      <m:e>
                        <m:r>
                          <a:rPr lang="en-US" altLang="zh-CN" i="1">
                            <a:latin typeface="Cambria Math"/>
                          </a:rPr>
                          <m:t>∆</m:t>
                        </m:r>
                        <m:r>
                          <a:rPr lang="en-US" altLang="zh-CN" i="1">
                            <a:latin typeface="Cambria Math"/>
                          </a:rPr>
                          <m:t>𝑡</m:t>
                        </m:r>
                      </m:e>
                      <m:sup>
                        <m:r>
                          <a:rPr lang="en-US" altLang="zh-CN" i="1">
                            <a:latin typeface="Cambria Math"/>
                          </a:rPr>
                          <m:t>2</m:t>
                        </m:r>
                      </m:sup>
                    </m:sSup>
                    <m:r>
                      <a:rPr lang="en-US" altLang="zh-CN" i="1">
                        <a:latin typeface="Cambria Math"/>
                      </a:rPr>
                      <m:t>+</m:t>
                    </m:r>
                    <m:r>
                      <a:rPr lang="en-US" altLang="zh-CN" i="1">
                        <a:latin typeface="Cambria Math"/>
                      </a:rPr>
                      <m:t>𝑂</m:t>
                    </m:r>
                    <m:r>
                      <a:rPr lang="en-US" altLang="zh-CN" i="1">
                        <a:latin typeface="Cambria Math"/>
                      </a:rPr>
                      <m:t>(</m:t>
                    </m:r>
                    <m:sSup>
                      <m:sSupPr>
                        <m:ctrlPr>
                          <a:rPr lang="zh-CN" altLang="zh-CN" i="1">
                            <a:latin typeface="Cambria Math"/>
                          </a:rPr>
                        </m:ctrlPr>
                      </m:sSupPr>
                      <m:e>
                        <m:r>
                          <a:rPr lang="en-US" altLang="zh-CN" i="1">
                            <a:latin typeface="Cambria Math"/>
                          </a:rPr>
                          <m:t>∆</m:t>
                        </m:r>
                        <m:r>
                          <a:rPr lang="en-US" altLang="zh-CN" i="1">
                            <a:latin typeface="Cambria Math"/>
                          </a:rPr>
                          <m:t>𝑡</m:t>
                        </m:r>
                      </m:e>
                      <m:sup>
                        <m:r>
                          <a:rPr lang="en-US" altLang="zh-CN" i="1">
                            <a:latin typeface="Cambria Math"/>
                          </a:rPr>
                          <m:t>4</m:t>
                        </m:r>
                      </m:sup>
                    </m:sSup>
                    <m:r>
                      <a:rPr lang="en-US" altLang="zh-CN" i="1">
                        <a:latin typeface="Cambria Math"/>
                      </a:rPr>
                      <m:t>)</m:t>
                    </m:r>
                  </m:oMath>
                </a14:m>
                <a:r>
                  <a:rPr lang="zh-CN" altLang="en-US" dirty="0" smtClean="0"/>
                  <a:t>，显示三阶微分求解器，不涉及质点速度的计算，</a:t>
                </a:r>
                <a:r>
                  <a:rPr lang="zh-CN" altLang="en-US" b="1" dirty="0" smtClean="0"/>
                  <a:t>累计误差小、运算量少、精度高</a:t>
                </a:r>
                <a:r>
                  <a:rPr lang="zh-CN" altLang="en-US" dirty="0" smtClean="0"/>
                  <a:t>。</a:t>
                </a:r>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1242633" y="5622615"/>
                <a:ext cx="7450832" cy="671851"/>
              </a:xfrm>
              <a:prstGeom prst="rect">
                <a:avLst/>
              </a:prstGeom>
              <a:blipFill rotWithShape="1">
                <a:blip r:embed="rId3"/>
                <a:stretch>
                  <a:fillRect l="-736" t="-6306" r="-3682" b="-7207"/>
                </a:stretch>
              </a:blipFill>
            </p:spPr>
            <p:txBody>
              <a:bodyPr/>
              <a:lstStyle/>
              <a:p>
                <a:r>
                  <a:rPr lang="zh-CN" altLang="en-US">
                    <a:noFill/>
                  </a:rPr>
                  <a:t> </a:t>
                </a:r>
              </a:p>
            </p:txBody>
          </p:sp>
        </mc:Fallback>
      </mc:AlternateContent>
      <p:sp>
        <p:nvSpPr>
          <p:cNvPr id="22" name="矩形 21"/>
          <p:cNvSpPr/>
          <p:nvPr/>
        </p:nvSpPr>
        <p:spPr bwMode="auto">
          <a:xfrm>
            <a:off x="1175425" y="3355461"/>
            <a:ext cx="1092319" cy="380077"/>
          </a:xfrm>
          <a:prstGeom prst="rect">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pitchFamily="2" charset="-122"/>
            </a:endParaRPr>
          </a:p>
        </p:txBody>
      </p:sp>
      <p:sp>
        <p:nvSpPr>
          <p:cNvPr id="23" name="矩形 22"/>
          <p:cNvSpPr/>
          <p:nvPr/>
        </p:nvSpPr>
        <p:spPr bwMode="auto">
          <a:xfrm>
            <a:off x="1175425" y="5286639"/>
            <a:ext cx="1740392" cy="380077"/>
          </a:xfrm>
          <a:prstGeom prst="rect">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85954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4" grpId="0"/>
      <p:bldP spid="15" grpId="0"/>
      <p:bldP spid="17" grpId="0"/>
      <p:bldP spid="18" grpId="0"/>
      <p:bldP spid="19" grpId="0"/>
      <p:bldP spid="20" grpId="0"/>
      <p:bldP spid="21" grpId="0"/>
      <p:bldP spid="22" grpId="0" animBg="1"/>
      <p:bldP spid="23" grpId="0" animBg="1"/>
    </p:bldLst>
  </p:timing>
</p:sld>
</file>

<file path=ppt/theme/theme1.xml><?xml version="1.0" encoding="utf-8"?>
<a:theme xmlns:a="http://schemas.openxmlformats.org/drawingml/2006/main" name="主题5">
  <a:themeElements>
    <a:clrScheme name="北航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北航ppt模板">
      <a:majorFont>
        <a:latin typeface="Arial"/>
        <a:ea typeface="华文新魏"/>
        <a:cs typeface=""/>
      </a:majorFont>
      <a:minorFont>
        <a:latin typeface="Arial"/>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2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2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北航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北航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北航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北航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北航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北航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北航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北航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北航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北航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北航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北航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北航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北航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4057</TotalTime>
  <Words>4037</Words>
  <Application>Microsoft Office PowerPoint</Application>
  <PresentationFormat>全屏显示(4:3)</PresentationFormat>
  <Paragraphs>287</Paragraphs>
  <Slides>23</Slides>
  <Notes>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25" baseType="lpstr">
      <vt:lpstr>主题5</vt:lpstr>
      <vt:lpstr>Image</vt:lpstr>
      <vt:lpstr>虚拟试衣关键技术研究与实现</vt:lpstr>
      <vt:lpstr>主要内容</vt:lpstr>
      <vt:lpstr>选题的背景与意义</vt:lpstr>
      <vt:lpstr>主要内容</vt:lpstr>
      <vt:lpstr>国内外研究现状</vt:lpstr>
      <vt:lpstr>主要内容</vt:lpstr>
      <vt:lpstr>研究内容与技术方案</vt:lpstr>
      <vt:lpstr>研究内容与技术方案</vt:lpstr>
      <vt:lpstr>研究内容与技术方案</vt:lpstr>
      <vt:lpstr>研究内容与技术方案</vt:lpstr>
      <vt:lpstr>研究内容与技术方案</vt:lpstr>
      <vt:lpstr>研究内容与技术方案</vt:lpstr>
      <vt:lpstr>主要内容</vt:lpstr>
      <vt:lpstr>关键技术</vt:lpstr>
      <vt:lpstr>关键技术</vt:lpstr>
      <vt:lpstr>关键技术</vt:lpstr>
      <vt:lpstr>关键技术</vt:lpstr>
      <vt:lpstr>主要内容</vt:lpstr>
      <vt:lpstr>研究工作计划</vt:lpstr>
      <vt:lpstr>主要内容</vt:lpstr>
      <vt:lpstr>主要参考文献</vt:lpstr>
      <vt:lpstr>主要参考文献</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基于模板网格的形状处理技术研究</dc:title>
  <dc:creator>Microsoft</dc:creator>
  <cp:lastModifiedBy>J</cp:lastModifiedBy>
  <cp:revision>341</cp:revision>
  <dcterms:created xsi:type="dcterms:W3CDTF">2011-11-15T10:07:14Z</dcterms:created>
  <dcterms:modified xsi:type="dcterms:W3CDTF">2013-12-10T00:20:50Z</dcterms:modified>
</cp:coreProperties>
</file>