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wav" ContentType="audio/wav"/>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notesSlides/notesSlide1.xml" ContentType="application/vnd.openxmlformats-officedocument.presentationml.notesSlide+xml"/>
  <Override PartName="/ppt/theme/themeOverride1.xml" ContentType="application/vnd.openxmlformats-officedocument.themeOverride+xml"/>
  <Override PartName="/ppt/notesSlides/notesSlide2.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5"/>
  </p:notesMasterIdLst>
  <p:sldIdLst>
    <p:sldId id="256" r:id="rId2"/>
    <p:sldId id="257" r:id="rId3"/>
    <p:sldId id="278" r:id="rId4"/>
    <p:sldId id="281" r:id="rId5"/>
    <p:sldId id="298" r:id="rId6"/>
    <p:sldId id="296" r:id="rId7"/>
    <p:sldId id="301" r:id="rId8"/>
    <p:sldId id="280" r:id="rId9"/>
    <p:sldId id="267" r:id="rId10"/>
    <p:sldId id="279" r:id="rId11"/>
    <p:sldId id="302" r:id="rId12"/>
    <p:sldId id="303" r:id="rId13"/>
    <p:sldId id="285" r:id="rId14"/>
    <p:sldId id="262" r:id="rId15"/>
    <p:sldId id="304" r:id="rId16"/>
    <p:sldId id="305" r:id="rId17"/>
    <p:sldId id="308" r:id="rId18"/>
    <p:sldId id="309" r:id="rId19"/>
    <p:sldId id="310" r:id="rId20"/>
    <p:sldId id="311" r:id="rId21"/>
    <p:sldId id="312" r:id="rId22"/>
    <p:sldId id="313" r:id="rId23"/>
    <p:sldId id="314" r:id="rId24"/>
    <p:sldId id="315" r:id="rId25"/>
    <p:sldId id="306" r:id="rId26"/>
    <p:sldId id="316" r:id="rId27"/>
    <p:sldId id="317" r:id="rId28"/>
    <p:sldId id="319" r:id="rId29"/>
    <p:sldId id="324" r:id="rId30"/>
    <p:sldId id="325" r:id="rId31"/>
    <p:sldId id="307" r:id="rId32"/>
    <p:sldId id="322" r:id="rId33"/>
    <p:sldId id="321" r:id="rId34"/>
    <p:sldId id="266" r:id="rId35"/>
    <p:sldId id="323" r:id="rId36"/>
    <p:sldId id="287" r:id="rId37"/>
    <p:sldId id="274" r:id="rId38"/>
    <p:sldId id="286" r:id="rId39"/>
    <p:sldId id="260" r:id="rId40"/>
    <p:sldId id="295" r:id="rId41"/>
    <p:sldId id="261" r:id="rId42"/>
    <p:sldId id="291" r:id="rId43"/>
    <p:sldId id="290" r:id="rId44"/>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FF"/>
    <a:srgbClr val="FF33CC"/>
    <a:srgbClr val="0033CC"/>
    <a:srgbClr val="FF66CC"/>
    <a:srgbClr val="0066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55" autoAdjust="0"/>
    <p:restoredTop sz="94632" autoAdjust="0"/>
  </p:normalViewPr>
  <p:slideViewPr>
    <p:cSldViewPr>
      <p:cViewPr varScale="1">
        <p:scale>
          <a:sx n="84" d="100"/>
          <a:sy n="84" d="100"/>
        </p:scale>
        <p:origin x="-594" y="-90"/>
      </p:cViewPr>
      <p:guideLst>
        <p:guide orient="horz" pos="2160"/>
        <p:guide pos="2880"/>
      </p:guideLst>
    </p:cSldViewPr>
  </p:slideViewPr>
  <p:outlineViewPr>
    <p:cViewPr>
      <p:scale>
        <a:sx n="33" d="100"/>
        <a:sy n="33" d="100"/>
      </p:scale>
      <p:origin x="0" y="17622"/>
    </p:cViewPr>
  </p:outlineViewPr>
  <p:notesTextViewPr>
    <p:cViewPr>
      <p:scale>
        <a:sx n="1" d="1"/>
        <a:sy n="1" d="1"/>
      </p:scale>
      <p:origin x="0" y="0"/>
    </p:cViewPr>
  </p:notesTextViewPr>
  <p:sorterViewPr>
    <p:cViewPr>
      <p:scale>
        <a:sx n="66" d="100"/>
        <a:sy n="66" d="100"/>
      </p:scale>
      <p:origin x="0" y="2334"/>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3.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86DB4E5-75A9-451F-A7AE-D41F288D8295}" type="datetimeFigureOut">
              <a:rPr lang="zh-CN" altLang="en-US" smtClean="0"/>
              <a:pPr/>
              <a:t>2013/12/10</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817F5CF-6C1B-4F8F-B045-E77E9EF14EEC}" type="slidenum">
              <a:rPr lang="zh-CN" altLang="en-US" smtClean="0"/>
              <a:pPr/>
              <a:t>‹#›</a:t>
            </a:fld>
            <a:endParaRPr lang="zh-CN" altLang="en-US"/>
          </a:p>
        </p:txBody>
      </p:sp>
    </p:spTree>
    <p:extLst>
      <p:ext uri="{BB962C8B-B14F-4D97-AF65-F5344CB8AC3E}">
        <p14:creationId xmlns:p14="http://schemas.microsoft.com/office/powerpoint/2010/main" val="5202871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具体</a:t>
            </a:r>
            <a:endParaRPr lang="zh-CN" altLang="en-US" dirty="0"/>
          </a:p>
        </p:txBody>
      </p:sp>
      <p:sp>
        <p:nvSpPr>
          <p:cNvPr id="4" name="灯片编号占位符 3"/>
          <p:cNvSpPr>
            <a:spLocks noGrp="1"/>
          </p:cNvSpPr>
          <p:nvPr>
            <p:ph type="sldNum" sz="quarter" idx="10"/>
          </p:nvPr>
        </p:nvSpPr>
        <p:spPr/>
        <p:txBody>
          <a:bodyPr/>
          <a:lstStyle/>
          <a:p>
            <a:fld id="{8817F5CF-6C1B-4F8F-B045-E77E9EF14EEC}" type="slidenum">
              <a:rPr lang="zh-CN" altLang="en-US" smtClean="0"/>
              <a:pPr/>
              <a:t>4</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幻灯片图像占位符 1"/>
          <p:cNvSpPr>
            <a:spLocks noGrp="1" noRot="1" noChangeAspect="1" noTextEdit="1"/>
          </p:cNvSpPr>
          <p:nvPr>
            <p:ph type="sldImg"/>
          </p:nvPr>
        </p:nvSpPr>
        <p:spPr>
          <a:ln/>
        </p:spPr>
      </p:sp>
      <p:sp>
        <p:nvSpPr>
          <p:cNvPr id="20482" name="备注占位符 2"/>
          <p:cNvSpPr>
            <a:spLocks noGrp="1"/>
          </p:cNvSpPr>
          <p:nvPr>
            <p:ph type="body" idx="1"/>
          </p:nvPr>
        </p:nvSpPr>
        <p:spPr>
          <a:noFill/>
          <a:ln/>
        </p:spPr>
        <p:txBody>
          <a:bodyPr/>
          <a:lstStyle/>
          <a:p>
            <a:endParaRPr lang="zh-CN" altLang="en-US" dirty="0" smtClean="0">
              <a:ea typeface="宋体" charset="-122"/>
            </a:endParaRPr>
          </a:p>
        </p:txBody>
      </p:sp>
      <p:sp>
        <p:nvSpPr>
          <p:cNvPr id="20483" name="灯片编号占位符 3"/>
          <p:cNvSpPr>
            <a:spLocks noGrp="1"/>
          </p:cNvSpPr>
          <p:nvPr>
            <p:ph type="sldNum" sz="quarter" idx="5"/>
          </p:nvPr>
        </p:nvSpPr>
        <p:spPr>
          <a:noFill/>
        </p:spPr>
        <p:txBody>
          <a:bodyPr/>
          <a:lstStyle/>
          <a:p>
            <a:fld id="{D4C2CD11-9CFB-4F41-9576-23451A13C986}" type="slidenum">
              <a:rPr lang="en-US" altLang="zh-CN" smtClean="0">
                <a:ea typeface="宋体" charset="-122"/>
              </a:rPr>
              <a:pPr/>
              <a:t>11</a:t>
            </a:fld>
            <a:endParaRPr lang="en-US" altLang="zh-CN" smtClean="0">
              <a:ea typeface="宋体"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slideMaster" Target="../slideMasters/slideMaster1.xml"/><Relationship Id="rId1" Type="http://schemas.openxmlformats.org/officeDocument/2006/relationships/vmlDrawing" Target="../drawings/vmlDrawing2.vml"/><Relationship Id="rId6" Type="http://schemas.openxmlformats.org/officeDocument/2006/relationships/image" Target="../media/image5.png"/><Relationship Id="rId5" Type="http://schemas.openxmlformats.org/officeDocument/2006/relationships/image" Target="../media/image3.png"/><Relationship Id="rId4" Type="http://schemas.openxmlformats.org/officeDocument/2006/relationships/oleObject" Target="../embeddings/oleObject2.bin"/></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2" descr="lib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32588" y="4641850"/>
            <a:ext cx="2411412" cy="221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 name="Object 3"/>
          <p:cNvGraphicFramePr>
            <a:graphicFrameLocks noChangeAspect="1"/>
          </p:cNvGraphicFramePr>
          <p:nvPr/>
        </p:nvGraphicFramePr>
        <p:xfrm>
          <a:off x="0" y="6524625"/>
          <a:ext cx="9144000" cy="333375"/>
        </p:xfrm>
        <a:graphic>
          <a:graphicData uri="http://schemas.openxmlformats.org/presentationml/2006/ole">
            <mc:AlternateContent xmlns:mc="http://schemas.openxmlformats.org/markup-compatibility/2006">
              <mc:Choice xmlns:v="urn:schemas-microsoft-com:vml" Requires="v">
                <p:oleObj spid="_x0000_s18062" name="Image" r:id="rId4" imgW="5815873" imgH="317125" progId="">
                  <p:embed/>
                </p:oleObj>
              </mc:Choice>
              <mc:Fallback>
                <p:oleObj name="Image" r:id="rId4" imgW="5815873" imgH="317125" progId="">
                  <p:embed/>
                  <p:pic>
                    <p:nvPicPr>
                      <p:cNvPr id="0" name="Picture 166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6524625"/>
                        <a:ext cx="914400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 name="Text Box 4"/>
          <p:cNvSpPr txBox="1">
            <a:spLocks noChangeArrowheads="1"/>
          </p:cNvSpPr>
          <p:nvPr/>
        </p:nvSpPr>
        <p:spPr bwMode="auto">
          <a:xfrm>
            <a:off x="0" y="6524625"/>
            <a:ext cx="4787900" cy="366713"/>
          </a:xfrm>
          <a:prstGeom prst="rect">
            <a:avLst/>
          </a:prstGeom>
          <a:noFill/>
          <a:ln w="9525">
            <a:noFill/>
            <a:miter lim="800000"/>
            <a:headEnd/>
            <a:tailEnd/>
          </a:ln>
          <a:effectLst/>
        </p:spPr>
        <p:txBody>
          <a:bodyPr>
            <a:spAutoFit/>
          </a:bodyPr>
          <a:lstStyle/>
          <a:p>
            <a:pPr algn="l">
              <a:defRPr/>
            </a:pPr>
            <a:r>
              <a:rPr lang="zh-CN" altLang="en-US" sz="1800">
                <a:solidFill>
                  <a:schemeClr val="bg1"/>
                </a:solidFill>
                <a:ea typeface="楷体_GB2312" pitchFamily="49" charset="-122"/>
              </a:rPr>
              <a:t>计算机学院</a:t>
            </a:r>
          </a:p>
        </p:txBody>
      </p:sp>
      <p:pic>
        <p:nvPicPr>
          <p:cNvPr id="7"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9144000" cy="85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6" name="Rectangle 6"/>
          <p:cNvSpPr>
            <a:spLocks noGrp="1" noChangeArrowheads="1"/>
          </p:cNvSpPr>
          <p:nvPr>
            <p:ph type="ctrTitle"/>
          </p:nvPr>
        </p:nvSpPr>
        <p:spPr>
          <a:xfrm>
            <a:off x="684213" y="1196975"/>
            <a:ext cx="7773987" cy="1944688"/>
          </a:xfrm>
        </p:spPr>
        <p:txBody>
          <a:bodyPr/>
          <a:lstStyle>
            <a:lvl1pPr>
              <a:defRPr sz="4800" b="1">
                <a:solidFill>
                  <a:schemeClr val="tx1"/>
                </a:solidFill>
                <a:ea typeface="楷体_GB2312" pitchFamily="49" charset="-122"/>
              </a:defRPr>
            </a:lvl1pPr>
          </a:lstStyle>
          <a:p>
            <a:r>
              <a:rPr lang="zh-CN" altLang="en-US" smtClean="0"/>
              <a:t>单击此处编辑母版标题样式</a:t>
            </a:r>
            <a:endParaRPr lang="zh-CN" altLang="en-US"/>
          </a:p>
        </p:txBody>
      </p:sp>
      <p:sp>
        <p:nvSpPr>
          <p:cNvPr id="5127" name="Rectangle 7"/>
          <p:cNvSpPr>
            <a:spLocks noGrp="1" noChangeArrowheads="1"/>
          </p:cNvSpPr>
          <p:nvPr>
            <p:ph type="subTitle" idx="1"/>
          </p:nvPr>
        </p:nvSpPr>
        <p:spPr>
          <a:xfrm>
            <a:off x="1187450" y="3716338"/>
            <a:ext cx="6697663" cy="2089150"/>
          </a:xfrm>
        </p:spPr>
        <p:txBody>
          <a:bodyPr/>
          <a:lstStyle>
            <a:lvl1pPr marL="0" indent="0" algn="ctr">
              <a:buFontTx/>
              <a:buNone/>
              <a:defRPr b="0">
                <a:ea typeface="楷体_GB2312" pitchFamily="49" charset="-122"/>
              </a:defRPr>
            </a:lvl1pPr>
          </a:lstStyle>
          <a:p>
            <a:r>
              <a:rPr lang="zh-CN" altLang="en-US" smtClean="0"/>
              <a:t>单击此处编辑母版副标题样式</a:t>
            </a:r>
            <a:endParaRPr lang="zh-CN" altLang="en-US"/>
          </a:p>
        </p:txBody>
      </p:sp>
    </p:spTree>
    <p:extLst>
      <p:ext uri="{BB962C8B-B14F-4D97-AF65-F5344CB8AC3E}">
        <p14:creationId xmlns:p14="http://schemas.microsoft.com/office/powerpoint/2010/main" val="29117244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41864165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453188" y="0"/>
            <a:ext cx="2151062" cy="6126163"/>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0" y="0"/>
            <a:ext cx="6300788" cy="6126163"/>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1476766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lgn="l">
              <a:defRPr/>
            </a:lvl1pPr>
          </a:lstStyle>
          <a:p>
            <a:r>
              <a:rPr lang="zh-CN" altLang="en-US" smtClean="0"/>
              <a:t>单击此处编辑母版标题样式</a:t>
            </a:r>
            <a:endParaRPr lang="zh-CN" altLang="en-US" dirty="0"/>
          </a:p>
        </p:txBody>
      </p:sp>
      <p:sp>
        <p:nvSpPr>
          <p:cNvPr id="3" name="内容占位符 2"/>
          <p:cNvSpPr>
            <a:spLocks noGrp="1"/>
          </p:cNvSpPr>
          <p:nvPr>
            <p:ph idx="1"/>
          </p:nvPr>
        </p:nvSpPr>
        <p:spPr/>
        <p:txBody>
          <a:bodyPr/>
          <a:lstStyle>
            <a:lvl1pPr>
              <a:defRPr sz="2800" b="0">
                <a:ea typeface="楷体_GB2312"/>
              </a:defRPr>
            </a:lvl1pPr>
            <a:lvl2pPr>
              <a:defRPr sz="2400" b="0"/>
            </a:lvl2pPr>
            <a:lvl3pPr>
              <a:defRPr sz="2000" b="0"/>
            </a:lvl3pPr>
            <a:lvl4pPr>
              <a:defRPr sz="1800"/>
            </a:lvl4pPr>
            <a:lvl5pPr>
              <a:defRPr sz="160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Tree>
    <p:extLst>
      <p:ext uri="{BB962C8B-B14F-4D97-AF65-F5344CB8AC3E}">
        <p14:creationId xmlns:p14="http://schemas.microsoft.com/office/powerpoint/2010/main" val="13291858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27157765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39750" y="981075"/>
            <a:ext cx="3956050" cy="51450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981075"/>
            <a:ext cx="3956050" cy="51450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5693351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3581584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36443163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6723565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28570708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42059751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vmlDrawing" Target="../drawings/vmlDrawing1.v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1026" name="Object 3"/>
          <p:cNvGraphicFramePr>
            <a:graphicFrameLocks noChangeAspect="1"/>
          </p:cNvGraphicFramePr>
          <p:nvPr/>
        </p:nvGraphicFramePr>
        <p:xfrm>
          <a:off x="0" y="6354763"/>
          <a:ext cx="9144000" cy="503237"/>
        </p:xfrm>
        <a:graphic>
          <a:graphicData uri="http://schemas.openxmlformats.org/presentationml/2006/ole">
            <mc:AlternateContent xmlns:mc="http://schemas.openxmlformats.org/markup-compatibility/2006">
              <mc:Choice xmlns:v="urn:schemas-microsoft-com:vml" Requires="v">
                <p:oleObj spid="_x0000_s17038" name="Image" r:id="rId14" imgW="5815873" imgH="317125" progId="">
                  <p:embed/>
                </p:oleObj>
              </mc:Choice>
              <mc:Fallback>
                <p:oleObj name="Image" r:id="rId14" imgW="5815873" imgH="317125" progId="">
                  <p:embed/>
                  <p:pic>
                    <p:nvPicPr>
                      <p:cNvPr id="0" name="Picture 1663"/>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0" y="6354763"/>
                        <a:ext cx="9144000" cy="503237"/>
                      </a:xfrm>
                      <a:prstGeom prst="rect">
                        <a:avLst/>
                      </a:prstGeom>
                      <a:noFill/>
                      <a:ln>
                        <a:noFill/>
                      </a:ln>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4101" name="Text Box 5"/>
          <p:cNvSpPr txBox="1">
            <a:spLocks noChangeArrowheads="1"/>
          </p:cNvSpPr>
          <p:nvPr/>
        </p:nvSpPr>
        <p:spPr bwMode="auto">
          <a:xfrm>
            <a:off x="179388" y="6381750"/>
            <a:ext cx="2216150" cy="396875"/>
          </a:xfrm>
          <a:prstGeom prst="rect">
            <a:avLst/>
          </a:prstGeom>
          <a:noFill/>
          <a:ln w="9525">
            <a:noFill/>
            <a:miter lim="800000"/>
            <a:headEnd/>
            <a:tailEnd/>
          </a:ln>
          <a:effectLst/>
        </p:spPr>
        <p:txBody>
          <a:bodyPr>
            <a:spAutoFit/>
          </a:bodyPr>
          <a:lstStyle/>
          <a:p>
            <a:pPr algn="l">
              <a:defRPr/>
            </a:pPr>
            <a:r>
              <a:rPr lang="zh-CN" altLang="en-US" sz="2000">
                <a:solidFill>
                  <a:schemeClr val="bg1"/>
                </a:solidFill>
                <a:ea typeface="楷体_GB2312" pitchFamily="49" charset="-122"/>
              </a:rPr>
              <a:t>计算机学院</a:t>
            </a:r>
          </a:p>
        </p:txBody>
      </p:sp>
      <p:sp>
        <p:nvSpPr>
          <p:cNvPr id="1029" name="Rectangle 6"/>
          <p:cNvSpPr>
            <a:spLocks noGrp="1" noChangeArrowheads="1"/>
          </p:cNvSpPr>
          <p:nvPr>
            <p:ph type="title"/>
          </p:nvPr>
        </p:nvSpPr>
        <p:spPr bwMode="auto">
          <a:xfrm>
            <a:off x="0" y="0"/>
            <a:ext cx="6300788" cy="836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30" name="Rectangle 7"/>
          <p:cNvSpPr>
            <a:spLocks noGrp="1" noChangeArrowheads="1"/>
          </p:cNvSpPr>
          <p:nvPr>
            <p:ph type="body" idx="1"/>
          </p:nvPr>
        </p:nvSpPr>
        <p:spPr bwMode="auto">
          <a:xfrm>
            <a:off x="539750" y="981075"/>
            <a:ext cx="8064500" cy="5145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pic>
        <p:nvPicPr>
          <p:cNvPr id="1031" name="Picture 8" descr="图片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0" y="0"/>
            <a:ext cx="9144000" cy="86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fontAlgn="base" hangingPunct="1">
        <a:spcBef>
          <a:spcPct val="0"/>
        </a:spcBef>
        <a:spcAft>
          <a:spcPct val="0"/>
        </a:spcAft>
        <a:defRPr sz="3600">
          <a:solidFill>
            <a:srgbClr val="FFCCFF"/>
          </a:solidFill>
          <a:latin typeface="+mj-lt"/>
          <a:ea typeface="+mj-ea"/>
          <a:cs typeface="+mj-cs"/>
        </a:defRPr>
      </a:lvl1pPr>
      <a:lvl2pPr algn="ctr" rtl="0" eaLnBrk="1" fontAlgn="base" hangingPunct="1">
        <a:spcBef>
          <a:spcPct val="0"/>
        </a:spcBef>
        <a:spcAft>
          <a:spcPct val="0"/>
        </a:spcAft>
        <a:defRPr sz="3600">
          <a:solidFill>
            <a:srgbClr val="FFCCFF"/>
          </a:solidFill>
          <a:latin typeface="Arial" charset="0"/>
          <a:ea typeface="华文新魏" pitchFamily="2" charset="-122"/>
        </a:defRPr>
      </a:lvl2pPr>
      <a:lvl3pPr algn="ctr" rtl="0" eaLnBrk="1" fontAlgn="base" hangingPunct="1">
        <a:spcBef>
          <a:spcPct val="0"/>
        </a:spcBef>
        <a:spcAft>
          <a:spcPct val="0"/>
        </a:spcAft>
        <a:defRPr sz="3600">
          <a:solidFill>
            <a:srgbClr val="FFCCFF"/>
          </a:solidFill>
          <a:latin typeface="Arial" charset="0"/>
          <a:ea typeface="华文新魏" pitchFamily="2" charset="-122"/>
        </a:defRPr>
      </a:lvl3pPr>
      <a:lvl4pPr algn="ctr" rtl="0" eaLnBrk="1" fontAlgn="base" hangingPunct="1">
        <a:spcBef>
          <a:spcPct val="0"/>
        </a:spcBef>
        <a:spcAft>
          <a:spcPct val="0"/>
        </a:spcAft>
        <a:defRPr sz="3600">
          <a:solidFill>
            <a:srgbClr val="FFCCFF"/>
          </a:solidFill>
          <a:latin typeface="Arial" charset="0"/>
          <a:ea typeface="华文新魏" pitchFamily="2" charset="-122"/>
        </a:defRPr>
      </a:lvl4pPr>
      <a:lvl5pPr algn="ctr" rtl="0" eaLnBrk="1" fontAlgn="base" hangingPunct="1">
        <a:spcBef>
          <a:spcPct val="0"/>
        </a:spcBef>
        <a:spcAft>
          <a:spcPct val="0"/>
        </a:spcAft>
        <a:defRPr sz="3600">
          <a:solidFill>
            <a:srgbClr val="FFCCFF"/>
          </a:solidFill>
          <a:latin typeface="Arial" charset="0"/>
          <a:ea typeface="华文新魏" pitchFamily="2" charset="-122"/>
        </a:defRPr>
      </a:lvl5pPr>
      <a:lvl6pPr marL="457200" algn="ctr" rtl="0" eaLnBrk="1" fontAlgn="base" hangingPunct="1">
        <a:spcBef>
          <a:spcPct val="0"/>
        </a:spcBef>
        <a:spcAft>
          <a:spcPct val="0"/>
        </a:spcAft>
        <a:defRPr sz="3600">
          <a:solidFill>
            <a:srgbClr val="FFCCFF"/>
          </a:solidFill>
          <a:latin typeface="Arial" charset="0"/>
          <a:ea typeface="华文新魏" pitchFamily="2" charset="-122"/>
        </a:defRPr>
      </a:lvl6pPr>
      <a:lvl7pPr marL="914400" algn="ctr" rtl="0" eaLnBrk="1" fontAlgn="base" hangingPunct="1">
        <a:spcBef>
          <a:spcPct val="0"/>
        </a:spcBef>
        <a:spcAft>
          <a:spcPct val="0"/>
        </a:spcAft>
        <a:defRPr sz="3600">
          <a:solidFill>
            <a:srgbClr val="FFCCFF"/>
          </a:solidFill>
          <a:latin typeface="Arial" charset="0"/>
          <a:ea typeface="华文新魏" pitchFamily="2" charset="-122"/>
        </a:defRPr>
      </a:lvl7pPr>
      <a:lvl8pPr marL="1371600" algn="ctr" rtl="0" eaLnBrk="1" fontAlgn="base" hangingPunct="1">
        <a:spcBef>
          <a:spcPct val="0"/>
        </a:spcBef>
        <a:spcAft>
          <a:spcPct val="0"/>
        </a:spcAft>
        <a:defRPr sz="3600">
          <a:solidFill>
            <a:srgbClr val="FFCCFF"/>
          </a:solidFill>
          <a:latin typeface="Arial" charset="0"/>
          <a:ea typeface="华文新魏" pitchFamily="2" charset="-122"/>
        </a:defRPr>
      </a:lvl8pPr>
      <a:lvl9pPr marL="1828800" algn="ctr" rtl="0" eaLnBrk="1" fontAlgn="base" hangingPunct="1">
        <a:spcBef>
          <a:spcPct val="0"/>
        </a:spcBef>
        <a:spcAft>
          <a:spcPct val="0"/>
        </a:spcAft>
        <a:defRPr sz="3600">
          <a:solidFill>
            <a:srgbClr val="FFCCFF"/>
          </a:solidFill>
          <a:latin typeface="Arial" charset="0"/>
          <a:ea typeface="华文新魏" pitchFamily="2" charset="-122"/>
        </a:defRPr>
      </a:lvl9pPr>
    </p:titleStyle>
    <p:bodyStyle>
      <a:lvl1pPr marL="342900" indent="-342900" algn="l" rtl="0" eaLnBrk="1" fontAlgn="base" hangingPunct="1">
        <a:spcBef>
          <a:spcPct val="20000"/>
        </a:spcBef>
        <a:spcAft>
          <a:spcPct val="0"/>
        </a:spcAft>
        <a:buChar char="•"/>
        <a:defRPr sz="3200" b="1">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b="1">
          <a:solidFill>
            <a:schemeClr val="tx1"/>
          </a:solidFill>
          <a:latin typeface="+mn-lt"/>
          <a:ea typeface="楷体_GB2312" pitchFamily="49" charset="-122"/>
        </a:defRPr>
      </a:lvl2pPr>
      <a:lvl3pPr marL="1143000" indent="-228600" algn="l" rtl="0" eaLnBrk="1" fontAlgn="base" hangingPunct="1">
        <a:spcBef>
          <a:spcPct val="20000"/>
        </a:spcBef>
        <a:spcAft>
          <a:spcPct val="0"/>
        </a:spcAft>
        <a:buChar char="•"/>
        <a:defRPr sz="2400" b="1">
          <a:solidFill>
            <a:schemeClr val="tx1"/>
          </a:solidFill>
          <a:latin typeface="+mn-lt"/>
          <a:ea typeface="楷体_GB2312" pitchFamily="49" charset="-122"/>
        </a:defRPr>
      </a:lvl3pPr>
      <a:lvl4pPr marL="1600200" indent="-228600" algn="l" rtl="0" eaLnBrk="1" fontAlgn="base" hangingPunct="1">
        <a:spcBef>
          <a:spcPct val="20000"/>
        </a:spcBef>
        <a:spcAft>
          <a:spcPct val="0"/>
        </a:spcAft>
        <a:buChar char="–"/>
        <a:defRPr sz="2000">
          <a:solidFill>
            <a:schemeClr val="tx1"/>
          </a:solidFill>
          <a:latin typeface="+mn-lt"/>
          <a:ea typeface="宋体" pitchFamily="2" charset="-122"/>
        </a:defRPr>
      </a:lvl4pPr>
      <a:lvl5pPr marL="2057400" indent="-228600" algn="l" rtl="0" eaLnBrk="1" fontAlgn="base" hangingPunct="1">
        <a:spcBef>
          <a:spcPct val="20000"/>
        </a:spcBef>
        <a:spcAft>
          <a:spcPct val="0"/>
        </a:spcAft>
        <a:buChar char="»"/>
        <a:defRPr sz="2000">
          <a:solidFill>
            <a:schemeClr val="tx1"/>
          </a:solidFill>
          <a:latin typeface="+mn-lt"/>
          <a:ea typeface="宋体" pitchFamily="2" charset="-122"/>
        </a:defRPr>
      </a:lvl5pPr>
      <a:lvl6pPr marL="2514600" indent="-228600" algn="l" rtl="0" eaLnBrk="1" fontAlgn="base" hangingPunct="1">
        <a:spcBef>
          <a:spcPct val="20000"/>
        </a:spcBef>
        <a:spcAft>
          <a:spcPct val="0"/>
        </a:spcAft>
        <a:buChar char="»"/>
        <a:defRPr sz="2000">
          <a:solidFill>
            <a:schemeClr val="tx1"/>
          </a:solidFill>
          <a:latin typeface="+mn-lt"/>
          <a:ea typeface="宋体" pitchFamily="2" charset="-122"/>
        </a:defRPr>
      </a:lvl6pPr>
      <a:lvl7pPr marL="2971800" indent="-228600" algn="l" rtl="0" eaLnBrk="1" fontAlgn="base" hangingPunct="1">
        <a:spcBef>
          <a:spcPct val="20000"/>
        </a:spcBef>
        <a:spcAft>
          <a:spcPct val="0"/>
        </a:spcAft>
        <a:buChar char="»"/>
        <a:defRPr sz="2000">
          <a:solidFill>
            <a:schemeClr val="tx1"/>
          </a:solidFill>
          <a:latin typeface="+mn-lt"/>
          <a:ea typeface="宋体" pitchFamily="2" charset="-122"/>
        </a:defRPr>
      </a:lvl7pPr>
      <a:lvl8pPr marL="3429000" indent="-228600" algn="l" rtl="0" eaLnBrk="1" fontAlgn="base" hangingPunct="1">
        <a:spcBef>
          <a:spcPct val="20000"/>
        </a:spcBef>
        <a:spcAft>
          <a:spcPct val="0"/>
        </a:spcAft>
        <a:buChar char="»"/>
        <a:defRPr sz="2000">
          <a:solidFill>
            <a:schemeClr val="tx1"/>
          </a:solidFill>
          <a:latin typeface="+mn-lt"/>
          <a:ea typeface="宋体" pitchFamily="2" charset="-122"/>
        </a:defRPr>
      </a:lvl8pPr>
      <a:lvl9pPr marL="3886200" indent="-228600" algn="l" rtl="0" eaLnBrk="1" fontAlgn="base" hangingPunct="1">
        <a:spcBef>
          <a:spcPct val="20000"/>
        </a:spcBef>
        <a:spcAft>
          <a:spcPct val="0"/>
        </a:spcAft>
        <a:buChar char="»"/>
        <a:defRPr sz="2000">
          <a:solidFill>
            <a:schemeClr val="tx1"/>
          </a:solidFill>
          <a:latin typeface="+mn-lt"/>
          <a:ea typeface="宋体"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1.xml"/><Relationship Id="rId1" Type="http://schemas.openxmlformats.org/officeDocument/2006/relationships/audio" Target="../media/audio1.wav"/></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oleObject" Target="../embeddings/oleObject4.bin"/><Relationship Id="rId13" Type="http://schemas.openxmlformats.org/officeDocument/2006/relationships/image" Target="../media/image14.png"/><Relationship Id="rId3" Type="http://schemas.openxmlformats.org/officeDocument/2006/relationships/notesSlide" Target="../notesSlides/notesSlide2.xml"/><Relationship Id="rId7" Type="http://schemas.openxmlformats.org/officeDocument/2006/relationships/image" Target="../media/image7.wmf"/><Relationship Id="rId12" Type="http://schemas.openxmlformats.org/officeDocument/2006/relationships/image" Target="../media/image13.png"/><Relationship Id="rId2" Type="http://schemas.openxmlformats.org/officeDocument/2006/relationships/slideLayout" Target="../slideLayouts/slideLayout2.xml"/><Relationship Id="rId16" Type="http://schemas.openxmlformats.org/officeDocument/2006/relationships/image" Target="../media/image17.png"/><Relationship Id="rId1" Type="http://schemas.openxmlformats.org/officeDocument/2006/relationships/vmlDrawing" Target="../drawings/vmlDrawing3.vml"/><Relationship Id="rId6" Type="http://schemas.openxmlformats.org/officeDocument/2006/relationships/oleObject" Target="../embeddings/oleObject3.bin"/><Relationship Id="rId11" Type="http://schemas.openxmlformats.org/officeDocument/2006/relationships/image" Target="../media/image12.png"/><Relationship Id="rId5" Type="http://schemas.openxmlformats.org/officeDocument/2006/relationships/image" Target="../media/image10.png"/><Relationship Id="rId15" Type="http://schemas.openxmlformats.org/officeDocument/2006/relationships/image" Target="../media/image16.png"/><Relationship Id="rId10" Type="http://schemas.openxmlformats.org/officeDocument/2006/relationships/image" Target="../media/image11.jpeg"/><Relationship Id="rId4" Type="http://schemas.openxmlformats.org/officeDocument/2006/relationships/image" Target="../media/image9.png"/><Relationship Id="rId9" Type="http://schemas.openxmlformats.org/officeDocument/2006/relationships/image" Target="../media/image8.wmf"/><Relationship Id="rId14" Type="http://schemas.openxmlformats.org/officeDocument/2006/relationships/image" Target="../media/image15.png"/></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3.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jpe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3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3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7.jp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8.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467544" y="1196975"/>
            <a:ext cx="8208911" cy="1944688"/>
          </a:xfrm>
        </p:spPr>
        <p:txBody>
          <a:bodyPr/>
          <a:lstStyle/>
          <a:p>
            <a:r>
              <a:rPr lang="zh-CN" altLang="en-US" sz="4400" dirty="0" smtClean="0"/>
              <a:t>示温漆的温度识别</a:t>
            </a:r>
            <a:endParaRPr lang="zh-CN" altLang="en-US" sz="4400" dirty="0"/>
          </a:p>
        </p:txBody>
      </p:sp>
      <p:sp>
        <p:nvSpPr>
          <p:cNvPr id="3" name="副标题 2"/>
          <p:cNvSpPr>
            <a:spLocks noGrp="1"/>
          </p:cNvSpPr>
          <p:nvPr>
            <p:ph type="subTitle" idx="1"/>
          </p:nvPr>
        </p:nvSpPr>
        <p:spPr/>
        <p:txBody>
          <a:bodyPr/>
          <a:lstStyle/>
          <a:p>
            <a:pPr algn="r"/>
            <a:r>
              <a:rPr lang="zh-CN" altLang="en-US" sz="2400" dirty="0" smtClean="0">
                <a:latin typeface="楷体_GB2312" pitchFamily="49" charset="-122"/>
              </a:rPr>
              <a:t>报告人：  胡昊</a:t>
            </a:r>
            <a:endParaRPr lang="en-US" altLang="zh-CN" sz="2400" dirty="0" smtClean="0">
              <a:latin typeface="楷体_GB2312" pitchFamily="49" charset="-122"/>
            </a:endParaRPr>
          </a:p>
          <a:p>
            <a:pPr algn="r"/>
            <a:r>
              <a:rPr lang="zh-CN" altLang="en-US" sz="2400" dirty="0" smtClean="0">
                <a:latin typeface="楷体_GB2312" pitchFamily="49" charset="-122"/>
              </a:rPr>
              <a:t>指导老师：吴壮志</a:t>
            </a:r>
            <a:endParaRPr lang="en-US" altLang="zh-CN" sz="2400" dirty="0" smtClean="0">
              <a:latin typeface="楷体_GB2312" pitchFamily="49" charset="-122"/>
            </a:endParaRPr>
          </a:p>
          <a:p>
            <a:pPr algn="r"/>
            <a:endParaRPr lang="en-US" altLang="zh-CN" dirty="0" smtClean="0"/>
          </a:p>
          <a:p>
            <a:pPr algn="r"/>
            <a:r>
              <a:rPr lang="en-US" altLang="zh-CN" sz="2400" dirty="0" smtClean="0">
                <a:latin typeface="Times New Roman" pitchFamily="18" charset="0"/>
                <a:cs typeface="Times New Roman" pitchFamily="18" charset="0"/>
              </a:rPr>
              <a:t>2013.12.8</a:t>
            </a:r>
            <a:endParaRPr lang="zh-CN" altLang="en-US" sz="2400" dirty="0">
              <a:latin typeface="Times New Roman" pitchFamily="18" charset="0"/>
              <a:cs typeface="Times New Roman" pitchFamily="18" charset="0"/>
            </a:endParaRPr>
          </a:p>
        </p:txBody>
      </p:sp>
      <p:pic>
        <p:nvPicPr>
          <p:cNvPr id="5" name="~PP885.WAV">
            <a:hlinkClick r:id="" action="ppaction://media"/>
          </p:cNvPr>
          <p:cNvPicPr>
            <a:picLocks noRot="1" noChangeAspect="1"/>
          </p:cNvPicPr>
          <p:nvPr>
            <a:wavAudioFile r:embed="rId1" name="~PP885.WAV"/>
          </p:nvPr>
        </p:nvPicPr>
        <p:blipFill>
          <a:blip r:embed="rId3"/>
          <a:stretch>
            <a:fillRect/>
          </a:stretch>
        </p:blipFill>
        <p:spPr>
          <a:xfrm>
            <a:off x="8632825" y="6346825"/>
            <a:ext cx="304800" cy="304800"/>
          </a:xfrm>
          <a:prstGeom prst="rect">
            <a:avLst/>
          </a:prstGeom>
        </p:spPr>
      </p:pic>
    </p:spTree>
    <p:extLst>
      <p:ext uri="{BB962C8B-B14F-4D97-AF65-F5344CB8AC3E}">
        <p14:creationId xmlns:p14="http://schemas.microsoft.com/office/powerpoint/2010/main" val="3338173195"/>
      </p:ext>
    </p:extLst>
  </p:cSld>
  <p:clrMapOvr>
    <a:masterClrMapping/>
  </p:clrMapOvr>
  <p:transition advTm="695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showWhenStopped="0">
                <p:cTn id="7" fill="hold" display="0">
                  <p:stCondLst>
                    <p:cond delay="indefinite"/>
                  </p:stCondLst>
                  <p:endCondLst>
                    <p:cond evt="onPrev" delay="0">
                      <p:tgtEl>
                        <p:sldTgt/>
                      </p:tgtEl>
                    </p:cond>
                    <p:cond evt="onStopAudio" delay="0">
                      <p:tgtEl>
                        <p:sldTgt/>
                      </p:tgtEl>
                    </p:cond>
                  </p:endCondLst>
                </p:cTn>
                <p:tgtEl>
                  <p:spTgt spid="5"/>
                </p:tgtEl>
              </p:cMediaNode>
            </p:audio>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olidFill>
                  <a:schemeClr val="bg1"/>
                </a:solidFill>
              </a:rPr>
              <a:t>主要内容</a:t>
            </a:r>
            <a:endParaRPr lang="zh-CN" altLang="en-US" dirty="0">
              <a:solidFill>
                <a:schemeClr val="bg1"/>
              </a:solidFill>
            </a:endParaRPr>
          </a:p>
        </p:txBody>
      </p:sp>
      <p:sp>
        <p:nvSpPr>
          <p:cNvPr id="3" name="内容占位符 2"/>
          <p:cNvSpPr>
            <a:spLocks noGrp="1"/>
          </p:cNvSpPr>
          <p:nvPr>
            <p:ph idx="1"/>
          </p:nvPr>
        </p:nvSpPr>
        <p:spPr>
          <a:xfrm>
            <a:off x="755576" y="1340769"/>
            <a:ext cx="7848674" cy="4680519"/>
          </a:xfrm>
        </p:spPr>
        <p:txBody>
          <a:bodyPr/>
          <a:lstStyle/>
          <a:p>
            <a:pPr>
              <a:lnSpc>
                <a:spcPct val="150000"/>
              </a:lnSpc>
              <a:buFont typeface="Wingdings" pitchFamily="2" charset="2"/>
              <a:buChar char="Ø"/>
            </a:pPr>
            <a:r>
              <a:rPr lang="zh-CN" altLang="en-US" dirty="0" smtClean="0"/>
              <a:t>选题背景与意义</a:t>
            </a:r>
            <a:endParaRPr lang="en-US" altLang="zh-CN" dirty="0" smtClean="0"/>
          </a:p>
          <a:p>
            <a:pPr>
              <a:lnSpc>
                <a:spcPct val="150000"/>
              </a:lnSpc>
              <a:buFont typeface="Wingdings" pitchFamily="2" charset="2"/>
              <a:buChar char="Ø"/>
            </a:pPr>
            <a:r>
              <a:rPr lang="zh-CN" altLang="en-US" dirty="0" smtClean="0"/>
              <a:t>问题描述</a:t>
            </a:r>
            <a:endParaRPr lang="en-US" altLang="zh-CN" dirty="0" smtClean="0"/>
          </a:p>
          <a:p>
            <a:pPr>
              <a:lnSpc>
                <a:spcPct val="150000"/>
              </a:lnSpc>
              <a:buFont typeface="Wingdings" pitchFamily="2" charset="2"/>
              <a:buChar char="Ø"/>
            </a:pPr>
            <a:r>
              <a:rPr lang="zh-CN" altLang="en-US" dirty="0" smtClean="0">
                <a:solidFill>
                  <a:srgbClr val="FF0000"/>
                </a:solidFill>
              </a:rPr>
              <a:t>研究目标与技术方案</a:t>
            </a:r>
            <a:endParaRPr lang="en-US" altLang="zh-CN" dirty="0" smtClean="0">
              <a:solidFill>
                <a:srgbClr val="FF0000"/>
              </a:solidFill>
            </a:endParaRPr>
          </a:p>
          <a:p>
            <a:pPr>
              <a:lnSpc>
                <a:spcPct val="150000"/>
              </a:lnSpc>
              <a:buFont typeface="Wingdings" pitchFamily="2" charset="2"/>
              <a:buChar char="Ø"/>
            </a:pPr>
            <a:r>
              <a:rPr lang="zh-CN" altLang="en-US" dirty="0" smtClean="0"/>
              <a:t>关键技术</a:t>
            </a:r>
            <a:endParaRPr lang="en-US" altLang="zh-CN" dirty="0" smtClean="0"/>
          </a:p>
          <a:p>
            <a:pPr>
              <a:lnSpc>
                <a:spcPct val="150000"/>
              </a:lnSpc>
              <a:buFont typeface="Wingdings" pitchFamily="2" charset="2"/>
              <a:buChar char="Ø"/>
            </a:pPr>
            <a:r>
              <a:rPr lang="zh-CN" altLang="en-US" dirty="0"/>
              <a:t>研究</a:t>
            </a:r>
            <a:r>
              <a:rPr lang="zh-CN" altLang="en-US" dirty="0" smtClean="0"/>
              <a:t>难点</a:t>
            </a:r>
            <a:endParaRPr lang="en-US" altLang="zh-CN" dirty="0" smtClean="0"/>
          </a:p>
          <a:p>
            <a:pPr>
              <a:lnSpc>
                <a:spcPct val="150000"/>
              </a:lnSpc>
              <a:buFont typeface="Wingdings" pitchFamily="2" charset="2"/>
              <a:buChar char="Ø"/>
            </a:pPr>
            <a:r>
              <a:rPr lang="zh-CN" altLang="en-US" dirty="0"/>
              <a:t>研究计划安排</a:t>
            </a:r>
            <a:endParaRPr lang="en-US" altLang="zh-CN" dirty="0" smtClean="0"/>
          </a:p>
          <a:p>
            <a:pPr>
              <a:lnSpc>
                <a:spcPct val="150000"/>
              </a:lnSpc>
              <a:buFont typeface="Wingdings" pitchFamily="2" charset="2"/>
              <a:buChar char="Ø"/>
            </a:pPr>
            <a:r>
              <a:rPr lang="zh-CN" altLang="en-US" dirty="0" smtClean="0"/>
              <a:t>主要参考</a:t>
            </a:r>
            <a:r>
              <a:rPr lang="zh-CN" altLang="en-US" dirty="0"/>
              <a:t>文献</a:t>
            </a:r>
          </a:p>
        </p:txBody>
      </p:sp>
    </p:spTree>
    <p:extLst>
      <p:ext uri="{BB962C8B-B14F-4D97-AF65-F5344CB8AC3E}">
        <p14:creationId xmlns:p14="http://schemas.microsoft.com/office/powerpoint/2010/main" val="3582828043"/>
      </p:ext>
    </p:extLst>
  </p:cSld>
  <p:clrMapOvr>
    <a:masterClrMapping/>
  </p:clrMapOvr>
  <p:transition advTm="1591"/>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261" y="116632"/>
            <a:ext cx="5291819" cy="647799"/>
          </a:xfrm>
        </p:spPr>
        <p:txBody>
          <a:bodyPr/>
          <a:lstStyle/>
          <a:p>
            <a:r>
              <a:rPr lang="zh-CN" altLang="en-US" dirty="0">
                <a:solidFill>
                  <a:schemeClr val="bg1"/>
                </a:solidFill>
              </a:rPr>
              <a:t>研究目标与技术方案</a:t>
            </a:r>
            <a:endParaRPr lang="zh-CN" altLang="en-US" dirty="0" smtClean="0"/>
          </a:p>
        </p:txBody>
      </p:sp>
      <p:sp>
        <p:nvSpPr>
          <p:cNvPr id="7" name="矩形 6"/>
          <p:cNvSpPr/>
          <p:nvPr/>
        </p:nvSpPr>
        <p:spPr bwMode="auto">
          <a:xfrm>
            <a:off x="497241" y="995628"/>
            <a:ext cx="8669337" cy="576262"/>
          </a:xfrm>
          <a:prstGeom prst="rect">
            <a:avLst/>
          </a:prstGeom>
          <a:ln>
            <a:headEnd/>
            <a:tailEnd/>
          </a:ln>
        </p:spPr>
        <p:style>
          <a:lnRef idx="1">
            <a:schemeClr val="accent3"/>
          </a:lnRef>
          <a:fillRef idx="3">
            <a:schemeClr val="accent3"/>
          </a:fillRef>
          <a:effectRef idx="2">
            <a:schemeClr val="accent3"/>
          </a:effectRef>
          <a:fontRef idx="minor">
            <a:schemeClr val="lt1"/>
          </a:fontRef>
        </p:style>
        <p:txBody>
          <a:bodyPr lIns="108000" tIns="108000" rIns="108000" bIns="108000" anchor="ctr"/>
          <a:lstStyle/>
          <a:p>
            <a:pPr marL="342900" indent="-342900" eaLnBrk="0" fontAlgn="ctr" hangingPunct="0">
              <a:buFont typeface="Wingdings" pitchFamily="2" charset="2"/>
              <a:buChar char="Ø"/>
              <a:defRPr/>
            </a:pPr>
            <a:r>
              <a:rPr lang="zh-CN" altLang="en-US" sz="2400" b="1" dirty="0">
                <a:solidFill>
                  <a:schemeClr val="accent2">
                    <a:lumMod val="75000"/>
                  </a:schemeClr>
                </a:solidFill>
                <a:latin typeface="+mj-lt"/>
                <a:ea typeface="黑体" pitchFamily="2" charset="-122"/>
              </a:rPr>
              <a:t>  </a:t>
            </a:r>
            <a:r>
              <a:rPr lang="zh-CN" altLang="en-US" sz="2400" b="1" dirty="0" smtClean="0">
                <a:solidFill>
                  <a:srgbClr val="FF0000"/>
                </a:solidFill>
                <a:latin typeface="+mj-lt"/>
                <a:ea typeface="黑体" pitchFamily="2" charset="-122"/>
              </a:rPr>
              <a:t>图像温度自动识别</a:t>
            </a:r>
            <a:endParaRPr lang="zh-CN" altLang="en-US" sz="2400" b="1" dirty="0">
              <a:solidFill>
                <a:srgbClr val="FF0000"/>
              </a:solidFill>
              <a:latin typeface="+mj-lt"/>
              <a:ea typeface="黑体" pitchFamily="2" charset="-122"/>
            </a:endParaRPr>
          </a:p>
        </p:txBody>
      </p:sp>
      <p:sp>
        <p:nvSpPr>
          <p:cNvPr id="8909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8909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89095" name="Rectangle 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2" name="矩形 11"/>
          <p:cNvSpPr/>
          <p:nvPr/>
        </p:nvSpPr>
        <p:spPr bwMode="auto">
          <a:xfrm>
            <a:off x="4644008" y="3861048"/>
            <a:ext cx="1296144" cy="576064"/>
          </a:xfrm>
          <a:prstGeom prst="rect">
            <a:avLst/>
          </a:prstGeom>
          <a:gradFill rotWithShape="0">
            <a:gsLst>
              <a:gs pos="0">
                <a:schemeClr val="bg1"/>
              </a:gs>
              <a:gs pos="100000">
                <a:schemeClr val="accent1"/>
              </a:gs>
            </a:gsLst>
            <a:path path="rect">
              <a:fillToRect l="50000" t="50000" r="50000" b="50000"/>
            </a:path>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ctr" latinLnBrk="0" hangingPunct="0">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chemeClr val="tx1"/>
                </a:solidFill>
                <a:effectLst/>
                <a:latin typeface="Arial" charset="0"/>
                <a:ea typeface="黑体" pitchFamily="2" charset="-122"/>
              </a:rPr>
              <a:t>温度识别</a:t>
            </a:r>
          </a:p>
        </p:txBody>
      </p:sp>
      <p:cxnSp>
        <p:nvCxnSpPr>
          <p:cNvPr id="14" name="直接箭头连接符 13"/>
          <p:cNvCxnSpPr>
            <a:endCxn id="12" idx="1"/>
          </p:cNvCxnSpPr>
          <p:nvPr/>
        </p:nvCxnSpPr>
        <p:spPr bwMode="auto">
          <a:xfrm>
            <a:off x="3851920" y="4149080"/>
            <a:ext cx="792088" cy="0"/>
          </a:xfrm>
          <a:prstGeom prst="straightConnector1">
            <a:avLst/>
          </a:prstGeom>
          <a:gradFill rotWithShape="0">
            <a:gsLst>
              <a:gs pos="0">
                <a:schemeClr val="bg1"/>
              </a:gs>
              <a:gs pos="100000">
                <a:schemeClr val="accent1"/>
              </a:gs>
            </a:gsLst>
            <a:path path="rect">
              <a:fillToRect l="50000" t="50000" r="50000" b="50000"/>
            </a:path>
          </a:gradFill>
          <a:ln w="22225" cap="flat" cmpd="sng" algn="ctr">
            <a:solidFill>
              <a:schemeClr val="tx1"/>
            </a:solidFill>
            <a:prstDash val="solid"/>
            <a:round/>
            <a:headEnd type="none" w="med" len="med"/>
            <a:tailEnd type="arrow"/>
          </a:ln>
          <a:effectLst/>
        </p:spPr>
      </p:cxnSp>
      <p:cxnSp>
        <p:nvCxnSpPr>
          <p:cNvPr id="16" name="直接箭头连接符 15"/>
          <p:cNvCxnSpPr>
            <a:stCxn id="11" idx="3"/>
            <a:endCxn id="12" idx="0"/>
          </p:cNvCxnSpPr>
          <p:nvPr/>
        </p:nvCxnSpPr>
        <p:spPr bwMode="auto">
          <a:xfrm>
            <a:off x="5292080" y="3356992"/>
            <a:ext cx="0" cy="504056"/>
          </a:xfrm>
          <a:prstGeom prst="straightConnector1">
            <a:avLst/>
          </a:prstGeom>
          <a:gradFill rotWithShape="0">
            <a:gsLst>
              <a:gs pos="0">
                <a:schemeClr val="bg1"/>
              </a:gs>
              <a:gs pos="100000">
                <a:schemeClr val="accent1"/>
              </a:gs>
            </a:gsLst>
            <a:path path="rect">
              <a:fillToRect l="50000" t="50000" r="50000" b="50000"/>
            </a:path>
          </a:gradFill>
          <a:ln w="22225" cap="flat" cmpd="sng" algn="ctr">
            <a:solidFill>
              <a:schemeClr val="tx1"/>
            </a:solidFill>
            <a:prstDash val="solid"/>
            <a:round/>
            <a:headEnd type="none" w="med" len="med"/>
            <a:tailEnd type="arrow"/>
          </a:ln>
          <a:effectLst/>
        </p:spPr>
      </p:cxnSp>
      <p:cxnSp>
        <p:nvCxnSpPr>
          <p:cNvPr id="19" name="直接箭头连接符 18"/>
          <p:cNvCxnSpPr>
            <a:stCxn id="12" idx="3"/>
          </p:cNvCxnSpPr>
          <p:nvPr/>
        </p:nvCxnSpPr>
        <p:spPr bwMode="auto">
          <a:xfrm>
            <a:off x="5940152" y="4149080"/>
            <a:ext cx="936104" cy="0"/>
          </a:xfrm>
          <a:prstGeom prst="straightConnector1">
            <a:avLst/>
          </a:prstGeom>
          <a:gradFill rotWithShape="0">
            <a:gsLst>
              <a:gs pos="0">
                <a:schemeClr val="bg1"/>
              </a:gs>
              <a:gs pos="100000">
                <a:schemeClr val="accent1"/>
              </a:gs>
            </a:gsLst>
            <a:path path="rect">
              <a:fillToRect l="50000" t="50000" r="50000" b="50000"/>
            </a:path>
          </a:gradFill>
          <a:ln w="22225" cap="flat" cmpd="sng" algn="ctr">
            <a:solidFill>
              <a:schemeClr val="tx1"/>
            </a:solidFill>
            <a:prstDash val="solid"/>
            <a:round/>
            <a:headEnd type="none" w="med" len="med"/>
            <a:tailEnd type="arrow"/>
          </a:ln>
          <a:effectLst/>
        </p:spPr>
      </p:cxnSp>
      <p:sp>
        <p:nvSpPr>
          <p:cNvPr id="26" name="Text Box 35"/>
          <p:cNvSpPr txBox="1">
            <a:spLocks noChangeArrowheads="1"/>
          </p:cNvSpPr>
          <p:nvPr/>
        </p:nvSpPr>
        <p:spPr bwMode="auto">
          <a:xfrm>
            <a:off x="2843808" y="5229200"/>
            <a:ext cx="1368152" cy="276999"/>
          </a:xfrm>
          <a:prstGeom prst="rect">
            <a:avLst/>
          </a:prstGeom>
          <a:noFill/>
          <a:ln w="9525" algn="ctr">
            <a:noFill/>
            <a:miter lim="800000"/>
            <a:headEnd/>
            <a:tailEnd/>
          </a:ln>
        </p:spPr>
        <p:txBody>
          <a:bodyPr wrap="square">
            <a:spAutoFit/>
          </a:bodyPr>
          <a:lstStyle/>
          <a:p>
            <a:pPr algn="ctr" eaLnBrk="0" fontAlgn="ctr" hangingPunct="0"/>
            <a:r>
              <a:rPr lang="zh-CN" altLang="en-US" sz="1200" dirty="0" smtClean="0"/>
              <a:t>被测工件图像</a:t>
            </a:r>
          </a:p>
        </p:txBody>
      </p:sp>
      <p:sp>
        <p:nvSpPr>
          <p:cNvPr id="27" name="Text Box 35"/>
          <p:cNvSpPr txBox="1">
            <a:spLocks noChangeArrowheads="1"/>
          </p:cNvSpPr>
          <p:nvPr/>
        </p:nvSpPr>
        <p:spPr bwMode="auto">
          <a:xfrm>
            <a:off x="6660232" y="5157192"/>
            <a:ext cx="1440160" cy="276999"/>
          </a:xfrm>
          <a:prstGeom prst="rect">
            <a:avLst/>
          </a:prstGeom>
          <a:noFill/>
          <a:ln w="9525" algn="ctr">
            <a:noFill/>
            <a:miter lim="800000"/>
            <a:headEnd/>
            <a:tailEnd/>
          </a:ln>
        </p:spPr>
        <p:txBody>
          <a:bodyPr wrap="square">
            <a:spAutoFit/>
          </a:bodyPr>
          <a:lstStyle/>
          <a:p>
            <a:pPr algn="ctr" eaLnBrk="0" fontAlgn="ctr" hangingPunct="0"/>
            <a:r>
              <a:rPr lang="zh-CN" altLang="en-US" sz="1200" dirty="0" smtClean="0"/>
              <a:t>温度识别图像</a:t>
            </a:r>
          </a:p>
        </p:txBody>
      </p:sp>
      <p:pic>
        <p:nvPicPr>
          <p:cNvPr id="28" name="Picture 3"/>
          <p:cNvPicPr>
            <a:picLocks noChangeAspect="1" noChangeArrowheads="1"/>
          </p:cNvPicPr>
          <p:nvPr/>
        </p:nvPicPr>
        <p:blipFill>
          <a:blip r:embed="rId4" cstate="print"/>
          <a:srcRect/>
          <a:stretch>
            <a:fillRect/>
          </a:stretch>
        </p:blipFill>
        <p:spPr bwMode="auto">
          <a:xfrm>
            <a:off x="6012160" y="2420888"/>
            <a:ext cx="3024336" cy="279768"/>
          </a:xfrm>
          <a:prstGeom prst="rect">
            <a:avLst/>
          </a:prstGeom>
          <a:noFill/>
          <a:ln w="9525" algn="ctr">
            <a:noFill/>
            <a:miter lim="800000"/>
            <a:headEnd/>
            <a:tailEnd/>
          </a:ln>
        </p:spPr>
      </p:pic>
      <p:pic>
        <p:nvPicPr>
          <p:cNvPr id="29" name="Picture 4"/>
          <p:cNvPicPr>
            <a:picLocks noChangeAspect="1" noChangeArrowheads="1"/>
          </p:cNvPicPr>
          <p:nvPr/>
        </p:nvPicPr>
        <p:blipFill>
          <a:blip r:embed="rId5" cstate="print"/>
          <a:srcRect/>
          <a:stretch>
            <a:fillRect/>
          </a:stretch>
        </p:blipFill>
        <p:spPr bwMode="auto">
          <a:xfrm>
            <a:off x="6033053" y="2708920"/>
            <a:ext cx="3003443" cy="288032"/>
          </a:xfrm>
          <a:prstGeom prst="rect">
            <a:avLst/>
          </a:prstGeom>
          <a:noFill/>
          <a:ln w="9525" algn="ctr">
            <a:noFill/>
            <a:miter lim="800000"/>
            <a:headEnd/>
            <a:tailEnd/>
          </a:ln>
        </p:spPr>
      </p:pic>
      <p:graphicFrame>
        <p:nvGraphicFramePr>
          <p:cNvPr id="128002" name="Object 2"/>
          <p:cNvGraphicFramePr>
            <a:graphicFrameLocks noChangeAspect="1"/>
          </p:cNvGraphicFramePr>
          <p:nvPr/>
        </p:nvGraphicFramePr>
        <p:xfrm>
          <a:off x="6588224" y="1916832"/>
          <a:ext cx="1008112" cy="355804"/>
        </p:xfrm>
        <a:graphic>
          <a:graphicData uri="http://schemas.openxmlformats.org/presentationml/2006/ole">
            <mc:AlternateContent xmlns:mc="http://schemas.openxmlformats.org/markup-compatibility/2006">
              <mc:Choice xmlns:v="urn:schemas-microsoft-com:vml" Requires="v">
                <p:oleObj spid="_x0000_s27678" name="Equation" r:id="rId6" imgW="647640" imgH="228600" progId="Equation.DSMT4">
                  <p:embed/>
                </p:oleObj>
              </mc:Choice>
              <mc:Fallback>
                <p:oleObj name="Equation" r:id="rId6" imgW="647640" imgH="22860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588224" y="1916832"/>
                        <a:ext cx="1008112" cy="3558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800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28003" name="Object 3"/>
          <p:cNvGraphicFramePr>
            <a:graphicFrameLocks noChangeAspect="1"/>
          </p:cNvGraphicFramePr>
          <p:nvPr/>
        </p:nvGraphicFramePr>
        <p:xfrm>
          <a:off x="7668344" y="1916832"/>
          <a:ext cx="1224136" cy="317410"/>
        </p:xfrm>
        <a:graphic>
          <a:graphicData uri="http://schemas.openxmlformats.org/presentationml/2006/ole">
            <mc:AlternateContent xmlns:mc="http://schemas.openxmlformats.org/markup-compatibility/2006">
              <mc:Choice xmlns:v="urn:schemas-microsoft-com:vml" Requires="v">
                <p:oleObj spid="_x0000_s27679" name="Equation" r:id="rId8" imgW="838200" imgH="228600" progId="Equation.DSMT4">
                  <p:embed/>
                </p:oleObj>
              </mc:Choice>
              <mc:Fallback>
                <p:oleObj name="Equation" r:id="rId8" imgW="838200" imgH="228600" progId="Equation.DSMT4">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668344" y="1916832"/>
                        <a:ext cx="1224136" cy="31741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35" name="直接箭头连接符 34"/>
          <p:cNvCxnSpPr/>
          <p:nvPr/>
        </p:nvCxnSpPr>
        <p:spPr bwMode="auto">
          <a:xfrm>
            <a:off x="7164288" y="2204864"/>
            <a:ext cx="0" cy="288032"/>
          </a:xfrm>
          <a:prstGeom prst="straightConnector1">
            <a:avLst/>
          </a:prstGeom>
          <a:gradFill rotWithShape="0">
            <a:gsLst>
              <a:gs pos="0">
                <a:schemeClr val="bg1"/>
              </a:gs>
              <a:gs pos="100000">
                <a:schemeClr val="accent1"/>
              </a:gs>
            </a:gsLst>
            <a:path path="rect">
              <a:fillToRect l="50000" t="50000" r="50000" b="50000"/>
            </a:path>
          </a:gradFill>
          <a:ln w="9525" cap="flat" cmpd="sng" algn="ctr">
            <a:solidFill>
              <a:schemeClr val="tx1"/>
            </a:solidFill>
            <a:prstDash val="solid"/>
            <a:round/>
            <a:headEnd type="none" w="med" len="med"/>
            <a:tailEnd type="arrow"/>
          </a:ln>
          <a:effectLst/>
        </p:spPr>
      </p:cxnSp>
      <p:pic>
        <p:nvPicPr>
          <p:cNvPr id="128005" name="Picture 5"/>
          <p:cNvPicPr>
            <a:picLocks noChangeAspect="1" noChangeArrowheads="1"/>
          </p:cNvPicPr>
          <p:nvPr/>
        </p:nvPicPr>
        <p:blipFill>
          <a:blip r:embed="rId10" cstate="print"/>
          <a:srcRect/>
          <a:stretch>
            <a:fillRect/>
          </a:stretch>
        </p:blipFill>
        <p:spPr bwMode="auto">
          <a:xfrm>
            <a:off x="3131840" y="3284984"/>
            <a:ext cx="706612" cy="1888431"/>
          </a:xfrm>
          <a:prstGeom prst="rect">
            <a:avLst/>
          </a:prstGeom>
          <a:noFill/>
          <a:ln w="9525">
            <a:noFill/>
            <a:miter lim="800000"/>
            <a:headEnd/>
            <a:tailEnd/>
          </a:ln>
        </p:spPr>
      </p:pic>
      <p:pic>
        <p:nvPicPr>
          <p:cNvPr id="128006" name="Picture 6"/>
          <p:cNvPicPr>
            <a:picLocks noChangeAspect="1" noChangeArrowheads="1"/>
          </p:cNvPicPr>
          <p:nvPr/>
        </p:nvPicPr>
        <p:blipFill>
          <a:blip r:embed="rId11" cstate="print"/>
          <a:srcRect/>
          <a:stretch>
            <a:fillRect/>
          </a:stretch>
        </p:blipFill>
        <p:spPr bwMode="auto">
          <a:xfrm>
            <a:off x="6948264" y="3212976"/>
            <a:ext cx="707547" cy="1907481"/>
          </a:xfrm>
          <a:prstGeom prst="rect">
            <a:avLst/>
          </a:prstGeom>
          <a:noFill/>
          <a:ln w="9525">
            <a:noFill/>
            <a:miter lim="800000"/>
            <a:headEnd/>
            <a:tailEnd/>
          </a:ln>
        </p:spPr>
      </p:pic>
      <p:cxnSp>
        <p:nvCxnSpPr>
          <p:cNvPr id="44" name="直接连接符 43"/>
          <p:cNvCxnSpPr/>
          <p:nvPr/>
        </p:nvCxnSpPr>
        <p:spPr bwMode="auto">
          <a:xfrm>
            <a:off x="2987824" y="1916832"/>
            <a:ext cx="0" cy="4608512"/>
          </a:xfrm>
          <a:prstGeom prst="line">
            <a:avLst/>
          </a:prstGeom>
          <a:gradFill rotWithShape="0">
            <a:gsLst>
              <a:gs pos="0">
                <a:schemeClr val="bg1"/>
              </a:gs>
              <a:gs pos="100000">
                <a:schemeClr val="accent1"/>
              </a:gs>
            </a:gsLst>
            <a:path path="rect">
              <a:fillToRect l="50000" t="50000" r="50000" b="50000"/>
            </a:path>
          </a:gradFill>
          <a:ln w="9525" cap="flat" cmpd="sng" algn="ctr">
            <a:solidFill>
              <a:schemeClr val="tx1"/>
            </a:solidFill>
            <a:prstDash val="solid"/>
            <a:round/>
            <a:headEnd type="none" w="med" len="med"/>
            <a:tailEnd type="none" w="med" len="med"/>
          </a:ln>
          <a:effectLst/>
        </p:spPr>
      </p:cxnSp>
      <p:pic>
        <p:nvPicPr>
          <p:cNvPr id="128007" name="Picture 7"/>
          <p:cNvPicPr>
            <a:picLocks noChangeAspect="1" noChangeArrowheads="1"/>
          </p:cNvPicPr>
          <p:nvPr/>
        </p:nvPicPr>
        <p:blipFill>
          <a:blip r:embed="rId12" cstate="print"/>
          <a:srcRect/>
          <a:stretch>
            <a:fillRect/>
          </a:stretch>
        </p:blipFill>
        <p:spPr bwMode="auto">
          <a:xfrm>
            <a:off x="323528" y="2276872"/>
            <a:ext cx="886833" cy="1337072"/>
          </a:xfrm>
          <a:prstGeom prst="rect">
            <a:avLst/>
          </a:prstGeom>
          <a:noFill/>
          <a:ln w="9525">
            <a:noFill/>
            <a:miter lim="800000"/>
            <a:headEnd/>
            <a:tailEnd/>
          </a:ln>
        </p:spPr>
      </p:pic>
      <p:pic>
        <p:nvPicPr>
          <p:cNvPr id="128011" name="Picture 11"/>
          <p:cNvPicPr>
            <a:picLocks noChangeAspect="1" noChangeArrowheads="1"/>
          </p:cNvPicPr>
          <p:nvPr/>
        </p:nvPicPr>
        <p:blipFill>
          <a:blip r:embed="rId13" cstate="print"/>
          <a:srcRect/>
          <a:stretch>
            <a:fillRect/>
          </a:stretch>
        </p:blipFill>
        <p:spPr bwMode="auto">
          <a:xfrm>
            <a:off x="395536" y="3789040"/>
            <a:ext cx="733122" cy="1211982"/>
          </a:xfrm>
          <a:prstGeom prst="rect">
            <a:avLst/>
          </a:prstGeom>
          <a:noFill/>
          <a:ln w="9525">
            <a:noFill/>
            <a:miter lim="800000"/>
            <a:headEnd/>
            <a:tailEnd/>
          </a:ln>
        </p:spPr>
      </p:pic>
      <p:pic>
        <p:nvPicPr>
          <p:cNvPr id="128014" name="Picture 14"/>
          <p:cNvPicPr>
            <a:picLocks noChangeAspect="1" noChangeArrowheads="1"/>
          </p:cNvPicPr>
          <p:nvPr/>
        </p:nvPicPr>
        <p:blipFill>
          <a:blip r:embed="rId14" cstate="print"/>
          <a:srcRect/>
          <a:stretch>
            <a:fillRect/>
          </a:stretch>
        </p:blipFill>
        <p:spPr bwMode="auto">
          <a:xfrm>
            <a:off x="1475656" y="4149080"/>
            <a:ext cx="1010047" cy="812042"/>
          </a:xfrm>
          <a:prstGeom prst="rect">
            <a:avLst/>
          </a:prstGeom>
          <a:noFill/>
          <a:ln w="9525">
            <a:noFill/>
            <a:miter lim="800000"/>
            <a:headEnd/>
            <a:tailEnd/>
          </a:ln>
        </p:spPr>
      </p:pic>
      <p:sp>
        <p:nvSpPr>
          <p:cNvPr id="128018" name="AutoShape 18" descr="http://www.hwhr.com.cn/UploadProductPic/a014-t.jpg"/>
          <p:cNvSpPr>
            <a:spLocks noChangeAspect="1" noChangeArrowheads="1"/>
          </p:cNvSpPr>
          <p:nvPr/>
        </p:nvSpPr>
        <p:spPr bwMode="auto">
          <a:xfrm>
            <a:off x="63500" y="-3565525"/>
            <a:ext cx="9525000" cy="4690269"/>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76" name="任意多边形 75"/>
          <p:cNvSpPr/>
          <p:nvPr/>
        </p:nvSpPr>
        <p:spPr bwMode="auto">
          <a:xfrm>
            <a:off x="624840" y="3938404"/>
            <a:ext cx="960120" cy="787678"/>
          </a:xfrm>
          <a:custGeom>
            <a:avLst/>
            <a:gdLst>
              <a:gd name="connsiteX0" fmla="*/ 76200 w 960120"/>
              <a:gd name="connsiteY0" fmla="*/ 0 h 787678"/>
              <a:gd name="connsiteX1" fmla="*/ 53340 w 960120"/>
              <a:gd name="connsiteY1" fmla="*/ 7620 h 787678"/>
              <a:gd name="connsiteX2" fmla="*/ 22860 w 960120"/>
              <a:gd name="connsiteY2" fmla="*/ 53340 h 787678"/>
              <a:gd name="connsiteX3" fmla="*/ 0 w 960120"/>
              <a:gd name="connsiteY3" fmla="*/ 99060 h 787678"/>
              <a:gd name="connsiteX4" fmla="*/ 22860 w 960120"/>
              <a:gd name="connsiteY4" fmla="*/ 213360 h 787678"/>
              <a:gd name="connsiteX5" fmla="*/ 38100 w 960120"/>
              <a:gd name="connsiteY5" fmla="*/ 236220 h 787678"/>
              <a:gd name="connsiteX6" fmla="*/ 60960 w 960120"/>
              <a:gd name="connsiteY6" fmla="*/ 251460 h 787678"/>
              <a:gd name="connsiteX7" fmla="*/ 76200 w 960120"/>
              <a:gd name="connsiteY7" fmla="*/ 274320 h 787678"/>
              <a:gd name="connsiteX8" fmla="*/ 137160 w 960120"/>
              <a:gd name="connsiteY8" fmla="*/ 304800 h 787678"/>
              <a:gd name="connsiteX9" fmla="*/ 160020 w 960120"/>
              <a:gd name="connsiteY9" fmla="*/ 320040 h 787678"/>
              <a:gd name="connsiteX10" fmla="*/ 182880 w 960120"/>
              <a:gd name="connsiteY10" fmla="*/ 327660 h 787678"/>
              <a:gd name="connsiteX11" fmla="*/ 213360 w 960120"/>
              <a:gd name="connsiteY11" fmla="*/ 342900 h 787678"/>
              <a:gd name="connsiteX12" fmla="*/ 236220 w 960120"/>
              <a:gd name="connsiteY12" fmla="*/ 350520 h 787678"/>
              <a:gd name="connsiteX13" fmla="*/ 274320 w 960120"/>
              <a:gd name="connsiteY13" fmla="*/ 365760 h 787678"/>
              <a:gd name="connsiteX14" fmla="*/ 396240 w 960120"/>
              <a:gd name="connsiteY14" fmla="*/ 388620 h 787678"/>
              <a:gd name="connsiteX15" fmla="*/ 441960 w 960120"/>
              <a:gd name="connsiteY15" fmla="*/ 411480 h 787678"/>
              <a:gd name="connsiteX16" fmla="*/ 464820 w 960120"/>
              <a:gd name="connsiteY16" fmla="*/ 419100 h 787678"/>
              <a:gd name="connsiteX17" fmla="*/ 495300 w 960120"/>
              <a:gd name="connsiteY17" fmla="*/ 464820 h 787678"/>
              <a:gd name="connsiteX18" fmla="*/ 548640 w 960120"/>
              <a:gd name="connsiteY18" fmla="*/ 510540 h 787678"/>
              <a:gd name="connsiteX19" fmla="*/ 563880 w 960120"/>
              <a:gd name="connsiteY19" fmla="*/ 556260 h 787678"/>
              <a:gd name="connsiteX20" fmla="*/ 579120 w 960120"/>
              <a:gd name="connsiteY20" fmla="*/ 609600 h 787678"/>
              <a:gd name="connsiteX21" fmla="*/ 609600 w 960120"/>
              <a:gd name="connsiteY21" fmla="*/ 655320 h 787678"/>
              <a:gd name="connsiteX22" fmla="*/ 640080 w 960120"/>
              <a:gd name="connsiteY22" fmla="*/ 678180 h 787678"/>
              <a:gd name="connsiteX23" fmla="*/ 716280 w 960120"/>
              <a:gd name="connsiteY23" fmla="*/ 708660 h 787678"/>
              <a:gd name="connsiteX24" fmla="*/ 739140 w 960120"/>
              <a:gd name="connsiteY24" fmla="*/ 716280 h 787678"/>
              <a:gd name="connsiteX25" fmla="*/ 762000 w 960120"/>
              <a:gd name="connsiteY25" fmla="*/ 723900 h 787678"/>
              <a:gd name="connsiteX26" fmla="*/ 792480 w 960120"/>
              <a:gd name="connsiteY26" fmla="*/ 731520 h 787678"/>
              <a:gd name="connsiteX27" fmla="*/ 838200 w 960120"/>
              <a:gd name="connsiteY27" fmla="*/ 746760 h 787678"/>
              <a:gd name="connsiteX28" fmla="*/ 876300 w 960120"/>
              <a:gd name="connsiteY28" fmla="*/ 754380 h 787678"/>
              <a:gd name="connsiteX29" fmla="*/ 922020 w 960120"/>
              <a:gd name="connsiteY29" fmla="*/ 769620 h 787678"/>
              <a:gd name="connsiteX30" fmla="*/ 960120 w 960120"/>
              <a:gd name="connsiteY30" fmla="*/ 784860 h 787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60120" h="787678">
                <a:moveTo>
                  <a:pt x="76200" y="0"/>
                </a:moveTo>
                <a:cubicBezTo>
                  <a:pt x="68580" y="2540"/>
                  <a:pt x="59020" y="1940"/>
                  <a:pt x="53340" y="7620"/>
                </a:cubicBezTo>
                <a:cubicBezTo>
                  <a:pt x="40388" y="20572"/>
                  <a:pt x="33020" y="38100"/>
                  <a:pt x="22860" y="53340"/>
                </a:cubicBezTo>
                <a:cubicBezTo>
                  <a:pt x="3165" y="82883"/>
                  <a:pt x="10516" y="67512"/>
                  <a:pt x="0" y="99060"/>
                </a:cubicBezTo>
                <a:cubicBezTo>
                  <a:pt x="2947" y="125584"/>
                  <a:pt x="4849" y="186344"/>
                  <a:pt x="22860" y="213360"/>
                </a:cubicBezTo>
                <a:cubicBezTo>
                  <a:pt x="27940" y="220980"/>
                  <a:pt x="31624" y="229744"/>
                  <a:pt x="38100" y="236220"/>
                </a:cubicBezTo>
                <a:cubicBezTo>
                  <a:pt x="44576" y="242696"/>
                  <a:pt x="53340" y="246380"/>
                  <a:pt x="60960" y="251460"/>
                </a:cubicBezTo>
                <a:cubicBezTo>
                  <a:pt x="66040" y="259080"/>
                  <a:pt x="69724" y="267844"/>
                  <a:pt x="76200" y="274320"/>
                </a:cubicBezTo>
                <a:cubicBezTo>
                  <a:pt x="93854" y="291974"/>
                  <a:pt x="115331" y="293885"/>
                  <a:pt x="137160" y="304800"/>
                </a:cubicBezTo>
                <a:cubicBezTo>
                  <a:pt x="145351" y="308896"/>
                  <a:pt x="151829" y="315944"/>
                  <a:pt x="160020" y="320040"/>
                </a:cubicBezTo>
                <a:cubicBezTo>
                  <a:pt x="167204" y="323632"/>
                  <a:pt x="175497" y="324496"/>
                  <a:pt x="182880" y="327660"/>
                </a:cubicBezTo>
                <a:cubicBezTo>
                  <a:pt x="193321" y="332135"/>
                  <a:pt x="202919" y="338425"/>
                  <a:pt x="213360" y="342900"/>
                </a:cubicBezTo>
                <a:cubicBezTo>
                  <a:pt x="220743" y="346064"/>
                  <a:pt x="228699" y="347700"/>
                  <a:pt x="236220" y="350520"/>
                </a:cubicBezTo>
                <a:cubicBezTo>
                  <a:pt x="249027" y="355323"/>
                  <a:pt x="261247" y="361737"/>
                  <a:pt x="274320" y="365760"/>
                </a:cubicBezTo>
                <a:cubicBezTo>
                  <a:pt x="329622" y="382776"/>
                  <a:pt x="339451" y="381521"/>
                  <a:pt x="396240" y="388620"/>
                </a:cubicBezTo>
                <a:cubicBezTo>
                  <a:pt x="453699" y="407773"/>
                  <a:pt x="382874" y="381937"/>
                  <a:pt x="441960" y="411480"/>
                </a:cubicBezTo>
                <a:cubicBezTo>
                  <a:pt x="449144" y="415072"/>
                  <a:pt x="457200" y="416560"/>
                  <a:pt x="464820" y="419100"/>
                </a:cubicBezTo>
                <a:cubicBezTo>
                  <a:pt x="474980" y="434340"/>
                  <a:pt x="480647" y="453830"/>
                  <a:pt x="495300" y="464820"/>
                </a:cubicBezTo>
                <a:cubicBezTo>
                  <a:pt x="534401" y="494146"/>
                  <a:pt x="516800" y="478700"/>
                  <a:pt x="548640" y="510540"/>
                </a:cubicBezTo>
                <a:cubicBezTo>
                  <a:pt x="553720" y="525780"/>
                  <a:pt x="559984" y="540675"/>
                  <a:pt x="563880" y="556260"/>
                </a:cubicBezTo>
                <a:cubicBezTo>
                  <a:pt x="565674" y="563434"/>
                  <a:pt x="574151" y="600656"/>
                  <a:pt x="579120" y="609600"/>
                </a:cubicBezTo>
                <a:cubicBezTo>
                  <a:pt x="588015" y="625611"/>
                  <a:pt x="594947" y="644330"/>
                  <a:pt x="609600" y="655320"/>
                </a:cubicBezTo>
                <a:cubicBezTo>
                  <a:pt x="619760" y="662940"/>
                  <a:pt x="629310" y="671449"/>
                  <a:pt x="640080" y="678180"/>
                </a:cubicBezTo>
                <a:cubicBezTo>
                  <a:pt x="665708" y="694197"/>
                  <a:pt x="686966" y="698889"/>
                  <a:pt x="716280" y="708660"/>
                </a:cubicBezTo>
                <a:lnTo>
                  <a:pt x="739140" y="716280"/>
                </a:lnTo>
                <a:cubicBezTo>
                  <a:pt x="746760" y="718820"/>
                  <a:pt x="754208" y="721952"/>
                  <a:pt x="762000" y="723900"/>
                </a:cubicBezTo>
                <a:cubicBezTo>
                  <a:pt x="772160" y="726440"/>
                  <a:pt x="782449" y="728511"/>
                  <a:pt x="792480" y="731520"/>
                </a:cubicBezTo>
                <a:cubicBezTo>
                  <a:pt x="807867" y="736136"/>
                  <a:pt x="822448" y="743610"/>
                  <a:pt x="838200" y="746760"/>
                </a:cubicBezTo>
                <a:cubicBezTo>
                  <a:pt x="850900" y="749300"/>
                  <a:pt x="863805" y="750972"/>
                  <a:pt x="876300" y="754380"/>
                </a:cubicBezTo>
                <a:cubicBezTo>
                  <a:pt x="891798" y="758607"/>
                  <a:pt x="908654" y="760709"/>
                  <a:pt x="922020" y="769620"/>
                </a:cubicBezTo>
                <a:cubicBezTo>
                  <a:pt x="949107" y="787678"/>
                  <a:pt x="935722" y="784860"/>
                  <a:pt x="960120" y="784860"/>
                </a:cubicBezTo>
              </a:path>
            </a:pathLst>
          </a:cu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ctr" latinLnBrk="0" hangingPunct="0">
              <a:lnSpc>
                <a:spcPct val="100000"/>
              </a:lnSpc>
              <a:spcBef>
                <a:spcPct val="0"/>
              </a:spcBef>
              <a:spcAft>
                <a:spcPct val="0"/>
              </a:spcAft>
              <a:buClrTx/>
              <a:buSzTx/>
              <a:buFontTx/>
              <a:buNone/>
              <a:tabLst/>
            </a:pPr>
            <a:endParaRPr kumimoji="0" lang="zh-CN" altLang="en-US" sz="2800" b="0" i="0" u="none" strike="noStrike" cap="none" normalizeH="0" baseline="0" smtClean="0">
              <a:ln>
                <a:noFill/>
              </a:ln>
              <a:solidFill>
                <a:schemeClr val="tx1"/>
              </a:solidFill>
              <a:effectLst/>
              <a:latin typeface="Arial" charset="0"/>
              <a:ea typeface="黑体" pitchFamily="2" charset="-122"/>
            </a:endParaRPr>
          </a:p>
        </p:txBody>
      </p:sp>
      <p:pic>
        <p:nvPicPr>
          <p:cNvPr id="128022" name="Picture 22"/>
          <p:cNvPicPr>
            <a:picLocks noChangeAspect="1" noChangeArrowheads="1"/>
          </p:cNvPicPr>
          <p:nvPr/>
        </p:nvPicPr>
        <p:blipFill>
          <a:blip r:embed="rId15" cstate="print"/>
          <a:srcRect/>
          <a:stretch>
            <a:fillRect/>
          </a:stretch>
        </p:blipFill>
        <p:spPr bwMode="auto">
          <a:xfrm>
            <a:off x="1187624" y="3284984"/>
            <a:ext cx="1368152" cy="767808"/>
          </a:xfrm>
          <a:prstGeom prst="rect">
            <a:avLst/>
          </a:prstGeom>
          <a:noFill/>
          <a:ln w="9525">
            <a:noFill/>
            <a:miter lim="800000"/>
            <a:headEnd/>
            <a:tailEnd/>
          </a:ln>
        </p:spPr>
      </p:pic>
      <p:sp>
        <p:nvSpPr>
          <p:cNvPr id="79" name="Text Box 35"/>
          <p:cNvSpPr txBox="1">
            <a:spLocks noChangeArrowheads="1"/>
          </p:cNvSpPr>
          <p:nvPr/>
        </p:nvSpPr>
        <p:spPr bwMode="auto">
          <a:xfrm>
            <a:off x="1871700" y="2852935"/>
            <a:ext cx="936104" cy="276999"/>
          </a:xfrm>
          <a:prstGeom prst="rect">
            <a:avLst/>
          </a:prstGeom>
          <a:noFill/>
          <a:ln w="9525" algn="ctr">
            <a:noFill/>
            <a:miter lim="800000"/>
            <a:headEnd/>
            <a:tailEnd/>
          </a:ln>
        </p:spPr>
        <p:txBody>
          <a:bodyPr wrap="square">
            <a:spAutoFit/>
          </a:bodyPr>
          <a:lstStyle/>
          <a:p>
            <a:pPr algn="ctr" eaLnBrk="0" fontAlgn="ctr" hangingPunct="0"/>
            <a:r>
              <a:rPr lang="zh-CN" altLang="en-US" sz="1200" dirty="0" smtClean="0"/>
              <a:t>被测工件</a:t>
            </a:r>
          </a:p>
        </p:txBody>
      </p:sp>
      <p:sp>
        <p:nvSpPr>
          <p:cNvPr id="80" name="Text Box 35"/>
          <p:cNvSpPr txBox="1">
            <a:spLocks noChangeArrowheads="1"/>
          </p:cNvSpPr>
          <p:nvPr/>
        </p:nvSpPr>
        <p:spPr bwMode="auto">
          <a:xfrm>
            <a:off x="1907704" y="3789040"/>
            <a:ext cx="936104" cy="276999"/>
          </a:xfrm>
          <a:prstGeom prst="rect">
            <a:avLst/>
          </a:prstGeom>
          <a:noFill/>
          <a:ln w="9525" algn="ctr">
            <a:noFill/>
            <a:miter lim="800000"/>
            <a:headEnd/>
            <a:tailEnd/>
          </a:ln>
        </p:spPr>
        <p:txBody>
          <a:bodyPr wrap="square">
            <a:spAutoFit/>
          </a:bodyPr>
          <a:lstStyle/>
          <a:p>
            <a:pPr algn="ctr" eaLnBrk="0" fontAlgn="ctr" hangingPunct="0"/>
            <a:r>
              <a:rPr lang="zh-CN" altLang="en-US" sz="1200" dirty="0" smtClean="0"/>
              <a:t>旋转台</a:t>
            </a:r>
          </a:p>
        </p:txBody>
      </p:sp>
      <p:sp>
        <p:nvSpPr>
          <p:cNvPr id="81" name="Text Box 35"/>
          <p:cNvSpPr txBox="1">
            <a:spLocks noChangeArrowheads="1"/>
          </p:cNvSpPr>
          <p:nvPr/>
        </p:nvSpPr>
        <p:spPr bwMode="auto">
          <a:xfrm>
            <a:off x="323528" y="4869160"/>
            <a:ext cx="936104" cy="276999"/>
          </a:xfrm>
          <a:prstGeom prst="rect">
            <a:avLst/>
          </a:prstGeom>
          <a:noFill/>
          <a:ln w="9525" algn="ctr">
            <a:noFill/>
            <a:miter lim="800000"/>
            <a:headEnd/>
            <a:tailEnd/>
          </a:ln>
        </p:spPr>
        <p:txBody>
          <a:bodyPr wrap="square">
            <a:spAutoFit/>
          </a:bodyPr>
          <a:lstStyle/>
          <a:p>
            <a:pPr algn="ctr" eaLnBrk="0" fontAlgn="ctr" hangingPunct="0"/>
            <a:r>
              <a:rPr lang="zh-CN" altLang="en-US" sz="1200" dirty="0" smtClean="0"/>
              <a:t>数码相机</a:t>
            </a:r>
          </a:p>
        </p:txBody>
      </p:sp>
      <p:sp>
        <p:nvSpPr>
          <p:cNvPr id="83" name="Text Box 35"/>
          <p:cNvSpPr txBox="1">
            <a:spLocks noChangeArrowheads="1"/>
          </p:cNvSpPr>
          <p:nvPr/>
        </p:nvSpPr>
        <p:spPr bwMode="auto">
          <a:xfrm>
            <a:off x="323528" y="2132856"/>
            <a:ext cx="936104" cy="276999"/>
          </a:xfrm>
          <a:prstGeom prst="rect">
            <a:avLst/>
          </a:prstGeom>
          <a:noFill/>
          <a:ln w="9525" algn="ctr">
            <a:noFill/>
            <a:miter lim="800000"/>
            <a:headEnd/>
            <a:tailEnd/>
          </a:ln>
        </p:spPr>
        <p:txBody>
          <a:bodyPr wrap="square">
            <a:spAutoFit/>
          </a:bodyPr>
          <a:lstStyle/>
          <a:p>
            <a:pPr algn="ctr" eaLnBrk="0" fontAlgn="ctr" hangingPunct="0"/>
            <a:r>
              <a:rPr lang="zh-CN" altLang="en-US" sz="1200" dirty="0" smtClean="0"/>
              <a:t>疝气灯</a:t>
            </a:r>
          </a:p>
        </p:txBody>
      </p:sp>
      <p:sp>
        <p:nvSpPr>
          <p:cNvPr id="84" name="Text Box 35"/>
          <p:cNvSpPr txBox="1">
            <a:spLocks noChangeArrowheads="1"/>
          </p:cNvSpPr>
          <p:nvPr/>
        </p:nvSpPr>
        <p:spPr bwMode="auto">
          <a:xfrm>
            <a:off x="1691680" y="4941168"/>
            <a:ext cx="936104" cy="276999"/>
          </a:xfrm>
          <a:prstGeom prst="rect">
            <a:avLst/>
          </a:prstGeom>
          <a:noFill/>
          <a:ln w="9525" algn="ctr">
            <a:noFill/>
            <a:miter lim="800000"/>
            <a:headEnd/>
            <a:tailEnd/>
          </a:ln>
        </p:spPr>
        <p:txBody>
          <a:bodyPr wrap="square">
            <a:spAutoFit/>
          </a:bodyPr>
          <a:lstStyle/>
          <a:p>
            <a:pPr algn="ctr" eaLnBrk="0" fontAlgn="ctr" hangingPunct="0"/>
            <a:r>
              <a:rPr lang="zh-CN" altLang="en-US" sz="1200" dirty="0" smtClean="0"/>
              <a:t>计算机</a:t>
            </a:r>
          </a:p>
        </p:txBody>
      </p:sp>
      <p:cxnSp>
        <p:nvCxnSpPr>
          <p:cNvPr id="87" name="直接箭头连接符 86"/>
          <p:cNvCxnSpPr/>
          <p:nvPr/>
        </p:nvCxnSpPr>
        <p:spPr bwMode="auto">
          <a:xfrm>
            <a:off x="107504" y="6309320"/>
            <a:ext cx="2880320" cy="0"/>
          </a:xfrm>
          <a:prstGeom prst="straightConnector1">
            <a:avLst/>
          </a:prstGeom>
          <a:gradFill rotWithShape="0">
            <a:gsLst>
              <a:gs pos="0">
                <a:schemeClr val="bg1"/>
              </a:gs>
              <a:gs pos="100000">
                <a:schemeClr val="accent1"/>
              </a:gs>
            </a:gsLst>
            <a:path path="rect">
              <a:fillToRect l="50000" t="50000" r="50000" b="50000"/>
            </a:path>
          </a:gradFill>
          <a:ln w="9525" cap="flat" cmpd="sng" algn="ctr">
            <a:solidFill>
              <a:schemeClr val="tx1"/>
            </a:solidFill>
            <a:prstDash val="solid"/>
            <a:round/>
            <a:headEnd type="arrow"/>
            <a:tailEnd type="arrow"/>
          </a:ln>
          <a:effectLst/>
        </p:spPr>
      </p:cxnSp>
      <p:cxnSp>
        <p:nvCxnSpPr>
          <p:cNvPr id="88" name="直接箭头连接符 87"/>
          <p:cNvCxnSpPr/>
          <p:nvPr/>
        </p:nvCxnSpPr>
        <p:spPr bwMode="auto">
          <a:xfrm>
            <a:off x="3059832" y="6309320"/>
            <a:ext cx="5400600" cy="0"/>
          </a:xfrm>
          <a:prstGeom prst="straightConnector1">
            <a:avLst/>
          </a:prstGeom>
          <a:gradFill rotWithShape="0">
            <a:gsLst>
              <a:gs pos="0">
                <a:schemeClr val="bg1"/>
              </a:gs>
              <a:gs pos="100000">
                <a:schemeClr val="accent1"/>
              </a:gs>
            </a:gsLst>
            <a:path path="rect">
              <a:fillToRect l="50000" t="50000" r="50000" b="50000"/>
            </a:path>
          </a:gradFill>
          <a:ln w="9525" cap="flat" cmpd="sng" algn="ctr">
            <a:solidFill>
              <a:schemeClr val="tx1"/>
            </a:solidFill>
            <a:prstDash val="solid"/>
            <a:round/>
            <a:headEnd type="arrow"/>
            <a:tailEnd type="arrow"/>
          </a:ln>
          <a:effectLst/>
        </p:spPr>
      </p:cxnSp>
      <p:sp>
        <p:nvSpPr>
          <p:cNvPr id="91" name="Text Box 35"/>
          <p:cNvSpPr txBox="1">
            <a:spLocks noChangeArrowheads="1"/>
          </p:cNvSpPr>
          <p:nvPr/>
        </p:nvSpPr>
        <p:spPr bwMode="auto">
          <a:xfrm>
            <a:off x="683568" y="6021288"/>
            <a:ext cx="1728192" cy="276999"/>
          </a:xfrm>
          <a:prstGeom prst="rect">
            <a:avLst/>
          </a:prstGeom>
          <a:noFill/>
          <a:ln w="9525" algn="ctr">
            <a:noFill/>
            <a:miter lim="800000"/>
            <a:headEnd/>
            <a:tailEnd/>
          </a:ln>
        </p:spPr>
        <p:txBody>
          <a:bodyPr wrap="square">
            <a:spAutoFit/>
          </a:bodyPr>
          <a:lstStyle/>
          <a:p>
            <a:pPr algn="ctr" eaLnBrk="0" fontAlgn="ctr" hangingPunct="0"/>
            <a:r>
              <a:rPr lang="zh-CN" altLang="en-US" sz="1200" dirty="0" smtClean="0"/>
              <a:t>温度图像采集硬件系统</a:t>
            </a:r>
          </a:p>
        </p:txBody>
      </p:sp>
      <p:sp>
        <p:nvSpPr>
          <p:cNvPr id="92" name="Text Box 35"/>
          <p:cNvSpPr txBox="1">
            <a:spLocks noChangeArrowheads="1"/>
          </p:cNvSpPr>
          <p:nvPr/>
        </p:nvSpPr>
        <p:spPr bwMode="auto">
          <a:xfrm>
            <a:off x="5076056" y="6021288"/>
            <a:ext cx="1584176" cy="276999"/>
          </a:xfrm>
          <a:prstGeom prst="rect">
            <a:avLst/>
          </a:prstGeom>
          <a:noFill/>
          <a:ln w="9525" algn="ctr">
            <a:noFill/>
            <a:miter lim="800000"/>
            <a:headEnd/>
            <a:tailEnd/>
          </a:ln>
        </p:spPr>
        <p:txBody>
          <a:bodyPr wrap="square">
            <a:spAutoFit/>
          </a:bodyPr>
          <a:lstStyle/>
          <a:p>
            <a:pPr algn="ctr" eaLnBrk="0" fontAlgn="ctr" hangingPunct="0"/>
            <a:r>
              <a:rPr lang="zh-CN" altLang="en-US" sz="1200" dirty="0" smtClean="0"/>
              <a:t>温度识别软件系统</a:t>
            </a:r>
          </a:p>
        </p:txBody>
      </p:sp>
      <p:pic>
        <p:nvPicPr>
          <p:cNvPr id="93" name="Picture 5"/>
          <p:cNvPicPr>
            <a:picLocks noChangeAspect="1" noChangeArrowheads="1"/>
          </p:cNvPicPr>
          <p:nvPr/>
        </p:nvPicPr>
        <p:blipFill>
          <a:blip r:embed="rId16" cstate="print"/>
          <a:srcRect/>
          <a:stretch>
            <a:fillRect/>
          </a:stretch>
        </p:blipFill>
        <p:spPr bwMode="auto">
          <a:xfrm>
            <a:off x="1475656" y="2996952"/>
            <a:ext cx="398146" cy="683542"/>
          </a:xfrm>
          <a:prstGeom prst="rect">
            <a:avLst/>
          </a:prstGeom>
          <a:noFill/>
          <a:ln w="9525">
            <a:noFill/>
            <a:miter lim="800000"/>
            <a:headEnd/>
            <a:tailEnd/>
          </a:ln>
        </p:spPr>
      </p:pic>
      <p:sp>
        <p:nvSpPr>
          <p:cNvPr id="11" name="流程图: 磁盘 10"/>
          <p:cNvSpPr/>
          <p:nvPr/>
        </p:nvSpPr>
        <p:spPr bwMode="auto">
          <a:xfrm>
            <a:off x="4283968" y="2636912"/>
            <a:ext cx="2016224" cy="720080"/>
          </a:xfrm>
          <a:prstGeom prst="flowChartMagneticDisk">
            <a:avLst/>
          </a:prstGeom>
          <a:gradFill rotWithShape="0">
            <a:gsLst>
              <a:gs pos="0">
                <a:schemeClr val="bg1"/>
              </a:gs>
              <a:gs pos="100000">
                <a:schemeClr val="accent1"/>
              </a:gs>
            </a:gsLst>
            <a:path path="rect">
              <a:fillToRect l="50000" t="50000" r="50000" b="50000"/>
            </a:path>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eaLnBrk="0" fontAlgn="ctr" hangingPunct="0"/>
            <a:r>
              <a:rPr lang="zh-CN" altLang="en-US" sz="1400" b="1" dirty="0" smtClean="0">
                <a:solidFill>
                  <a:schemeClr val="accent2">
                    <a:lumMod val="75000"/>
                  </a:schemeClr>
                </a:solidFill>
                <a:cs typeface="Times New Roman" pitchFamily="18" charset="0"/>
              </a:rPr>
              <a:t>训练样本库</a:t>
            </a:r>
            <a:endParaRPr lang="en-US" altLang="zh-CN" sz="1400" b="1" dirty="0" smtClean="0">
              <a:solidFill>
                <a:schemeClr val="accent2">
                  <a:lumMod val="75000"/>
                </a:schemeClr>
              </a:solidFill>
              <a:cs typeface="Times New Roman" pitchFamily="18" charset="0"/>
            </a:endParaRPr>
          </a:p>
          <a:p>
            <a:pPr algn="ctr" eaLnBrk="0" fontAlgn="ctr" hangingPunct="0"/>
            <a:r>
              <a:rPr lang="zh-CN" altLang="en-US" sz="1400" b="1" dirty="0" smtClean="0">
                <a:solidFill>
                  <a:schemeClr val="accent2">
                    <a:lumMod val="75000"/>
                  </a:schemeClr>
                </a:solidFill>
                <a:cs typeface="Times New Roman" pitchFamily="18" charset="0"/>
              </a:rPr>
              <a:t>（标准色谱数据库）</a:t>
            </a:r>
            <a:endParaRPr kumimoji="0" lang="zh-CN" altLang="en-US" sz="1400" b="0" i="0" u="none" strike="noStrike" cap="none" normalizeH="0" baseline="0" dirty="0" smtClean="0">
              <a:ln>
                <a:noFill/>
              </a:ln>
              <a:solidFill>
                <a:schemeClr val="tx1"/>
              </a:solidFill>
              <a:effectLst/>
              <a:latin typeface="Arial" charset="0"/>
              <a:ea typeface="黑体" pitchFamily="2" charset="-122"/>
            </a:endParaRPr>
          </a:p>
        </p:txBody>
      </p:sp>
      <p:sp>
        <p:nvSpPr>
          <p:cNvPr id="101" name="矩形 100"/>
          <p:cNvSpPr/>
          <p:nvPr/>
        </p:nvSpPr>
        <p:spPr bwMode="auto">
          <a:xfrm>
            <a:off x="2987824" y="1916832"/>
            <a:ext cx="6048672" cy="4104456"/>
          </a:xfrm>
          <a:prstGeom prst="rect">
            <a:avLst/>
          </a:prstGeom>
          <a:no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ctr" latinLnBrk="0" hangingPunct="0">
              <a:lnSpc>
                <a:spcPct val="100000"/>
              </a:lnSpc>
              <a:spcBef>
                <a:spcPct val="0"/>
              </a:spcBef>
              <a:spcAft>
                <a:spcPct val="0"/>
              </a:spcAft>
              <a:buClrTx/>
              <a:buSzTx/>
              <a:buFontTx/>
              <a:buNone/>
              <a:tabLst/>
            </a:pPr>
            <a:endParaRPr kumimoji="0" lang="zh-CN" altLang="en-US" sz="2800" b="0" i="0" u="none" strike="noStrike" cap="none" normalizeH="0" baseline="0" smtClean="0">
              <a:ln>
                <a:noFill/>
              </a:ln>
              <a:solidFill>
                <a:schemeClr val="tx1"/>
              </a:solidFill>
              <a:effectLst/>
              <a:latin typeface="Arial" charset="0"/>
              <a:ea typeface="黑体" pitchFamily="2" charset="-122"/>
            </a:endParaRPr>
          </a:p>
        </p:txBody>
      </p:sp>
    </p:spTree>
    <p:extLst>
      <p:ext uri="{BB962C8B-B14F-4D97-AF65-F5344CB8AC3E}">
        <p14:creationId xmlns:p14="http://schemas.microsoft.com/office/powerpoint/2010/main" val="348081033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olidFill>
                  <a:schemeClr val="bg1"/>
                </a:solidFill>
              </a:rPr>
              <a:t>研究目标与技术方案</a:t>
            </a:r>
            <a:endParaRPr lang="zh-CN" altLang="en-US" dirty="0">
              <a:solidFill>
                <a:schemeClr val="bg1"/>
              </a:solidFill>
            </a:endParaRPr>
          </a:p>
        </p:txBody>
      </p:sp>
      <p:pic>
        <p:nvPicPr>
          <p:cNvPr id="286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71600" y="1556792"/>
            <a:ext cx="7447321" cy="48097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683568" y="1196752"/>
            <a:ext cx="2448272" cy="461665"/>
          </a:xfrm>
          <a:prstGeom prst="rect">
            <a:avLst/>
          </a:prstGeom>
          <a:noFill/>
        </p:spPr>
        <p:txBody>
          <a:bodyPr wrap="square" rtlCol="0">
            <a:spAutoFit/>
          </a:bodyPr>
          <a:lstStyle/>
          <a:p>
            <a:pPr marL="342900" indent="-342900">
              <a:buFont typeface="Wingdings" pitchFamily="2" charset="2"/>
              <a:buChar char="Ø"/>
            </a:pPr>
            <a:r>
              <a:rPr lang="zh-CN" altLang="en-US" sz="2400" b="1" dirty="0" smtClean="0">
                <a:solidFill>
                  <a:srgbClr val="FF0000"/>
                </a:solidFill>
                <a:latin typeface="黑体" pitchFamily="49" charset="-122"/>
                <a:ea typeface="黑体" pitchFamily="49" charset="-122"/>
              </a:rPr>
              <a:t>系统处理流程</a:t>
            </a:r>
            <a:endParaRPr lang="zh-CN" altLang="en-US" sz="2400" b="1" dirty="0">
              <a:solidFill>
                <a:srgbClr val="FF0000"/>
              </a:solidFill>
              <a:latin typeface="黑体" pitchFamily="49" charset="-122"/>
              <a:ea typeface="黑体" pitchFamily="49" charset="-122"/>
            </a:endParaRPr>
          </a:p>
        </p:txBody>
      </p:sp>
    </p:spTree>
    <p:extLst>
      <p:ext uri="{BB962C8B-B14F-4D97-AF65-F5344CB8AC3E}">
        <p14:creationId xmlns:p14="http://schemas.microsoft.com/office/powerpoint/2010/main" val="282339073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olidFill>
                  <a:schemeClr val="bg1"/>
                </a:solidFill>
              </a:rPr>
              <a:t>主要内容</a:t>
            </a:r>
            <a:endParaRPr lang="zh-CN" altLang="en-US" dirty="0">
              <a:solidFill>
                <a:schemeClr val="bg1"/>
              </a:solidFill>
            </a:endParaRPr>
          </a:p>
        </p:txBody>
      </p:sp>
      <p:sp>
        <p:nvSpPr>
          <p:cNvPr id="3" name="内容占位符 2"/>
          <p:cNvSpPr>
            <a:spLocks noGrp="1"/>
          </p:cNvSpPr>
          <p:nvPr>
            <p:ph idx="1"/>
          </p:nvPr>
        </p:nvSpPr>
        <p:spPr>
          <a:xfrm>
            <a:off x="755576" y="1340769"/>
            <a:ext cx="7848674" cy="4680519"/>
          </a:xfrm>
        </p:spPr>
        <p:txBody>
          <a:bodyPr/>
          <a:lstStyle/>
          <a:p>
            <a:pPr>
              <a:lnSpc>
                <a:spcPct val="150000"/>
              </a:lnSpc>
              <a:buFont typeface="Wingdings" pitchFamily="2" charset="2"/>
              <a:buChar char="Ø"/>
            </a:pPr>
            <a:r>
              <a:rPr lang="zh-CN" altLang="en-US" dirty="0" smtClean="0"/>
              <a:t>选题背景与意义</a:t>
            </a:r>
            <a:endParaRPr lang="en-US" altLang="zh-CN" dirty="0" smtClean="0"/>
          </a:p>
          <a:p>
            <a:pPr>
              <a:lnSpc>
                <a:spcPct val="150000"/>
              </a:lnSpc>
              <a:buFont typeface="Wingdings" pitchFamily="2" charset="2"/>
              <a:buChar char="Ø"/>
            </a:pPr>
            <a:r>
              <a:rPr lang="zh-CN" altLang="en-US" dirty="0" smtClean="0"/>
              <a:t>问题描述</a:t>
            </a:r>
            <a:endParaRPr lang="en-US" altLang="zh-CN" dirty="0" smtClean="0"/>
          </a:p>
          <a:p>
            <a:pPr>
              <a:lnSpc>
                <a:spcPct val="150000"/>
              </a:lnSpc>
              <a:buFont typeface="Wingdings" pitchFamily="2" charset="2"/>
              <a:buChar char="Ø"/>
            </a:pPr>
            <a:r>
              <a:rPr lang="zh-CN" altLang="en-US" dirty="0" smtClean="0"/>
              <a:t>研究目标与技术方案</a:t>
            </a:r>
            <a:endParaRPr lang="en-US" altLang="zh-CN" dirty="0" smtClean="0"/>
          </a:p>
          <a:p>
            <a:pPr>
              <a:lnSpc>
                <a:spcPct val="150000"/>
              </a:lnSpc>
              <a:buFont typeface="Wingdings" pitchFamily="2" charset="2"/>
              <a:buChar char="Ø"/>
            </a:pPr>
            <a:r>
              <a:rPr lang="zh-CN" altLang="en-US" dirty="0" smtClean="0">
                <a:solidFill>
                  <a:srgbClr val="FF0000"/>
                </a:solidFill>
              </a:rPr>
              <a:t>关键技术</a:t>
            </a:r>
            <a:endParaRPr lang="en-US" altLang="zh-CN" dirty="0" smtClean="0">
              <a:solidFill>
                <a:srgbClr val="FF0000"/>
              </a:solidFill>
            </a:endParaRPr>
          </a:p>
          <a:p>
            <a:pPr>
              <a:lnSpc>
                <a:spcPct val="150000"/>
              </a:lnSpc>
              <a:buFont typeface="Wingdings" pitchFamily="2" charset="2"/>
              <a:buChar char="Ø"/>
            </a:pPr>
            <a:r>
              <a:rPr lang="zh-CN" altLang="en-US" dirty="0" smtClean="0"/>
              <a:t>研究难点</a:t>
            </a:r>
            <a:endParaRPr lang="en-US" altLang="zh-CN" dirty="0" smtClean="0"/>
          </a:p>
          <a:p>
            <a:pPr>
              <a:lnSpc>
                <a:spcPct val="150000"/>
              </a:lnSpc>
              <a:buFont typeface="Wingdings" pitchFamily="2" charset="2"/>
              <a:buChar char="Ø"/>
            </a:pPr>
            <a:r>
              <a:rPr lang="zh-CN" altLang="en-US" dirty="0"/>
              <a:t>研究计划安排</a:t>
            </a:r>
            <a:endParaRPr lang="en-US" altLang="zh-CN" dirty="0" smtClean="0"/>
          </a:p>
          <a:p>
            <a:pPr>
              <a:lnSpc>
                <a:spcPct val="150000"/>
              </a:lnSpc>
              <a:buFont typeface="Wingdings" pitchFamily="2" charset="2"/>
              <a:buChar char="Ø"/>
            </a:pPr>
            <a:r>
              <a:rPr lang="zh-CN" altLang="en-US" dirty="0" smtClean="0"/>
              <a:t>参考</a:t>
            </a:r>
            <a:r>
              <a:rPr lang="zh-CN" altLang="en-US" dirty="0"/>
              <a:t>文献</a:t>
            </a:r>
          </a:p>
        </p:txBody>
      </p:sp>
    </p:spTree>
    <p:extLst>
      <p:ext uri="{BB962C8B-B14F-4D97-AF65-F5344CB8AC3E}">
        <p14:creationId xmlns:p14="http://schemas.microsoft.com/office/powerpoint/2010/main" val="803369804"/>
      </p:ext>
    </p:extLst>
  </p:cSld>
  <p:clrMapOvr>
    <a:masterClrMapping/>
  </p:clrMapOvr>
  <p:transition advTm="1150"/>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olidFill>
                  <a:schemeClr val="bg1"/>
                </a:solidFill>
              </a:rPr>
              <a:t>关键技术</a:t>
            </a:r>
            <a:endParaRPr lang="zh-CN" altLang="en-US" dirty="0">
              <a:solidFill>
                <a:schemeClr val="bg1"/>
              </a:solidFill>
            </a:endParaRPr>
          </a:p>
        </p:txBody>
      </p:sp>
      <p:sp>
        <p:nvSpPr>
          <p:cNvPr id="4" name="Oval 25"/>
          <p:cNvSpPr>
            <a:spLocks noChangeArrowheads="1"/>
          </p:cNvSpPr>
          <p:nvPr/>
        </p:nvSpPr>
        <p:spPr bwMode="gray">
          <a:xfrm>
            <a:off x="565150" y="2401888"/>
            <a:ext cx="2844800" cy="2867025"/>
          </a:xfrm>
          <a:prstGeom prst="ellipse">
            <a:avLst/>
          </a:prstGeom>
          <a:noFill/>
          <a:ln w="9525">
            <a:solidFill>
              <a:srgbClr val="B2B2B2">
                <a:alpha val="50000"/>
              </a:srgbClr>
            </a:solidFill>
            <a:round/>
            <a:headEnd/>
            <a:tailEnd/>
          </a:ln>
          <a:effectLst/>
          <a:extLst>
            <a:ext uri="{909E8E84-426E-40DD-AFC4-6F175D3DCCD1}">
              <a14:hiddenFill xmlns:a14="http://schemas.microsoft.com/office/drawing/2010/main">
                <a:solidFill>
                  <a:schemeClr val="accent1">
                    <a:alpha val="64999"/>
                  </a:scheme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5" name="Group 26"/>
          <p:cNvGrpSpPr>
            <a:grpSpLocks/>
          </p:cNvGrpSpPr>
          <p:nvPr/>
        </p:nvGrpSpPr>
        <p:grpSpPr bwMode="auto">
          <a:xfrm>
            <a:off x="792163" y="2651125"/>
            <a:ext cx="2378075" cy="2425700"/>
            <a:chOff x="579" y="1589"/>
            <a:chExt cx="1358" cy="1358"/>
          </a:xfrm>
          <a:gradFill flip="none" rotWithShape="1">
            <a:gsLst>
              <a:gs pos="0">
                <a:srgbClr val="0066CC">
                  <a:shade val="30000"/>
                  <a:satMod val="115000"/>
                </a:srgbClr>
              </a:gs>
              <a:gs pos="50000">
                <a:srgbClr val="0066CC">
                  <a:shade val="67500"/>
                  <a:satMod val="115000"/>
                </a:srgbClr>
              </a:gs>
              <a:gs pos="100000">
                <a:srgbClr val="0066CC">
                  <a:shade val="100000"/>
                  <a:satMod val="115000"/>
                </a:srgbClr>
              </a:gs>
            </a:gsLst>
            <a:lin ang="13500000" scaled="1"/>
            <a:tileRect/>
          </a:gradFill>
        </p:grpSpPr>
        <p:sp>
          <p:nvSpPr>
            <p:cNvPr id="6" name="Oval 27"/>
            <p:cNvSpPr>
              <a:spLocks noChangeArrowheads="1"/>
            </p:cNvSpPr>
            <p:nvPr/>
          </p:nvSpPr>
          <p:spPr bwMode="gray">
            <a:xfrm>
              <a:off x="579" y="1589"/>
              <a:ext cx="1358" cy="1358"/>
            </a:xfrm>
            <a:prstGeom prst="ellipse">
              <a:avLst/>
            </a:prstGeom>
            <a:grpFill/>
            <a:ln w="38100">
              <a:solidFill>
                <a:srgbClr val="F8F8F8"/>
              </a:solidFill>
              <a:round/>
              <a:headEnd/>
              <a:tailEnd/>
            </a:ln>
            <a:effectLst>
              <a:outerShdw dist="45791" dir="3378596" algn="ctr" rotWithShape="0">
                <a:srgbClr val="5F5F5F">
                  <a:alpha val="50000"/>
                </a:srgbClr>
              </a:outerShdw>
            </a:effectLst>
          </p:spPr>
          <p:txBody>
            <a:bodyPr wrap="none" anchor="ctr"/>
            <a:lstStyle/>
            <a:p>
              <a:endParaRPr lang="zh-CN" altLang="en-US"/>
            </a:p>
          </p:txBody>
        </p:sp>
        <p:sp>
          <p:nvSpPr>
            <p:cNvPr id="7" name="Oval 28"/>
            <p:cNvSpPr>
              <a:spLocks noChangeArrowheads="1"/>
            </p:cNvSpPr>
            <p:nvPr/>
          </p:nvSpPr>
          <p:spPr bwMode="gray">
            <a:xfrm>
              <a:off x="635" y="1642"/>
              <a:ext cx="1245" cy="1246"/>
            </a:xfrm>
            <a:prstGeom prst="ellipse">
              <a:avLst/>
            </a:prstGeom>
            <a:grpFill/>
            <a:ln>
              <a:noFill/>
            </a:ln>
            <a:effectLst>
              <a:outerShdw algn="ctr" rotWithShape="0">
                <a:srgbClr val="000000">
                  <a:alpha val="50000"/>
                </a:srgbClr>
              </a:outerShdw>
            </a:effectLst>
            <a:extLst>
              <a:ext uri="{91240B29-F687-4F45-9708-019B960494DF}">
                <a14:hiddenLine xmlns:a14="http://schemas.microsoft.com/office/drawing/2010/main" w="9525">
                  <a:solidFill>
                    <a:srgbClr val="DDDDDD"/>
                  </a:solidFill>
                  <a:round/>
                  <a:headEnd/>
                  <a:tailEnd/>
                </a14:hiddenLine>
              </a:ext>
            </a:extLst>
          </p:spPr>
          <p:txBody>
            <a:bodyPr wrap="none" anchor="ctr"/>
            <a:lstStyle/>
            <a:p>
              <a:endParaRPr lang="zh-CN" altLang="en-US"/>
            </a:p>
          </p:txBody>
        </p:sp>
        <p:sp>
          <p:nvSpPr>
            <p:cNvPr id="8" name="Oval 29"/>
            <p:cNvSpPr>
              <a:spLocks noChangeArrowheads="1"/>
            </p:cNvSpPr>
            <p:nvPr/>
          </p:nvSpPr>
          <p:spPr bwMode="gray">
            <a:xfrm>
              <a:off x="865" y="1880"/>
              <a:ext cx="797" cy="798"/>
            </a:xfrm>
            <a:prstGeom prst="ellipse">
              <a:avLst/>
            </a:prstGeom>
            <a:grpFill/>
            <a:ln>
              <a:noFill/>
            </a:ln>
            <a:effectLst/>
            <a:extLst>
              <a:ext uri="{91240B29-F687-4F45-9708-019B960494DF}">
                <a14:hiddenLine xmlns:a14="http://schemas.microsoft.com/office/drawing/2010/main" w="9525">
                  <a:solidFill>
                    <a:srgbClr val="B2B2B2"/>
                  </a:solidFill>
                  <a:round/>
                  <a:headEnd/>
                  <a:tailEnd/>
                </a14:hiddenLine>
              </a:ext>
              <a:ext uri="{AF507438-7753-43E0-B8FC-AC1667EBCBE1}">
                <a14:hiddenEffects xmlns:a14="http://schemas.microsoft.com/office/drawing/2010/main">
                  <a:effectLst>
                    <a:outerShdw dist="17961" dir="2700000" algn="ctr" rotWithShape="0">
                      <a:srgbClr val="000000">
                        <a:alpha val="50000"/>
                      </a:srgbClr>
                    </a:outerShdw>
                  </a:effectLst>
                </a14:hiddenEffects>
              </a:ext>
            </a:extLst>
          </p:spPr>
          <p:txBody>
            <a:bodyPr wrap="none" anchor="ctr"/>
            <a:lstStyle/>
            <a:p>
              <a:endParaRPr lang="zh-CN" altLang="en-US"/>
            </a:p>
          </p:txBody>
        </p:sp>
      </p:grpSp>
      <p:sp>
        <p:nvSpPr>
          <p:cNvPr id="9" name="Oval 30"/>
          <p:cNvSpPr>
            <a:spLocks noChangeArrowheads="1"/>
          </p:cNvSpPr>
          <p:nvPr/>
        </p:nvSpPr>
        <p:spPr bwMode="auto">
          <a:xfrm>
            <a:off x="388938" y="2217738"/>
            <a:ext cx="3216275" cy="3246437"/>
          </a:xfrm>
          <a:prstGeom prst="ellipse">
            <a:avLst/>
          </a:prstGeom>
          <a:noFill/>
          <a:ln w="19050">
            <a:solidFill>
              <a:srgbClr val="B2B2B2">
                <a:alpha val="50000"/>
              </a:srgbClr>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 name="Line 31"/>
          <p:cNvSpPr>
            <a:spLocks noChangeShapeType="1"/>
          </p:cNvSpPr>
          <p:nvPr/>
        </p:nvSpPr>
        <p:spPr bwMode="gray">
          <a:xfrm>
            <a:off x="212725" y="3848100"/>
            <a:ext cx="3552825" cy="0"/>
          </a:xfrm>
          <a:prstGeom prst="line">
            <a:avLst/>
          </a:prstGeom>
          <a:noFill/>
          <a:ln w="12700">
            <a:solidFill>
              <a:srgbClr val="808080">
                <a:alpha val="50000"/>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 name="Line 32"/>
          <p:cNvSpPr>
            <a:spLocks noChangeShapeType="1"/>
          </p:cNvSpPr>
          <p:nvPr/>
        </p:nvSpPr>
        <p:spPr bwMode="gray">
          <a:xfrm>
            <a:off x="1989138" y="1978025"/>
            <a:ext cx="0" cy="3736975"/>
          </a:xfrm>
          <a:prstGeom prst="line">
            <a:avLst/>
          </a:prstGeom>
          <a:noFill/>
          <a:ln w="12700">
            <a:solidFill>
              <a:srgbClr val="808080">
                <a:alpha val="50000"/>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12" name="Group 33"/>
          <p:cNvGrpSpPr>
            <a:grpSpLocks/>
          </p:cNvGrpSpPr>
          <p:nvPr/>
        </p:nvGrpSpPr>
        <p:grpSpPr bwMode="auto">
          <a:xfrm>
            <a:off x="2559050" y="2200275"/>
            <a:ext cx="339725" cy="339725"/>
            <a:chOff x="2928" y="2208"/>
            <a:chExt cx="262" cy="262"/>
          </a:xfrm>
          <a:solidFill>
            <a:srgbClr val="00B0F0"/>
          </a:solidFill>
        </p:grpSpPr>
        <p:sp>
          <p:nvSpPr>
            <p:cNvPr id="13" name="Oval 34"/>
            <p:cNvSpPr>
              <a:spLocks noChangeArrowheads="1"/>
            </p:cNvSpPr>
            <p:nvPr/>
          </p:nvSpPr>
          <p:spPr bwMode="gray">
            <a:xfrm>
              <a:off x="2928" y="2208"/>
              <a:ext cx="262" cy="262"/>
            </a:xfrm>
            <a:prstGeom prst="ellipse">
              <a:avLst/>
            </a:prstGeom>
            <a:grpFill/>
            <a:ln w="12700">
              <a:solidFill>
                <a:srgbClr val="0066CC"/>
              </a:solidFill>
              <a:round/>
              <a:headEnd/>
              <a:tailEnd/>
            </a:ln>
            <a:effectLst>
              <a:outerShdw dist="35921" dir="2700000" algn="ctr" rotWithShape="0">
                <a:srgbClr val="1C1C1C">
                  <a:alpha val="50000"/>
                </a:srgbClr>
              </a:outerShdw>
            </a:effectLst>
          </p:spPr>
          <p:txBody>
            <a:bodyPr wrap="none" anchor="ctr"/>
            <a:lstStyle/>
            <a:p>
              <a:endParaRPr lang="zh-CN" altLang="en-US"/>
            </a:p>
          </p:txBody>
        </p:sp>
        <p:sp>
          <p:nvSpPr>
            <p:cNvPr id="14" name="Oval 35"/>
            <p:cNvSpPr>
              <a:spLocks noChangeArrowheads="1"/>
            </p:cNvSpPr>
            <p:nvPr/>
          </p:nvSpPr>
          <p:spPr bwMode="gray">
            <a:xfrm>
              <a:off x="2949" y="2230"/>
              <a:ext cx="218" cy="218"/>
            </a:xfrm>
            <a:prstGeom prst="ellipse">
              <a:avLst/>
            </a:prstGeom>
            <a:grpFill/>
            <a:ln w="12700">
              <a:solidFill>
                <a:srgbClr val="DDDDDD"/>
              </a:solidFill>
              <a:round/>
              <a:headEnd/>
              <a:tailEnd/>
            </a:ln>
            <a:effectLst/>
            <a:extLst>
              <a:ext uri="{AF507438-7753-43E0-B8FC-AC1667EBCBE1}">
                <a14:hiddenEffects xmlns:a14="http://schemas.microsoft.com/office/drawing/2010/main">
                  <a:effectLst>
                    <a:outerShdw dist="17961" dir="2700000" algn="ctr" rotWithShape="0">
                      <a:srgbClr val="000000">
                        <a:alpha val="50000"/>
                      </a:srgbClr>
                    </a:outerShdw>
                  </a:effectLst>
                </a14:hiddenEffects>
              </a:ext>
            </a:extLst>
          </p:spPr>
          <p:txBody>
            <a:bodyPr wrap="none" anchor="ctr"/>
            <a:lstStyle/>
            <a:p>
              <a:endParaRPr lang="zh-CN" altLang="en-US"/>
            </a:p>
          </p:txBody>
        </p:sp>
      </p:grpSp>
      <p:sp>
        <p:nvSpPr>
          <p:cNvPr id="15" name="Rectangle 36"/>
          <p:cNvSpPr>
            <a:spLocks noChangeArrowheads="1"/>
          </p:cNvSpPr>
          <p:nvPr/>
        </p:nvSpPr>
        <p:spPr bwMode="black">
          <a:xfrm>
            <a:off x="3864601" y="3652790"/>
            <a:ext cx="2376264" cy="461665"/>
          </a:xfrm>
          <a:prstGeom prst="rect">
            <a:avLst/>
          </a:prstGeom>
          <a:noFill/>
          <a:ln>
            <a:noFill/>
          </a:ln>
          <a:effectLst/>
          <a:extLst>
            <a:ext uri="{909E8E84-426E-40DD-AFC4-6F175D3DCCD1}">
              <a14:hiddenFill xmlns:a14="http://schemas.microsoft.com/office/drawing/2010/main">
                <a:gradFill rotWithShape="1">
                  <a:gsLst>
                    <a:gs pos="0">
                      <a:schemeClr val="accent2"/>
                    </a:gs>
                    <a:gs pos="100000">
                      <a:schemeClr val="accent2">
                        <a:gamma/>
                        <a:tint val="73725"/>
                        <a:invGamma/>
                      </a:schemeClr>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50000"/>
                    </a:schemeClr>
                  </a:outerShdw>
                </a:effectLst>
              </a14:hiddenEffects>
            </a:ext>
          </a:extLst>
        </p:spPr>
        <p:txBody>
          <a:bodyPr wrap="square">
            <a:spAutoFit/>
          </a:bodyPr>
          <a:lstStyle/>
          <a:p>
            <a:pPr algn="l"/>
            <a:r>
              <a:rPr lang="zh-CN" altLang="en-US" sz="2400" b="1" i="0" spc="200" dirty="0" smtClean="0">
                <a:solidFill>
                  <a:srgbClr val="080808"/>
                </a:solidFill>
                <a:latin typeface="楷体_GB2312" pitchFamily="49" charset="-122"/>
                <a:ea typeface="楷体_GB2312" pitchFamily="49" charset="-122"/>
              </a:rPr>
              <a:t>色彩量化</a:t>
            </a:r>
            <a:endParaRPr lang="en-US" altLang="zh-CN" sz="2400" b="1" i="0" spc="200" dirty="0">
              <a:solidFill>
                <a:srgbClr val="080808"/>
              </a:solidFill>
              <a:latin typeface="楷体_GB2312" pitchFamily="49" charset="-122"/>
              <a:ea typeface="楷体_GB2312" pitchFamily="49" charset="-122"/>
            </a:endParaRPr>
          </a:p>
        </p:txBody>
      </p:sp>
      <p:sp>
        <p:nvSpPr>
          <p:cNvPr id="17" name="Text Box 41"/>
          <p:cNvSpPr txBox="1">
            <a:spLocks noChangeArrowheads="1"/>
          </p:cNvSpPr>
          <p:nvPr/>
        </p:nvSpPr>
        <p:spPr bwMode="gray">
          <a:xfrm>
            <a:off x="984894" y="3580162"/>
            <a:ext cx="1987550" cy="584775"/>
          </a:xfrm>
          <a:prstGeom prst="rect">
            <a:avLst/>
          </a:prstGeom>
          <a:noFill/>
          <a:ln>
            <a:noFill/>
          </a:ln>
          <a:effectLst>
            <a:outerShdw dist="28398" dir="1593903" algn="ctr" rotWithShape="0">
              <a:srgbClr val="1C1C1C"/>
            </a:outerShdw>
          </a:effectLst>
          <a:extLst>
            <a:ext uri="{909E8E84-426E-40DD-AFC4-6F175D3DCCD1}">
              <a14:hiddenFill xmlns:a14="http://schemas.microsoft.com/office/drawing/2010/main">
                <a:gradFill rotWithShape="1">
                  <a:gsLst>
                    <a:gs pos="0">
                      <a:schemeClr val="accent2"/>
                    </a:gs>
                    <a:gs pos="100000">
                      <a:schemeClr val="accent2">
                        <a:gamma/>
                        <a:tint val="73725"/>
                        <a:invGamma/>
                      </a:schemeClr>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Lst>
        </p:spPr>
        <p:txBody>
          <a:bodyPr>
            <a:spAutoFit/>
          </a:bodyPr>
          <a:lstStyle/>
          <a:p>
            <a:pPr algn="ctr">
              <a:spcBef>
                <a:spcPct val="50000"/>
              </a:spcBef>
            </a:pPr>
            <a:r>
              <a:rPr lang="zh-CN" altLang="en-US" sz="3200" b="1" i="0" dirty="0" smtClean="0">
                <a:solidFill>
                  <a:srgbClr val="F8F8F8"/>
                </a:solidFill>
                <a:latin typeface="Times New Roman" charset="0"/>
                <a:ea typeface="宋体" charset="-122"/>
              </a:rPr>
              <a:t>关键技术</a:t>
            </a:r>
            <a:endParaRPr lang="en-US" altLang="zh-CN" sz="3200" b="1" i="0" dirty="0">
              <a:solidFill>
                <a:srgbClr val="F8F8F8"/>
              </a:solidFill>
              <a:latin typeface="Times New Roman" charset="0"/>
              <a:ea typeface="宋体" charset="-122"/>
            </a:endParaRPr>
          </a:p>
        </p:txBody>
      </p:sp>
      <p:grpSp>
        <p:nvGrpSpPr>
          <p:cNvPr id="18" name="Group 42"/>
          <p:cNvGrpSpPr>
            <a:grpSpLocks/>
          </p:cNvGrpSpPr>
          <p:nvPr/>
        </p:nvGrpSpPr>
        <p:grpSpPr bwMode="auto">
          <a:xfrm>
            <a:off x="3270250" y="2905125"/>
            <a:ext cx="339725" cy="339725"/>
            <a:chOff x="2928" y="2208"/>
            <a:chExt cx="262" cy="262"/>
          </a:xfrm>
          <a:solidFill>
            <a:srgbClr val="92D050"/>
          </a:solidFill>
        </p:grpSpPr>
        <p:sp>
          <p:nvSpPr>
            <p:cNvPr id="19" name="Oval 43"/>
            <p:cNvSpPr>
              <a:spLocks noChangeArrowheads="1"/>
            </p:cNvSpPr>
            <p:nvPr/>
          </p:nvSpPr>
          <p:spPr bwMode="gray">
            <a:xfrm>
              <a:off x="2928" y="2208"/>
              <a:ext cx="262" cy="262"/>
            </a:xfrm>
            <a:prstGeom prst="ellipse">
              <a:avLst/>
            </a:prstGeom>
            <a:grpFill/>
            <a:ln w="12700">
              <a:solidFill>
                <a:srgbClr val="F8F8F8"/>
              </a:solidFill>
              <a:round/>
              <a:headEnd/>
              <a:tailEnd/>
            </a:ln>
            <a:effectLst>
              <a:outerShdw dist="35921" dir="2700000" algn="ctr" rotWithShape="0">
                <a:srgbClr val="1C1C1C">
                  <a:alpha val="50000"/>
                </a:srgbClr>
              </a:outerShdw>
            </a:effectLst>
          </p:spPr>
          <p:txBody>
            <a:bodyPr wrap="none" anchor="ctr"/>
            <a:lstStyle/>
            <a:p>
              <a:endParaRPr lang="zh-CN" altLang="en-US"/>
            </a:p>
          </p:txBody>
        </p:sp>
        <p:sp>
          <p:nvSpPr>
            <p:cNvPr id="20" name="Oval 44"/>
            <p:cNvSpPr>
              <a:spLocks noChangeArrowheads="1"/>
            </p:cNvSpPr>
            <p:nvPr/>
          </p:nvSpPr>
          <p:spPr bwMode="gray">
            <a:xfrm>
              <a:off x="2949" y="2230"/>
              <a:ext cx="218" cy="218"/>
            </a:xfrm>
            <a:prstGeom prst="ellipse">
              <a:avLst/>
            </a:prstGeom>
            <a:grpFill/>
            <a:ln>
              <a:noFill/>
            </a:ln>
            <a:effectLst/>
            <a:extLst>
              <a:ext uri="{91240B29-F687-4F45-9708-019B960494DF}">
                <a14:hiddenLine xmlns:a14="http://schemas.microsoft.com/office/drawing/2010/main" w="12700">
                  <a:solidFill>
                    <a:srgbClr val="DDDDDD"/>
                  </a:solidFill>
                  <a:round/>
                  <a:headEnd/>
                  <a:tailEnd/>
                </a14:hiddenLine>
              </a:ext>
              <a:ext uri="{AF507438-7753-43E0-B8FC-AC1667EBCBE1}">
                <a14:hiddenEffects xmlns:a14="http://schemas.microsoft.com/office/drawing/2010/main">
                  <a:effectLst>
                    <a:outerShdw dist="17961" dir="2700000" algn="ctr" rotWithShape="0">
                      <a:srgbClr val="000000">
                        <a:alpha val="50000"/>
                      </a:srgbClr>
                    </a:outerShdw>
                  </a:effectLst>
                </a14:hiddenEffects>
              </a:ext>
            </a:extLst>
          </p:spPr>
          <p:txBody>
            <a:bodyPr wrap="none" anchor="ctr"/>
            <a:lstStyle/>
            <a:p>
              <a:endParaRPr lang="zh-CN" altLang="en-US"/>
            </a:p>
          </p:txBody>
        </p:sp>
      </p:grpSp>
      <p:grpSp>
        <p:nvGrpSpPr>
          <p:cNvPr id="21" name="Group 45"/>
          <p:cNvGrpSpPr>
            <a:grpSpLocks/>
          </p:cNvGrpSpPr>
          <p:nvPr/>
        </p:nvGrpSpPr>
        <p:grpSpPr bwMode="auto">
          <a:xfrm>
            <a:off x="3502025" y="3673475"/>
            <a:ext cx="339725" cy="339725"/>
            <a:chOff x="2928" y="2208"/>
            <a:chExt cx="262" cy="262"/>
          </a:xfrm>
          <a:solidFill>
            <a:srgbClr val="FF33CC"/>
          </a:solidFill>
        </p:grpSpPr>
        <p:sp>
          <p:nvSpPr>
            <p:cNvPr id="22" name="Oval 46"/>
            <p:cNvSpPr>
              <a:spLocks noChangeArrowheads="1"/>
            </p:cNvSpPr>
            <p:nvPr/>
          </p:nvSpPr>
          <p:spPr bwMode="gray">
            <a:xfrm>
              <a:off x="2928" y="2208"/>
              <a:ext cx="262" cy="262"/>
            </a:xfrm>
            <a:prstGeom prst="ellipse">
              <a:avLst/>
            </a:prstGeom>
            <a:grpFill/>
            <a:ln w="12700">
              <a:solidFill>
                <a:srgbClr val="F8F8F8"/>
              </a:solidFill>
              <a:round/>
              <a:headEnd/>
              <a:tailEnd/>
            </a:ln>
            <a:effectLst>
              <a:outerShdw dist="35921" dir="2700000" algn="ctr" rotWithShape="0">
                <a:srgbClr val="1C1C1C">
                  <a:alpha val="50000"/>
                </a:srgbClr>
              </a:outerShdw>
            </a:effectLst>
          </p:spPr>
          <p:txBody>
            <a:bodyPr wrap="none" anchor="ctr"/>
            <a:lstStyle/>
            <a:p>
              <a:endParaRPr lang="zh-CN" altLang="en-US"/>
            </a:p>
          </p:txBody>
        </p:sp>
        <p:sp>
          <p:nvSpPr>
            <p:cNvPr id="23" name="Oval 47"/>
            <p:cNvSpPr>
              <a:spLocks noChangeArrowheads="1"/>
            </p:cNvSpPr>
            <p:nvPr/>
          </p:nvSpPr>
          <p:spPr bwMode="gray">
            <a:xfrm>
              <a:off x="2949" y="2230"/>
              <a:ext cx="218" cy="218"/>
            </a:xfrm>
            <a:prstGeom prst="ellipse">
              <a:avLst/>
            </a:prstGeom>
            <a:grpFill/>
            <a:ln>
              <a:noFill/>
            </a:ln>
            <a:effectLst/>
            <a:extLst>
              <a:ext uri="{91240B29-F687-4F45-9708-019B960494DF}">
                <a14:hiddenLine xmlns:a14="http://schemas.microsoft.com/office/drawing/2010/main" w="12700">
                  <a:solidFill>
                    <a:srgbClr val="DDDDDD"/>
                  </a:solidFill>
                  <a:round/>
                  <a:headEnd/>
                  <a:tailEnd/>
                </a14:hiddenLine>
              </a:ext>
              <a:ext uri="{AF507438-7753-43E0-B8FC-AC1667EBCBE1}">
                <a14:hiddenEffects xmlns:a14="http://schemas.microsoft.com/office/drawing/2010/main">
                  <a:effectLst>
                    <a:outerShdw dist="17961" dir="2700000" algn="ctr" rotWithShape="0">
                      <a:srgbClr val="000000">
                        <a:alpha val="50000"/>
                      </a:srgbClr>
                    </a:outerShdw>
                  </a:effectLst>
                </a14:hiddenEffects>
              </a:ext>
            </a:extLst>
          </p:spPr>
          <p:txBody>
            <a:bodyPr wrap="none" anchor="ctr"/>
            <a:lstStyle/>
            <a:p>
              <a:endParaRPr lang="zh-CN" altLang="en-US"/>
            </a:p>
          </p:txBody>
        </p:sp>
      </p:grpSp>
      <p:grpSp>
        <p:nvGrpSpPr>
          <p:cNvPr id="24" name="Group 48"/>
          <p:cNvGrpSpPr>
            <a:grpSpLocks/>
          </p:cNvGrpSpPr>
          <p:nvPr/>
        </p:nvGrpSpPr>
        <p:grpSpPr bwMode="auto">
          <a:xfrm>
            <a:off x="3260725" y="4489450"/>
            <a:ext cx="339725" cy="339725"/>
            <a:chOff x="2928" y="2208"/>
            <a:chExt cx="262" cy="262"/>
          </a:xfrm>
          <a:solidFill>
            <a:schemeClr val="accent2">
              <a:lumMod val="60000"/>
              <a:lumOff val="40000"/>
            </a:schemeClr>
          </a:solidFill>
        </p:grpSpPr>
        <p:sp>
          <p:nvSpPr>
            <p:cNvPr id="25" name="Oval 49"/>
            <p:cNvSpPr>
              <a:spLocks noChangeArrowheads="1"/>
            </p:cNvSpPr>
            <p:nvPr/>
          </p:nvSpPr>
          <p:spPr bwMode="gray">
            <a:xfrm>
              <a:off x="2928" y="2208"/>
              <a:ext cx="262" cy="262"/>
            </a:xfrm>
            <a:prstGeom prst="ellipse">
              <a:avLst/>
            </a:prstGeom>
            <a:grpFill/>
            <a:ln w="12700">
              <a:solidFill>
                <a:srgbClr val="F8F8F8"/>
              </a:solidFill>
              <a:round/>
              <a:headEnd/>
              <a:tailEnd/>
            </a:ln>
            <a:effectLst>
              <a:outerShdw dist="35921" dir="2700000" algn="ctr" rotWithShape="0">
                <a:srgbClr val="1C1C1C">
                  <a:alpha val="50000"/>
                </a:srgbClr>
              </a:outerShdw>
            </a:effectLst>
          </p:spPr>
          <p:txBody>
            <a:bodyPr wrap="none" anchor="ctr"/>
            <a:lstStyle/>
            <a:p>
              <a:endParaRPr lang="zh-CN" altLang="en-US"/>
            </a:p>
          </p:txBody>
        </p:sp>
        <p:sp>
          <p:nvSpPr>
            <p:cNvPr id="26" name="Oval 50"/>
            <p:cNvSpPr>
              <a:spLocks noChangeArrowheads="1"/>
            </p:cNvSpPr>
            <p:nvPr/>
          </p:nvSpPr>
          <p:spPr bwMode="gray">
            <a:xfrm>
              <a:off x="2949" y="2230"/>
              <a:ext cx="218" cy="218"/>
            </a:xfrm>
            <a:prstGeom prst="ellipse">
              <a:avLst/>
            </a:prstGeom>
            <a:grpFill/>
            <a:ln w="12700">
              <a:solidFill>
                <a:srgbClr val="DDDDDD"/>
              </a:solidFill>
              <a:round/>
              <a:headEnd/>
              <a:tailEnd/>
            </a:ln>
            <a:effectLst/>
            <a:extLst>
              <a:ext uri="{AF507438-7753-43E0-B8FC-AC1667EBCBE1}">
                <a14:hiddenEffects xmlns:a14="http://schemas.microsoft.com/office/drawing/2010/main">
                  <a:effectLst>
                    <a:outerShdw dist="17961" dir="2700000" algn="ctr" rotWithShape="0">
                      <a:srgbClr val="000000">
                        <a:alpha val="50000"/>
                      </a:srgbClr>
                    </a:outerShdw>
                  </a:effectLst>
                </a14:hiddenEffects>
              </a:ext>
            </a:extLst>
          </p:spPr>
          <p:txBody>
            <a:bodyPr wrap="none" anchor="ctr"/>
            <a:lstStyle/>
            <a:p>
              <a:endParaRPr lang="zh-CN" altLang="en-US"/>
            </a:p>
          </p:txBody>
        </p:sp>
      </p:grpSp>
      <p:grpSp>
        <p:nvGrpSpPr>
          <p:cNvPr id="27" name="Group 51"/>
          <p:cNvGrpSpPr>
            <a:grpSpLocks/>
          </p:cNvGrpSpPr>
          <p:nvPr/>
        </p:nvGrpSpPr>
        <p:grpSpPr bwMode="auto">
          <a:xfrm>
            <a:off x="2635250" y="5111750"/>
            <a:ext cx="339725" cy="339725"/>
            <a:chOff x="2928" y="2208"/>
            <a:chExt cx="262" cy="262"/>
          </a:xfrm>
          <a:solidFill>
            <a:srgbClr val="FFFF00"/>
          </a:solidFill>
        </p:grpSpPr>
        <p:sp>
          <p:nvSpPr>
            <p:cNvPr id="28" name="Oval 52"/>
            <p:cNvSpPr>
              <a:spLocks noChangeArrowheads="1"/>
            </p:cNvSpPr>
            <p:nvPr/>
          </p:nvSpPr>
          <p:spPr bwMode="gray">
            <a:xfrm>
              <a:off x="2928" y="2208"/>
              <a:ext cx="262" cy="262"/>
            </a:xfrm>
            <a:prstGeom prst="ellipse">
              <a:avLst/>
            </a:prstGeom>
            <a:grpFill/>
            <a:ln w="12700">
              <a:solidFill>
                <a:srgbClr val="F8F8F8"/>
              </a:solidFill>
              <a:round/>
              <a:headEnd/>
              <a:tailEnd/>
            </a:ln>
            <a:effectLst>
              <a:outerShdw dist="35921" dir="2700000" algn="ctr" rotWithShape="0">
                <a:srgbClr val="1C1C1C">
                  <a:alpha val="50000"/>
                </a:srgbClr>
              </a:outerShdw>
            </a:effectLst>
          </p:spPr>
          <p:txBody>
            <a:bodyPr wrap="none" anchor="ctr"/>
            <a:lstStyle/>
            <a:p>
              <a:endParaRPr lang="zh-CN" altLang="en-US"/>
            </a:p>
          </p:txBody>
        </p:sp>
        <p:sp>
          <p:nvSpPr>
            <p:cNvPr id="29" name="Oval 53"/>
            <p:cNvSpPr>
              <a:spLocks noChangeArrowheads="1"/>
            </p:cNvSpPr>
            <p:nvPr/>
          </p:nvSpPr>
          <p:spPr bwMode="gray">
            <a:xfrm>
              <a:off x="2949" y="2230"/>
              <a:ext cx="218" cy="218"/>
            </a:xfrm>
            <a:prstGeom prst="ellipse">
              <a:avLst/>
            </a:prstGeom>
            <a:grpFill/>
            <a:ln>
              <a:noFill/>
            </a:ln>
            <a:effectLst/>
            <a:extLst>
              <a:ext uri="{91240B29-F687-4F45-9708-019B960494DF}">
                <a14:hiddenLine xmlns:a14="http://schemas.microsoft.com/office/drawing/2010/main" w="12700">
                  <a:solidFill>
                    <a:srgbClr val="DDDDDD"/>
                  </a:solidFill>
                  <a:round/>
                  <a:headEnd/>
                  <a:tailEnd/>
                </a14:hiddenLine>
              </a:ext>
              <a:ext uri="{AF507438-7753-43E0-B8FC-AC1667EBCBE1}">
                <a14:hiddenEffects xmlns:a14="http://schemas.microsoft.com/office/drawing/2010/main">
                  <a:effectLst>
                    <a:outerShdw dist="17961" dir="2700000" algn="ctr" rotWithShape="0">
                      <a:srgbClr val="000000">
                        <a:alpha val="50000"/>
                      </a:srgbClr>
                    </a:outerShdw>
                  </a:effectLst>
                </a14:hiddenEffects>
              </a:ext>
            </a:extLst>
          </p:spPr>
          <p:txBody>
            <a:bodyPr wrap="none" anchor="ctr"/>
            <a:lstStyle/>
            <a:p>
              <a:endParaRPr lang="zh-CN" altLang="en-US"/>
            </a:p>
          </p:txBody>
        </p:sp>
      </p:grpSp>
      <p:sp>
        <p:nvSpPr>
          <p:cNvPr id="33" name="Rectangle 36"/>
          <p:cNvSpPr>
            <a:spLocks noChangeArrowheads="1"/>
          </p:cNvSpPr>
          <p:nvPr/>
        </p:nvSpPr>
        <p:spPr bwMode="black">
          <a:xfrm>
            <a:off x="3850065" y="4428479"/>
            <a:ext cx="1800200" cy="461665"/>
          </a:xfrm>
          <a:prstGeom prst="rect">
            <a:avLst/>
          </a:prstGeom>
          <a:noFill/>
          <a:ln>
            <a:noFill/>
          </a:ln>
          <a:effectLst/>
          <a:extLst>
            <a:ext uri="{909E8E84-426E-40DD-AFC4-6F175D3DCCD1}">
              <a14:hiddenFill xmlns:a14="http://schemas.microsoft.com/office/drawing/2010/main">
                <a:gradFill rotWithShape="1">
                  <a:gsLst>
                    <a:gs pos="0">
                      <a:schemeClr val="accent2"/>
                    </a:gs>
                    <a:gs pos="100000">
                      <a:schemeClr val="accent2">
                        <a:gamma/>
                        <a:tint val="73725"/>
                        <a:invGamma/>
                      </a:schemeClr>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50000"/>
                    </a:schemeClr>
                  </a:outerShdw>
                </a:effectLst>
              </a14:hiddenEffects>
            </a:ext>
          </a:extLst>
        </p:spPr>
        <p:txBody>
          <a:bodyPr wrap="square">
            <a:spAutoFit/>
          </a:bodyPr>
          <a:lstStyle/>
          <a:p>
            <a:pPr algn="l"/>
            <a:r>
              <a:rPr lang="zh-CN" altLang="en-US" sz="2400" b="1" i="0" spc="200" dirty="0" smtClean="0">
                <a:solidFill>
                  <a:srgbClr val="080808"/>
                </a:solidFill>
                <a:latin typeface="楷体_GB2312" pitchFamily="49" charset="-122"/>
                <a:ea typeface="楷体_GB2312" pitchFamily="49" charset="-122"/>
              </a:rPr>
              <a:t>图像分割</a:t>
            </a:r>
            <a:endParaRPr lang="en-US" altLang="zh-CN" sz="2400" b="1" i="0" spc="200" dirty="0">
              <a:solidFill>
                <a:srgbClr val="080808"/>
              </a:solidFill>
              <a:latin typeface="楷体_GB2312" pitchFamily="49" charset="-122"/>
              <a:ea typeface="楷体_GB2312" pitchFamily="49" charset="-122"/>
            </a:endParaRPr>
          </a:p>
        </p:txBody>
      </p:sp>
      <p:sp>
        <p:nvSpPr>
          <p:cNvPr id="34" name="Rectangle 36"/>
          <p:cNvSpPr>
            <a:spLocks noChangeArrowheads="1"/>
          </p:cNvSpPr>
          <p:nvPr/>
        </p:nvSpPr>
        <p:spPr bwMode="black">
          <a:xfrm>
            <a:off x="3758974" y="2844154"/>
            <a:ext cx="4098410" cy="461665"/>
          </a:xfrm>
          <a:prstGeom prst="rect">
            <a:avLst/>
          </a:prstGeom>
          <a:noFill/>
          <a:ln>
            <a:noFill/>
          </a:ln>
          <a:effectLst/>
          <a:extLst>
            <a:ext uri="{909E8E84-426E-40DD-AFC4-6F175D3DCCD1}">
              <a14:hiddenFill xmlns:a14="http://schemas.microsoft.com/office/drawing/2010/main">
                <a:gradFill rotWithShape="1">
                  <a:gsLst>
                    <a:gs pos="0">
                      <a:schemeClr val="accent2"/>
                    </a:gs>
                    <a:gs pos="100000">
                      <a:schemeClr val="accent2">
                        <a:gamma/>
                        <a:tint val="73725"/>
                        <a:invGamma/>
                      </a:schemeClr>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50000"/>
                    </a:schemeClr>
                  </a:outerShdw>
                </a:effectLst>
              </a14:hiddenEffects>
            </a:ext>
          </a:extLst>
        </p:spPr>
        <p:txBody>
          <a:bodyPr wrap="square">
            <a:spAutoFit/>
          </a:bodyPr>
          <a:lstStyle/>
          <a:p>
            <a:r>
              <a:rPr lang="zh-CN" altLang="en-US" sz="2400" b="1" dirty="0" smtClean="0">
                <a:solidFill>
                  <a:srgbClr val="080808"/>
                </a:solidFill>
                <a:latin typeface="楷体_GB2312" pitchFamily="49" charset="-122"/>
                <a:ea typeface="楷体_GB2312" pitchFamily="49" charset="-122"/>
              </a:rPr>
              <a:t>图像预处理</a:t>
            </a:r>
            <a:endParaRPr lang="en-US" altLang="zh-CN" sz="2400" b="1" dirty="0">
              <a:solidFill>
                <a:srgbClr val="080808"/>
              </a:solidFill>
              <a:latin typeface="楷体_GB2312" pitchFamily="49" charset="-122"/>
              <a:ea typeface="楷体_GB2312" pitchFamily="49" charset="-122"/>
            </a:endParaRPr>
          </a:p>
        </p:txBody>
      </p:sp>
      <p:sp>
        <p:nvSpPr>
          <p:cNvPr id="35" name="Rectangle 36"/>
          <p:cNvSpPr>
            <a:spLocks noChangeArrowheads="1"/>
          </p:cNvSpPr>
          <p:nvPr/>
        </p:nvSpPr>
        <p:spPr bwMode="black">
          <a:xfrm>
            <a:off x="3140929" y="5140277"/>
            <a:ext cx="4212482" cy="461665"/>
          </a:xfrm>
          <a:prstGeom prst="rect">
            <a:avLst/>
          </a:prstGeom>
          <a:noFill/>
          <a:ln>
            <a:noFill/>
          </a:ln>
          <a:effectLst/>
          <a:extLst>
            <a:ext uri="{909E8E84-426E-40DD-AFC4-6F175D3DCCD1}">
              <a14:hiddenFill xmlns:a14="http://schemas.microsoft.com/office/drawing/2010/main">
                <a:gradFill rotWithShape="1">
                  <a:gsLst>
                    <a:gs pos="0">
                      <a:schemeClr val="accent2"/>
                    </a:gs>
                    <a:gs pos="100000">
                      <a:schemeClr val="accent2">
                        <a:gamma/>
                        <a:tint val="73725"/>
                        <a:invGamma/>
                      </a:schemeClr>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50000"/>
                    </a:schemeClr>
                  </a:outerShdw>
                </a:effectLst>
              </a14:hiddenEffects>
            </a:ext>
          </a:extLst>
        </p:spPr>
        <p:txBody>
          <a:bodyPr wrap="square">
            <a:spAutoFit/>
          </a:bodyPr>
          <a:lstStyle/>
          <a:p>
            <a:pPr algn="l"/>
            <a:r>
              <a:rPr lang="zh-CN" altLang="en-US" sz="2400" b="1" i="0" spc="200" dirty="0" smtClean="0">
                <a:solidFill>
                  <a:srgbClr val="080808"/>
                </a:solidFill>
                <a:latin typeface="楷体_GB2312" pitchFamily="49" charset="-122"/>
                <a:ea typeface="楷体_GB2312" pitchFamily="49" charset="-122"/>
              </a:rPr>
              <a:t>温度识别</a:t>
            </a:r>
            <a:endParaRPr lang="en-US" altLang="zh-CN" sz="2400" b="1" i="0" spc="200" dirty="0">
              <a:solidFill>
                <a:srgbClr val="080808"/>
              </a:solidFill>
              <a:latin typeface="楷体_GB2312" pitchFamily="49" charset="-122"/>
              <a:ea typeface="楷体_GB2312" pitchFamily="49" charset="-122"/>
            </a:endParaRPr>
          </a:p>
        </p:txBody>
      </p:sp>
      <p:sp>
        <p:nvSpPr>
          <p:cNvPr id="32" name="Rectangle 36"/>
          <p:cNvSpPr>
            <a:spLocks noChangeArrowheads="1"/>
          </p:cNvSpPr>
          <p:nvPr/>
        </p:nvSpPr>
        <p:spPr bwMode="black">
          <a:xfrm>
            <a:off x="3131502" y="2090785"/>
            <a:ext cx="4098410" cy="461665"/>
          </a:xfrm>
          <a:prstGeom prst="rect">
            <a:avLst/>
          </a:prstGeom>
          <a:noFill/>
          <a:ln>
            <a:noFill/>
          </a:ln>
          <a:effectLst/>
          <a:extLst>
            <a:ext uri="{909E8E84-426E-40DD-AFC4-6F175D3DCCD1}">
              <a14:hiddenFill xmlns:a14="http://schemas.microsoft.com/office/drawing/2010/main">
                <a:gradFill rotWithShape="1">
                  <a:gsLst>
                    <a:gs pos="0">
                      <a:schemeClr val="accent2"/>
                    </a:gs>
                    <a:gs pos="100000">
                      <a:schemeClr val="accent2">
                        <a:gamma/>
                        <a:tint val="73725"/>
                        <a:invGamma/>
                      </a:schemeClr>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50000"/>
                    </a:schemeClr>
                  </a:outerShdw>
                </a:effectLst>
              </a14:hiddenEffects>
            </a:ext>
          </a:extLst>
        </p:spPr>
        <p:txBody>
          <a:bodyPr wrap="square">
            <a:spAutoFit/>
          </a:bodyPr>
          <a:lstStyle/>
          <a:p>
            <a:r>
              <a:rPr lang="zh-CN" altLang="en-US" sz="2400" b="1" dirty="0" smtClean="0">
                <a:solidFill>
                  <a:srgbClr val="FF0000"/>
                </a:solidFill>
                <a:latin typeface="楷体_GB2312" pitchFamily="49" charset="-122"/>
                <a:ea typeface="楷体_GB2312" pitchFamily="49" charset="-122"/>
              </a:rPr>
              <a:t>标准色谱数据库</a:t>
            </a:r>
            <a:endParaRPr lang="en-US" altLang="zh-CN" sz="2400" b="1" dirty="0">
              <a:solidFill>
                <a:srgbClr val="FF0000"/>
              </a:solidFill>
              <a:latin typeface="楷体_GB2312" pitchFamily="49" charset="-122"/>
              <a:ea typeface="楷体_GB2312" pitchFamily="49" charset="-122"/>
            </a:endParaRPr>
          </a:p>
        </p:txBody>
      </p:sp>
    </p:spTree>
    <p:custDataLst>
      <p:tags r:id="rId1"/>
    </p:custDataLst>
    <p:extLst>
      <p:ext uri="{BB962C8B-B14F-4D97-AF65-F5344CB8AC3E}">
        <p14:creationId xmlns:p14="http://schemas.microsoft.com/office/powerpoint/2010/main" val="490283358"/>
      </p:ext>
    </p:extLst>
  </p:cSld>
  <p:clrMapOvr>
    <a:masterClrMapping/>
  </p:clrMapOvr>
  <p:transition advTm="6310"/>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olidFill>
                  <a:schemeClr val="bg1"/>
                </a:solidFill>
              </a:rPr>
              <a:t>关键技术</a:t>
            </a:r>
            <a:endParaRPr lang="zh-CN" altLang="en-US" dirty="0">
              <a:solidFill>
                <a:schemeClr val="bg1"/>
              </a:solidFill>
            </a:endParaRPr>
          </a:p>
        </p:txBody>
      </p:sp>
      <p:sp>
        <p:nvSpPr>
          <p:cNvPr id="6" name="矩形 5"/>
          <p:cNvSpPr/>
          <p:nvPr/>
        </p:nvSpPr>
        <p:spPr bwMode="auto">
          <a:xfrm>
            <a:off x="474663" y="1268413"/>
            <a:ext cx="8669337" cy="576262"/>
          </a:xfrm>
          <a:prstGeom prst="rect">
            <a:avLst/>
          </a:prstGeom>
          <a:ln>
            <a:headEnd/>
            <a:tailEnd/>
          </a:ln>
        </p:spPr>
        <p:style>
          <a:lnRef idx="1">
            <a:schemeClr val="accent3"/>
          </a:lnRef>
          <a:fillRef idx="3">
            <a:schemeClr val="accent3"/>
          </a:fillRef>
          <a:effectRef idx="2">
            <a:schemeClr val="accent3"/>
          </a:effectRef>
          <a:fontRef idx="minor">
            <a:schemeClr val="lt1"/>
          </a:fontRef>
        </p:style>
        <p:txBody>
          <a:bodyPr lIns="108000" tIns="108000" rIns="108000" bIns="108000" anchor="ctr"/>
          <a:lstStyle/>
          <a:p>
            <a:pPr marL="342900" indent="-342900" eaLnBrk="0" fontAlgn="ctr" hangingPunct="0">
              <a:buFont typeface="Wingdings" pitchFamily="2" charset="2"/>
              <a:buChar char="Ø"/>
              <a:defRPr/>
            </a:pPr>
            <a:r>
              <a:rPr lang="zh-CN" altLang="en-US" sz="2400" b="1" dirty="0" smtClean="0">
                <a:solidFill>
                  <a:srgbClr val="FF0000"/>
                </a:solidFill>
                <a:latin typeface="+mj-lt"/>
                <a:ea typeface="黑体" pitchFamily="2" charset="-122"/>
              </a:rPr>
              <a:t>标准色谱数据库</a:t>
            </a:r>
            <a:endParaRPr lang="zh-CN" altLang="en-US" sz="2400" b="1" dirty="0">
              <a:solidFill>
                <a:srgbClr val="FF0000"/>
              </a:solidFill>
              <a:latin typeface="+mj-lt"/>
              <a:ea typeface="黑体" pitchFamily="2" charset="-122"/>
            </a:endParaRPr>
          </a:p>
        </p:txBody>
      </p:sp>
      <p:pic>
        <p:nvPicPr>
          <p:cNvPr id="21" name="Picture 3"/>
          <p:cNvPicPr>
            <a:picLocks noChangeAspect="1" noChangeArrowheads="1"/>
          </p:cNvPicPr>
          <p:nvPr/>
        </p:nvPicPr>
        <p:blipFill>
          <a:blip r:embed="rId2" cstate="print"/>
          <a:srcRect/>
          <a:stretch>
            <a:fillRect/>
          </a:stretch>
        </p:blipFill>
        <p:spPr bwMode="auto">
          <a:xfrm>
            <a:off x="1376363" y="2411413"/>
            <a:ext cx="6418262" cy="593725"/>
          </a:xfrm>
          <a:prstGeom prst="rect">
            <a:avLst/>
          </a:prstGeom>
          <a:noFill/>
          <a:ln w="9525" algn="ctr">
            <a:noFill/>
            <a:miter lim="800000"/>
            <a:headEnd/>
            <a:tailEnd/>
          </a:ln>
        </p:spPr>
      </p:pic>
      <p:pic>
        <p:nvPicPr>
          <p:cNvPr id="22" name="Picture 4"/>
          <p:cNvPicPr>
            <a:picLocks noChangeAspect="1" noChangeArrowheads="1"/>
          </p:cNvPicPr>
          <p:nvPr/>
        </p:nvPicPr>
        <p:blipFill>
          <a:blip r:embed="rId3" cstate="print"/>
          <a:srcRect/>
          <a:stretch>
            <a:fillRect/>
          </a:stretch>
        </p:blipFill>
        <p:spPr bwMode="auto">
          <a:xfrm>
            <a:off x="1422400" y="2951163"/>
            <a:ext cx="6389688" cy="612775"/>
          </a:xfrm>
          <a:prstGeom prst="rect">
            <a:avLst/>
          </a:prstGeom>
          <a:noFill/>
          <a:ln w="9525" algn="ctr">
            <a:noFill/>
            <a:miter lim="800000"/>
            <a:headEnd/>
            <a:tailEnd/>
          </a:ln>
        </p:spPr>
      </p:pic>
      <p:sp>
        <p:nvSpPr>
          <p:cNvPr id="23" name="矩形 6"/>
          <p:cNvSpPr>
            <a:spLocks noChangeArrowheads="1"/>
          </p:cNvSpPr>
          <p:nvPr/>
        </p:nvSpPr>
        <p:spPr bwMode="auto">
          <a:xfrm>
            <a:off x="1331913" y="3563938"/>
            <a:ext cx="6511719" cy="338554"/>
          </a:xfrm>
          <a:prstGeom prst="rect">
            <a:avLst/>
          </a:prstGeom>
          <a:noFill/>
          <a:ln w="9525">
            <a:noFill/>
            <a:miter lim="800000"/>
            <a:headEnd/>
            <a:tailEnd/>
          </a:ln>
        </p:spPr>
        <p:txBody>
          <a:bodyPr wrap="none">
            <a:spAutoFit/>
          </a:bodyPr>
          <a:lstStyle/>
          <a:p>
            <a:r>
              <a:rPr lang="zh-CN" altLang="en-US" sz="1600" dirty="0"/>
              <a:t>矩形样片：从左到右，从上到下温度从</a:t>
            </a:r>
            <a:r>
              <a:rPr lang="en-US" altLang="zh-CN" sz="1600" dirty="0"/>
              <a:t>1000°</a:t>
            </a:r>
            <a:r>
              <a:rPr lang="zh-CN" altLang="en-US" sz="1600" dirty="0"/>
              <a:t>到</a:t>
            </a:r>
            <a:r>
              <a:rPr lang="en-US" altLang="zh-CN" sz="1600" dirty="0"/>
              <a:t>400 ° </a:t>
            </a:r>
            <a:r>
              <a:rPr lang="zh-CN" altLang="en-US" sz="1600" dirty="0"/>
              <a:t>，步长为</a:t>
            </a:r>
            <a:r>
              <a:rPr lang="en-US" altLang="zh-CN" sz="1600" dirty="0"/>
              <a:t>10 °</a:t>
            </a:r>
            <a:endParaRPr lang="zh-CN" altLang="en-US" sz="1600" dirty="0"/>
          </a:p>
        </p:txBody>
      </p:sp>
      <p:pic>
        <p:nvPicPr>
          <p:cNvPr id="24" name="Picture 5"/>
          <p:cNvPicPr>
            <a:picLocks noChangeAspect="1" noChangeArrowheads="1"/>
          </p:cNvPicPr>
          <p:nvPr/>
        </p:nvPicPr>
        <p:blipFill>
          <a:blip r:embed="rId4" cstate="print"/>
          <a:srcRect/>
          <a:stretch>
            <a:fillRect/>
          </a:stretch>
        </p:blipFill>
        <p:spPr bwMode="auto">
          <a:xfrm>
            <a:off x="5292080" y="4581128"/>
            <a:ext cx="3383788" cy="831106"/>
          </a:xfrm>
          <a:prstGeom prst="rect">
            <a:avLst/>
          </a:prstGeom>
          <a:noFill/>
          <a:ln w="9525" algn="ctr">
            <a:noFill/>
            <a:miter lim="800000"/>
            <a:headEnd/>
            <a:tailEnd/>
          </a:ln>
        </p:spPr>
      </p:pic>
      <p:sp>
        <p:nvSpPr>
          <p:cNvPr id="25" name="矩形 12"/>
          <p:cNvSpPr>
            <a:spLocks noChangeArrowheads="1"/>
          </p:cNvSpPr>
          <p:nvPr/>
        </p:nvSpPr>
        <p:spPr bwMode="auto">
          <a:xfrm>
            <a:off x="5292080" y="5589240"/>
            <a:ext cx="3262432" cy="338554"/>
          </a:xfrm>
          <a:prstGeom prst="rect">
            <a:avLst/>
          </a:prstGeom>
          <a:noFill/>
          <a:ln w="9525">
            <a:noFill/>
            <a:miter lim="800000"/>
            <a:headEnd/>
            <a:tailEnd/>
          </a:ln>
        </p:spPr>
        <p:txBody>
          <a:bodyPr wrap="none">
            <a:spAutoFit/>
          </a:bodyPr>
          <a:lstStyle/>
          <a:p>
            <a:r>
              <a:rPr lang="zh-CN" altLang="en-US" sz="1600" dirty="0"/>
              <a:t>蝴蝶结样片：已通过焦耳效应加热</a:t>
            </a:r>
          </a:p>
        </p:txBody>
      </p:sp>
      <p:sp>
        <p:nvSpPr>
          <p:cNvPr id="26" name="Rectangle 3"/>
          <p:cNvSpPr txBox="1">
            <a:spLocks noChangeArrowheads="1"/>
          </p:cNvSpPr>
          <p:nvPr/>
        </p:nvSpPr>
        <p:spPr>
          <a:xfrm>
            <a:off x="395536" y="1916832"/>
            <a:ext cx="8912225" cy="585788"/>
          </a:xfrm>
          <a:prstGeom prst="rect">
            <a:avLst/>
          </a:prstGeom>
        </p:spPr>
        <p:txBody>
          <a:bodyPr/>
          <a:lstStyle/>
          <a:p>
            <a:pPr marL="342900" indent="-342900" algn="l" eaLnBrk="0" hangingPunct="0">
              <a:spcBef>
                <a:spcPct val="20000"/>
              </a:spcBef>
              <a:buFont typeface="Arial" charset="0"/>
              <a:buBlip>
                <a:blip r:embed="rId5"/>
              </a:buBlip>
              <a:defRPr/>
            </a:pPr>
            <a:endParaRPr lang="en-US" altLang="zh-CN" sz="2800" b="1" kern="0" dirty="0">
              <a:solidFill>
                <a:srgbClr val="FF3300"/>
              </a:solidFill>
              <a:latin typeface="+mn-lt"/>
              <a:ea typeface="+mn-ea"/>
            </a:endParaRPr>
          </a:p>
        </p:txBody>
      </p:sp>
      <p:sp>
        <p:nvSpPr>
          <p:cNvPr id="27" name="矩形 14"/>
          <p:cNvSpPr>
            <a:spLocks noChangeArrowheads="1"/>
          </p:cNvSpPr>
          <p:nvPr/>
        </p:nvSpPr>
        <p:spPr bwMode="auto">
          <a:xfrm>
            <a:off x="467544" y="1916832"/>
            <a:ext cx="8370887" cy="646331"/>
          </a:xfrm>
          <a:prstGeom prst="rect">
            <a:avLst/>
          </a:prstGeom>
          <a:noFill/>
          <a:ln w="9525">
            <a:noFill/>
            <a:miter lim="800000"/>
            <a:headEnd/>
            <a:tailEnd/>
          </a:ln>
        </p:spPr>
        <p:txBody>
          <a:bodyPr>
            <a:spAutoFit/>
          </a:bodyPr>
          <a:lstStyle/>
          <a:p>
            <a:r>
              <a:rPr lang="zh-CN" altLang="en-US" sz="1800" b="1" kern="0" dirty="0" smtClean="0">
                <a:solidFill>
                  <a:srgbClr val="FF0000"/>
                </a:solidFill>
              </a:rPr>
              <a:t>矩形样片：</a:t>
            </a:r>
            <a:r>
              <a:rPr lang="zh-CN" altLang="en-US" sz="1800" b="1" dirty="0" smtClean="0"/>
              <a:t>通常</a:t>
            </a:r>
            <a:r>
              <a:rPr lang="zh-CN" altLang="en-US" sz="1800" b="1" dirty="0"/>
              <a:t>，外形尺寸为</a:t>
            </a:r>
            <a:r>
              <a:rPr lang="en-US" altLang="zh-CN" sz="1800" b="1" dirty="0"/>
              <a:t>2.5c m × 2.5c m × 1cm</a:t>
            </a:r>
            <a:r>
              <a:rPr lang="zh-CN" altLang="en-US" sz="1800" b="1" dirty="0"/>
              <a:t>，材料通常选用高温合金材料，必要时选用与被测件相同的材料，可用于</a:t>
            </a:r>
            <a:r>
              <a:rPr lang="zh-CN" altLang="en-US" sz="1800" b="1" dirty="0">
                <a:solidFill>
                  <a:srgbClr val="0000FF"/>
                </a:solidFill>
              </a:rPr>
              <a:t>多变色示温漆</a:t>
            </a:r>
            <a:r>
              <a:rPr lang="zh-CN" altLang="en-US" sz="1800" b="1" dirty="0"/>
              <a:t>和</a:t>
            </a:r>
            <a:r>
              <a:rPr lang="zh-CN" altLang="en-US" sz="1800" b="1" dirty="0">
                <a:solidFill>
                  <a:srgbClr val="0000FF"/>
                </a:solidFill>
              </a:rPr>
              <a:t>单变色示温漆</a:t>
            </a:r>
            <a:r>
              <a:rPr lang="zh-CN" altLang="en-US" sz="1800" b="1" dirty="0"/>
              <a:t>。</a:t>
            </a:r>
          </a:p>
        </p:txBody>
      </p:sp>
      <p:sp>
        <p:nvSpPr>
          <p:cNvPr id="28" name="矩形 15"/>
          <p:cNvSpPr>
            <a:spLocks noChangeArrowheads="1"/>
          </p:cNvSpPr>
          <p:nvPr/>
        </p:nvSpPr>
        <p:spPr bwMode="auto">
          <a:xfrm>
            <a:off x="395536" y="4509120"/>
            <a:ext cx="4770438" cy="1200329"/>
          </a:xfrm>
          <a:prstGeom prst="rect">
            <a:avLst/>
          </a:prstGeom>
          <a:noFill/>
          <a:ln w="9525">
            <a:noFill/>
            <a:miter lim="800000"/>
            <a:headEnd/>
            <a:tailEnd/>
          </a:ln>
        </p:spPr>
        <p:txBody>
          <a:bodyPr>
            <a:spAutoFit/>
          </a:bodyPr>
          <a:lstStyle/>
          <a:p>
            <a:r>
              <a:rPr lang="zh-CN" altLang="en-US" sz="1800" b="1" kern="0" dirty="0" smtClean="0">
                <a:solidFill>
                  <a:srgbClr val="FF0000"/>
                </a:solidFill>
              </a:rPr>
              <a:t>蝴蝶结样片：</a:t>
            </a:r>
            <a:r>
              <a:rPr lang="zh-CN" altLang="en-US" sz="1800" b="1" dirty="0" smtClean="0"/>
              <a:t>材料</a:t>
            </a:r>
            <a:r>
              <a:rPr lang="zh-CN" altLang="en-US" sz="1800" b="1" dirty="0"/>
              <a:t>通常也选用高温合金，但制作工艺与小正方形不同，其阻抗分布呈梯形分布，从而在蝶形片上呈现示温漆所有变色色彩，主要用于</a:t>
            </a:r>
            <a:r>
              <a:rPr lang="zh-CN" altLang="en-US" sz="1800" b="1" dirty="0">
                <a:solidFill>
                  <a:srgbClr val="0000FF"/>
                </a:solidFill>
              </a:rPr>
              <a:t>多变色示温漆</a:t>
            </a:r>
            <a:r>
              <a:rPr lang="zh-CN" altLang="en-US" sz="1800" b="1" dirty="0"/>
              <a:t>。</a:t>
            </a:r>
          </a:p>
        </p:txBody>
      </p:sp>
    </p:spTree>
    <p:extLst>
      <p:ext uri="{BB962C8B-B14F-4D97-AF65-F5344CB8AC3E}">
        <p14:creationId xmlns:p14="http://schemas.microsoft.com/office/powerpoint/2010/main" val="397035138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olidFill>
                  <a:schemeClr val="bg1"/>
                </a:solidFill>
              </a:rPr>
              <a:t>关键技术</a:t>
            </a:r>
            <a:endParaRPr lang="zh-CN" altLang="en-US" dirty="0">
              <a:solidFill>
                <a:schemeClr val="bg1"/>
              </a:solidFill>
            </a:endParaRPr>
          </a:p>
        </p:txBody>
      </p:sp>
      <p:sp>
        <p:nvSpPr>
          <p:cNvPr id="4" name="Oval 25"/>
          <p:cNvSpPr>
            <a:spLocks noChangeArrowheads="1"/>
          </p:cNvSpPr>
          <p:nvPr/>
        </p:nvSpPr>
        <p:spPr bwMode="gray">
          <a:xfrm>
            <a:off x="565150" y="2401888"/>
            <a:ext cx="2844800" cy="2867025"/>
          </a:xfrm>
          <a:prstGeom prst="ellipse">
            <a:avLst/>
          </a:prstGeom>
          <a:noFill/>
          <a:ln w="9525">
            <a:solidFill>
              <a:srgbClr val="B2B2B2">
                <a:alpha val="50000"/>
              </a:srgbClr>
            </a:solidFill>
            <a:round/>
            <a:headEnd/>
            <a:tailEnd/>
          </a:ln>
          <a:effectLst/>
          <a:extLst>
            <a:ext uri="{909E8E84-426E-40DD-AFC4-6F175D3DCCD1}">
              <a14:hiddenFill xmlns:a14="http://schemas.microsoft.com/office/drawing/2010/main">
                <a:solidFill>
                  <a:schemeClr val="accent1">
                    <a:alpha val="64999"/>
                  </a:scheme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grpSp>
        <p:nvGrpSpPr>
          <p:cNvPr id="5" name="Group 26"/>
          <p:cNvGrpSpPr>
            <a:grpSpLocks/>
          </p:cNvGrpSpPr>
          <p:nvPr/>
        </p:nvGrpSpPr>
        <p:grpSpPr bwMode="auto">
          <a:xfrm>
            <a:off x="792163" y="2651125"/>
            <a:ext cx="2378075" cy="2425700"/>
            <a:chOff x="579" y="1589"/>
            <a:chExt cx="1358" cy="1358"/>
          </a:xfrm>
          <a:gradFill flip="none" rotWithShape="1">
            <a:gsLst>
              <a:gs pos="0">
                <a:srgbClr val="0066CC">
                  <a:shade val="30000"/>
                  <a:satMod val="115000"/>
                </a:srgbClr>
              </a:gs>
              <a:gs pos="50000">
                <a:srgbClr val="0066CC">
                  <a:shade val="67500"/>
                  <a:satMod val="115000"/>
                </a:srgbClr>
              </a:gs>
              <a:gs pos="100000">
                <a:srgbClr val="0066CC">
                  <a:shade val="100000"/>
                  <a:satMod val="115000"/>
                </a:srgbClr>
              </a:gs>
            </a:gsLst>
            <a:lin ang="13500000" scaled="1"/>
            <a:tileRect/>
          </a:gradFill>
        </p:grpSpPr>
        <p:sp>
          <p:nvSpPr>
            <p:cNvPr id="6" name="Oval 27"/>
            <p:cNvSpPr>
              <a:spLocks noChangeArrowheads="1"/>
            </p:cNvSpPr>
            <p:nvPr/>
          </p:nvSpPr>
          <p:spPr bwMode="gray">
            <a:xfrm>
              <a:off x="579" y="1589"/>
              <a:ext cx="1358" cy="1358"/>
            </a:xfrm>
            <a:prstGeom prst="ellipse">
              <a:avLst/>
            </a:prstGeom>
            <a:grpFill/>
            <a:ln w="38100">
              <a:solidFill>
                <a:srgbClr val="F8F8F8"/>
              </a:solidFill>
              <a:round/>
              <a:headEnd/>
              <a:tailEnd/>
            </a:ln>
            <a:effectLst>
              <a:outerShdw dist="45791" dir="3378596" algn="ctr" rotWithShape="0">
                <a:srgbClr val="5F5F5F">
                  <a:alpha val="50000"/>
                </a:srgbClr>
              </a:outerShdw>
            </a:effectLst>
          </p:spPr>
          <p:txBody>
            <a:bodyPr wrap="none" anchor="ctr"/>
            <a:lstStyle/>
            <a:p>
              <a:endParaRPr lang="zh-CN" altLang="en-US">
                <a:solidFill>
                  <a:srgbClr val="000000"/>
                </a:solidFill>
              </a:endParaRPr>
            </a:p>
          </p:txBody>
        </p:sp>
        <p:sp>
          <p:nvSpPr>
            <p:cNvPr id="7" name="Oval 28"/>
            <p:cNvSpPr>
              <a:spLocks noChangeArrowheads="1"/>
            </p:cNvSpPr>
            <p:nvPr/>
          </p:nvSpPr>
          <p:spPr bwMode="gray">
            <a:xfrm>
              <a:off x="635" y="1642"/>
              <a:ext cx="1245" cy="1246"/>
            </a:xfrm>
            <a:prstGeom prst="ellipse">
              <a:avLst/>
            </a:prstGeom>
            <a:grpFill/>
            <a:ln>
              <a:noFill/>
            </a:ln>
            <a:effectLst>
              <a:outerShdw algn="ctr" rotWithShape="0">
                <a:srgbClr val="000000">
                  <a:alpha val="50000"/>
                </a:srgbClr>
              </a:outerShdw>
            </a:effectLst>
            <a:extLst>
              <a:ext uri="{91240B29-F687-4F45-9708-019B960494DF}">
                <a14:hiddenLine xmlns:a14="http://schemas.microsoft.com/office/drawing/2010/main" w="9525">
                  <a:solidFill>
                    <a:srgbClr val="DDDDDD"/>
                  </a:solidFill>
                  <a:round/>
                  <a:headEnd/>
                  <a:tailEnd/>
                </a14:hiddenLine>
              </a:ext>
            </a:extLst>
          </p:spPr>
          <p:txBody>
            <a:bodyPr wrap="none" anchor="ctr"/>
            <a:lstStyle/>
            <a:p>
              <a:endParaRPr lang="zh-CN" altLang="en-US">
                <a:solidFill>
                  <a:srgbClr val="000000"/>
                </a:solidFill>
              </a:endParaRPr>
            </a:p>
          </p:txBody>
        </p:sp>
        <p:sp>
          <p:nvSpPr>
            <p:cNvPr id="8" name="Oval 29"/>
            <p:cNvSpPr>
              <a:spLocks noChangeArrowheads="1"/>
            </p:cNvSpPr>
            <p:nvPr/>
          </p:nvSpPr>
          <p:spPr bwMode="gray">
            <a:xfrm>
              <a:off x="865" y="1880"/>
              <a:ext cx="797" cy="798"/>
            </a:xfrm>
            <a:prstGeom prst="ellipse">
              <a:avLst/>
            </a:prstGeom>
            <a:grpFill/>
            <a:ln>
              <a:noFill/>
            </a:ln>
            <a:effectLst/>
            <a:extLst>
              <a:ext uri="{91240B29-F687-4F45-9708-019B960494DF}">
                <a14:hiddenLine xmlns:a14="http://schemas.microsoft.com/office/drawing/2010/main" w="9525">
                  <a:solidFill>
                    <a:srgbClr val="B2B2B2"/>
                  </a:solidFill>
                  <a:round/>
                  <a:headEnd/>
                  <a:tailEnd/>
                </a14:hiddenLine>
              </a:ext>
              <a:ext uri="{AF507438-7753-43E0-B8FC-AC1667EBCBE1}">
                <a14:hiddenEffects xmlns:a14="http://schemas.microsoft.com/office/drawing/2010/main">
                  <a:effectLst>
                    <a:outerShdw dist="17961" dir="2700000" algn="ctr" rotWithShape="0">
                      <a:srgbClr val="000000">
                        <a:alpha val="50000"/>
                      </a:srgbClr>
                    </a:outerShdw>
                  </a:effectLst>
                </a14:hiddenEffects>
              </a:ext>
            </a:extLst>
          </p:spPr>
          <p:txBody>
            <a:bodyPr wrap="none" anchor="ctr"/>
            <a:lstStyle/>
            <a:p>
              <a:endParaRPr lang="zh-CN" altLang="en-US">
                <a:solidFill>
                  <a:srgbClr val="000000"/>
                </a:solidFill>
              </a:endParaRPr>
            </a:p>
          </p:txBody>
        </p:sp>
      </p:grpSp>
      <p:sp>
        <p:nvSpPr>
          <p:cNvPr id="9" name="Oval 30"/>
          <p:cNvSpPr>
            <a:spLocks noChangeArrowheads="1"/>
          </p:cNvSpPr>
          <p:nvPr/>
        </p:nvSpPr>
        <p:spPr bwMode="auto">
          <a:xfrm>
            <a:off x="388938" y="2217738"/>
            <a:ext cx="3216275" cy="3246437"/>
          </a:xfrm>
          <a:prstGeom prst="ellipse">
            <a:avLst/>
          </a:prstGeom>
          <a:noFill/>
          <a:ln w="19050">
            <a:solidFill>
              <a:srgbClr val="B2B2B2">
                <a:alpha val="50000"/>
              </a:srgbClr>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 name="Line 31"/>
          <p:cNvSpPr>
            <a:spLocks noChangeShapeType="1"/>
          </p:cNvSpPr>
          <p:nvPr/>
        </p:nvSpPr>
        <p:spPr bwMode="gray">
          <a:xfrm>
            <a:off x="212725" y="3848100"/>
            <a:ext cx="3552825" cy="0"/>
          </a:xfrm>
          <a:prstGeom prst="line">
            <a:avLst/>
          </a:prstGeom>
          <a:noFill/>
          <a:ln w="12700">
            <a:solidFill>
              <a:srgbClr val="808080">
                <a:alpha val="50000"/>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00"/>
              </a:solidFill>
            </a:endParaRPr>
          </a:p>
        </p:txBody>
      </p:sp>
      <p:sp>
        <p:nvSpPr>
          <p:cNvPr id="11" name="Line 32"/>
          <p:cNvSpPr>
            <a:spLocks noChangeShapeType="1"/>
          </p:cNvSpPr>
          <p:nvPr/>
        </p:nvSpPr>
        <p:spPr bwMode="gray">
          <a:xfrm>
            <a:off x="1989138" y="1978025"/>
            <a:ext cx="0" cy="3736975"/>
          </a:xfrm>
          <a:prstGeom prst="line">
            <a:avLst/>
          </a:prstGeom>
          <a:noFill/>
          <a:ln w="12700">
            <a:solidFill>
              <a:srgbClr val="808080">
                <a:alpha val="50000"/>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00"/>
              </a:solidFill>
            </a:endParaRPr>
          </a:p>
        </p:txBody>
      </p:sp>
      <p:grpSp>
        <p:nvGrpSpPr>
          <p:cNvPr id="12" name="Group 33"/>
          <p:cNvGrpSpPr>
            <a:grpSpLocks/>
          </p:cNvGrpSpPr>
          <p:nvPr/>
        </p:nvGrpSpPr>
        <p:grpSpPr bwMode="auto">
          <a:xfrm>
            <a:off x="2559050" y="2200275"/>
            <a:ext cx="339725" cy="339725"/>
            <a:chOff x="2928" y="2208"/>
            <a:chExt cx="262" cy="262"/>
          </a:xfrm>
          <a:solidFill>
            <a:srgbClr val="00B0F0"/>
          </a:solidFill>
        </p:grpSpPr>
        <p:sp>
          <p:nvSpPr>
            <p:cNvPr id="13" name="Oval 34"/>
            <p:cNvSpPr>
              <a:spLocks noChangeArrowheads="1"/>
            </p:cNvSpPr>
            <p:nvPr/>
          </p:nvSpPr>
          <p:spPr bwMode="gray">
            <a:xfrm>
              <a:off x="2928" y="2208"/>
              <a:ext cx="262" cy="262"/>
            </a:xfrm>
            <a:prstGeom prst="ellipse">
              <a:avLst/>
            </a:prstGeom>
            <a:grpFill/>
            <a:ln w="12700">
              <a:solidFill>
                <a:srgbClr val="0066CC"/>
              </a:solidFill>
              <a:round/>
              <a:headEnd/>
              <a:tailEnd/>
            </a:ln>
            <a:effectLst>
              <a:outerShdw dist="35921" dir="2700000" algn="ctr" rotWithShape="0">
                <a:srgbClr val="1C1C1C">
                  <a:alpha val="50000"/>
                </a:srgbClr>
              </a:outerShdw>
            </a:effectLst>
          </p:spPr>
          <p:txBody>
            <a:bodyPr wrap="none" anchor="ctr"/>
            <a:lstStyle/>
            <a:p>
              <a:endParaRPr lang="zh-CN" altLang="en-US">
                <a:solidFill>
                  <a:srgbClr val="000000"/>
                </a:solidFill>
              </a:endParaRPr>
            </a:p>
          </p:txBody>
        </p:sp>
        <p:sp>
          <p:nvSpPr>
            <p:cNvPr id="14" name="Oval 35"/>
            <p:cNvSpPr>
              <a:spLocks noChangeArrowheads="1"/>
            </p:cNvSpPr>
            <p:nvPr/>
          </p:nvSpPr>
          <p:spPr bwMode="gray">
            <a:xfrm>
              <a:off x="2949" y="2230"/>
              <a:ext cx="218" cy="218"/>
            </a:xfrm>
            <a:prstGeom prst="ellipse">
              <a:avLst/>
            </a:prstGeom>
            <a:grpFill/>
            <a:ln w="12700">
              <a:solidFill>
                <a:srgbClr val="DDDDDD"/>
              </a:solidFill>
              <a:round/>
              <a:headEnd/>
              <a:tailEnd/>
            </a:ln>
            <a:effectLst/>
            <a:extLst>
              <a:ext uri="{AF507438-7753-43E0-B8FC-AC1667EBCBE1}">
                <a14:hiddenEffects xmlns:a14="http://schemas.microsoft.com/office/drawing/2010/main">
                  <a:effectLst>
                    <a:outerShdw dist="17961" dir="2700000" algn="ctr" rotWithShape="0">
                      <a:srgbClr val="000000">
                        <a:alpha val="50000"/>
                      </a:srgbClr>
                    </a:outerShdw>
                  </a:effectLst>
                </a14:hiddenEffects>
              </a:ext>
            </a:extLst>
          </p:spPr>
          <p:txBody>
            <a:bodyPr wrap="none" anchor="ctr"/>
            <a:lstStyle/>
            <a:p>
              <a:endParaRPr lang="zh-CN" altLang="en-US">
                <a:solidFill>
                  <a:srgbClr val="000000"/>
                </a:solidFill>
              </a:endParaRPr>
            </a:p>
          </p:txBody>
        </p:sp>
      </p:grpSp>
      <p:sp>
        <p:nvSpPr>
          <p:cNvPr id="15" name="Rectangle 36"/>
          <p:cNvSpPr>
            <a:spLocks noChangeArrowheads="1"/>
          </p:cNvSpPr>
          <p:nvPr/>
        </p:nvSpPr>
        <p:spPr bwMode="black">
          <a:xfrm>
            <a:off x="3864601" y="3652790"/>
            <a:ext cx="2376264" cy="461665"/>
          </a:xfrm>
          <a:prstGeom prst="rect">
            <a:avLst/>
          </a:prstGeom>
          <a:noFill/>
          <a:ln>
            <a:noFill/>
          </a:ln>
          <a:effectLst/>
          <a:extLst>
            <a:ext uri="{909E8E84-426E-40DD-AFC4-6F175D3DCCD1}">
              <a14:hiddenFill xmlns:a14="http://schemas.microsoft.com/office/drawing/2010/main">
                <a:gradFill rotWithShape="1">
                  <a:gsLst>
                    <a:gs pos="0">
                      <a:schemeClr val="accent2"/>
                    </a:gs>
                    <a:gs pos="100000">
                      <a:schemeClr val="accent2">
                        <a:gamma/>
                        <a:tint val="73725"/>
                        <a:invGamma/>
                      </a:schemeClr>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50000"/>
                    </a:schemeClr>
                  </a:outerShdw>
                </a:effectLst>
              </a14:hiddenEffects>
            </a:ext>
          </a:extLst>
        </p:spPr>
        <p:txBody>
          <a:bodyPr wrap="square">
            <a:spAutoFit/>
          </a:bodyPr>
          <a:lstStyle/>
          <a:p>
            <a:r>
              <a:rPr lang="zh-CN" altLang="en-US" sz="2400" b="1" spc="200" dirty="0" smtClean="0">
                <a:solidFill>
                  <a:srgbClr val="080808"/>
                </a:solidFill>
                <a:latin typeface="楷体_GB2312" pitchFamily="49" charset="-122"/>
                <a:ea typeface="楷体_GB2312" pitchFamily="49" charset="-122"/>
              </a:rPr>
              <a:t>色彩量化</a:t>
            </a:r>
            <a:endParaRPr lang="en-US" altLang="zh-CN" sz="2400" b="1" spc="200" dirty="0">
              <a:solidFill>
                <a:srgbClr val="080808"/>
              </a:solidFill>
              <a:latin typeface="楷体_GB2312" pitchFamily="49" charset="-122"/>
              <a:ea typeface="楷体_GB2312" pitchFamily="49" charset="-122"/>
            </a:endParaRPr>
          </a:p>
        </p:txBody>
      </p:sp>
      <p:sp>
        <p:nvSpPr>
          <p:cNvPr id="17" name="Text Box 41"/>
          <p:cNvSpPr txBox="1">
            <a:spLocks noChangeArrowheads="1"/>
          </p:cNvSpPr>
          <p:nvPr/>
        </p:nvSpPr>
        <p:spPr bwMode="gray">
          <a:xfrm>
            <a:off x="984894" y="3580162"/>
            <a:ext cx="1987550" cy="584775"/>
          </a:xfrm>
          <a:prstGeom prst="rect">
            <a:avLst/>
          </a:prstGeom>
          <a:noFill/>
          <a:ln>
            <a:noFill/>
          </a:ln>
          <a:effectLst>
            <a:outerShdw dist="28398" dir="1593903" algn="ctr" rotWithShape="0">
              <a:srgbClr val="1C1C1C"/>
            </a:outerShdw>
          </a:effectLst>
          <a:extLst>
            <a:ext uri="{909E8E84-426E-40DD-AFC4-6F175D3DCCD1}">
              <a14:hiddenFill xmlns:a14="http://schemas.microsoft.com/office/drawing/2010/main">
                <a:gradFill rotWithShape="1">
                  <a:gsLst>
                    <a:gs pos="0">
                      <a:schemeClr val="accent2"/>
                    </a:gs>
                    <a:gs pos="100000">
                      <a:schemeClr val="accent2">
                        <a:gamma/>
                        <a:tint val="73725"/>
                        <a:invGamma/>
                      </a:schemeClr>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Lst>
        </p:spPr>
        <p:txBody>
          <a:bodyPr>
            <a:spAutoFit/>
          </a:bodyPr>
          <a:lstStyle/>
          <a:p>
            <a:pPr algn="ctr">
              <a:spcBef>
                <a:spcPct val="50000"/>
              </a:spcBef>
            </a:pPr>
            <a:r>
              <a:rPr lang="zh-CN" altLang="en-US" sz="3200" b="1" dirty="0" smtClean="0">
                <a:solidFill>
                  <a:srgbClr val="F8F8F8"/>
                </a:solidFill>
                <a:latin typeface="Times New Roman" charset="0"/>
                <a:ea typeface="宋体" charset="-122"/>
              </a:rPr>
              <a:t>关键技术</a:t>
            </a:r>
            <a:endParaRPr lang="en-US" altLang="zh-CN" sz="3200" b="1" dirty="0">
              <a:solidFill>
                <a:srgbClr val="F8F8F8"/>
              </a:solidFill>
              <a:latin typeface="Times New Roman" charset="0"/>
              <a:ea typeface="宋体" charset="-122"/>
            </a:endParaRPr>
          </a:p>
        </p:txBody>
      </p:sp>
      <p:grpSp>
        <p:nvGrpSpPr>
          <p:cNvPr id="18" name="Group 42"/>
          <p:cNvGrpSpPr>
            <a:grpSpLocks/>
          </p:cNvGrpSpPr>
          <p:nvPr/>
        </p:nvGrpSpPr>
        <p:grpSpPr bwMode="auto">
          <a:xfrm>
            <a:off x="3270250" y="2905125"/>
            <a:ext cx="339725" cy="339725"/>
            <a:chOff x="2928" y="2208"/>
            <a:chExt cx="262" cy="262"/>
          </a:xfrm>
          <a:solidFill>
            <a:srgbClr val="92D050"/>
          </a:solidFill>
        </p:grpSpPr>
        <p:sp>
          <p:nvSpPr>
            <p:cNvPr id="19" name="Oval 43"/>
            <p:cNvSpPr>
              <a:spLocks noChangeArrowheads="1"/>
            </p:cNvSpPr>
            <p:nvPr/>
          </p:nvSpPr>
          <p:spPr bwMode="gray">
            <a:xfrm>
              <a:off x="2928" y="2208"/>
              <a:ext cx="262" cy="262"/>
            </a:xfrm>
            <a:prstGeom prst="ellipse">
              <a:avLst/>
            </a:prstGeom>
            <a:grpFill/>
            <a:ln w="12700">
              <a:solidFill>
                <a:srgbClr val="F8F8F8"/>
              </a:solidFill>
              <a:round/>
              <a:headEnd/>
              <a:tailEnd/>
            </a:ln>
            <a:effectLst>
              <a:outerShdw dist="35921" dir="2700000" algn="ctr" rotWithShape="0">
                <a:srgbClr val="1C1C1C">
                  <a:alpha val="50000"/>
                </a:srgbClr>
              </a:outerShdw>
            </a:effectLst>
          </p:spPr>
          <p:txBody>
            <a:bodyPr wrap="none" anchor="ctr"/>
            <a:lstStyle/>
            <a:p>
              <a:endParaRPr lang="zh-CN" altLang="en-US">
                <a:solidFill>
                  <a:srgbClr val="000000"/>
                </a:solidFill>
              </a:endParaRPr>
            </a:p>
          </p:txBody>
        </p:sp>
        <p:sp>
          <p:nvSpPr>
            <p:cNvPr id="20" name="Oval 44"/>
            <p:cNvSpPr>
              <a:spLocks noChangeArrowheads="1"/>
            </p:cNvSpPr>
            <p:nvPr/>
          </p:nvSpPr>
          <p:spPr bwMode="gray">
            <a:xfrm>
              <a:off x="2949" y="2230"/>
              <a:ext cx="218" cy="218"/>
            </a:xfrm>
            <a:prstGeom prst="ellipse">
              <a:avLst/>
            </a:prstGeom>
            <a:grpFill/>
            <a:ln>
              <a:noFill/>
            </a:ln>
            <a:effectLst/>
            <a:extLst>
              <a:ext uri="{91240B29-F687-4F45-9708-019B960494DF}">
                <a14:hiddenLine xmlns:a14="http://schemas.microsoft.com/office/drawing/2010/main" w="12700">
                  <a:solidFill>
                    <a:srgbClr val="DDDDDD"/>
                  </a:solidFill>
                  <a:round/>
                  <a:headEnd/>
                  <a:tailEnd/>
                </a14:hiddenLine>
              </a:ext>
              <a:ext uri="{AF507438-7753-43E0-B8FC-AC1667EBCBE1}">
                <a14:hiddenEffects xmlns:a14="http://schemas.microsoft.com/office/drawing/2010/main">
                  <a:effectLst>
                    <a:outerShdw dist="17961" dir="2700000" algn="ctr" rotWithShape="0">
                      <a:srgbClr val="000000">
                        <a:alpha val="50000"/>
                      </a:srgbClr>
                    </a:outerShdw>
                  </a:effectLst>
                </a14:hiddenEffects>
              </a:ext>
            </a:extLst>
          </p:spPr>
          <p:txBody>
            <a:bodyPr wrap="none" anchor="ctr"/>
            <a:lstStyle/>
            <a:p>
              <a:endParaRPr lang="zh-CN" altLang="en-US">
                <a:solidFill>
                  <a:srgbClr val="000000"/>
                </a:solidFill>
              </a:endParaRPr>
            </a:p>
          </p:txBody>
        </p:sp>
      </p:grpSp>
      <p:grpSp>
        <p:nvGrpSpPr>
          <p:cNvPr id="21" name="Group 45"/>
          <p:cNvGrpSpPr>
            <a:grpSpLocks/>
          </p:cNvGrpSpPr>
          <p:nvPr/>
        </p:nvGrpSpPr>
        <p:grpSpPr bwMode="auto">
          <a:xfrm>
            <a:off x="3502025" y="3673475"/>
            <a:ext cx="339725" cy="339725"/>
            <a:chOff x="2928" y="2208"/>
            <a:chExt cx="262" cy="262"/>
          </a:xfrm>
          <a:solidFill>
            <a:srgbClr val="FF33CC"/>
          </a:solidFill>
        </p:grpSpPr>
        <p:sp>
          <p:nvSpPr>
            <p:cNvPr id="22" name="Oval 46"/>
            <p:cNvSpPr>
              <a:spLocks noChangeArrowheads="1"/>
            </p:cNvSpPr>
            <p:nvPr/>
          </p:nvSpPr>
          <p:spPr bwMode="gray">
            <a:xfrm>
              <a:off x="2928" y="2208"/>
              <a:ext cx="262" cy="262"/>
            </a:xfrm>
            <a:prstGeom prst="ellipse">
              <a:avLst/>
            </a:prstGeom>
            <a:grpFill/>
            <a:ln w="12700">
              <a:solidFill>
                <a:srgbClr val="F8F8F8"/>
              </a:solidFill>
              <a:round/>
              <a:headEnd/>
              <a:tailEnd/>
            </a:ln>
            <a:effectLst>
              <a:outerShdw dist="35921" dir="2700000" algn="ctr" rotWithShape="0">
                <a:srgbClr val="1C1C1C">
                  <a:alpha val="50000"/>
                </a:srgbClr>
              </a:outerShdw>
            </a:effectLst>
          </p:spPr>
          <p:txBody>
            <a:bodyPr wrap="none" anchor="ctr"/>
            <a:lstStyle/>
            <a:p>
              <a:endParaRPr lang="zh-CN" altLang="en-US">
                <a:solidFill>
                  <a:srgbClr val="000000"/>
                </a:solidFill>
              </a:endParaRPr>
            </a:p>
          </p:txBody>
        </p:sp>
        <p:sp>
          <p:nvSpPr>
            <p:cNvPr id="23" name="Oval 47"/>
            <p:cNvSpPr>
              <a:spLocks noChangeArrowheads="1"/>
            </p:cNvSpPr>
            <p:nvPr/>
          </p:nvSpPr>
          <p:spPr bwMode="gray">
            <a:xfrm>
              <a:off x="2949" y="2230"/>
              <a:ext cx="218" cy="218"/>
            </a:xfrm>
            <a:prstGeom prst="ellipse">
              <a:avLst/>
            </a:prstGeom>
            <a:grpFill/>
            <a:ln>
              <a:noFill/>
            </a:ln>
            <a:effectLst/>
            <a:extLst>
              <a:ext uri="{91240B29-F687-4F45-9708-019B960494DF}">
                <a14:hiddenLine xmlns:a14="http://schemas.microsoft.com/office/drawing/2010/main" w="12700">
                  <a:solidFill>
                    <a:srgbClr val="DDDDDD"/>
                  </a:solidFill>
                  <a:round/>
                  <a:headEnd/>
                  <a:tailEnd/>
                </a14:hiddenLine>
              </a:ext>
              <a:ext uri="{AF507438-7753-43E0-B8FC-AC1667EBCBE1}">
                <a14:hiddenEffects xmlns:a14="http://schemas.microsoft.com/office/drawing/2010/main">
                  <a:effectLst>
                    <a:outerShdw dist="17961" dir="2700000" algn="ctr" rotWithShape="0">
                      <a:srgbClr val="000000">
                        <a:alpha val="50000"/>
                      </a:srgbClr>
                    </a:outerShdw>
                  </a:effectLst>
                </a14:hiddenEffects>
              </a:ext>
            </a:extLst>
          </p:spPr>
          <p:txBody>
            <a:bodyPr wrap="none" anchor="ctr"/>
            <a:lstStyle/>
            <a:p>
              <a:endParaRPr lang="zh-CN" altLang="en-US">
                <a:solidFill>
                  <a:srgbClr val="000000"/>
                </a:solidFill>
              </a:endParaRPr>
            </a:p>
          </p:txBody>
        </p:sp>
      </p:grpSp>
      <p:grpSp>
        <p:nvGrpSpPr>
          <p:cNvPr id="24" name="Group 48"/>
          <p:cNvGrpSpPr>
            <a:grpSpLocks/>
          </p:cNvGrpSpPr>
          <p:nvPr/>
        </p:nvGrpSpPr>
        <p:grpSpPr bwMode="auto">
          <a:xfrm>
            <a:off x="3260725" y="4489450"/>
            <a:ext cx="339725" cy="339725"/>
            <a:chOff x="2928" y="2208"/>
            <a:chExt cx="262" cy="262"/>
          </a:xfrm>
          <a:solidFill>
            <a:schemeClr val="accent2">
              <a:lumMod val="60000"/>
              <a:lumOff val="40000"/>
            </a:schemeClr>
          </a:solidFill>
        </p:grpSpPr>
        <p:sp>
          <p:nvSpPr>
            <p:cNvPr id="25" name="Oval 49"/>
            <p:cNvSpPr>
              <a:spLocks noChangeArrowheads="1"/>
            </p:cNvSpPr>
            <p:nvPr/>
          </p:nvSpPr>
          <p:spPr bwMode="gray">
            <a:xfrm>
              <a:off x="2928" y="2208"/>
              <a:ext cx="262" cy="262"/>
            </a:xfrm>
            <a:prstGeom prst="ellipse">
              <a:avLst/>
            </a:prstGeom>
            <a:grpFill/>
            <a:ln w="12700">
              <a:solidFill>
                <a:srgbClr val="F8F8F8"/>
              </a:solidFill>
              <a:round/>
              <a:headEnd/>
              <a:tailEnd/>
            </a:ln>
            <a:effectLst>
              <a:outerShdw dist="35921" dir="2700000" algn="ctr" rotWithShape="0">
                <a:srgbClr val="1C1C1C">
                  <a:alpha val="50000"/>
                </a:srgbClr>
              </a:outerShdw>
            </a:effectLst>
          </p:spPr>
          <p:txBody>
            <a:bodyPr wrap="none" anchor="ctr"/>
            <a:lstStyle/>
            <a:p>
              <a:endParaRPr lang="zh-CN" altLang="en-US">
                <a:solidFill>
                  <a:srgbClr val="000000"/>
                </a:solidFill>
              </a:endParaRPr>
            </a:p>
          </p:txBody>
        </p:sp>
        <p:sp>
          <p:nvSpPr>
            <p:cNvPr id="26" name="Oval 50"/>
            <p:cNvSpPr>
              <a:spLocks noChangeArrowheads="1"/>
            </p:cNvSpPr>
            <p:nvPr/>
          </p:nvSpPr>
          <p:spPr bwMode="gray">
            <a:xfrm>
              <a:off x="2949" y="2230"/>
              <a:ext cx="218" cy="218"/>
            </a:xfrm>
            <a:prstGeom prst="ellipse">
              <a:avLst/>
            </a:prstGeom>
            <a:grpFill/>
            <a:ln w="12700">
              <a:solidFill>
                <a:srgbClr val="DDDDDD"/>
              </a:solidFill>
              <a:round/>
              <a:headEnd/>
              <a:tailEnd/>
            </a:ln>
            <a:effectLst/>
            <a:extLst>
              <a:ext uri="{AF507438-7753-43E0-B8FC-AC1667EBCBE1}">
                <a14:hiddenEffects xmlns:a14="http://schemas.microsoft.com/office/drawing/2010/main">
                  <a:effectLst>
                    <a:outerShdw dist="17961" dir="2700000" algn="ctr" rotWithShape="0">
                      <a:srgbClr val="000000">
                        <a:alpha val="50000"/>
                      </a:srgbClr>
                    </a:outerShdw>
                  </a:effectLst>
                </a14:hiddenEffects>
              </a:ext>
            </a:extLst>
          </p:spPr>
          <p:txBody>
            <a:bodyPr wrap="none" anchor="ctr"/>
            <a:lstStyle/>
            <a:p>
              <a:endParaRPr lang="zh-CN" altLang="en-US">
                <a:solidFill>
                  <a:srgbClr val="000000"/>
                </a:solidFill>
              </a:endParaRPr>
            </a:p>
          </p:txBody>
        </p:sp>
      </p:grpSp>
      <p:grpSp>
        <p:nvGrpSpPr>
          <p:cNvPr id="27" name="Group 51"/>
          <p:cNvGrpSpPr>
            <a:grpSpLocks/>
          </p:cNvGrpSpPr>
          <p:nvPr/>
        </p:nvGrpSpPr>
        <p:grpSpPr bwMode="auto">
          <a:xfrm>
            <a:off x="2635250" y="5111750"/>
            <a:ext cx="339725" cy="339725"/>
            <a:chOff x="2928" y="2208"/>
            <a:chExt cx="262" cy="262"/>
          </a:xfrm>
          <a:solidFill>
            <a:srgbClr val="FFFF00"/>
          </a:solidFill>
        </p:grpSpPr>
        <p:sp>
          <p:nvSpPr>
            <p:cNvPr id="28" name="Oval 52"/>
            <p:cNvSpPr>
              <a:spLocks noChangeArrowheads="1"/>
            </p:cNvSpPr>
            <p:nvPr/>
          </p:nvSpPr>
          <p:spPr bwMode="gray">
            <a:xfrm>
              <a:off x="2928" y="2208"/>
              <a:ext cx="262" cy="262"/>
            </a:xfrm>
            <a:prstGeom prst="ellipse">
              <a:avLst/>
            </a:prstGeom>
            <a:grpFill/>
            <a:ln w="12700">
              <a:solidFill>
                <a:srgbClr val="F8F8F8"/>
              </a:solidFill>
              <a:round/>
              <a:headEnd/>
              <a:tailEnd/>
            </a:ln>
            <a:effectLst>
              <a:outerShdw dist="35921" dir="2700000" algn="ctr" rotWithShape="0">
                <a:srgbClr val="1C1C1C">
                  <a:alpha val="50000"/>
                </a:srgbClr>
              </a:outerShdw>
            </a:effectLst>
          </p:spPr>
          <p:txBody>
            <a:bodyPr wrap="none" anchor="ctr"/>
            <a:lstStyle/>
            <a:p>
              <a:endParaRPr lang="zh-CN" altLang="en-US">
                <a:solidFill>
                  <a:srgbClr val="000000"/>
                </a:solidFill>
              </a:endParaRPr>
            </a:p>
          </p:txBody>
        </p:sp>
        <p:sp>
          <p:nvSpPr>
            <p:cNvPr id="29" name="Oval 53"/>
            <p:cNvSpPr>
              <a:spLocks noChangeArrowheads="1"/>
            </p:cNvSpPr>
            <p:nvPr/>
          </p:nvSpPr>
          <p:spPr bwMode="gray">
            <a:xfrm>
              <a:off x="2949" y="2230"/>
              <a:ext cx="218" cy="218"/>
            </a:xfrm>
            <a:prstGeom prst="ellipse">
              <a:avLst/>
            </a:prstGeom>
            <a:grpFill/>
            <a:ln>
              <a:noFill/>
            </a:ln>
            <a:effectLst/>
            <a:extLst>
              <a:ext uri="{91240B29-F687-4F45-9708-019B960494DF}">
                <a14:hiddenLine xmlns:a14="http://schemas.microsoft.com/office/drawing/2010/main" w="12700">
                  <a:solidFill>
                    <a:srgbClr val="DDDDDD"/>
                  </a:solidFill>
                  <a:round/>
                  <a:headEnd/>
                  <a:tailEnd/>
                </a14:hiddenLine>
              </a:ext>
              <a:ext uri="{AF507438-7753-43E0-B8FC-AC1667EBCBE1}">
                <a14:hiddenEffects xmlns:a14="http://schemas.microsoft.com/office/drawing/2010/main">
                  <a:effectLst>
                    <a:outerShdw dist="17961" dir="2700000" algn="ctr" rotWithShape="0">
                      <a:srgbClr val="000000">
                        <a:alpha val="50000"/>
                      </a:srgbClr>
                    </a:outerShdw>
                  </a:effectLst>
                </a14:hiddenEffects>
              </a:ext>
            </a:extLst>
          </p:spPr>
          <p:txBody>
            <a:bodyPr wrap="none" anchor="ctr"/>
            <a:lstStyle/>
            <a:p>
              <a:endParaRPr lang="zh-CN" altLang="en-US">
                <a:solidFill>
                  <a:srgbClr val="000000"/>
                </a:solidFill>
              </a:endParaRPr>
            </a:p>
          </p:txBody>
        </p:sp>
      </p:grpSp>
      <p:sp>
        <p:nvSpPr>
          <p:cNvPr id="33" name="Rectangle 36"/>
          <p:cNvSpPr>
            <a:spLocks noChangeArrowheads="1"/>
          </p:cNvSpPr>
          <p:nvPr/>
        </p:nvSpPr>
        <p:spPr bwMode="black">
          <a:xfrm>
            <a:off x="3850065" y="4428479"/>
            <a:ext cx="1800200" cy="461665"/>
          </a:xfrm>
          <a:prstGeom prst="rect">
            <a:avLst/>
          </a:prstGeom>
          <a:noFill/>
          <a:ln>
            <a:noFill/>
          </a:ln>
          <a:effectLst/>
          <a:extLst>
            <a:ext uri="{909E8E84-426E-40DD-AFC4-6F175D3DCCD1}">
              <a14:hiddenFill xmlns:a14="http://schemas.microsoft.com/office/drawing/2010/main">
                <a:gradFill rotWithShape="1">
                  <a:gsLst>
                    <a:gs pos="0">
                      <a:schemeClr val="accent2"/>
                    </a:gs>
                    <a:gs pos="100000">
                      <a:schemeClr val="accent2">
                        <a:gamma/>
                        <a:tint val="73725"/>
                        <a:invGamma/>
                      </a:schemeClr>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50000"/>
                    </a:schemeClr>
                  </a:outerShdw>
                </a:effectLst>
              </a14:hiddenEffects>
            </a:ext>
          </a:extLst>
        </p:spPr>
        <p:txBody>
          <a:bodyPr wrap="square">
            <a:spAutoFit/>
          </a:bodyPr>
          <a:lstStyle/>
          <a:p>
            <a:r>
              <a:rPr lang="zh-CN" altLang="en-US" sz="2400" b="1" spc="200" dirty="0" smtClean="0">
                <a:solidFill>
                  <a:srgbClr val="080808"/>
                </a:solidFill>
                <a:latin typeface="楷体_GB2312" pitchFamily="49" charset="-122"/>
                <a:ea typeface="楷体_GB2312" pitchFamily="49" charset="-122"/>
              </a:rPr>
              <a:t>图像分割</a:t>
            </a:r>
            <a:endParaRPr lang="en-US" altLang="zh-CN" sz="2400" b="1" spc="200" dirty="0">
              <a:solidFill>
                <a:srgbClr val="080808"/>
              </a:solidFill>
              <a:latin typeface="楷体_GB2312" pitchFamily="49" charset="-122"/>
              <a:ea typeface="楷体_GB2312" pitchFamily="49" charset="-122"/>
            </a:endParaRPr>
          </a:p>
        </p:txBody>
      </p:sp>
      <p:sp>
        <p:nvSpPr>
          <p:cNvPr id="34" name="Rectangle 36"/>
          <p:cNvSpPr>
            <a:spLocks noChangeArrowheads="1"/>
          </p:cNvSpPr>
          <p:nvPr/>
        </p:nvSpPr>
        <p:spPr bwMode="black">
          <a:xfrm>
            <a:off x="3758974" y="2844154"/>
            <a:ext cx="4098410" cy="461665"/>
          </a:xfrm>
          <a:prstGeom prst="rect">
            <a:avLst/>
          </a:prstGeom>
          <a:noFill/>
          <a:ln>
            <a:noFill/>
          </a:ln>
          <a:effectLst/>
          <a:extLst>
            <a:ext uri="{909E8E84-426E-40DD-AFC4-6F175D3DCCD1}">
              <a14:hiddenFill xmlns:a14="http://schemas.microsoft.com/office/drawing/2010/main">
                <a:gradFill rotWithShape="1">
                  <a:gsLst>
                    <a:gs pos="0">
                      <a:schemeClr val="accent2"/>
                    </a:gs>
                    <a:gs pos="100000">
                      <a:schemeClr val="accent2">
                        <a:gamma/>
                        <a:tint val="73725"/>
                        <a:invGamma/>
                      </a:schemeClr>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50000"/>
                    </a:schemeClr>
                  </a:outerShdw>
                </a:effectLst>
              </a14:hiddenEffects>
            </a:ext>
          </a:extLst>
        </p:spPr>
        <p:txBody>
          <a:bodyPr wrap="square">
            <a:spAutoFit/>
          </a:bodyPr>
          <a:lstStyle/>
          <a:p>
            <a:r>
              <a:rPr lang="zh-CN" altLang="en-US" sz="2400" b="1" dirty="0" smtClean="0">
                <a:solidFill>
                  <a:srgbClr val="FF0000"/>
                </a:solidFill>
                <a:latin typeface="楷体_GB2312" pitchFamily="49" charset="-122"/>
                <a:ea typeface="楷体_GB2312" pitchFamily="49" charset="-122"/>
              </a:rPr>
              <a:t>图像预处理</a:t>
            </a:r>
            <a:endParaRPr lang="en-US" altLang="zh-CN" sz="2400" b="1" dirty="0">
              <a:solidFill>
                <a:srgbClr val="FF0000"/>
              </a:solidFill>
              <a:latin typeface="楷体_GB2312" pitchFamily="49" charset="-122"/>
              <a:ea typeface="楷体_GB2312" pitchFamily="49" charset="-122"/>
            </a:endParaRPr>
          </a:p>
        </p:txBody>
      </p:sp>
      <p:sp>
        <p:nvSpPr>
          <p:cNvPr id="35" name="Rectangle 36"/>
          <p:cNvSpPr>
            <a:spLocks noChangeArrowheads="1"/>
          </p:cNvSpPr>
          <p:nvPr/>
        </p:nvSpPr>
        <p:spPr bwMode="black">
          <a:xfrm>
            <a:off x="3140929" y="5140277"/>
            <a:ext cx="4212482" cy="461665"/>
          </a:xfrm>
          <a:prstGeom prst="rect">
            <a:avLst/>
          </a:prstGeom>
          <a:noFill/>
          <a:ln>
            <a:noFill/>
          </a:ln>
          <a:effectLst/>
          <a:extLst>
            <a:ext uri="{909E8E84-426E-40DD-AFC4-6F175D3DCCD1}">
              <a14:hiddenFill xmlns:a14="http://schemas.microsoft.com/office/drawing/2010/main">
                <a:gradFill rotWithShape="1">
                  <a:gsLst>
                    <a:gs pos="0">
                      <a:schemeClr val="accent2"/>
                    </a:gs>
                    <a:gs pos="100000">
                      <a:schemeClr val="accent2">
                        <a:gamma/>
                        <a:tint val="73725"/>
                        <a:invGamma/>
                      </a:schemeClr>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50000"/>
                    </a:schemeClr>
                  </a:outerShdw>
                </a:effectLst>
              </a14:hiddenEffects>
            </a:ext>
          </a:extLst>
        </p:spPr>
        <p:txBody>
          <a:bodyPr wrap="square">
            <a:spAutoFit/>
          </a:bodyPr>
          <a:lstStyle/>
          <a:p>
            <a:r>
              <a:rPr lang="zh-CN" altLang="en-US" sz="2400" b="1" spc="200" dirty="0" smtClean="0">
                <a:solidFill>
                  <a:srgbClr val="080808"/>
                </a:solidFill>
                <a:latin typeface="楷体_GB2312" pitchFamily="49" charset="-122"/>
                <a:ea typeface="楷体_GB2312" pitchFamily="49" charset="-122"/>
              </a:rPr>
              <a:t>温度识别</a:t>
            </a:r>
            <a:endParaRPr lang="en-US" altLang="zh-CN" sz="2400" b="1" spc="200" dirty="0">
              <a:solidFill>
                <a:srgbClr val="080808"/>
              </a:solidFill>
              <a:latin typeface="楷体_GB2312" pitchFamily="49" charset="-122"/>
              <a:ea typeface="楷体_GB2312" pitchFamily="49" charset="-122"/>
            </a:endParaRPr>
          </a:p>
        </p:txBody>
      </p:sp>
      <p:sp>
        <p:nvSpPr>
          <p:cNvPr id="32" name="Rectangle 36"/>
          <p:cNvSpPr>
            <a:spLocks noChangeArrowheads="1"/>
          </p:cNvSpPr>
          <p:nvPr/>
        </p:nvSpPr>
        <p:spPr bwMode="black">
          <a:xfrm>
            <a:off x="3131502" y="2090785"/>
            <a:ext cx="4098410" cy="461665"/>
          </a:xfrm>
          <a:prstGeom prst="rect">
            <a:avLst/>
          </a:prstGeom>
          <a:noFill/>
          <a:ln>
            <a:noFill/>
          </a:ln>
          <a:effectLst/>
          <a:extLst>
            <a:ext uri="{909E8E84-426E-40DD-AFC4-6F175D3DCCD1}">
              <a14:hiddenFill xmlns:a14="http://schemas.microsoft.com/office/drawing/2010/main">
                <a:gradFill rotWithShape="1">
                  <a:gsLst>
                    <a:gs pos="0">
                      <a:schemeClr val="accent2"/>
                    </a:gs>
                    <a:gs pos="100000">
                      <a:schemeClr val="accent2">
                        <a:gamma/>
                        <a:tint val="73725"/>
                        <a:invGamma/>
                      </a:schemeClr>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50000"/>
                    </a:schemeClr>
                  </a:outerShdw>
                </a:effectLst>
              </a14:hiddenEffects>
            </a:ext>
          </a:extLst>
        </p:spPr>
        <p:txBody>
          <a:bodyPr wrap="square">
            <a:spAutoFit/>
          </a:bodyPr>
          <a:lstStyle/>
          <a:p>
            <a:r>
              <a:rPr lang="zh-CN" altLang="en-US" sz="2400" b="1" dirty="0" smtClean="0">
                <a:latin typeface="楷体_GB2312" pitchFamily="49" charset="-122"/>
                <a:ea typeface="楷体_GB2312" pitchFamily="49" charset="-122"/>
              </a:rPr>
              <a:t>标准色谱数据库</a:t>
            </a:r>
            <a:endParaRPr lang="en-US" altLang="zh-CN" sz="2400" b="1" dirty="0">
              <a:latin typeface="楷体_GB2312" pitchFamily="49" charset="-122"/>
              <a:ea typeface="楷体_GB2312" pitchFamily="49" charset="-122"/>
            </a:endParaRPr>
          </a:p>
        </p:txBody>
      </p:sp>
    </p:spTree>
    <p:custDataLst>
      <p:tags r:id="rId1"/>
    </p:custDataLst>
    <p:extLst>
      <p:ext uri="{BB962C8B-B14F-4D97-AF65-F5344CB8AC3E}">
        <p14:creationId xmlns:p14="http://schemas.microsoft.com/office/powerpoint/2010/main" val="3298064440"/>
      </p:ext>
    </p:extLst>
  </p:cSld>
  <p:clrMapOvr>
    <a:masterClrMapping/>
  </p:clrMapOvr>
  <p:transition advTm="6310"/>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olidFill>
                  <a:schemeClr val="bg1"/>
                </a:solidFill>
              </a:rPr>
              <a:t>关键技术</a:t>
            </a:r>
            <a:endParaRPr lang="zh-CN" altLang="en-US" dirty="0">
              <a:solidFill>
                <a:schemeClr val="bg1"/>
              </a:solidFill>
            </a:endParaRPr>
          </a:p>
        </p:txBody>
      </p:sp>
      <p:sp>
        <p:nvSpPr>
          <p:cNvPr id="6" name="矩形 5"/>
          <p:cNvSpPr/>
          <p:nvPr/>
        </p:nvSpPr>
        <p:spPr bwMode="auto">
          <a:xfrm>
            <a:off x="395536" y="908720"/>
            <a:ext cx="8669337" cy="576262"/>
          </a:xfrm>
          <a:prstGeom prst="rect">
            <a:avLst/>
          </a:prstGeom>
          <a:ln>
            <a:headEnd/>
            <a:tailEnd/>
          </a:ln>
        </p:spPr>
        <p:style>
          <a:lnRef idx="1">
            <a:schemeClr val="accent3"/>
          </a:lnRef>
          <a:fillRef idx="3">
            <a:schemeClr val="accent3"/>
          </a:fillRef>
          <a:effectRef idx="2">
            <a:schemeClr val="accent3"/>
          </a:effectRef>
          <a:fontRef idx="minor">
            <a:schemeClr val="lt1"/>
          </a:fontRef>
        </p:style>
        <p:txBody>
          <a:bodyPr lIns="108000" tIns="108000" rIns="108000" bIns="108000" anchor="ctr"/>
          <a:lstStyle/>
          <a:p>
            <a:pPr marL="342900" indent="-342900" eaLnBrk="0" fontAlgn="ctr" hangingPunct="0">
              <a:buFont typeface="Wingdings" pitchFamily="2" charset="2"/>
              <a:buChar char="Ø"/>
              <a:defRPr/>
            </a:pPr>
            <a:r>
              <a:rPr lang="zh-CN" altLang="en-US" sz="2400" b="1" dirty="0" smtClean="0">
                <a:solidFill>
                  <a:srgbClr val="FF0000"/>
                </a:solidFill>
                <a:latin typeface="+mj-lt"/>
                <a:ea typeface="黑体" pitchFamily="2" charset="-122"/>
              </a:rPr>
              <a:t>颜色空间</a:t>
            </a:r>
            <a:endParaRPr lang="zh-CN" altLang="en-US" sz="2400" b="1" dirty="0">
              <a:solidFill>
                <a:srgbClr val="FF0000"/>
              </a:solidFill>
              <a:latin typeface="+mj-lt"/>
              <a:ea typeface="黑体" pitchFamily="2" charset="-122"/>
            </a:endParaRPr>
          </a:p>
        </p:txBody>
      </p:sp>
      <p:sp>
        <p:nvSpPr>
          <p:cNvPr id="21" name="矩形 3"/>
          <p:cNvSpPr>
            <a:spLocks noChangeArrowheads="1"/>
          </p:cNvSpPr>
          <p:nvPr/>
        </p:nvSpPr>
        <p:spPr bwMode="auto">
          <a:xfrm>
            <a:off x="454679" y="1841818"/>
            <a:ext cx="7470775" cy="707886"/>
          </a:xfrm>
          <a:prstGeom prst="rect">
            <a:avLst/>
          </a:prstGeom>
          <a:noFill/>
          <a:ln w="9525">
            <a:noFill/>
            <a:miter lim="800000"/>
            <a:headEnd/>
            <a:tailEnd/>
          </a:ln>
        </p:spPr>
        <p:txBody>
          <a:bodyPr>
            <a:spAutoFit/>
          </a:bodyPr>
          <a:lstStyle/>
          <a:p>
            <a:pPr algn="l"/>
            <a:r>
              <a:rPr lang="zh-CN" altLang="zh-CN" sz="2000" b="1" dirty="0"/>
              <a:t>一般说来，相机采集的彩色图像采用</a:t>
            </a:r>
            <a:r>
              <a:rPr lang="en-US" altLang="zh-CN" sz="2000" b="1" dirty="0"/>
              <a:t>RGB</a:t>
            </a:r>
            <a:r>
              <a:rPr lang="zh-CN" altLang="zh-CN" sz="2000" b="1" dirty="0"/>
              <a:t>颜色模型来描述，</a:t>
            </a:r>
            <a:r>
              <a:rPr lang="en-US" altLang="zh-CN" sz="2000" b="1" dirty="0"/>
              <a:t>HSL</a:t>
            </a:r>
            <a:r>
              <a:rPr lang="zh-CN" altLang="zh-CN" sz="2000" b="1" dirty="0"/>
              <a:t>颜色模型则与人眼色彩感知相吻合且具有视觉一致性颜色空间。</a:t>
            </a:r>
            <a:endParaRPr lang="zh-CN" altLang="en-US" sz="2000" b="1" dirty="0"/>
          </a:p>
        </p:txBody>
      </p:sp>
      <p:sp>
        <p:nvSpPr>
          <p:cNvPr id="24" name="矩形 5"/>
          <p:cNvSpPr>
            <a:spLocks noChangeArrowheads="1"/>
          </p:cNvSpPr>
          <p:nvPr/>
        </p:nvSpPr>
        <p:spPr bwMode="auto">
          <a:xfrm>
            <a:off x="611560" y="3293120"/>
            <a:ext cx="7470775" cy="2862322"/>
          </a:xfrm>
          <a:prstGeom prst="rect">
            <a:avLst/>
          </a:prstGeom>
          <a:noFill/>
          <a:ln w="9525">
            <a:noFill/>
            <a:miter lim="800000"/>
            <a:headEnd/>
            <a:tailEnd/>
          </a:ln>
        </p:spPr>
        <p:txBody>
          <a:bodyPr>
            <a:spAutoFit/>
          </a:bodyPr>
          <a:lstStyle/>
          <a:p>
            <a:pPr algn="l"/>
            <a:r>
              <a:rPr lang="zh-CN" altLang="en-US" sz="2000" b="1" dirty="0"/>
              <a:t>自然界中任何一种色光都可由</a:t>
            </a:r>
            <a:r>
              <a:rPr lang="en-US" altLang="zh-CN" sz="2000" b="1" dirty="0"/>
              <a:t>R</a:t>
            </a:r>
            <a:r>
              <a:rPr lang="zh-CN" altLang="en-US" sz="2000" b="1" dirty="0"/>
              <a:t>、</a:t>
            </a:r>
            <a:r>
              <a:rPr lang="en-US" altLang="zh-CN" sz="2000" b="1" dirty="0"/>
              <a:t>G</a:t>
            </a:r>
            <a:r>
              <a:rPr lang="zh-CN" altLang="en-US" sz="2000" b="1" dirty="0"/>
              <a:t>、</a:t>
            </a:r>
            <a:r>
              <a:rPr lang="en-US" altLang="zh-CN" sz="2000" b="1" dirty="0"/>
              <a:t>B</a:t>
            </a:r>
            <a:r>
              <a:rPr lang="zh-CN" altLang="en-US" sz="2000" b="1" dirty="0"/>
              <a:t>三基色按不同的比例相加混合而成，当三基色分量都为</a:t>
            </a:r>
            <a:r>
              <a:rPr lang="en-US" altLang="zh-CN" sz="2000" b="1" dirty="0"/>
              <a:t>0</a:t>
            </a:r>
            <a:r>
              <a:rPr lang="zh-CN" altLang="en-US" sz="2000" b="1" dirty="0"/>
              <a:t>（最弱）时混合为黑色光；当三基色分量都为</a:t>
            </a:r>
            <a:r>
              <a:rPr lang="en-US" altLang="zh-CN" sz="2000" b="1" dirty="0"/>
              <a:t>k</a:t>
            </a:r>
            <a:r>
              <a:rPr lang="zh-CN" altLang="en-US" sz="2000" b="1" dirty="0"/>
              <a:t>（最强）时混合为白色光。任一色彩</a:t>
            </a:r>
            <a:r>
              <a:rPr lang="en-US" altLang="zh-CN" sz="2000" b="1" dirty="0"/>
              <a:t>C</a:t>
            </a:r>
            <a:r>
              <a:rPr lang="zh-CN" altLang="en-US" sz="2000" b="1" dirty="0"/>
              <a:t>是这个立方体坐标中的一点，调整三色系数</a:t>
            </a:r>
            <a:r>
              <a:rPr lang="en-US" altLang="zh-CN" sz="2000" b="1" dirty="0"/>
              <a:t>r</a:t>
            </a:r>
            <a:r>
              <a:rPr lang="zh-CN" altLang="en-US" sz="2000" b="1" dirty="0"/>
              <a:t>、</a:t>
            </a:r>
            <a:r>
              <a:rPr lang="en-US" altLang="zh-CN" sz="2000" b="1" dirty="0"/>
              <a:t>g</a:t>
            </a:r>
            <a:r>
              <a:rPr lang="zh-CN" altLang="en-US" sz="2000" b="1" dirty="0"/>
              <a:t>、</a:t>
            </a:r>
            <a:r>
              <a:rPr lang="en-US" altLang="zh-CN" sz="2000" b="1" dirty="0"/>
              <a:t>b</a:t>
            </a:r>
            <a:r>
              <a:rPr lang="zh-CN" altLang="en-US" sz="2000" b="1" dirty="0"/>
              <a:t>中的任一系数都会改变</a:t>
            </a:r>
            <a:r>
              <a:rPr lang="en-US" altLang="zh-CN" sz="2000" b="1" dirty="0"/>
              <a:t>C</a:t>
            </a:r>
            <a:r>
              <a:rPr lang="zh-CN" altLang="en-US" sz="2000" b="1" dirty="0"/>
              <a:t>的坐标值，也即改变了</a:t>
            </a:r>
            <a:r>
              <a:rPr lang="en-US" altLang="zh-CN" sz="2000" b="1" dirty="0"/>
              <a:t>C</a:t>
            </a:r>
            <a:r>
              <a:rPr lang="zh-CN" altLang="en-US" sz="2000" b="1" dirty="0"/>
              <a:t>的色值。</a:t>
            </a:r>
            <a:endParaRPr lang="en-US" altLang="zh-CN" sz="2000" b="1" dirty="0"/>
          </a:p>
          <a:p>
            <a:pPr algn="l"/>
            <a:r>
              <a:rPr lang="en-US" altLang="zh-CN" sz="2000" b="1" dirty="0"/>
              <a:t>          C = </a:t>
            </a:r>
            <a:r>
              <a:rPr lang="en-US" altLang="zh-CN" sz="2000" b="1" dirty="0" err="1"/>
              <a:t>rR</a:t>
            </a:r>
            <a:r>
              <a:rPr lang="en-US" altLang="zh-CN" sz="2000" b="1" dirty="0"/>
              <a:t> + </a:t>
            </a:r>
            <a:r>
              <a:rPr lang="en-US" altLang="zh-CN" sz="2000" b="1" dirty="0" err="1"/>
              <a:t>gG</a:t>
            </a:r>
            <a:r>
              <a:rPr lang="en-US" altLang="zh-CN" sz="2000" b="1" dirty="0"/>
              <a:t> + </a:t>
            </a:r>
            <a:r>
              <a:rPr lang="en-US" altLang="zh-CN" sz="2000" b="1" dirty="0" err="1"/>
              <a:t>bB</a:t>
            </a:r>
            <a:endParaRPr lang="en-US" altLang="zh-CN" sz="2000" b="1" dirty="0"/>
          </a:p>
          <a:p>
            <a:pPr algn="l"/>
            <a:r>
              <a:rPr lang="en-US" altLang="zh-CN" sz="2000" b="1" dirty="0"/>
              <a:t>RGB</a:t>
            </a:r>
            <a:r>
              <a:rPr lang="zh-CN" altLang="en-US" sz="2000" b="1" dirty="0"/>
              <a:t>色彩空间采用物理三基色表示，因而物理意义很清楚，适合彩色显象管工作。然而这一体制并不适应人的视觉特点。因而，产生了其它不同的色彩空间表示法</a:t>
            </a:r>
            <a:r>
              <a:rPr lang="zh-CN" altLang="zh-CN" sz="2000" b="1" dirty="0"/>
              <a:t>。</a:t>
            </a:r>
            <a:endParaRPr lang="zh-CN" altLang="en-US" sz="2000" b="1" dirty="0"/>
          </a:p>
        </p:txBody>
      </p:sp>
      <p:sp>
        <p:nvSpPr>
          <p:cNvPr id="25" name="Rectangle 3"/>
          <p:cNvSpPr txBox="1">
            <a:spLocks noChangeArrowheads="1"/>
          </p:cNvSpPr>
          <p:nvPr/>
        </p:nvSpPr>
        <p:spPr>
          <a:xfrm>
            <a:off x="436456" y="2708920"/>
            <a:ext cx="8712200" cy="584200"/>
          </a:xfrm>
          <a:prstGeom prst="rect">
            <a:avLst/>
          </a:prstGeom>
        </p:spPr>
        <p:txBody>
          <a:bodyPr/>
          <a:lstStyle/>
          <a:p>
            <a:pPr marL="285750" indent="-285750">
              <a:lnSpc>
                <a:spcPct val="150000"/>
              </a:lnSpc>
              <a:spcBef>
                <a:spcPct val="20000"/>
              </a:spcBef>
              <a:buFont typeface="Wingdings" pitchFamily="2" charset="2"/>
              <a:buChar char="v"/>
              <a:defRPr/>
            </a:pPr>
            <a:r>
              <a:rPr lang="en-US" altLang="zh-CN" sz="2000" b="1" dirty="0" smtClean="0">
                <a:solidFill>
                  <a:srgbClr val="0000FF"/>
                </a:solidFill>
                <a:cs typeface="Times New Roman" pitchFamily="18" charset="0"/>
              </a:rPr>
              <a:t>RGB</a:t>
            </a:r>
            <a:r>
              <a:rPr lang="zh-CN" altLang="en-US" sz="2000" b="1" dirty="0" smtClean="0">
                <a:solidFill>
                  <a:srgbClr val="0000FF"/>
                </a:solidFill>
                <a:cs typeface="Times New Roman" pitchFamily="18" charset="0"/>
              </a:rPr>
              <a:t>颜色空间</a:t>
            </a:r>
          </a:p>
        </p:txBody>
      </p:sp>
    </p:spTree>
    <p:extLst>
      <p:ext uri="{BB962C8B-B14F-4D97-AF65-F5344CB8AC3E}">
        <p14:creationId xmlns:p14="http://schemas.microsoft.com/office/powerpoint/2010/main" val="378610972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olidFill>
                  <a:schemeClr val="bg1"/>
                </a:solidFill>
              </a:rPr>
              <a:t>关键技术</a:t>
            </a:r>
            <a:endParaRPr lang="zh-CN" altLang="en-US" dirty="0">
              <a:solidFill>
                <a:schemeClr val="bg1"/>
              </a:solidFill>
            </a:endParaRPr>
          </a:p>
        </p:txBody>
      </p:sp>
      <p:sp>
        <p:nvSpPr>
          <p:cNvPr id="5" name="矩形 4"/>
          <p:cNvSpPr/>
          <p:nvPr/>
        </p:nvSpPr>
        <p:spPr bwMode="auto">
          <a:xfrm>
            <a:off x="429946" y="1006917"/>
            <a:ext cx="8669337" cy="576262"/>
          </a:xfrm>
          <a:prstGeom prst="rect">
            <a:avLst/>
          </a:prstGeom>
          <a:ln>
            <a:headEnd/>
            <a:tailEnd/>
          </a:ln>
        </p:spPr>
        <p:style>
          <a:lnRef idx="1">
            <a:schemeClr val="accent3"/>
          </a:lnRef>
          <a:fillRef idx="3">
            <a:schemeClr val="accent3"/>
          </a:fillRef>
          <a:effectRef idx="2">
            <a:schemeClr val="accent3"/>
          </a:effectRef>
          <a:fontRef idx="minor">
            <a:schemeClr val="lt1"/>
          </a:fontRef>
        </p:style>
        <p:txBody>
          <a:bodyPr lIns="108000" tIns="108000" rIns="108000" bIns="108000" anchor="ctr"/>
          <a:lstStyle/>
          <a:p>
            <a:pPr marL="342900" indent="-342900" eaLnBrk="0" fontAlgn="ctr" hangingPunct="0">
              <a:buFont typeface="Wingdings" pitchFamily="2" charset="2"/>
              <a:buChar char="Ø"/>
              <a:defRPr/>
            </a:pPr>
            <a:r>
              <a:rPr lang="zh-CN" altLang="en-US" sz="2400" b="1" dirty="0" smtClean="0">
                <a:solidFill>
                  <a:srgbClr val="FF0000"/>
                </a:solidFill>
                <a:latin typeface="+mj-lt"/>
                <a:ea typeface="黑体" pitchFamily="2" charset="-122"/>
              </a:rPr>
              <a:t>颜色空间</a:t>
            </a:r>
            <a:endParaRPr lang="zh-CN" altLang="en-US" sz="2400" b="1" dirty="0">
              <a:solidFill>
                <a:srgbClr val="FF0000"/>
              </a:solidFill>
              <a:latin typeface="+mj-lt"/>
              <a:ea typeface="黑体" pitchFamily="2" charset="-122"/>
            </a:endParaRPr>
          </a:p>
        </p:txBody>
      </p:sp>
      <p:sp>
        <p:nvSpPr>
          <p:cNvPr id="6" name="矩形 5"/>
          <p:cNvSpPr>
            <a:spLocks noChangeArrowheads="1"/>
          </p:cNvSpPr>
          <p:nvPr/>
        </p:nvSpPr>
        <p:spPr bwMode="auto">
          <a:xfrm>
            <a:off x="539552" y="2204864"/>
            <a:ext cx="7470775" cy="1015663"/>
          </a:xfrm>
          <a:prstGeom prst="rect">
            <a:avLst/>
          </a:prstGeom>
          <a:noFill/>
          <a:ln w="9525">
            <a:noFill/>
            <a:miter lim="800000"/>
            <a:headEnd/>
            <a:tailEnd/>
          </a:ln>
        </p:spPr>
        <p:txBody>
          <a:bodyPr>
            <a:spAutoFit/>
          </a:bodyPr>
          <a:lstStyle/>
          <a:p>
            <a:pPr algn="l"/>
            <a:r>
              <a:rPr lang="en-US" altLang="zh-CN" sz="2000" b="1" dirty="0"/>
              <a:t>HSL</a:t>
            </a:r>
            <a:r>
              <a:rPr lang="zh-CN" altLang="en-US" sz="2000" b="1" dirty="0"/>
              <a:t>即是代表色调，饱和度，亮度三个通道的颜色，这个标准几乎包括了人类视力所能感知的所有颜色，是目前运用最广的颜色系统之一。</a:t>
            </a:r>
            <a:endParaRPr lang="en-US" altLang="zh-CN" sz="2000" b="1" dirty="0"/>
          </a:p>
        </p:txBody>
      </p:sp>
      <p:pic>
        <p:nvPicPr>
          <p:cNvPr id="7" name="图片 9" descr="800px-HSV_color_solid_cylinder_alpha_lowgamma.png"/>
          <p:cNvPicPr>
            <a:picLocks noChangeAspect="1"/>
          </p:cNvPicPr>
          <p:nvPr/>
        </p:nvPicPr>
        <p:blipFill>
          <a:blip r:embed="rId2" cstate="print"/>
          <a:srcRect/>
          <a:stretch>
            <a:fillRect/>
          </a:stretch>
        </p:blipFill>
        <p:spPr bwMode="auto">
          <a:xfrm>
            <a:off x="4437063" y="3252643"/>
            <a:ext cx="4021137" cy="3016250"/>
          </a:xfrm>
          <a:prstGeom prst="rect">
            <a:avLst/>
          </a:prstGeom>
          <a:noFill/>
          <a:ln w="9525">
            <a:noFill/>
            <a:miter lim="800000"/>
            <a:headEnd/>
            <a:tailEnd/>
          </a:ln>
        </p:spPr>
      </p:pic>
      <p:pic>
        <p:nvPicPr>
          <p:cNvPr id="8" name="图片 11" descr="HSL_color_solid_cylinder_alpha_lowgamma.png"/>
          <p:cNvPicPr>
            <a:picLocks noChangeAspect="1"/>
          </p:cNvPicPr>
          <p:nvPr/>
        </p:nvPicPr>
        <p:blipFill>
          <a:blip r:embed="rId3" cstate="print"/>
          <a:srcRect/>
          <a:stretch>
            <a:fillRect/>
          </a:stretch>
        </p:blipFill>
        <p:spPr bwMode="auto">
          <a:xfrm>
            <a:off x="341313" y="3252643"/>
            <a:ext cx="4021137" cy="3016250"/>
          </a:xfrm>
          <a:prstGeom prst="rect">
            <a:avLst/>
          </a:prstGeom>
          <a:noFill/>
          <a:ln w="9525">
            <a:noFill/>
            <a:miter lim="800000"/>
            <a:headEnd/>
            <a:tailEnd/>
          </a:ln>
        </p:spPr>
      </p:pic>
      <p:sp>
        <p:nvSpPr>
          <p:cNvPr id="9" name="Rectangle 3"/>
          <p:cNvSpPr txBox="1">
            <a:spLocks noChangeArrowheads="1"/>
          </p:cNvSpPr>
          <p:nvPr/>
        </p:nvSpPr>
        <p:spPr>
          <a:xfrm>
            <a:off x="539764" y="1700808"/>
            <a:ext cx="8712200" cy="584200"/>
          </a:xfrm>
          <a:prstGeom prst="rect">
            <a:avLst/>
          </a:prstGeom>
        </p:spPr>
        <p:txBody>
          <a:bodyPr/>
          <a:lstStyle/>
          <a:p>
            <a:pPr marL="285750" indent="-285750">
              <a:lnSpc>
                <a:spcPct val="150000"/>
              </a:lnSpc>
              <a:spcBef>
                <a:spcPct val="20000"/>
              </a:spcBef>
              <a:buFont typeface="Wingdings" pitchFamily="2" charset="2"/>
              <a:buChar char="v"/>
              <a:defRPr/>
            </a:pPr>
            <a:r>
              <a:rPr lang="en-US" altLang="zh-CN" sz="2000" b="1" dirty="0" smtClean="0">
                <a:solidFill>
                  <a:srgbClr val="0000FF"/>
                </a:solidFill>
                <a:cs typeface="Times New Roman" pitchFamily="18" charset="0"/>
              </a:rPr>
              <a:t>HSL</a:t>
            </a:r>
            <a:r>
              <a:rPr lang="zh-CN" altLang="en-US" sz="2000" b="1" dirty="0" smtClean="0">
                <a:solidFill>
                  <a:srgbClr val="0000FF"/>
                </a:solidFill>
                <a:cs typeface="Times New Roman" pitchFamily="18" charset="0"/>
              </a:rPr>
              <a:t>颜色空间</a:t>
            </a:r>
          </a:p>
        </p:txBody>
      </p:sp>
    </p:spTree>
    <p:extLst>
      <p:ext uri="{BB962C8B-B14F-4D97-AF65-F5344CB8AC3E}">
        <p14:creationId xmlns:p14="http://schemas.microsoft.com/office/powerpoint/2010/main" val="307834950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olidFill>
                  <a:schemeClr val="bg1"/>
                </a:solidFill>
              </a:rPr>
              <a:t>关键技术</a:t>
            </a:r>
            <a:endParaRPr lang="zh-CN" altLang="en-US" dirty="0">
              <a:solidFill>
                <a:schemeClr val="bg1"/>
              </a:solidFill>
            </a:endParaRPr>
          </a:p>
        </p:txBody>
      </p:sp>
      <p:sp>
        <p:nvSpPr>
          <p:cNvPr id="8" name="矩形 15"/>
          <p:cNvSpPr>
            <a:spLocks noChangeArrowheads="1"/>
          </p:cNvSpPr>
          <p:nvPr/>
        </p:nvSpPr>
        <p:spPr bwMode="auto">
          <a:xfrm>
            <a:off x="642910" y="2214554"/>
            <a:ext cx="8064896" cy="1015663"/>
          </a:xfrm>
          <a:prstGeom prst="rect">
            <a:avLst/>
          </a:prstGeom>
          <a:noFill/>
          <a:ln w="9525">
            <a:noFill/>
            <a:miter lim="800000"/>
            <a:headEnd/>
            <a:tailEnd/>
          </a:ln>
        </p:spPr>
        <p:txBody>
          <a:bodyPr wrap="square">
            <a:spAutoFit/>
          </a:bodyPr>
          <a:lstStyle/>
          <a:p>
            <a:r>
              <a:rPr lang="zh-CN" altLang="en-US" sz="2000" b="1" kern="0" dirty="0" smtClean="0">
                <a:solidFill>
                  <a:srgbClr val="C00000"/>
                </a:solidFill>
              </a:rPr>
              <a:t>示温漆图像噪声种类</a:t>
            </a:r>
            <a:r>
              <a:rPr lang="zh-CN" altLang="en-US" sz="2000" b="1" kern="0" dirty="0" smtClean="0">
                <a:solidFill>
                  <a:srgbClr val="FF0000"/>
                </a:solidFill>
                <a:sym typeface="Wingdings" pitchFamily="2" charset="2"/>
              </a:rPr>
              <a:t>：</a:t>
            </a:r>
            <a:r>
              <a:rPr lang="zh-CN" altLang="en-US" sz="2000" b="1" kern="0" dirty="0" smtClean="0">
                <a:sym typeface="Wingdings" pitchFamily="2" charset="2"/>
              </a:rPr>
              <a:t>环境条件和</a:t>
            </a:r>
            <a:r>
              <a:rPr lang="en-US" altLang="zh-CN" sz="2000" b="1" kern="0" dirty="0" smtClean="0">
                <a:sym typeface="Wingdings" pitchFamily="2" charset="2"/>
              </a:rPr>
              <a:t>CCD</a:t>
            </a:r>
            <a:r>
              <a:rPr lang="zh-CN" altLang="en-US" sz="2000" b="1" kern="0" dirty="0" smtClean="0">
                <a:sym typeface="Wingdings" pitchFamily="2" charset="2"/>
              </a:rPr>
              <a:t>传感器温度等因素引起的</a:t>
            </a:r>
            <a:r>
              <a:rPr lang="zh-CN" altLang="en-US" sz="2000" b="1" kern="0" dirty="0" smtClean="0">
                <a:solidFill>
                  <a:srgbClr val="0000FF"/>
                </a:solidFill>
                <a:sym typeface="Wingdings" pitchFamily="2" charset="2"/>
              </a:rPr>
              <a:t>图像噪声</a:t>
            </a:r>
            <a:r>
              <a:rPr lang="zh-CN" altLang="en-US" sz="2000" b="1" dirty="0" smtClean="0"/>
              <a:t>。</a:t>
            </a:r>
            <a:r>
              <a:rPr lang="zh-CN" altLang="en-US" sz="2000" b="1" kern="0" dirty="0" smtClean="0">
                <a:sym typeface="Wingdings" pitchFamily="2" charset="2"/>
              </a:rPr>
              <a:t>常见重要的噪声有高斯噪声、瑞利噪声、伽马噪声、指数分布噪声、脉冲噪声和均匀分布噪声和椒盐噪声等。</a:t>
            </a:r>
            <a:endParaRPr lang="zh-CN" altLang="en-US" sz="2000" b="1" dirty="0"/>
          </a:p>
        </p:txBody>
      </p:sp>
      <p:sp>
        <p:nvSpPr>
          <p:cNvPr id="12" name="矩形 15"/>
          <p:cNvSpPr>
            <a:spLocks noChangeArrowheads="1"/>
          </p:cNvSpPr>
          <p:nvPr/>
        </p:nvSpPr>
        <p:spPr bwMode="auto">
          <a:xfrm>
            <a:off x="714348" y="3571876"/>
            <a:ext cx="8064896" cy="1508105"/>
          </a:xfrm>
          <a:prstGeom prst="rect">
            <a:avLst/>
          </a:prstGeom>
          <a:noFill/>
          <a:ln w="9525">
            <a:noFill/>
            <a:miter lim="800000"/>
            <a:headEnd/>
            <a:tailEnd/>
          </a:ln>
        </p:spPr>
        <p:txBody>
          <a:bodyPr wrap="square">
            <a:spAutoFit/>
          </a:bodyPr>
          <a:lstStyle/>
          <a:p>
            <a:r>
              <a:rPr lang="zh-CN" altLang="en-US" sz="2000" b="1" kern="0" dirty="0" smtClean="0">
                <a:solidFill>
                  <a:srgbClr val="C00000"/>
                </a:solidFill>
                <a:sym typeface="Wingdings" pitchFamily="2" charset="2"/>
              </a:rPr>
              <a:t>图像滤波：</a:t>
            </a:r>
            <a:r>
              <a:rPr lang="zh-CN" altLang="en-US" sz="2000" b="1" dirty="0" smtClean="0"/>
              <a:t>图像滤波即在尽量</a:t>
            </a:r>
            <a:r>
              <a:rPr lang="zh-CN" altLang="en-US" sz="2000" b="1" dirty="0" smtClean="0">
                <a:solidFill>
                  <a:srgbClr val="0000FF"/>
                </a:solidFill>
              </a:rPr>
              <a:t>保留图像细节特征</a:t>
            </a:r>
            <a:r>
              <a:rPr lang="zh-CN" altLang="en-US" sz="2000" b="1" dirty="0" smtClean="0"/>
              <a:t>的条件下对目标图像的</a:t>
            </a:r>
            <a:r>
              <a:rPr lang="zh-CN" altLang="en-US" sz="2000" b="1" dirty="0" smtClean="0">
                <a:solidFill>
                  <a:srgbClr val="0000FF"/>
                </a:solidFill>
              </a:rPr>
              <a:t>噪声进行抑制</a:t>
            </a:r>
            <a:r>
              <a:rPr lang="zh-CN" altLang="en-US" sz="2000" b="1" dirty="0" smtClean="0"/>
              <a:t>，是图像预处理中不可缺少的操作，其处理效果的好坏将直接影响到后续图像处理和分析的有效性和可靠性。示温漆一般采用中值滤波、阈值滤波等方法。</a:t>
            </a:r>
            <a:endParaRPr lang="en-US" altLang="zh-CN" sz="2000" b="1" dirty="0" smtClean="0"/>
          </a:p>
          <a:p>
            <a:endParaRPr lang="en-US" altLang="zh-CN" sz="1800" b="1" baseline="30000" dirty="0" smtClean="0"/>
          </a:p>
        </p:txBody>
      </p:sp>
      <p:sp>
        <p:nvSpPr>
          <p:cNvPr id="132100"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32104"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32181" name="Rectangle 85"/>
          <p:cNvSpPr>
            <a:spLocks noChangeArrowheads="1"/>
          </p:cNvSpPr>
          <p:nvPr/>
        </p:nvSpPr>
        <p:spPr bwMode="auto">
          <a:xfrm>
            <a:off x="0" y="4572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0" name="矩形 69"/>
          <p:cNvSpPr/>
          <p:nvPr/>
        </p:nvSpPr>
        <p:spPr bwMode="auto">
          <a:xfrm>
            <a:off x="456242" y="1268413"/>
            <a:ext cx="8669337" cy="576262"/>
          </a:xfrm>
          <a:prstGeom prst="rect">
            <a:avLst/>
          </a:prstGeom>
          <a:ln>
            <a:headEnd/>
            <a:tailEnd/>
          </a:ln>
        </p:spPr>
        <p:style>
          <a:lnRef idx="1">
            <a:schemeClr val="accent3"/>
          </a:lnRef>
          <a:fillRef idx="3">
            <a:schemeClr val="accent3"/>
          </a:fillRef>
          <a:effectRef idx="2">
            <a:schemeClr val="accent3"/>
          </a:effectRef>
          <a:fontRef idx="minor">
            <a:schemeClr val="lt1"/>
          </a:fontRef>
        </p:style>
        <p:txBody>
          <a:bodyPr lIns="108000" tIns="108000" rIns="108000" bIns="108000" anchor="ctr"/>
          <a:lstStyle/>
          <a:p>
            <a:pPr marL="342900" indent="-342900" eaLnBrk="0" fontAlgn="ctr" hangingPunct="0">
              <a:buFont typeface="Wingdings" pitchFamily="2" charset="2"/>
              <a:buChar char="Ø"/>
              <a:defRPr/>
            </a:pPr>
            <a:r>
              <a:rPr lang="zh-CN" altLang="en-US" sz="2400" b="1" dirty="0" smtClean="0">
                <a:solidFill>
                  <a:srgbClr val="FF0000"/>
                </a:solidFill>
                <a:latin typeface="+mj-lt"/>
                <a:ea typeface="黑体" pitchFamily="2" charset="-122"/>
              </a:rPr>
              <a:t>图像滤波</a:t>
            </a:r>
            <a:endParaRPr lang="zh-CN" altLang="en-US" sz="2400" b="1" dirty="0">
              <a:solidFill>
                <a:srgbClr val="FF0000"/>
              </a:solidFill>
              <a:latin typeface="+mj-lt"/>
              <a:ea typeface="黑体" pitchFamily="2" charset="-122"/>
            </a:endParaRPr>
          </a:p>
        </p:txBody>
      </p:sp>
    </p:spTree>
    <p:extLst>
      <p:ext uri="{BB962C8B-B14F-4D97-AF65-F5344CB8AC3E}">
        <p14:creationId xmlns:p14="http://schemas.microsoft.com/office/powerpoint/2010/main" val="287929614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olidFill>
                  <a:schemeClr val="bg1"/>
                </a:solidFill>
              </a:rPr>
              <a:t>主要内容</a:t>
            </a:r>
            <a:endParaRPr lang="zh-CN" altLang="en-US" dirty="0">
              <a:solidFill>
                <a:schemeClr val="bg1"/>
              </a:solidFill>
            </a:endParaRPr>
          </a:p>
        </p:txBody>
      </p:sp>
      <p:sp>
        <p:nvSpPr>
          <p:cNvPr id="3" name="内容占位符 2"/>
          <p:cNvSpPr>
            <a:spLocks noGrp="1"/>
          </p:cNvSpPr>
          <p:nvPr>
            <p:ph idx="1"/>
          </p:nvPr>
        </p:nvSpPr>
        <p:spPr>
          <a:xfrm>
            <a:off x="755576" y="1340769"/>
            <a:ext cx="7848674" cy="4680519"/>
          </a:xfrm>
        </p:spPr>
        <p:txBody>
          <a:bodyPr/>
          <a:lstStyle/>
          <a:p>
            <a:pPr>
              <a:lnSpc>
                <a:spcPct val="150000"/>
              </a:lnSpc>
              <a:buFont typeface="Wingdings" pitchFamily="2" charset="2"/>
              <a:buChar char="Ø"/>
            </a:pPr>
            <a:r>
              <a:rPr lang="zh-CN" altLang="en-US" dirty="0" smtClean="0"/>
              <a:t>选题背景与意义</a:t>
            </a:r>
            <a:endParaRPr lang="en-US" altLang="zh-CN" dirty="0" smtClean="0"/>
          </a:p>
          <a:p>
            <a:pPr>
              <a:lnSpc>
                <a:spcPct val="150000"/>
              </a:lnSpc>
              <a:buFont typeface="Wingdings" pitchFamily="2" charset="2"/>
              <a:buChar char="Ø"/>
            </a:pPr>
            <a:r>
              <a:rPr lang="zh-CN" altLang="en-US" dirty="0" smtClean="0"/>
              <a:t>问题描述</a:t>
            </a:r>
            <a:endParaRPr lang="en-US" altLang="zh-CN" dirty="0" smtClean="0"/>
          </a:p>
          <a:p>
            <a:pPr>
              <a:lnSpc>
                <a:spcPct val="150000"/>
              </a:lnSpc>
              <a:buFont typeface="Wingdings" pitchFamily="2" charset="2"/>
              <a:buChar char="Ø"/>
            </a:pPr>
            <a:r>
              <a:rPr lang="zh-CN" altLang="en-US" dirty="0" smtClean="0"/>
              <a:t>研究内容与技术方案</a:t>
            </a:r>
            <a:endParaRPr lang="en-US" altLang="zh-CN" dirty="0" smtClean="0"/>
          </a:p>
          <a:p>
            <a:pPr>
              <a:lnSpc>
                <a:spcPct val="150000"/>
              </a:lnSpc>
              <a:buFont typeface="Wingdings" pitchFamily="2" charset="2"/>
              <a:buChar char="Ø"/>
            </a:pPr>
            <a:r>
              <a:rPr lang="zh-CN" altLang="en-US" dirty="0" smtClean="0"/>
              <a:t>关键技术</a:t>
            </a:r>
            <a:endParaRPr lang="en-US" altLang="zh-CN" dirty="0" smtClean="0"/>
          </a:p>
          <a:p>
            <a:pPr>
              <a:lnSpc>
                <a:spcPct val="150000"/>
              </a:lnSpc>
              <a:buFont typeface="Wingdings" pitchFamily="2" charset="2"/>
              <a:buChar char="Ø"/>
            </a:pPr>
            <a:r>
              <a:rPr lang="zh-CN" altLang="en-US" dirty="0" smtClean="0"/>
              <a:t>研究难点</a:t>
            </a:r>
            <a:endParaRPr lang="en-US" altLang="zh-CN" dirty="0" smtClean="0"/>
          </a:p>
          <a:p>
            <a:pPr>
              <a:lnSpc>
                <a:spcPct val="150000"/>
              </a:lnSpc>
              <a:buFont typeface="Wingdings" pitchFamily="2" charset="2"/>
              <a:buChar char="Ø"/>
            </a:pPr>
            <a:r>
              <a:rPr lang="zh-CN" altLang="en-US" dirty="0"/>
              <a:t>研究</a:t>
            </a:r>
            <a:r>
              <a:rPr lang="zh-CN" altLang="en-US" dirty="0" smtClean="0"/>
              <a:t>计划安排</a:t>
            </a:r>
            <a:endParaRPr lang="en-US" altLang="zh-CN" dirty="0" smtClean="0"/>
          </a:p>
          <a:p>
            <a:pPr>
              <a:lnSpc>
                <a:spcPct val="150000"/>
              </a:lnSpc>
              <a:buFont typeface="Wingdings" pitchFamily="2" charset="2"/>
              <a:buChar char="Ø"/>
            </a:pPr>
            <a:r>
              <a:rPr lang="zh-CN" altLang="en-US" dirty="0" smtClean="0"/>
              <a:t>主要参考</a:t>
            </a:r>
            <a:r>
              <a:rPr lang="zh-CN" altLang="en-US" dirty="0"/>
              <a:t>文献</a:t>
            </a:r>
          </a:p>
        </p:txBody>
      </p:sp>
    </p:spTree>
    <p:custDataLst>
      <p:tags r:id="rId1"/>
    </p:custDataLst>
    <p:extLst>
      <p:ext uri="{BB962C8B-B14F-4D97-AF65-F5344CB8AC3E}">
        <p14:creationId xmlns:p14="http://schemas.microsoft.com/office/powerpoint/2010/main" val="3716101042"/>
      </p:ext>
    </p:extLst>
  </p:cSld>
  <p:clrMapOvr>
    <a:masterClrMapping/>
  </p:clrMapOvr>
  <p:transition advTm="4450"/>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olidFill>
                  <a:schemeClr val="bg1"/>
                </a:solidFill>
              </a:rPr>
              <a:t>关键技术</a:t>
            </a:r>
            <a:endParaRPr lang="zh-CN" altLang="en-US" dirty="0">
              <a:solidFill>
                <a:schemeClr val="bg1"/>
              </a:solidFill>
            </a:endParaRPr>
          </a:p>
        </p:txBody>
      </p:sp>
      <p:sp>
        <p:nvSpPr>
          <p:cNvPr id="12" name="矩形 15"/>
          <p:cNvSpPr>
            <a:spLocks noChangeArrowheads="1"/>
          </p:cNvSpPr>
          <p:nvPr/>
        </p:nvSpPr>
        <p:spPr bwMode="auto">
          <a:xfrm>
            <a:off x="785786" y="1988840"/>
            <a:ext cx="8064896" cy="2103140"/>
          </a:xfrm>
          <a:prstGeom prst="rect">
            <a:avLst/>
          </a:prstGeom>
          <a:noFill/>
          <a:ln w="9525">
            <a:noFill/>
            <a:miter lim="800000"/>
            <a:headEnd/>
            <a:tailEnd/>
          </a:ln>
        </p:spPr>
        <p:txBody>
          <a:bodyPr wrap="square">
            <a:spAutoFit/>
          </a:bodyPr>
          <a:lstStyle/>
          <a:p>
            <a:r>
              <a:rPr lang="zh-CN" altLang="en-US" sz="2000" b="1" kern="0" dirty="0" smtClean="0">
                <a:solidFill>
                  <a:srgbClr val="C00000"/>
                </a:solidFill>
                <a:sym typeface="Wingdings" pitchFamily="2" charset="2"/>
              </a:rPr>
              <a:t>图像阴影：</a:t>
            </a:r>
            <a:r>
              <a:rPr lang="zh-CN" altLang="en-US" sz="2000" b="1" dirty="0" smtClean="0"/>
              <a:t>由于在拍摄示温漆图像时， 没有相应的规范和标准， 以及</a:t>
            </a:r>
          </a:p>
          <a:p>
            <a:r>
              <a:rPr lang="zh-CN" altLang="en-US" sz="2000" b="1" dirty="0" smtClean="0"/>
              <a:t>涂抹示温漆的物体表面凹凸不平或螺钉遮挡的缘故，会在示温漆图像上形成阴影。由于阴影改变了图像的颜色和亮度信息， 在利用颜色进行温度判读时， 肯定会造成较大的误差； 阴影边缘也会导致等温线划分不准确， 甚至出现等温线划分错误。 为了避免阴影给测温带来的影响， 必须要去除阴影， 提高测温的精度和划分等温线的准确度。</a:t>
            </a:r>
            <a:endParaRPr lang="en-US" altLang="zh-CN" sz="2000" b="1" dirty="0" smtClean="0"/>
          </a:p>
          <a:p>
            <a:endParaRPr lang="en-US" altLang="zh-CN" sz="1800" b="1" baseline="30000" dirty="0" smtClean="0"/>
          </a:p>
        </p:txBody>
      </p:sp>
      <p:sp>
        <p:nvSpPr>
          <p:cNvPr id="132100"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32104"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32181" name="Rectangle 85"/>
          <p:cNvSpPr>
            <a:spLocks noChangeArrowheads="1"/>
          </p:cNvSpPr>
          <p:nvPr/>
        </p:nvSpPr>
        <p:spPr bwMode="auto">
          <a:xfrm>
            <a:off x="0" y="4572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矩形 10"/>
          <p:cNvSpPr/>
          <p:nvPr/>
        </p:nvSpPr>
        <p:spPr bwMode="auto">
          <a:xfrm>
            <a:off x="412127" y="1255801"/>
            <a:ext cx="8669337" cy="576262"/>
          </a:xfrm>
          <a:prstGeom prst="rect">
            <a:avLst/>
          </a:prstGeom>
          <a:ln>
            <a:headEnd/>
            <a:tailEnd/>
          </a:ln>
        </p:spPr>
        <p:style>
          <a:lnRef idx="1">
            <a:schemeClr val="accent3"/>
          </a:lnRef>
          <a:fillRef idx="3">
            <a:schemeClr val="accent3"/>
          </a:fillRef>
          <a:effectRef idx="2">
            <a:schemeClr val="accent3"/>
          </a:effectRef>
          <a:fontRef idx="minor">
            <a:schemeClr val="lt1"/>
          </a:fontRef>
        </p:style>
        <p:txBody>
          <a:bodyPr lIns="108000" tIns="108000" rIns="108000" bIns="108000" anchor="ctr"/>
          <a:lstStyle/>
          <a:p>
            <a:pPr marL="342900" indent="-342900" eaLnBrk="0" fontAlgn="ctr" hangingPunct="0">
              <a:buFont typeface="Wingdings" pitchFamily="2" charset="2"/>
              <a:buChar char="Ø"/>
              <a:defRPr/>
            </a:pPr>
            <a:r>
              <a:rPr lang="zh-CN" altLang="en-US" sz="2400" b="1" dirty="0" smtClean="0">
                <a:solidFill>
                  <a:srgbClr val="FF0000"/>
                </a:solidFill>
                <a:latin typeface="+mj-lt"/>
                <a:ea typeface="黑体" pitchFamily="2" charset="-122"/>
              </a:rPr>
              <a:t>阴影去除</a:t>
            </a:r>
            <a:endParaRPr lang="zh-CN" altLang="en-US" sz="2400" b="1" dirty="0">
              <a:solidFill>
                <a:srgbClr val="FF0000"/>
              </a:solidFill>
              <a:latin typeface="+mj-lt"/>
              <a:ea typeface="黑体" pitchFamily="2" charset="-122"/>
            </a:endParaRPr>
          </a:p>
        </p:txBody>
      </p:sp>
      <p:pic>
        <p:nvPicPr>
          <p:cNvPr id="227330" name="Picture 2"/>
          <p:cNvPicPr>
            <a:picLocks noChangeAspect="1" noChangeArrowheads="1"/>
          </p:cNvPicPr>
          <p:nvPr/>
        </p:nvPicPr>
        <p:blipFill>
          <a:blip r:embed="rId2" cstate="print"/>
          <a:srcRect/>
          <a:stretch>
            <a:fillRect/>
          </a:stretch>
        </p:blipFill>
        <p:spPr bwMode="auto">
          <a:xfrm>
            <a:off x="1928794" y="4184110"/>
            <a:ext cx="5214974" cy="1549146"/>
          </a:xfrm>
          <a:prstGeom prst="rect">
            <a:avLst/>
          </a:prstGeom>
          <a:noFill/>
          <a:ln w="9525">
            <a:noFill/>
            <a:miter lim="800000"/>
            <a:headEnd/>
            <a:tailEnd/>
          </a:ln>
          <a:effectLst/>
        </p:spPr>
      </p:pic>
    </p:spTree>
    <p:extLst>
      <p:ext uri="{BB962C8B-B14F-4D97-AF65-F5344CB8AC3E}">
        <p14:creationId xmlns:p14="http://schemas.microsoft.com/office/powerpoint/2010/main" val="112907731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olidFill>
                  <a:schemeClr val="bg1"/>
                </a:solidFill>
              </a:rPr>
              <a:t>关键技术</a:t>
            </a:r>
            <a:endParaRPr lang="zh-CN" altLang="en-US" dirty="0">
              <a:solidFill>
                <a:schemeClr val="bg1"/>
              </a:solidFill>
            </a:endParaRPr>
          </a:p>
        </p:txBody>
      </p:sp>
      <p:sp>
        <p:nvSpPr>
          <p:cNvPr id="12" name="矩形 15"/>
          <p:cNvSpPr>
            <a:spLocks noChangeArrowheads="1"/>
          </p:cNvSpPr>
          <p:nvPr/>
        </p:nvSpPr>
        <p:spPr bwMode="auto">
          <a:xfrm>
            <a:off x="642910" y="1928802"/>
            <a:ext cx="8064896" cy="2246769"/>
          </a:xfrm>
          <a:prstGeom prst="rect">
            <a:avLst/>
          </a:prstGeom>
          <a:noFill/>
          <a:ln w="9525">
            <a:noFill/>
            <a:miter lim="800000"/>
            <a:headEnd/>
            <a:tailEnd/>
          </a:ln>
        </p:spPr>
        <p:txBody>
          <a:bodyPr wrap="square">
            <a:spAutoFit/>
          </a:bodyPr>
          <a:lstStyle/>
          <a:p>
            <a:r>
              <a:rPr lang="zh-CN" altLang="en-US" sz="2000" b="1" kern="0" dirty="0" smtClean="0">
                <a:solidFill>
                  <a:srgbClr val="C00000"/>
                </a:solidFill>
                <a:sym typeface="Wingdings" pitchFamily="2" charset="2"/>
              </a:rPr>
              <a:t>阴影区域检测：</a:t>
            </a:r>
            <a:r>
              <a:rPr lang="zh-CN" altLang="en-US" sz="2000" b="1" dirty="0" smtClean="0">
                <a:solidFill>
                  <a:srgbClr val="0000FF"/>
                </a:solidFill>
              </a:rPr>
              <a:t>基于模型的方法</a:t>
            </a:r>
            <a:r>
              <a:rPr lang="zh-CN" altLang="en-US" sz="2000" b="1" dirty="0" smtClean="0"/>
              <a:t>和</a:t>
            </a:r>
            <a:r>
              <a:rPr lang="zh-CN" altLang="en-US" sz="2000" b="1" dirty="0" smtClean="0">
                <a:solidFill>
                  <a:srgbClr val="0000FF"/>
                </a:solidFill>
              </a:rPr>
              <a:t>基于阴影属性的方法</a:t>
            </a:r>
            <a:r>
              <a:rPr lang="zh-CN" altLang="en-US" sz="2000" b="1" dirty="0" smtClean="0"/>
              <a:t>。其中基于模型的方法需要有关场景的三维几何信息、 光照情况和目标特征等先验知识， 利用这些先验知识建立阴影模型， 对物体的三维信息如棱、 线、 角等进行匹配。通常用来处理有约束条件的特定的场景， 如视频监控领域等。然而大多时候光照和场景的三维信息并不知道，所以基于模型的方法具有较大的局限性。</a:t>
            </a:r>
            <a:endParaRPr lang="en-US" altLang="zh-CN" sz="2000" b="1" dirty="0" smtClean="0"/>
          </a:p>
          <a:p>
            <a:endParaRPr lang="en-US" altLang="zh-CN" sz="2000" b="1" dirty="0" smtClean="0">
              <a:solidFill>
                <a:srgbClr val="0000FF"/>
              </a:solidFill>
            </a:endParaRPr>
          </a:p>
        </p:txBody>
      </p:sp>
      <p:sp>
        <p:nvSpPr>
          <p:cNvPr id="132100"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32104"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32159" name="Rectangle 63"/>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32181" name="Rectangle 85"/>
          <p:cNvSpPr>
            <a:spLocks noChangeArrowheads="1"/>
          </p:cNvSpPr>
          <p:nvPr/>
        </p:nvSpPr>
        <p:spPr bwMode="auto">
          <a:xfrm>
            <a:off x="0" y="4572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矩形 10"/>
          <p:cNvSpPr/>
          <p:nvPr/>
        </p:nvSpPr>
        <p:spPr bwMode="auto">
          <a:xfrm>
            <a:off x="474663" y="1268413"/>
            <a:ext cx="8669337" cy="576262"/>
          </a:xfrm>
          <a:prstGeom prst="rect">
            <a:avLst/>
          </a:prstGeom>
          <a:ln>
            <a:headEnd/>
            <a:tailEnd/>
          </a:ln>
        </p:spPr>
        <p:style>
          <a:lnRef idx="1">
            <a:schemeClr val="accent3"/>
          </a:lnRef>
          <a:fillRef idx="3">
            <a:schemeClr val="accent3"/>
          </a:fillRef>
          <a:effectRef idx="2">
            <a:schemeClr val="accent3"/>
          </a:effectRef>
          <a:fontRef idx="minor">
            <a:schemeClr val="lt1"/>
          </a:fontRef>
        </p:style>
        <p:txBody>
          <a:bodyPr lIns="108000" tIns="108000" rIns="108000" bIns="108000" anchor="ctr"/>
          <a:lstStyle/>
          <a:p>
            <a:pPr marL="342900" indent="-342900" eaLnBrk="0" fontAlgn="ctr" hangingPunct="0">
              <a:buFont typeface="Wingdings" pitchFamily="2" charset="2"/>
              <a:buChar char="Ø"/>
              <a:defRPr/>
            </a:pPr>
            <a:r>
              <a:rPr lang="zh-CN" altLang="en-US" sz="2400" b="1" dirty="0">
                <a:solidFill>
                  <a:srgbClr val="FF0000"/>
                </a:solidFill>
                <a:latin typeface="+mj-lt"/>
                <a:ea typeface="黑体" pitchFamily="2" charset="-122"/>
              </a:rPr>
              <a:t>阴影去除</a:t>
            </a:r>
          </a:p>
        </p:txBody>
      </p:sp>
      <p:sp>
        <p:nvSpPr>
          <p:cNvPr id="13" name="矩形 15"/>
          <p:cNvSpPr>
            <a:spLocks noChangeArrowheads="1"/>
          </p:cNvSpPr>
          <p:nvPr/>
        </p:nvSpPr>
        <p:spPr bwMode="auto">
          <a:xfrm>
            <a:off x="714348" y="3929066"/>
            <a:ext cx="8064896" cy="1631216"/>
          </a:xfrm>
          <a:prstGeom prst="rect">
            <a:avLst/>
          </a:prstGeom>
          <a:noFill/>
          <a:ln w="9525">
            <a:noFill/>
            <a:miter lim="800000"/>
            <a:headEnd/>
            <a:tailEnd/>
          </a:ln>
        </p:spPr>
        <p:txBody>
          <a:bodyPr wrap="square">
            <a:spAutoFit/>
          </a:bodyPr>
          <a:lstStyle/>
          <a:p>
            <a:r>
              <a:rPr lang="zh-CN" altLang="en-US" sz="2000" b="1" dirty="0" smtClean="0">
                <a:solidFill>
                  <a:srgbClr val="C00000"/>
                </a:solidFill>
              </a:rPr>
              <a:t>基于属性的方法</a:t>
            </a:r>
            <a:r>
              <a:rPr lang="zh-CN" altLang="en-US" sz="2000" b="1" dirty="0" smtClean="0">
                <a:solidFill>
                  <a:srgbClr val="0000FF"/>
                </a:solidFill>
              </a:rPr>
              <a:t>：</a:t>
            </a:r>
            <a:r>
              <a:rPr lang="zh-CN" altLang="en-US" sz="2000" b="1" dirty="0" smtClean="0"/>
              <a:t>是利用阴影区域的光谱信息、 颜色信息等属性来检测阴影， 它比基于模型的方法有更广阔的应用。基于属性阴影检测的方法主要有以下几种：</a:t>
            </a:r>
            <a:r>
              <a:rPr lang="zh-CN" altLang="en-US" sz="2000" b="1" dirty="0" smtClean="0">
                <a:solidFill>
                  <a:srgbClr val="0000FF"/>
                </a:solidFill>
              </a:rPr>
              <a:t>基于图像的颜色特征不变性对光照不敏感的特点进行阴影检测</a:t>
            </a:r>
            <a:r>
              <a:rPr lang="zh-CN" altLang="en-US" sz="2000" b="1" dirty="0" smtClean="0"/>
              <a:t>； 基于颜色比率的阴影检测；基于光照无关图的阴影检测；基于对立颜色空间的阴影检测等方法。</a:t>
            </a:r>
            <a:endParaRPr lang="en-US" altLang="zh-CN" sz="1800" b="1" baseline="30000" dirty="0" smtClean="0"/>
          </a:p>
        </p:txBody>
      </p:sp>
    </p:spTree>
    <p:extLst>
      <p:ext uri="{BB962C8B-B14F-4D97-AF65-F5344CB8AC3E}">
        <p14:creationId xmlns:p14="http://schemas.microsoft.com/office/powerpoint/2010/main" val="398334541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olidFill>
                  <a:schemeClr val="bg1"/>
                </a:solidFill>
              </a:rPr>
              <a:t>关键技术</a:t>
            </a:r>
            <a:endParaRPr lang="zh-CN" altLang="en-US" dirty="0">
              <a:solidFill>
                <a:schemeClr val="bg1"/>
              </a:solidFill>
            </a:endParaRPr>
          </a:p>
        </p:txBody>
      </p:sp>
      <p:sp>
        <p:nvSpPr>
          <p:cNvPr id="12" name="矩形 15"/>
          <p:cNvSpPr>
            <a:spLocks noChangeArrowheads="1"/>
          </p:cNvSpPr>
          <p:nvPr/>
        </p:nvSpPr>
        <p:spPr bwMode="auto">
          <a:xfrm>
            <a:off x="571472" y="2244014"/>
            <a:ext cx="8064896" cy="1323439"/>
          </a:xfrm>
          <a:prstGeom prst="rect">
            <a:avLst/>
          </a:prstGeom>
          <a:noFill/>
          <a:ln w="9525">
            <a:noFill/>
            <a:miter lim="800000"/>
            <a:headEnd/>
            <a:tailEnd/>
          </a:ln>
        </p:spPr>
        <p:txBody>
          <a:bodyPr wrap="square">
            <a:spAutoFit/>
          </a:bodyPr>
          <a:lstStyle/>
          <a:p>
            <a:r>
              <a:rPr lang="zh-CN" altLang="en-US" sz="2000" b="1" kern="0" dirty="0" smtClean="0">
                <a:solidFill>
                  <a:srgbClr val="C00000"/>
                </a:solidFill>
                <a:sym typeface="Wingdings" pitchFamily="2" charset="2"/>
              </a:rPr>
              <a:t>阴影去除方法：</a:t>
            </a:r>
            <a:r>
              <a:rPr lang="zh-CN" altLang="en-US" sz="2000" b="1" dirty="0" smtClean="0"/>
              <a:t>阴影去除的方法主要有以下几种：</a:t>
            </a:r>
            <a:r>
              <a:rPr lang="zh-CN" altLang="en-US" sz="2000" b="1" dirty="0" smtClean="0">
                <a:solidFill>
                  <a:srgbClr val="0000FF"/>
                </a:solidFill>
              </a:rPr>
              <a:t>基于区域补偿的阴影去除</a:t>
            </a:r>
            <a:r>
              <a:rPr lang="zh-CN" altLang="en-US" sz="2000" b="1" dirty="0" smtClean="0"/>
              <a:t>； 基于二维积分， 通过求</a:t>
            </a:r>
            <a:r>
              <a:rPr lang="zh-CN" altLang="en-US" sz="2000" b="1" dirty="0" smtClean="0">
                <a:solidFill>
                  <a:srgbClr val="0000FF"/>
                </a:solidFill>
              </a:rPr>
              <a:t>二维泊松方程的阴影去除</a:t>
            </a:r>
            <a:r>
              <a:rPr lang="zh-CN" altLang="en-US" sz="2000" b="1" dirty="0" smtClean="0"/>
              <a:t>； </a:t>
            </a:r>
            <a:r>
              <a:rPr lang="zh-CN" altLang="en-US" sz="2000" b="1" dirty="0" smtClean="0">
                <a:solidFill>
                  <a:srgbClr val="0000FF"/>
                </a:solidFill>
              </a:rPr>
              <a:t>基于颜色比率的阴影去除等方法</a:t>
            </a:r>
            <a:r>
              <a:rPr lang="zh-CN" altLang="en-US" sz="2000" b="1" dirty="0" smtClean="0"/>
              <a:t>。</a:t>
            </a:r>
            <a:endParaRPr lang="en-US" altLang="zh-CN" sz="2000" b="1" dirty="0" smtClean="0"/>
          </a:p>
          <a:p>
            <a:endParaRPr lang="en-US" altLang="zh-CN" sz="2000" b="1" dirty="0" smtClean="0">
              <a:solidFill>
                <a:srgbClr val="0000FF"/>
              </a:solidFill>
            </a:endParaRPr>
          </a:p>
        </p:txBody>
      </p:sp>
      <p:sp>
        <p:nvSpPr>
          <p:cNvPr id="132100"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32104"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32159" name="Rectangle 63"/>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32181" name="Rectangle 85"/>
          <p:cNvSpPr>
            <a:spLocks noChangeArrowheads="1"/>
          </p:cNvSpPr>
          <p:nvPr/>
        </p:nvSpPr>
        <p:spPr bwMode="auto">
          <a:xfrm>
            <a:off x="0" y="4572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矩形 10"/>
          <p:cNvSpPr/>
          <p:nvPr/>
        </p:nvSpPr>
        <p:spPr bwMode="auto">
          <a:xfrm>
            <a:off x="474663" y="1268413"/>
            <a:ext cx="8669337" cy="576262"/>
          </a:xfrm>
          <a:prstGeom prst="rect">
            <a:avLst/>
          </a:prstGeom>
          <a:ln>
            <a:headEnd/>
            <a:tailEnd/>
          </a:ln>
        </p:spPr>
        <p:style>
          <a:lnRef idx="1">
            <a:schemeClr val="accent3"/>
          </a:lnRef>
          <a:fillRef idx="3">
            <a:schemeClr val="accent3"/>
          </a:fillRef>
          <a:effectRef idx="2">
            <a:schemeClr val="accent3"/>
          </a:effectRef>
          <a:fontRef idx="minor">
            <a:schemeClr val="lt1"/>
          </a:fontRef>
        </p:style>
        <p:txBody>
          <a:bodyPr lIns="108000" tIns="108000" rIns="108000" bIns="108000" anchor="ctr"/>
          <a:lstStyle/>
          <a:p>
            <a:pPr marL="342900" indent="-342900" eaLnBrk="0" fontAlgn="ctr" hangingPunct="0">
              <a:buFont typeface="Wingdings" pitchFamily="2" charset="2"/>
              <a:buChar char="Ø"/>
              <a:defRPr/>
            </a:pPr>
            <a:r>
              <a:rPr lang="zh-CN" altLang="en-US" sz="2400" b="1" dirty="0" smtClean="0">
                <a:solidFill>
                  <a:srgbClr val="FF0000"/>
                </a:solidFill>
                <a:latin typeface="+mj-lt"/>
                <a:ea typeface="黑体" pitchFamily="2" charset="-122"/>
              </a:rPr>
              <a:t>阴影去除</a:t>
            </a:r>
            <a:endParaRPr lang="zh-CN" altLang="en-US" sz="2400" b="1" dirty="0">
              <a:solidFill>
                <a:srgbClr val="FF0000"/>
              </a:solidFill>
              <a:latin typeface="+mj-lt"/>
              <a:ea typeface="黑体" pitchFamily="2" charset="-122"/>
            </a:endParaRPr>
          </a:p>
        </p:txBody>
      </p:sp>
      <p:sp>
        <p:nvSpPr>
          <p:cNvPr id="16" name="矩形 15"/>
          <p:cNvSpPr>
            <a:spLocks noChangeArrowheads="1"/>
          </p:cNvSpPr>
          <p:nvPr/>
        </p:nvSpPr>
        <p:spPr bwMode="auto">
          <a:xfrm>
            <a:off x="579070" y="3573016"/>
            <a:ext cx="8064896" cy="1323439"/>
          </a:xfrm>
          <a:prstGeom prst="rect">
            <a:avLst/>
          </a:prstGeom>
          <a:noFill/>
          <a:ln w="9525">
            <a:noFill/>
            <a:miter lim="800000"/>
            <a:headEnd/>
            <a:tailEnd/>
          </a:ln>
        </p:spPr>
        <p:txBody>
          <a:bodyPr wrap="square">
            <a:spAutoFit/>
          </a:bodyPr>
          <a:lstStyle/>
          <a:p>
            <a:r>
              <a:rPr lang="zh-CN" altLang="en-US" sz="2000" b="1" kern="0" dirty="0" smtClean="0">
                <a:solidFill>
                  <a:srgbClr val="C00000"/>
                </a:solidFill>
                <a:sym typeface="Wingdings" pitchFamily="2" charset="2"/>
              </a:rPr>
              <a:t>阴影去除算法思路：</a:t>
            </a:r>
            <a:r>
              <a:rPr lang="zh-CN" altLang="en-US" sz="2000" b="1" kern="0" dirty="0" smtClean="0">
                <a:sym typeface="Wingdings" pitchFamily="2" charset="2"/>
              </a:rPr>
              <a:t>由于</a:t>
            </a:r>
            <a:r>
              <a:rPr lang="zh-CN" altLang="en-US" sz="2000" b="1" dirty="0" smtClean="0"/>
              <a:t>所处理的示温漆图像在局部是平稳的，既是阴影区域与其邻近的非阴影区域的统计信息是相似的，且本文对图像的细节要求不高。因此采用非阴影区域的信息对阴影区域进行补偿的方法来达到阴影去除的目的。</a:t>
            </a:r>
            <a:endParaRPr lang="en-US" altLang="zh-CN" sz="2000" b="1" dirty="0" smtClean="0">
              <a:solidFill>
                <a:srgbClr val="0000FF"/>
              </a:solidFill>
            </a:endParaRPr>
          </a:p>
        </p:txBody>
      </p:sp>
      <p:pic>
        <p:nvPicPr>
          <p:cNvPr id="228354" name="Picture 2"/>
          <p:cNvPicPr>
            <a:picLocks noChangeAspect="1" noChangeArrowheads="1"/>
          </p:cNvPicPr>
          <p:nvPr/>
        </p:nvPicPr>
        <p:blipFill>
          <a:blip r:embed="rId2" cstate="print"/>
          <a:srcRect/>
          <a:stretch>
            <a:fillRect/>
          </a:stretch>
        </p:blipFill>
        <p:spPr bwMode="auto">
          <a:xfrm>
            <a:off x="428596" y="5572140"/>
            <a:ext cx="2152650" cy="714375"/>
          </a:xfrm>
          <a:prstGeom prst="rect">
            <a:avLst/>
          </a:prstGeom>
          <a:noFill/>
          <a:ln w="9525">
            <a:noFill/>
            <a:miter lim="800000"/>
            <a:headEnd/>
            <a:tailEnd/>
          </a:ln>
          <a:effectLst/>
        </p:spPr>
      </p:pic>
      <p:pic>
        <p:nvPicPr>
          <p:cNvPr id="228355" name="Picture 3"/>
          <p:cNvPicPr>
            <a:picLocks noChangeAspect="1" noChangeArrowheads="1"/>
          </p:cNvPicPr>
          <p:nvPr/>
        </p:nvPicPr>
        <p:blipFill>
          <a:blip r:embed="rId3" cstate="print"/>
          <a:srcRect/>
          <a:stretch>
            <a:fillRect/>
          </a:stretch>
        </p:blipFill>
        <p:spPr bwMode="auto">
          <a:xfrm>
            <a:off x="3357554" y="5572140"/>
            <a:ext cx="2362200" cy="733425"/>
          </a:xfrm>
          <a:prstGeom prst="rect">
            <a:avLst/>
          </a:prstGeom>
          <a:noFill/>
          <a:ln w="9525">
            <a:noFill/>
            <a:miter lim="800000"/>
            <a:headEnd/>
            <a:tailEnd/>
          </a:ln>
          <a:effectLst/>
        </p:spPr>
      </p:pic>
      <p:pic>
        <p:nvPicPr>
          <p:cNvPr id="228356" name="Picture 4"/>
          <p:cNvPicPr>
            <a:picLocks noChangeAspect="1" noChangeArrowheads="1"/>
          </p:cNvPicPr>
          <p:nvPr/>
        </p:nvPicPr>
        <p:blipFill>
          <a:blip r:embed="rId4" cstate="print"/>
          <a:srcRect/>
          <a:stretch>
            <a:fillRect/>
          </a:stretch>
        </p:blipFill>
        <p:spPr bwMode="auto">
          <a:xfrm>
            <a:off x="6286512" y="5572140"/>
            <a:ext cx="2357454" cy="736704"/>
          </a:xfrm>
          <a:prstGeom prst="rect">
            <a:avLst/>
          </a:prstGeom>
          <a:noFill/>
          <a:ln w="9525">
            <a:noFill/>
            <a:miter lim="800000"/>
            <a:headEnd/>
            <a:tailEnd/>
          </a:ln>
          <a:effectLst/>
        </p:spPr>
      </p:pic>
      <p:sp>
        <p:nvSpPr>
          <p:cNvPr id="17" name="右箭头 16"/>
          <p:cNvSpPr/>
          <p:nvPr/>
        </p:nvSpPr>
        <p:spPr bwMode="auto">
          <a:xfrm>
            <a:off x="2500298" y="5715016"/>
            <a:ext cx="1071570" cy="500066"/>
          </a:xfrm>
          <a:prstGeom prst="rightArrow">
            <a:avLst>
              <a:gd name="adj1" fmla="val 44610"/>
              <a:gd name="adj2" fmla="val 50000"/>
            </a:avLst>
          </a:prstGeom>
          <a:gradFill rotWithShape="0">
            <a:gsLst>
              <a:gs pos="0">
                <a:schemeClr val="bg1"/>
              </a:gs>
              <a:gs pos="100000">
                <a:schemeClr val="accent1"/>
              </a:gs>
            </a:gsLst>
            <a:path path="rect">
              <a:fillToRect l="50000" t="50000" r="50000" b="50000"/>
            </a:path>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ctr" latinLnBrk="0" hangingPunct="0">
              <a:lnSpc>
                <a:spcPct val="100000"/>
              </a:lnSpc>
              <a:spcBef>
                <a:spcPct val="0"/>
              </a:spcBef>
              <a:spcAft>
                <a:spcPct val="0"/>
              </a:spcAft>
              <a:buClrTx/>
              <a:buSzTx/>
              <a:buFontTx/>
              <a:buNone/>
              <a:tabLst/>
            </a:pPr>
            <a:r>
              <a:rPr lang="zh-CN" altLang="en-US" sz="1400" dirty="0" smtClean="0"/>
              <a:t>阴影检测</a:t>
            </a:r>
            <a:endParaRPr kumimoji="0" lang="zh-CN" altLang="en-US" sz="1400" b="0" i="0" u="none" strike="noStrike" cap="none" normalizeH="0" baseline="0" dirty="0" smtClean="0">
              <a:ln>
                <a:noFill/>
              </a:ln>
              <a:solidFill>
                <a:schemeClr val="tx1"/>
              </a:solidFill>
              <a:effectLst/>
              <a:latin typeface="Arial" charset="0"/>
              <a:ea typeface="黑体" pitchFamily="2" charset="-122"/>
            </a:endParaRPr>
          </a:p>
        </p:txBody>
      </p:sp>
      <p:sp>
        <p:nvSpPr>
          <p:cNvPr id="18" name="右箭头 17"/>
          <p:cNvSpPr/>
          <p:nvPr/>
        </p:nvSpPr>
        <p:spPr bwMode="auto">
          <a:xfrm>
            <a:off x="5572132" y="5715016"/>
            <a:ext cx="1071570" cy="500066"/>
          </a:xfrm>
          <a:prstGeom prst="rightArrow">
            <a:avLst>
              <a:gd name="adj1" fmla="val 44610"/>
              <a:gd name="adj2" fmla="val 50000"/>
            </a:avLst>
          </a:prstGeom>
          <a:gradFill rotWithShape="0">
            <a:gsLst>
              <a:gs pos="0">
                <a:schemeClr val="bg1"/>
              </a:gs>
              <a:gs pos="100000">
                <a:schemeClr val="accent1"/>
              </a:gs>
            </a:gsLst>
            <a:path path="rect">
              <a:fillToRect l="50000" t="50000" r="50000" b="50000"/>
            </a:path>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ctr" latinLnBrk="0" hangingPunct="0">
              <a:lnSpc>
                <a:spcPct val="100000"/>
              </a:lnSpc>
              <a:spcBef>
                <a:spcPct val="0"/>
              </a:spcBef>
              <a:spcAft>
                <a:spcPct val="0"/>
              </a:spcAft>
              <a:buClrTx/>
              <a:buSzTx/>
              <a:buFontTx/>
              <a:buNone/>
              <a:tabLst/>
            </a:pPr>
            <a:r>
              <a:rPr lang="zh-CN" altLang="en-US" sz="1400" dirty="0" smtClean="0"/>
              <a:t>阴影去除</a:t>
            </a:r>
            <a:endParaRPr kumimoji="0" lang="zh-CN" altLang="en-US" sz="1400" b="0" i="0" u="none" strike="noStrike" cap="none" normalizeH="0" baseline="0" dirty="0" smtClean="0">
              <a:ln>
                <a:noFill/>
              </a:ln>
              <a:solidFill>
                <a:schemeClr val="tx1"/>
              </a:solidFill>
              <a:effectLst/>
              <a:latin typeface="Arial" charset="0"/>
              <a:ea typeface="黑体" pitchFamily="2" charset="-122"/>
            </a:endParaRPr>
          </a:p>
        </p:txBody>
      </p:sp>
    </p:spTree>
    <p:extLst>
      <p:ext uri="{BB962C8B-B14F-4D97-AF65-F5344CB8AC3E}">
        <p14:creationId xmlns:p14="http://schemas.microsoft.com/office/powerpoint/2010/main" val="322568458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olidFill>
                  <a:schemeClr val="bg1"/>
                </a:solidFill>
              </a:rPr>
              <a:t>关键技术</a:t>
            </a:r>
            <a:endParaRPr lang="zh-CN" altLang="en-US" dirty="0">
              <a:solidFill>
                <a:schemeClr val="bg1"/>
              </a:solidFill>
            </a:endParaRPr>
          </a:p>
        </p:txBody>
      </p:sp>
      <p:sp>
        <p:nvSpPr>
          <p:cNvPr id="12" name="矩形 15"/>
          <p:cNvSpPr>
            <a:spLocks noChangeArrowheads="1"/>
          </p:cNvSpPr>
          <p:nvPr/>
        </p:nvSpPr>
        <p:spPr bwMode="auto">
          <a:xfrm>
            <a:off x="768569" y="1988840"/>
            <a:ext cx="8064896" cy="2215991"/>
          </a:xfrm>
          <a:prstGeom prst="rect">
            <a:avLst/>
          </a:prstGeom>
          <a:noFill/>
          <a:ln w="9525">
            <a:noFill/>
            <a:miter lim="800000"/>
            <a:headEnd/>
            <a:tailEnd/>
          </a:ln>
        </p:spPr>
        <p:txBody>
          <a:bodyPr wrap="square">
            <a:spAutoFit/>
          </a:bodyPr>
          <a:lstStyle/>
          <a:p>
            <a:r>
              <a:rPr lang="zh-CN" altLang="en-US" sz="2000" b="1" kern="0" dirty="0" smtClean="0">
                <a:solidFill>
                  <a:srgbClr val="C00000"/>
                </a:solidFill>
                <a:sym typeface="Wingdings" pitchFamily="2" charset="2"/>
              </a:rPr>
              <a:t>高光问题：</a:t>
            </a:r>
            <a:r>
              <a:rPr lang="zh-CN" altLang="en-US" sz="2000" b="1" dirty="0" smtClean="0"/>
              <a:t>在拍摄照片时，经常会由于光反射的原因，使得照片中的物体过于明亮而无法看到物体本来的面貌（颜色），这种现象被称为“高光”（</a:t>
            </a:r>
            <a:r>
              <a:rPr lang="en-US" altLang="zh-CN" sz="2000" b="1" dirty="0" smtClean="0"/>
              <a:t>highlight</a:t>
            </a:r>
            <a:r>
              <a:rPr lang="zh-CN" altLang="en-US" sz="2000" b="1" dirty="0" smtClean="0"/>
              <a:t>）效果。</a:t>
            </a:r>
            <a:endParaRPr lang="en-US" altLang="zh-CN" sz="2000" b="1" dirty="0" smtClean="0"/>
          </a:p>
          <a:p>
            <a:r>
              <a:rPr lang="zh-CN" altLang="en-US" sz="2000" b="1" dirty="0" smtClean="0"/>
              <a:t>图像中的高光反映的主要是光源的特征</a:t>
            </a:r>
            <a:r>
              <a:rPr lang="en-US" altLang="zh-CN" sz="2000" b="1" dirty="0" smtClean="0"/>
              <a:t>,</a:t>
            </a:r>
            <a:r>
              <a:rPr lang="zh-CN" altLang="en-US" sz="2000" b="1" dirty="0" smtClean="0"/>
              <a:t>却以物体表面特征的形式出现，这对计算机视觉算法是一个很大的干扰</a:t>
            </a:r>
            <a:r>
              <a:rPr lang="en-US" altLang="zh-CN" sz="2000" b="1" dirty="0" smtClean="0"/>
              <a:t>.</a:t>
            </a:r>
            <a:r>
              <a:rPr lang="zh-CN" altLang="en-US" sz="2000" b="1" dirty="0" smtClean="0"/>
              <a:t>针对这一问题</a:t>
            </a:r>
            <a:r>
              <a:rPr lang="en-US" altLang="zh-CN" sz="2000" b="1" dirty="0" smtClean="0"/>
              <a:t>,</a:t>
            </a:r>
            <a:r>
              <a:rPr lang="zh-CN" altLang="en-US" sz="2000" b="1" dirty="0" smtClean="0"/>
              <a:t>许多计算机视觉的算法都基于漫反射假定</a:t>
            </a:r>
            <a:r>
              <a:rPr lang="en-US" altLang="zh-CN" sz="2000" b="1" dirty="0" smtClean="0"/>
              <a:t>,</a:t>
            </a:r>
            <a:r>
              <a:rPr lang="zh-CN" altLang="en-US" sz="2000" b="1" dirty="0" smtClean="0"/>
              <a:t>即假定图像中没有高光。</a:t>
            </a:r>
            <a:r>
              <a:rPr lang="zh-CN" altLang="en-US" b="1" dirty="0" smtClean="0">
                <a:solidFill>
                  <a:srgbClr val="0000FF"/>
                </a:solidFill>
              </a:rPr>
              <a:t>示温漆图像采集中，对于如果被测工件为抛光的金属件，没有刷上示温漆的部位可能产生高光</a:t>
            </a:r>
            <a:r>
              <a:rPr lang="zh-CN" altLang="en-US" sz="1800" b="1" dirty="0" smtClean="0">
                <a:solidFill>
                  <a:srgbClr val="0000FF"/>
                </a:solidFill>
              </a:rPr>
              <a:t>。</a:t>
            </a:r>
            <a:endParaRPr lang="en-US" altLang="zh-CN" sz="1800" b="1" baseline="30000" dirty="0" smtClean="0">
              <a:solidFill>
                <a:srgbClr val="0000FF"/>
              </a:solidFill>
            </a:endParaRPr>
          </a:p>
        </p:txBody>
      </p:sp>
      <p:sp>
        <p:nvSpPr>
          <p:cNvPr id="132100"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32104"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32181" name="Rectangle 85"/>
          <p:cNvSpPr>
            <a:spLocks noChangeArrowheads="1"/>
          </p:cNvSpPr>
          <p:nvPr/>
        </p:nvSpPr>
        <p:spPr bwMode="auto">
          <a:xfrm>
            <a:off x="0" y="4572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矩形 10"/>
          <p:cNvSpPr/>
          <p:nvPr/>
        </p:nvSpPr>
        <p:spPr bwMode="auto">
          <a:xfrm>
            <a:off x="474663" y="1268413"/>
            <a:ext cx="8669337" cy="576262"/>
          </a:xfrm>
          <a:prstGeom prst="rect">
            <a:avLst/>
          </a:prstGeom>
          <a:ln>
            <a:headEnd/>
            <a:tailEnd/>
          </a:ln>
        </p:spPr>
        <p:style>
          <a:lnRef idx="1">
            <a:schemeClr val="accent3"/>
          </a:lnRef>
          <a:fillRef idx="3">
            <a:schemeClr val="accent3"/>
          </a:fillRef>
          <a:effectRef idx="2">
            <a:schemeClr val="accent3"/>
          </a:effectRef>
          <a:fontRef idx="minor">
            <a:schemeClr val="lt1"/>
          </a:fontRef>
        </p:style>
        <p:txBody>
          <a:bodyPr lIns="108000" tIns="108000" rIns="108000" bIns="108000" anchor="ctr"/>
          <a:lstStyle/>
          <a:p>
            <a:pPr marL="342900" indent="-342900" eaLnBrk="0" fontAlgn="ctr" hangingPunct="0">
              <a:buFont typeface="Wingdings" pitchFamily="2" charset="2"/>
              <a:buChar char="Ø"/>
              <a:defRPr/>
            </a:pPr>
            <a:r>
              <a:rPr lang="zh-CN" altLang="en-US" sz="2400" b="1" dirty="0" smtClean="0">
                <a:solidFill>
                  <a:srgbClr val="FF0000"/>
                </a:solidFill>
                <a:latin typeface="+mj-lt"/>
                <a:ea typeface="黑体" pitchFamily="2" charset="-122"/>
              </a:rPr>
              <a:t>高光去除</a:t>
            </a:r>
            <a:endParaRPr lang="zh-CN" altLang="en-US" sz="2400" b="1" dirty="0">
              <a:solidFill>
                <a:srgbClr val="FF0000"/>
              </a:solidFill>
              <a:latin typeface="+mj-lt"/>
              <a:ea typeface="黑体" pitchFamily="2" charset="-122"/>
            </a:endParaRPr>
          </a:p>
        </p:txBody>
      </p:sp>
      <p:pic>
        <p:nvPicPr>
          <p:cNvPr id="233474" name="Picture 2"/>
          <p:cNvPicPr>
            <a:picLocks noChangeAspect="1" noChangeArrowheads="1"/>
          </p:cNvPicPr>
          <p:nvPr/>
        </p:nvPicPr>
        <p:blipFill>
          <a:blip r:embed="rId2" cstate="print"/>
          <a:srcRect/>
          <a:stretch>
            <a:fillRect/>
          </a:stretch>
        </p:blipFill>
        <p:spPr bwMode="auto">
          <a:xfrm>
            <a:off x="1071538" y="4509120"/>
            <a:ext cx="2500330" cy="1539555"/>
          </a:xfrm>
          <a:prstGeom prst="rect">
            <a:avLst/>
          </a:prstGeom>
          <a:noFill/>
          <a:ln w="9525">
            <a:noFill/>
            <a:miter lim="800000"/>
            <a:headEnd/>
            <a:tailEnd/>
          </a:ln>
          <a:effectLst/>
        </p:spPr>
      </p:pic>
      <p:pic>
        <p:nvPicPr>
          <p:cNvPr id="233475" name="Picture 3"/>
          <p:cNvPicPr>
            <a:picLocks noChangeAspect="1" noChangeArrowheads="1"/>
          </p:cNvPicPr>
          <p:nvPr/>
        </p:nvPicPr>
        <p:blipFill>
          <a:blip r:embed="rId3" cstate="print"/>
          <a:srcRect/>
          <a:stretch>
            <a:fillRect/>
          </a:stretch>
        </p:blipFill>
        <p:spPr bwMode="auto">
          <a:xfrm>
            <a:off x="4504267" y="4509120"/>
            <a:ext cx="1844809" cy="1500174"/>
          </a:xfrm>
          <a:prstGeom prst="rect">
            <a:avLst/>
          </a:prstGeom>
          <a:noFill/>
          <a:ln w="9525">
            <a:noFill/>
            <a:miter lim="800000"/>
            <a:headEnd/>
            <a:tailEnd/>
          </a:ln>
          <a:effectLst/>
        </p:spPr>
      </p:pic>
    </p:spTree>
    <p:extLst>
      <p:ext uri="{BB962C8B-B14F-4D97-AF65-F5344CB8AC3E}">
        <p14:creationId xmlns:p14="http://schemas.microsoft.com/office/powerpoint/2010/main" val="328253284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olidFill>
                  <a:schemeClr val="bg1"/>
                </a:solidFill>
              </a:rPr>
              <a:t>关键技术</a:t>
            </a:r>
            <a:endParaRPr lang="zh-CN" altLang="en-US" dirty="0">
              <a:solidFill>
                <a:schemeClr val="bg1"/>
              </a:solidFill>
            </a:endParaRPr>
          </a:p>
        </p:txBody>
      </p:sp>
      <p:sp>
        <p:nvSpPr>
          <p:cNvPr id="12" name="矩形 15"/>
          <p:cNvSpPr>
            <a:spLocks noChangeArrowheads="1"/>
          </p:cNvSpPr>
          <p:nvPr/>
        </p:nvSpPr>
        <p:spPr bwMode="auto">
          <a:xfrm>
            <a:off x="785786" y="2060848"/>
            <a:ext cx="8064896" cy="1631216"/>
          </a:xfrm>
          <a:prstGeom prst="rect">
            <a:avLst/>
          </a:prstGeom>
          <a:noFill/>
          <a:ln w="9525">
            <a:noFill/>
            <a:miter lim="800000"/>
            <a:headEnd/>
            <a:tailEnd/>
          </a:ln>
        </p:spPr>
        <p:txBody>
          <a:bodyPr wrap="square">
            <a:spAutoFit/>
          </a:bodyPr>
          <a:lstStyle/>
          <a:p>
            <a:r>
              <a:rPr lang="zh-CN" altLang="en-US" sz="2000" b="1" kern="0" dirty="0" smtClean="0">
                <a:solidFill>
                  <a:srgbClr val="C00000"/>
                </a:solidFill>
                <a:sym typeface="Wingdings" pitchFamily="2" charset="2"/>
              </a:rPr>
              <a:t>高光检测与去除：</a:t>
            </a:r>
            <a:r>
              <a:rPr lang="zh-CN" altLang="en-US" sz="2000" dirty="0" smtClean="0"/>
              <a:t> 图像的高光去除，即分离图像中物体的漫反射部分和镜面反射部分。其目的是为了得到物体本身的表面特征、去除光源对图像中物体的影响。高光去除在计算机视觉的应用领域有着重要的作用，例如分割、跟踪和匹配。针对照片来说，高光去除就是要去掉照片中物体表面的反光，还原物体本身的样子。</a:t>
            </a:r>
            <a:endParaRPr lang="en-US" altLang="zh-CN" sz="1800" b="1" baseline="30000" dirty="0" smtClean="0">
              <a:solidFill>
                <a:srgbClr val="0000FF"/>
              </a:solidFill>
            </a:endParaRPr>
          </a:p>
        </p:txBody>
      </p:sp>
      <p:sp>
        <p:nvSpPr>
          <p:cNvPr id="132100"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32104"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32159" name="Rectangle 63"/>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32181" name="Rectangle 85"/>
          <p:cNvSpPr>
            <a:spLocks noChangeArrowheads="1"/>
          </p:cNvSpPr>
          <p:nvPr/>
        </p:nvSpPr>
        <p:spPr bwMode="auto">
          <a:xfrm>
            <a:off x="0" y="4572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矩形 10"/>
          <p:cNvSpPr/>
          <p:nvPr/>
        </p:nvSpPr>
        <p:spPr bwMode="auto">
          <a:xfrm>
            <a:off x="474663" y="1268413"/>
            <a:ext cx="8669337" cy="576262"/>
          </a:xfrm>
          <a:prstGeom prst="rect">
            <a:avLst/>
          </a:prstGeom>
          <a:ln>
            <a:headEnd/>
            <a:tailEnd/>
          </a:ln>
        </p:spPr>
        <p:style>
          <a:lnRef idx="1">
            <a:schemeClr val="accent3"/>
          </a:lnRef>
          <a:fillRef idx="3">
            <a:schemeClr val="accent3"/>
          </a:fillRef>
          <a:effectRef idx="2">
            <a:schemeClr val="accent3"/>
          </a:effectRef>
          <a:fontRef idx="minor">
            <a:schemeClr val="lt1"/>
          </a:fontRef>
        </p:style>
        <p:txBody>
          <a:bodyPr lIns="108000" tIns="108000" rIns="108000" bIns="108000" anchor="ctr"/>
          <a:lstStyle/>
          <a:p>
            <a:pPr marL="342900" indent="-342900" eaLnBrk="0" fontAlgn="ctr" hangingPunct="0">
              <a:buFont typeface="Wingdings" pitchFamily="2" charset="2"/>
              <a:buChar char="Ø"/>
              <a:defRPr/>
            </a:pPr>
            <a:r>
              <a:rPr lang="zh-CN" altLang="en-US" sz="2400" b="1" dirty="0" smtClean="0">
                <a:solidFill>
                  <a:srgbClr val="FF0000"/>
                </a:solidFill>
                <a:latin typeface="+mj-lt"/>
                <a:ea typeface="黑体" pitchFamily="2" charset="-122"/>
              </a:rPr>
              <a:t>高光去除</a:t>
            </a:r>
            <a:endParaRPr lang="zh-CN" altLang="en-US" sz="2400" b="1" dirty="0">
              <a:solidFill>
                <a:srgbClr val="FF0000"/>
              </a:solidFill>
              <a:latin typeface="+mj-lt"/>
              <a:ea typeface="黑体" pitchFamily="2" charset="-122"/>
            </a:endParaRPr>
          </a:p>
        </p:txBody>
      </p:sp>
      <p:pic>
        <p:nvPicPr>
          <p:cNvPr id="234498" name="Picture 2"/>
          <p:cNvPicPr>
            <a:picLocks noChangeAspect="1" noChangeArrowheads="1"/>
          </p:cNvPicPr>
          <p:nvPr/>
        </p:nvPicPr>
        <p:blipFill>
          <a:blip r:embed="rId2" cstate="print"/>
          <a:srcRect/>
          <a:stretch>
            <a:fillRect/>
          </a:stretch>
        </p:blipFill>
        <p:spPr bwMode="auto">
          <a:xfrm>
            <a:off x="726723" y="4332244"/>
            <a:ext cx="2143140" cy="1755707"/>
          </a:xfrm>
          <a:prstGeom prst="rect">
            <a:avLst/>
          </a:prstGeom>
          <a:noFill/>
          <a:ln w="9525">
            <a:noFill/>
            <a:miter lim="800000"/>
            <a:headEnd/>
            <a:tailEnd/>
          </a:ln>
          <a:effectLst/>
        </p:spPr>
      </p:pic>
      <p:pic>
        <p:nvPicPr>
          <p:cNvPr id="234499" name="Picture 3"/>
          <p:cNvPicPr>
            <a:picLocks noChangeAspect="1" noChangeArrowheads="1"/>
          </p:cNvPicPr>
          <p:nvPr/>
        </p:nvPicPr>
        <p:blipFill>
          <a:blip r:embed="rId3" cstate="print"/>
          <a:srcRect/>
          <a:stretch>
            <a:fillRect/>
          </a:stretch>
        </p:blipFill>
        <p:spPr bwMode="auto">
          <a:xfrm>
            <a:off x="3357554" y="4332244"/>
            <a:ext cx="2214578" cy="1794920"/>
          </a:xfrm>
          <a:prstGeom prst="rect">
            <a:avLst/>
          </a:prstGeom>
          <a:noFill/>
          <a:ln w="9525">
            <a:noFill/>
            <a:miter lim="800000"/>
            <a:headEnd/>
            <a:tailEnd/>
          </a:ln>
          <a:effectLst/>
        </p:spPr>
      </p:pic>
      <p:pic>
        <p:nvPicPr>
          <p:cNvPr id="234500" name="Picture 4"/>
          <p:cNvPicPr>
            <a:picLocks noChangeAspect="1" noChangeArrowheads="1"/>
          </p:cNvPicPr>
          <p:nvPr/>
        </p:nvPicPr>
        <p:blipFill>
          <a:blip r:embed="rId4" cstate="print"/>
          <a:srcRect/>
          <a:stretch>
            <a:fillRect/>
          </a:stretch>
        </p:blipFill>
        <p:spPr bwMode="auto">
          <a:xfrm>
            <a:off x="6215074" y="4332244"/>
            <a:ext cx="2214578" cy="1815832"/>
          </a:xfrm>
          <a:prstGeom prst="rect">
            <a:avLst/>
          </a:prstGeom>
          <a:noFill/>
          <a:ln w="9525">
            <a:noFill/>
            <a:miter lim="800000"/>
            <a:headEnd/>
            <a:tailEnd/>
          </a:ln>
          <a:effectLst/>
        </p:spPr>
      </p:pic>
      <p:sp>
        <p:nvSpPr>
          <p:cNvPr id="16" name="右箭头 15"/>
          <p:cNvSpPr/>
          <p:nvPr/>
        </p:nvSpPr>
        <p:spPr bwMode="auto">
          <a:xfrm>
            <a:off x="2571736" y="3805246"/>
            <a:ext cx="1071570" cy="500066"/>
          </a:xfrm>
          <a:prstGeom prst="rightArrow">
            <a:avLst>
              <a:gd name="adj1" fmla="val 44610"/>
              <a:gd name="adj2" fmla="val 50000"/>
            </a:avLst>
          </a:prstGeom>
          <a:gradFill rotWithShape="0">
            <a:gsLst>
              <a:gs pos="0">
                <a:schemeClr val="bg1"/>
              </a:gs>
              <a:gs pos="100000">
                <a:schemeClr val="accent1"/>
              </a:gs>
            </a:gsLst>
            <a:path path="rect">
              <a:fillToRect l="50000" t="50000" r="50000" b="50000"/>
            </a:path>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ctr" latinLnBrk="0" hangingPunct="0">
              <a:lnSpc>
                <a:spcPct val="100000"/>
              </a:lnSpc>
              <a:spcBef>
                <a:spcPct val="0"/>
              </a:spcBef>
              <a:spcAft>
                <a:spcPct val="0"/>
              </a:spcAft>
              <a:buClrTx/>
              <a:buSzTx/>
              <a:buFontTx/>
              <a:buNone/>
              <a:tabLst/>
            </a:pPr>
            <a:r>
              <a:rPr kumimoji="0" lang="zh-CN" altLang="en-US" sz="1400" b="0" i="0" u="none" strike="noStrike" cap="none" normalizeH="0" baseline="0" dirty="0" smtClean="0">
                <a:ln>
                  <a:noFill/>
                </a:ln>
                <a:solidFill>
                  <a:schemeClr val="tx1"/>
                </a:solidFill>
                <a:effectLst/>
                <a:latin typeface="Arial" charset="0"/>
                <a:ea typeface="黑体" pitchFamily="2" charset="-122"/>
              </a:rPr>
              <a:t>高光检测</a:t>
            </a:r>
          </a:p>
        </p:txBody>
      </p:sp>
      <p:sp>
        <p:nvSpPr>
          <p:cNvPr id="17" name="右箭头 16"/>
          <p:cNvSpPr/>
          <p:nvPr/>
        </p:nvSpPr>
        <p:spPr bwMode="auto">
          <a:xfrm>
            <a:off x="5422903" y="3813013"/>
            <a:ext cx="1071570" cy="500066"/>
          </a:xfrm>
          <a:prstGeom prst="rightArrow">
            <a:avLst>
              <a:gd name="adj1" fmla="val 44610"/>
              <a:gd name="adj2" fmla="val 50000"/>
            </a:avLst>
          </a:prstGeom>
          <a:gradFill rotWithShape="0">
            <a:gsLst>
              <a:gs pos="0">
                <a:schemeClr val="bg1"/>
              </a:gs>
              <a:gs pos="100000">
                <a:schemeClr val="accent1"/>
              </a:gs>
            </a:gsLst>
            <a:path path="rect">
              <a:fillToRect l="50000" t="50000" r="50000" b="50000"/>
            </a:path>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ctr" latinLnBrk="0" hangingPunct="0">
              <a:lnSpc>
                <a:spcPct val="100000"/>
              </a:lnSpc>
              <a:spcBef>
                <a:spcPct val="0"/>
              </a:spcBef>
              <a:spcAft>
                <a:spcPct val="0"/>
              </a:spcAft>
              <a:buClrTx/>
              <a:buSzTx/>
              <a:buFontTx/>
              <a:buNone/>
              <a:tabLst/>
            </a:pPr>
            <a:r>
              <a:rPr lang="zh-CN" altLang="en-US" sz="1400" dirty="0" smtClean="0"/>
              <a:t>高光去除</a:t>
            </a:r>
            <a:endParaRPr kumimoji="0" lang="zh-CN" altLang="en-US" sz="1400" b="0" i="0" u="none" strike="noStrike" cap="none" normalizeH="0" baseline="0" dirty="0" smtClean="0">
              <a:ln>
                <a:noFill/>
              </a:ln>
              <a:solidFill>
                <a:schemeClr val="tx1"/>
              </a:solidFill>
              <a:effectLst/>
              <a:latin typeface="Arial" charset="0"/>
              <a:ea typeface="黑体" pitchFamily="2" charset="-122"/>
            </a:endParaRPr>
          </a:p>
        </p:txBody>
      </p:sp>
    </p:spTree>
    <p:extLst>
      <p:ext uri="{BB962C8B-B14F-4D97-AF65-F5344CB8AC3E}">
        <p14:creationId xmlns:p14="http://schemas.microsoft.com/office/powerpoint/2010/main" val="358566068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olidFill>
                  <a:schemeClr val="bg1"/>
                </a:solidFill>
              </a:rPr>
              <a:t>关键技术</a:t>
            </a:r>
            <a:endParaRPr lang="zh-CN" altLang="en-US" dirty="0">
              <a:solidFill>
                <a:schemeClr val="bg1"/>
              </a:solidFill>
            </a:endParaRPr>
          </a:p>
        </p:txBody>
      </p:sp>
      <p:sp>
        <p:nvSpPr>
          <p:cNvPr id="4" name="Oval 25"/>
          <p:cNvSpPr>
            <a:spLocks noChangeArrowheads="1"/>
          </p:cNvSpPr>
          <p:nvPr/>
        </p:nvSpPr>
        <p:spPr bwMode="gray">
          <a:xfrm>
            <a:off x="565150" y="2401888"/>
            <a:ext cx="2844800" cy="2867025"/>
          </a:xfrm>
          <a:prstGeom prst="ellipse">
            <a:avLst/>
          </a:prstGeom>
          <a:noFill/>
          <a:ln w="9525">
            <a:solidFill>
              <a:srgbClr val="B2B2B2">
                <a:alpha val="50000"/>
              </a:srgbClr>
            </a:solidFill>
            <a:round/>
            <a:headEnd/>
            <a:tailEnd/>
          </a:ln>
          <a:effectLst/>
          <a:extLst>
            <a:ext uri="{909E8E84-426E-40DD-AFC4-6F175D3DCCD1}">
              <a14:hiddenFill xmlns:a14="http://schemas.microsoft.com/office/drawing/2010/main">
                <a:solidFill>
                  <a:schemeClr val="accent1">
                    <a:alpha val="64999"/>
                  </a:scheme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5" name="Group 26"/>
          <p:cNvGrpSpPr>
            <a:grpSpLocks/>
          </p:cNvGrpSpPr>
          <p:nvPr/>
        </p:nvGrpSpPr>
        <p:grpSpPr bwMode="auto">
          <a:xfrm>
            <a:off x="792163" y="2651125"/>
            <a:ext cx="2378075" cy="2425700"/>
            <a:chOff x="579" y="1589"/>
            <a:chExt cx="1358" cy="1358"/>
          </a:xfrm>
          <a:gradFill flip="none" rotWithShape="1">
            <a:gsLst>
              <a:gs pos="0">
                <a:srgbClr val="0066CC">
                  <a:shade val="30000"/>
                  <a:satMod val="115000"/>
                </a:srgbClr>
              </a:gs>
              <a:gs pos="50000">
                <a:srgbClr val="0066CC">
                  <a:shade val="67500"/>
                  <a:satMod val="115000"/>
                </a:srgbClr>
              </a:gs>
              <a:gs pos="100000">
                <a:srgbClr val="0066CC">
                  <a:shade val="100000"/>
                  <a:satMod val="115000"/>
                </a:srgbClr>
              </a:gs>
            </a:gsLst>
            <a:lin ang="13500000" scaled="1"/>
            <a:tileRect/>
          </a:gradFill>
        </p:grpSpPr>
        <p:sp>
          <p:nvSpPr>
            <p:cNvPr id="6" name="Oval 27"/>
            <p:cNvSpPr>
              <a:spLocks noChangeArrowheads="1"/>
            </p:cNvSpPr>
            <p:nvPr/>
          </p:nvSpPr>
          <p:spPr bwMode="gray">
            <a:xfrm>
              <a:off x="579" y="1589"/>
              <a:ext cx="1358" cy="1358"/>
            </a:xfrm>
            <a:prstGeom prst="ellipse">
              <a:avLst/>
            </a:prstGeom>
            <a:grpFill/>
            <a:ln w="38100">
              <a:solidFill>
                <a:srgbClr val="F8F8F8"/>
              </a:solidFill>
              <a:round/>
              <a:headEnd/>
              <a:tailEnd/>
            </a:ln>
            <a:effectLst>
              <a:outerShdw dist="45791" dir="3378596" algn="ctr" rotWithShape="0">
                <a:srgbClr val="5F5F5F">
                  <a:alpha val="50000"/>
                </a:srgbClr>
              </a:outerShdw>
            </a:effectLst>
          </p:spPr>
          <p:txBody>
            <a:bodyPr wrap="none" anchor="ctr"/>
            <a:lstStyle/>
            <a:p>
              <a:endParaRPr lang="zh-CN" altLang="en-US"/>
            </a:p>
          </p:txBody>
        </p:sp>
        <p:sp>
          <p:nvSpPr>
            <p:cNvPr id="7" name="Oval 28"/>
            <p:cNvSpPr>
              <a:spLocks noChangeArrowheads="1"/>
            </p:cNvSpPr>
            <p:nvPr/>
          </p:nvSpPr>
          <p:spPr bwMode="gray">
            <a:xfrm>
              <a:off x="635" y="1642"/>
              <a:ext cx="1245" cy="1246"/>
            </a:xfrm>
            <a:prstGeom prst="ellipse">
              <a:avLst/>
            </a:prstGeom>
            <a:grpFill/>
            <a:ln>
              <a:noFill/>
            </a:ln>
            <a:effectLst>
              <a:outerShdw algn="ctr" rotWithShape="0">
                <a:srgbClr val="000000">
                  <a:alpha val="50000"/>
                </a:srgbClr>
              </a:outerShdw>
            </a:effectLst>
            <a:extLst>
              <a:ext uri="{91240B29-F687-4F45-9708-019B960494DF}">
                <a14:hiddenLine xmlns:a14="http://schemas.microsoft.com/office/drawing/2010/main" w="9525">
                  <a:solidFill>
                    <a:srgbClr val="DDDDDD"/>
                  </a:solidFill>
                  <a:round/>
                  <a:headEnd/>
                  <a:tailEnd/>
                </a14:hiddenLine>
              </a:ext>
            </a:extLst>
          </p:spPr>
          <p:txBody>
            <a:bodyPr wrap="none" anchor="ctr"/>
            <a:lstStyle/>
            <a:p>
              <a:endParaRPr lang="zh-CN" altLang="en-US"/>
            </a:p>
          </p:txBody>
        </p:sp>
        <p:sp>
          <p:nvSpPr>
            <p:cNvPr id="8" name="Oval 29"/>
            <p:cNvSpPr>
              <a:spLocks noChangeArrowheads="1"/>
            </p:cNvSpPr>
            <p:nvPr/>
          </p:nvSpPr>
          <p:spPr bwMode="gray">
            <a:xfrm>
              <a:off x="865" y="1880"/>
              <a:ext cx="797" cy="798"/>
            </a:xfrm>
            <a:prstGeom prst="ellipse">
              <a:avLst/>
            </a:prstGeom>
            <a:grpFill/>
            <a:ln>
              <a:noFill/>
            </a:ln>
            <a:effectLst/>
            <a:extLst>
              <a:ext uri="{91240B29-F687-4F45-9708-019B960494DF}">
                <a14:hiddenLine xmlns:a14="http://schemas.microsoft.com/office/drawing/2010/main" w="9525">
                  <a:solidFill>
                    <a:srgbClr val="B2B2B2"/>
                  </a:solidFill>
                  <a:round/>
                  <a:headEnd/>
                  <a:tailEnd/>
                </a14:hiddenLine>
              </a:ext>
              <a:ext uri="{AF507438-7753-43E0-B8FC-AC1667EBCBE1}">
                <a14:hiddenEffects xmlns:a14="http://schemas.microsoft.com/office/drawing/2010/main">
                  <a:effectLst>
                    <a:outerShdw dist="17961" dir="2700000" algn="ctr" rotWithShape="0">
                      <a:srgbClr val="000000">
                        <a:alpha val="50000"/>
                      </a:srgbClr>
                    </a:outerShdw>
                  </a:effectLst>
                </a14:hiddenEffects>
              </a:ext>
            </a:extLst>
          </p:spPr>
          <p:txBody>
            <a:bodyPr wrap="none" anchor="ctr"/>
            <a:lstStyle/>
            <a:p>
              <a:endParaRPr lang="zh-CN" altLang="en-US"/>
            </a:p>
          </p:txBody>
        </p:sp>
      </p:grpSp>
      <p:sp>
        <p:nvSpPr>
          <p:cNvPr id="9" name="Oval 30"/>
          <p:cNvSpPr>
            <a:spLocks noChangeArrowheads="1"/>
          </p:cNvSpPr>
          <p:nvPr/>
        </p:nvSpPr>
        <p:spPr bwMode="auto">
          <a:xfrm>
            <a:off x="388938" y="2217738"/>
            <a:ext cx="3216275" cy="3246437"/>
          </a:xfrm>
          <a:prstGeom prst="ellipse">
            <a:avLst/>
          </a:prstGeom>
          <a:noFill/>
          <a:ln w="19050">
            <a:solidFill>
              <a:srgbClr val="B2B2B2">
                <a:alpha val="50000"/>
              </a:srgbClr>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 name="Line 31"/>
          <p:cNvSpPr>
            <a:spLocks noChangeShapeType="1"/>
          </p:cNvSpPr>
          <p:nvPr/>
        </p:nvSpPr>
        <p:spPr bwMode="gray">
          <a:xfrm>
            <a:off x="212725" y="3848100"/>
            <a:ext cx="3552825" cy="0"/>
          </a:xfrm>
          <a:prstGeom prst="line">
            <a:avLst/>
          </a:prstGeom>
          <a:noFill/>
          <a:ln w="12700">
            <a:solidFill>
              <a:srgbClr val="808080">
                <a:alpha val="50000"/>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 name="Line 32"/>
          <p:cNvSpPr>
            <a:spLocks noChangeShapeType="1"/>
          </p:cNvSpPr>
          <p:nvPr/>
        </p:nvSpPr>
        <p:spPr bwMode="gray">
          <a:xfrm>
            <a:off x="1989138" y="1978025"/>
            <a:ext cx="0" cy="3736975"/>
          </a:xfrm>
          <a:prstGeom prst="line">
            <a:avLst/>
          </a:prstGeom>
          <a:noFill/>
          <a:ln w="12700">
            <a:solidFill>
              <a:srgbClr val="808080">
                <a:alpha val="50000"/>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12" name="Group 33"/>
          <p:cNvGrpSpPr>
            <a:grpSpLocks/>
          </p:cNvGrpSpPr>
          <p:nvPr/>
        </p:nvGrpSpPr>
        <p:grpSpPr bwMode="auto">
          <a:xfrm>
            <a:off x="2559050" y="2200275"/>
            <a:ext cx="339725" cy="339725"/>
            <a:chOff x="2928" y="2208"/>
            <a:chExt cx="262" cy="262"/>
          </a:xfrm>
          <a:solidFill>
            <a:srgbClr val="00B0F0"/>
          </a:solidFill>
        </p:grpSpPr>
        <p:sp>
          <p:nvSpPr>
            <p:cNvPr id="13" name="Oval 34"/>
            <p:cNvSpPr>
              <a:spLocks noChangeArrowheads="1"/>
            </p:cNvSpPr>
            <p:nvPr/>
          </p:nvSpPr>
          <p:spPr bwMode="gray">
            <a:xfrm>
              <a:off x="2928" y="2208"/>
              <a:ext cx="262" cy="262"/>
            </a:xfrm>
            <a:prstGeom prst="ellipse">
              <a:avLst/>
            </a:prstGeom>
            <a:grpFill/>
            <a:ln w="12700">
              <a:solidFill>
                <a:srgbClr val="0066CC"/>
              </a:solidFill>
              <a:round/>
              <a:headEnd/>
              <a:tailEnd/>
            </a:ln>
            <a:effectLst>
              <a:outerShdw dist="35921" dir="2700000" algn="ctr" rotWithShape="0">
                <a:srgbClr val="1C1C1C">
                  <a:alpha val="50000"/>
                </a:srgbClr>
              </a:outerShdw>
            </a:effectLst>
          </p:spPr>
          <p:txBody>
            <a:bodyPr wrap="none" anchor="ctr"/>
            <a:lstStyle/>
            <a:p>
              <a:endParaRPr lang="zh-CN" altLang="en-US"/>
            </a:p>
          </p:txBody>
        </p:sp>
        <p:sp>
          <p:nvSpPr>
            <p:cNvPr id="14" name="Oval 35"/>
            <p:cNvSpPr>
              <a:spLocks noChangeArrowheads="1"/>
            </p:cNvSpPr>
            <p:nvPr/>
          </p:nvSpPr>
          <p:spPr bwMode="gray">
            <a:xfrm>
              <a:off x="2949" y="2230"/>
              <a:ext cx="218" cy="218"/>
            </a:xfrm>
            <a:prstGeom prst="ellipse">
              <a:avLst/>
            </a:prstGeom>
            <a:grpFill/>
            <a:ln w="12700">
              <a:solidFill>
                <a:srgbClr val="DDDDDD"/>
              </a:solidFill>
              <a:round/>
              <a:headEnd/>
              <a:tailEnd/>
            </a:ln>
            <a:effectLst/>
            <a:extLst>
              <a:ext uri="{AF507438-7753-43E0-B8FC-AC1667EBCBE1}">
                <a14:hiddenEffects xmlns:a14="http://schemas.microsoft.com/office/drawing/2010/main">
                  <a:effectLst>
                    <a:outerShdw dist="17961" dir="2700000" algn="ctr" rotWithShape="0">
                      <a:srgbClr val="000000">
                        <a:alpha val="50000"/>
                      </a:srgbClr>
                    </a:outerShdw>
                  </a:effectLst>
                </a14:hiddenEffects>
              </a:ext>
            </a:extLst>
          </p:spPr>
          <p:txBody>
            <a:bodyPr wrap="none" anchor="ctr"/>
            <a:lstStyle/>
            <a:p>
              <a:endParaRPr lang="zh-CN" altLang="en-US"/>
            </a:p>
          </p:txBody>
        </p:sp>
      </p:grpSp>
      <p:sp>
        <p:nvSpPr>
          <p:cNvPr id="15" name="Rectangle 36"/>
          <p:cNvSpPr>
            <a:spLocks noChangeArrowheads="1"/>
          </p:cNvSpPr>
          <p:nvPr/>
        </p:nvSpPr>
        <p:spPr bwMode="black">
          <a:xfrm>
            <a:off x="3864601" y="3652790"/>
            <a:ext cx="2376264" cy="461665"/>
          </a:xfrm>
          <a:prstGeom prst="rect">
            <a:avLst/>
          </a:prstGeom>
          <a:noFill/>
          <a:ln>
            <a:noFill/>
          </a:ln>
          <a:effectLst/>
          <a:extLst>
            <a:ext uri="{909E8E84-426E-40DD-AFC4-6F175D3DCCD1}">
              <a14:hiddenFill xmlns:a14="http://schemas.microsoft.com/office/drawing/2010/main">
                <a:gradFill rotWithShape="1">
                  <a:gsLst>
                    <a:gs pos="0">
                      <a:schemeClr val="accent2"/>
                    </a:gs>
                    <a:gs pos="100000">
                      <a:schemeClr val="accent2">
                        <a:gamma/>
                        <a:tint val="73725"/>
                        <a:invGamma/>
                      </a:schemeClr>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50000"/>
                    </a:schemeClr>
                  </a:outerShdw>
                </a:effectLst>
              </a14:hiddenEffects>
            </a:ext>
          </a:extLst>
        </p:spPr>
        <p:txBody>
          <a:bodyPr wrap="square">
            <a:spAutoFit/>
          </a:bodyPr>
          <a:lstStyle/>
          <a:p>
            <a:pPr algn="l"/>
            <a:r>
              <a:rPr lang="zh-CN" altLang="en-US" sz="2400" b="1" i="0" spc="200" dirty="0" smtClean="0">
                <a:solidFill>
                  <a:srgbClr val="FF0000"/>
                </a:solidFill>
                <a:latin typeface="楷体_GB2312" pitchFamily="49" charset="-122"/>
                <a:ea typeface="楷体_GB2312" pitchFamily="49" charset="-122"/>
              </a:rPr>
              <a:t>色彩量化</a:t>
            </a:r>
            <a:endParaRPr lang="en-US" altLang="zh-CN" sz="2400" b="1" i="0" spc="200" dirty="0">
              <a:solidFill>
                <a:srgbClr val="FF0000"/>
              </a:solidFill>
              <a:latin typeface="楷体_GB2312" pitchFamily="49" charset="-122"/>
              <a:ea typeface="楷体_GB2312" pitchFamily="49" charset="-122"/>
            </a:endParaRPr>
          </a:p>
        </p:txBody>
      </p:sp>
      <p:sp>
        <p:nvSpPr>
          <p:cNvPr id="17" name="Text Box 41"/>
          <p:cNvSpPr txBox="1">
            <a:spLocks noChangeArrowheads="1"/>
          </p:cNvSpPr>
          <p:nvPr/>
        </p:nvSpPr>
        <p:spPr bwMode="gray">
          <a:xfrm>
            <a:off x="984894" y="3580162"/>
            <a:ext cx="1987550" cy="584775"/>
          </a:xfrm>
          <a:prstGeom prst="rect">
            <a:avLst/>
          </a:prstGeom>
          <a:noFill/>
          <a:ln>
            <a:noFill/>
          </a:ln>
          <a:effectLst>
            <a:outerShdw dist="28398" dir="1593903" algn="ctr" rotWithShape="0">
              <a:srgbClr val="1C1C1C"/>
            </a:outerShdw>
          </a:effectLst>
          <a:extLst>
            <a:ext uri="{909E8E84-426E-40DD-AFC4-6F175D3DCCD1}">
              <a14:hiddenFill xmlns:a14="http://schemas.microsoft.com/office/drawing/2010/main">
                <a:gradFill rotWithShape="1">
                  <a:gsLst>
                    <a:gs pos="0">
                      <a:schemeClr val="accent2"/>
                    </a:gs>
                    <a:gs pos="100000">
                      <a:schemeClr val="accent2">
                        <a:gamma/>
                        <a:tint val="73725"/>
                        <a:invGamma/>
                      </a:schemeClr>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Lst>
        </p:spPr>
        <p:txBody>
          <a:bodyPr>
            <a:spAutoFit/>
          </a:bodyPr>
          <a:lstStyle/>
          <a:p>
            <a:pPr algn="ctr">
              <a:spcBef>
                <a:spcPct val="50000"/>
              </a:spcBef>
            </a:pPr>
            <a:r>
              <a:rPr lang="zh-CN" altLang="en-US" sz="3200" b="1" i="0" dirty="0" smtClean="0">
                <a:solidFill>
                  <a:srgbClr val="F8F8F8"/>
                </a:solidFill>
                <a:latin typeface="Times New Roman" charset="0"/>
                <a:ea typeface="宋体" charset="-122"/>
              </a:rPr>
              <a:t>关键技术</a:t>
            </a:r>
            <a:endParaRPr lang="en-US" altLang="zh-CN" sz="3200" b="1" i="0" dirty="0">
              <a:solidFill>
                <a:srgbClr val="F8F8F8"/>
              </a:solidFill>
              <a:latin typeface="Times New Roman" charset="0"/>
              <a:ea typeface="宋体" charset="-122"/>
            </a:endParaRPr>
          </a:p>
        </p:txBody>
      </p:sp>
      <p:grpSp>
        <p:nvGrpSpPr>
          <p:cNvPr id="18" name="Group 42"/>
          <p:cNvGrpSpPr>
            <a:grpSpLocks/>
          </p:cNvGrpSpPr>
          <p:nvPr/>
        </p:nvGrpSpPr>
        <p:grpSpPr bwMode="auto">
          <a:xfrm>
            <a:off x="3270250" y="2905125"/>
            <a:ext cx="339725" cy="339725"/>
            <a:chOff x="2928" y="2208"/>
            <a:chExt cx="262" cy="262"/>
          </a:xfrm>
          <a:solidFill>
            <a:srgbClr val="92D050"/>
          </a:solidFill>
        </p:grpSpPr>
        <p:sp>
          <p:nvSpPr>
            <p:cNvPr id="19" name="Oval 43"/>
            <p:cNvSpPr>
              <a:spLocks noChangeArrowheads="1"/>
            </p:cNvSpPr>
            <p:nvPr/>
          </p:nvSpPr>
          <p:spPr bwMode="gray">
            <a:xfrm>
              <a:off x="2928" y="2208"/>
              <a:ext cx="262" cy="262"/>
            </a:xfrm>
            <a:prstGeom prst="ellipse">
              <a:avLst/>
            </a:prstGeom>
            <a:grpFill/>
            <a:ln w="12700">
              <a:solidFill>
                <a:srgbClr val="F8F8F8"/>
              </a:solidFill>
              <a:round/>
              <a:headEnd/>
              <a:tailEnd/>
            </a:ln>
            <a:effectLst>
              <a:outerShdw dist="35921" dir="2700000" algn="ctr" rotWithShape="0">
                <a:srgbClr val="1C1C1C">
                  <a:alpha val="50000"/>
                </a:srgbClr>
              </a:outerShdw>
            </a:effectLst>
          </p:spPr>
          <p:txBody>
            <a:bodyPr wrap="none" anchor="ctr"/>
            <a:lstStyle/>
            <a:p>
              <a:endParaRPr lang="zh-CN" altLang="en-US"/>
            </a:p>
          </p:txBody>
        </p:sp>
        <p:sp>
          <p:nvSpPr>
            <p:cNvPr id="20" name="Oval 44"/>
            <p:cNvSpPr>
              <a:spLocks noChangeArrowheads="1"/>
            </p:cNvSpPr>
            <p:nvPr/>
          </p:nvSpPr>
          <p:spPr bwMode="gray">
            <a:xfrm>
              <a:off x="2949" y="2230"/>
              <a:ext cx="218" cy="218"/>
            </a:xfrm>
            <a:prstGeom prst="ellipse">
              <a:avLst/>
            </a:prstGeom>
            <a:grpFill/>
            <a:ln>
              <a:noFill/>
            </a:ln>
            <a:effectLst/>
            <a:extLst>
              <a:ext uri="{91240B29-F687-4F45-9708-019B960494DF}">
                <a14:hiddenLine xmlns:a14="http://schemas.microsoft.com/office/drawing/2010/main" w="12700">
                  <a:solidFill>
                    <a:srgbClr val="DDDDDD"/>
                  </a:solidFill>
                  <a:round/>
                  <a:headEnd/>
                  <a:tailEnd/>
                </a14:hiddenLine>
              </a:ext>
              <a:ext uri="{AF507438-7753-43E0-B8FC-AC1667EBCBE1}">
                <a14:hiddenEffects xmlns:a14="http://schemas.microsoft.com/office/drawing/2010/main">
                  <a:effectLst>
                    <a:outerShdw dist="17961" dir="2700000" algn="ctr" rotWithShape="0">
                      <a:srgbClr val="000000">
                        <a:alpha val="50000"/>
                      </a:srgbClr>
                    </a:outerShdw>
                  </a:effectLst>
                </a14:hiddenEffects>
              </a:ext>
            </a:extLst>
          </p:spPr>
          <p:txBody>
            <a:bodyPr wrap="none" anchor="ctr"/>
            <a:lstStyle/>
            <a:p>
              <a:endParaRPr lang="zh-CN" altLang="en-US"/>
            </a:p>
          </p:txBody>
        </p:sp>
      </p:grpSp>
      <p:grpSp>
        <p:nvGrpSpPr>
          <p:cNvPr id="21" name="Group 45"/>
          <p:cNvGrpSpPr>
            <a:grpSpLocks/>
          </p:cNvGrpSpPr>
          <p:nvPr/>
        </p:nvGrpSpPr>
        <p:grpSpPr bwMode="auto">
          <a:xfrm>
            <a:off x="3502025" y="3673475"/>
            <a:ext cx="339725" cy="339725"/>
            <a:chOff x="2928" y="2208"/>
            <a:chExt cx="262" cy="262"/>
          </a:xfrm>
          <a:solidFill>
            <a:srgbClr val="FF33CC"/>
          </a:solidFill>
        </p:grpSpPr>
        <p:sp>
          <p:nvSpPr>
            <p:cNvPr id="22" name="Oval 46"/>
            <p:cNvSpPr>
              <a:spLocks noChangeArrowheads="1"/>
            </p:cNvSpPr>
            <p:nvPr/>
          </p:nvSpPr>
          <p:spPr bwMode="gray">
            <a:xfrm>
              <a:off x="2928" y="2208"/>
              <a:ext cx="262" cy="262"/>
            </a:xfrm>
            <a:prstGeom prst="ellipse">
              <a:avLst/>
            </a:prstGeom>
            <a:grpFill/>
            <a:ln w="12700">
              <a:solidFill>
                <a:srgbClr val="F8F8F8"/>
              </a:solidFill>
              <a:round/>
              <a:headEnd/>
              <a:tailEnd/>
            </a:ln>
            <a:effectLst>
              <a:outerShdw dist="35921" dir="2700000" algn="ctr" rotWithShape="0">
                <a:srgbClr val="1C1C1C">
                  <a:alpha val="50000"/>
                </a:srgbClr>
              </a:outerShdw>
            </a:effectLst>
          </p:spPr>
          <p:txBody>
            <a:bodyPr wrap="none" anchor="ctr"/>
            <a:lstStyle/>
            <a:p>
              <a:endParaRPr lang="zh-CN" altLang="en-US"/>
            </a:p>
          </p:txBody>
        </p:sp>
        <p:sp>
          <p:nvSpPr>
            <p:cNvPr id="23" name="Oval 47"/>
            <p:cNvSpPr>
              <a:spLocks noChangeArrowheads="1"/>
            </p:cNvSpPr>
            <p:nvPr/>
          </p:nvSpPr>
          <p:spPr bwMode="gray">
            <a:xfrm>
              <a:off x="2949" y="2230"/>
              <a:ext cx="218" cy="218"/>
            </a:xfrm>
            <a:prstGeom prst="ellipse">
              <a:avLst/>
            </a:prstGeom>
            <a:grpFill/>
            <a:ln>
              <a:noFill/>
            </a:ln>
            <a:effectLst/>
            <a:extLst>
              <a:ext uri="{91240B29-F687-4F45-9708-019B960494DF}">
                <a14:hiddenLine xmlns:a14="http://schemas.microsoft.com/office/drawing/2010/main" w="12700">
                  <a:solidFill>
                    <a:srgbClr val="DDDDDD"/>
                  </a:solidFill>
                  <a:round/>
                  <a:headEnd/>
                  <a:tailEnd/>
                </a14:hiddenLine>
              </a:ext>
              <a:ext uri="{AF507438-7753-43E0-B8FC-AC1667EBCBE1}">
                <a14:hiddenEffects xmlns:a14="http://schemas.microsoft.com/office/drawing/2010/main">
                  <a:effectLst>
                    <a:outerShdw dist="17961" dir="2700000" algn="ctr" rotWithShape="0">
                      <a:srgbClr val="000000">
                        <a:alpha val="50000"/>
                      </a:srgbClr>
                    </a:outerShdw>
                  </a:effectLst>
                </a14:hiddenEffects>
              </a:ext>
            </a:extLst>
          </p:spPr>
          <p:txBody>
            <a:bodyPr wrap="none" anchor="ctr"/>
            <a:lstStyle/>
            <a:p>
              <a:endParaRPr lang="zh-CN" altLang="en-US"/>
            </a:p>
          </p:txBody>
        </p:sp>
      </p:grpSp>
      <p:grpSp>
        <p:nvGrpSpPr>
          <p:cNvPr id="24" name="Group 48"/>
          <p:cNvGrpSpPr>
            <a:grpSpLocks/>
          </p:cNvGrpSpPr>
          <p:nvPr/>
        </p:nvGrpSpPr>
        <p:grpSpPr bwMode="auto">
          <a:xfrm>
            <a:off x="3260725" y="4489450"/>
            <a:ext cx="339725" cy="339725"/>
            <a:chOff x="2928" y="2208"/>
            <a:chExt cx="262" cy="262"/>
          </a:xfrm>
          <a:solidFill>
            <a:schemeClr val="accent2">
              <a:lumMod val="60000"/>
              <a:lumOff val="40000"/>
            </a:schemeClr>
          </a:solidFill>
        </p:grpSpPr>
        <p:sp>
          <p:nvSpPr>
            <p:cNvPr id="25" name="Oval 49"/>
            <p:cNvSpPr>
              <a:spLocks noChangeArrowheads="1"/>
            </p:cNvSpPr>
            <p:nvPr/>
          </p:nvSpPr>
          <p:spPr bwMode="gray">
            <a:xfrm>
              <a:off x="2928" y="2208"/>
              <a:ext cx="262" cy="262"/>
            </a:xfrm>
            <a:prstGeom prst="ellipse">
              <a:avLst/>
            </a:prstGeom>
            <a:grpFill/>
            <a:ln w="12700">
              <a:solidFill>
                <a:srgbClr val="F8F8F8"/>
              </a:solidFill>
              <a:round/>
              <a:headEnd/>
              <a:tailEnd/>
            </a:ln>
            <a:effectLst>
              <a:outerShdw dist="35921" dir="2700000" algn="ctr" rotWithShape="0">
                <a:srgbClr val="1C1C1C">
                  <a:alpha val="50000"/>
                </a:srgbClr>
              </a:outerShdw>
            </a:effectLst>
          </p:spPr>
          <p:txBody>
            <a:bodyPr wrap="none" anchor="ctr"/>
            <a:lstStyle/>
            <a:p>
              <a:endParaRPr lang="zh-CN" altLang="en-US"/>
            </a:p>
          </p:txBody>
        </p:sp>
        <p:sp>
          <p:nvSpPr>
            <p:cNvPr id="26" name="Oval 50"/>
            <p:cNvSpPr>
              <a:spLocks noChangeArrowheads="1"/>
            </p:cNvSpPr>
            <p:nvPr/>
          </p:nvSpPr>
          <p:spPr bwMode="gray">
            <a:xfrm>
              <a:off x="2949" y="2230"/>
              <a:ext cx="218" cy="218"/>
            </a:xfrm>
            <a:prstGeom prst="ellipse">
              <a:avLst/>
            </a:prstGeom>
            <a:grpFill/>
            <a:ln w="12700">
              <a:solidFill>
                <a:srgbClr val="DDDDDD"/>
              </a:solidFill>
              <a:round/>
              <a:headEnd/>
              <a:tailEnd/>
            </a:ln>
            <a:effectLst/>
            <a:extLst>
              <a:ext uri="{AF507438-7753-43E0-B8FC-AC1667EBCBE1}">
                <a14:hiddenEffects xmlns:a14="http://schemas.microsoft.com/office/drawing/2010/main">
                  <a:effectLst>
                    <a:outerShdw dist="17961" dir="2700000" algn="ctr" rotWithShape="0">
                      <a:srgbClr val="000000">
                        <a:alpha val="50000"/>
                      </a:srgbClr>
                    </a:outerShdw>
                  </a:effectLst>
                </a14:hiddenEffects>
              </a:ext>
            </a:extLst>
          </p:spPr>
          <p:txBody>
            <a:bodyPr wrap="none" anchor="ctr"/>
            <a:lstStyle/>
            <a:p>
              <a:endParaRPr lang="zh-CN" altLang="en-US"/>
            </a:p>
          </p:txBody>
        </p:sp>
      </p:grpSp>
      <p:grpSp>
        <p:nvGrpSpPr>
          <p:cNvPr id="27" name="Group 51"/>
          <p:cNvGrpSpPr>
            <a:grpSpLocks/>
          </p:cNvGrpSpPr>
          <p:nvPr/>
        </p:nvGrpSpPr>
        <p:grpSpPr bwMode="auto">
          <a:xfrm>
            <a:off x="2635250" y="5111750"/>
            <a:ext cx="339725" cy="339725"/>
            <a:chOff x="2928" y="2208"/>
            <a:chExt cx="262" cy="262"/>
          </a:xfrm>
          <a:solidFill>
            <a:srgbClr val="FFFF00"/>
          </a:solidFill>
        </p:grpSpPr>
        <p:sp>
          <p:nvSpPr>
            <p:cNvPr id="28" name="Oval 52"/>
            <p:cNvSpPr>
              <a:spLocks noChangeArrowheads="1"/>
            </p:cNvSpPr>
            <p:nvPr/>
          </p:nvSpPr>
          <p:spPr bwMode="gray">
            <a:xfrm>
              <a:off x="2928" y="2208"/>
              <a:ext cx="262" cy="262"/>
            </a:xfrm>
            <a:prstGeom prst="ellipse">
              <a:avLst/>
            </a:prstGeom>
            <a:grpFill/>
            <a:ln w="12700">
              <a:solidFill>
                <a:srgbClr val="F8F8F8"/>
              </a:solidFill>
              <a:round/>
              <a:headEnd/>
              <a:tailEnd/>
            </a:ln>
            <a:effectLst>
              <a:outerShdw dist="35921" dir="2700000" algn="ctr" rotWithShape="0">
                <a:srgbClr val="1C1C1C">
                  <a:alpha val="50000"/>
                </a:srgbClr>
              </a:outerShdw>
            </a:effectLst>
          </p:spPr>
          <p:txBody>
            <a:bodyPr wrap="none" anchor="ctr"/>
            <a:lstStyle/>
            <a:p>
              <a:endParaRPr lang="zh-CN" altLang="en-US"/>
            </a:p>
          </p:txBody>
        </p:sp>
        <p:sp>
          <p:nvSpPr>
            <p:cNvPr id="29" name="Oval 53"/>
            <p:cNvSpPr>
              <a:spLocks noChangeArrowheads="1"/>
            </p:cNvSpPr>
            <p:nvPr/>
          </p:nvSpPr>
          <p:spPr bwMode="gray">
            <a:xfrm>
              <a:off x="2949" y="2230"/>
              <a:ext cx="218" cy="218"/>
            </a:xfrm>
            <a:prstGeom prst="ellipse">
              <a:avLst/>
            </a:prstGeom>
            <a:grpFill/>
            <a:ln>
              <a:noFill/>
            </a:ln>
            <a:effectLst/>
            <a:extLst>
              <a:ext uri="{91240B29-F687-4F45-9708-019B960494DF}">
                <a14:hiddenLine xmlns:a14="http://schemas.microsoft.com/office/drawing/2010/main" w="12700">
                  <a:solidFill>
                    <a:srgbClr val="DDDDDD"/>
                  </a:solidFill>
                  <a:round/>
                  <a:headEnd/>
                  <a:tailEnd/>
                </a14:hiddenLine>
              </a:ext>
              <a:ext uri="{AF507438-7753-43E0-B8FC-AC1667EBCBE1}">
                <a14:hiddenEffects xmlns:a14="http://schemas.microsoft.com/office/drawing/2010/main">
                  <a:effectLst>
                    <a:outerShdw dist="17961" dir="2700000" algn="ctr" rotWithShape="0">
                      <a:srgbClr val="000000">
                        <a:alpha val="50000"/>
                      </a:srgbClr>
                    </a:outerShdw>
                  </a:effectLst>
                </a14:hiddenEffects>
              </a:ext>
            </a:extLst>
          </p:spPr>
          <p:txBody>
            <a:bodyPr wrap="none" anchor="ctr"/>
            <a:lstStyle/>
            <a:p>
              <a:endParaRPr lang="zh-CN" altLang="en-US"/>
            </a:p>
          </p:txBody>
        </p:sp>
      </p:grpSp>
      <p:sp>
        <p:nvSpPr>
          <p:cNvPr id="33" name="Rectangle 36"/>
          <p:cNvSpPr>
            <a:spLocks noChangeArrowheads="1"/>
          </p:cNvSpPr>
          <p:nvPr/>
        </p:nvSpPr>
        <p:spPr bwMode="black">
          <a:xfrm>
            <a:off x="3850065" y="4428479"/>
            <a:ext cx="1800200" cy="461665"/>
          </a:xfrm>
          <a:prstGeom prst="rect">
            <a:avLst/>
          </a:prstGeom>
          <a:noFill/>
          <a:ln>
            <a:noFill/>
          </a:ln>
          <a:effectLst/>
          <a:extLst>
            <a:ext uri="{909E8E84-426E-40DD-AFC4-6F175D3DCCD1}">
              <a14:hiddenFill xmlns:a14="http://schemas.microsoft.com/office/drawing/2010/main">
                <a:gradFill rotWithShape="1">
                  <a:gsLst>
                    <a:gs pos="0">
                      <a:schemeClr val="accent2"/>
                    </a:gs>
                    <a:gs pos="100000">
                      <a:schemeClr val="accent2">
                        <a:gamma/>
                        <a:tint val="73725"/>
                        <a:invGamma/>
                      </a:schemeClr>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50000"/>
                    </a:schemeClr>
                  </a:outerShdw>
                </a:effectLst>
              </a14:hiddenEffects>
            </a:ext>
          </a:extLst>
        </p:spPr>
        <p:txBody>
          <a:bodyPr wrap="square">
            <a:spAutoFit/>
          </a:bodyPr>
          <a:lstStyle/>
          <a:p>
            <a:pPr algn="l"/>
            <a:r>
              <a:rPr lang="zh-CN" altLang="en-US" sz="2400" b="1" i="0" spc="200" dirty="0" smtClean="0">
                <a:solidFill>
                  <a:srgbClr val="080808"/>
                </a:solidFill>
                <a:latin typeface="楷体_GB2312" pitchFamily="49" charset="-122"/>
                <a:ea typeface="楷体_GB2312" pitchFamily="49" charset="-122"/>
              </a:rPr>
              <a:t>图像分割</a:t>
            </a:r>
            <a:endParaRPr lang="en-US" altLang="zh-CN" sz="2400" b="1" i="0" spc="200" dirty="0">
              <a:solidFill>
                <a:srgbClr val="080808"/>
              </a:solidFill>
              <a:latin typeface="楷体_GB2312" pitchFamily="49" charset="-122"/>
              <a:ea typeface="楷体_GB2312" pitchFamily="49" charset="-122"/>
            </a:endParaRPr>
          </a:p>
        </p:txBody>
      </p:sp>
      <p:sp>
        <p:nvSpPr>
          <p:cNvPr id="34" name="Rectangle 36"/>
          <p:cNvSpPr>
            <a:spLocks noChangeArrowheads="1"/>
          </p:cNvSpPr>
          <p:nvPr/>
        </p:nvSpPr>
        <p:spPr bwMode="black">
          <a:xfrm>
            <a:off x="3758974" y="2844154"/>
            <a:ext cx="4098410" cy="461665"/>
          </a:xfrm>
          <a:prstGeom prst="rect">
            <a:avLst/>
          </a:prstGeom>
          <a:noFill/>
          <a:ln>
            <a:noFill/>
          </a:ln>
          <a:effectLst/>
          <a:extLst>
            <a:ext uri="{909E8E84-426E-40DD-AFC4-6F175D3DCCD1}">
              <a14:hiddenFill xmlns:a14="http://schemas.microsoft.com/office/drawing/2010/main">
                <a:gradFill rotWithShape="1">
                  <a:gsLst>
                    <a:gs pos="0">
                      <a:schemeClr val="accent2"/>
                    </a:gs>
                    <a:gs pos="100000">
                      <a:schemeClr val="accent2">
                        <a:gamma/>
                        <a:tint val="73725"/>
                        <a:invGamma/>
                      </a:schemeClr>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50000"/>
                    </a:schemeClr>
                  </a:outerShdw>
                </a:effectLst>
              </a14:hiddenEffects>
            </a:ext>
          </a:extLst>
        </p:spPr>
        <p:txBody>
          <a:bodyPr wrap="square">
            <a:spAutoFit/>
          </a:bodyPr>
          <a:lstStyle/>
          <a:p>
            <a:r>
              <a:rPr lang="zh-CN" altLang="en-US" sz="2400" b="1" dirty="0" smtClean="0">
                <a:solidFill>
                  <a:srgbClr val="080808"/>
                </a:solidFill>
                <a:latin typeface="楷体_GB2312" pitchFamily="49" charset="-122"/>
                <a:ea typeface="楷体_GB2312" pitchFamily="49" charset="-122"/>
              </a:rPr>
              <a:t>图像预处理</a:t>
            </a:r>
            <a:endParaRPr lang="en-US" altLang="zh-CN" sz="2400" b="1" dirty="0">
              <a:solidFill>
                <a:srgbClr val="080808"/>
              </a:solidFill>
              <a:latin typeface="楷体_GB2312" pitchFamily="49" charset="-122"/>
              <a:ea typeface="楷体_GB2312" pitchFamily="49" charset="-122"/>
            </a:endParaRPr>
          </a:p>
        </p:txBody>
      </p:sp>
      <p:sp>
        <p:nvSpPr>
          <p:cNvPr id="35" name="Rectangle 36"/>
          <p:cNvSpPr>
            <a:spLocks noChangeArrowheads="1"/>
          </p:cNvSpPr>
          <p:nvPr/>
        </p:nvSpPr>
        <p:spPr bwMode="black">
          <a:xfrm>
            <a:off x="3140929" y="5140277"/>
            <a:ext cx="4212482" cy="461665"/>
          </a:xfrm>
          <a:prstGeom prst="rect">
            <a:avLst/>
          </a:prstGeom>
          <a:noFill/>
          <a:ln>
            <a:noFill/>
          </a:ln>
          <a:effectLst/>
          <a:extLst>
            <a:ext uri="{909E8E84-426E-40DD-AFC4-6F175D3DCCD1}">
              <a14:hiddenFill xmlns:a14="http://schemas.microsoft.com/office/drawing/2010/main">
                <a:gradFill rotWithShape="1">
                  <a:gsLst>
                    <a:gs pos="0">
                      <a:schemeClr val="accent2"/>
                    </a:gs>
                    <a:gs pos="100000">
                      <a:schemeClr val="accent2">
                        <a:gamma/>
                        <a:tint val="73725"/>
                        <a:invGamma/>
                      </a:schemeClr>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50000"/>
                    </a:schemeClr>
                  </a:outerShdw>
                </a:effectLst>
              </a14:hiddenEffects>
            </a:ext>
          </a:extLst>
        </p:spPr>
        <p:txBody>
          <a:bodyPr wrap="square">
            <a:spAutoFit/>
          </a:bodyPr>
          <a:lstStyle/>
          <a:p>
            <a:pPr algn="l"/>
            <a:r>
              <a:rPr lang="zh-CN" altLang="en-US" sz="2400" b="1" i="0" spc="200" dirty="0" smtClean="0">
                <a:solidFill>
                  <a:srgbClr val="080808"/>
                </a:solidFill>
                <a:latin typeface="楷体_GB2312" pitchFamily="49" charset="-122"/>
                <a:ea typeface="楷体_GB2312" pitchFamily="49" charset="-122"/>
              </a:rPr>
              <a:t>温度识别</a:t>
            </a:r>
            <a:endParaRPr lang="en-US" altLang="zh-CN" sz="2400" b="1" i="0" spc="200" dirty="0">
              <a:solidFill>
                <a:srgbClr val="080808"/>
              </a:solidFill>
              <a:latin typeface="楷体_GB2312" pitchFamily="49" charset="-122"/>
              <a:ea typeface="楷体_GB2312" pitchFamily="49" charset="-122"/>
            </a:endParaRPr>
          </a:p>
        </p:txBody>
      </p:sp>
      <p:sp>
        <p:nvSpPr>
          <p:cNvPr id="32" name="Rectangle 36"/>
          <p:cNvSpPr>
            <a:spLocks noChangeArrowheads="1"/>
          </p:cNvSpPr>
          <p:nvPr/>
        </p:nvSpPr>
        <p:spPr bwMode="black">
          <a:xfrm>
            <a:off x="3131502" y="2090785"/>
            <a:ext cx="4098410" cy="461665"/>
          </a:xfrm>
          <a:prstGeom prst="rect">
            <a:avLst/>
          </a:prstGeom>
          <a:noFill/>
          <a:ln>
            <a:noFill/>
          </a:ln>
          <a:effectLst/>
          <a:extLst>
            <a:ext uri="{909E8E84-426E-40DD-AFC4-6F175D3DCCD1}">
              <a14:hiddenFill xmlns:a14="http://schemas.microsoft.com/office/drawing/2010/main">
                <a:gradFill rotWithShape="1">
                  <a:gsLst>
                    <a:gs pos="0">
                      <a:schemeClr val="accent2"/>
                    </a:gs>
                    <a:gs pos="100000">
                      <a:schemeClr val="accent2">
                        <a:gamma/>
                        <a:tint val="73725"/>
                        <a:invGamma/>
                      </a:schemeClr>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50000"/>
                    </a:schemeClr>
                  </a:outerShdw>
                </a:effectLst>
              </a14:hiddenEffects>
            </a:ext>
          </a:extLst>
        </p:spPr>
        <p:txBody>
          <a:bodyPr wrap="square">
            <a:spAutoFit/>
          </a:bodyPr>
          <a:lstStyle/>
          <a:p>
            <a:r>
              <a:rPr lang="zh-CN" altLang="en-US" sz="2400" b="1" dirty="0" smtClean="0">
                <a:latin typeface="楷体_GB2312" pitchFamily="49" charset="-122"/>
                <a:ea typeface="楷体_GB2312" pitchFamily="49" charset="-122"/>
              </a:rPr>
              <a:t>标准色谱数据库</a:t>
            </a:r>
            <a:endParaRPr lang="en-US" altLang="zh-CN" sz="2400" b="1" dirty="0">
              <a:latin typeface="楷体_GB2312" pitchFamily="49" charset="-122"/>
              <a:ea typeface="楷体_GB2312" pitchFamily="49" charset="-122"/>
            </a:endParaRPr>
          </a:p>
        </p:txBody>
      </p:sp>
    </p:spTree>
    <p:custDataLst>
      <p:tags r:id="rId1"/>
    </p:custDataLst>
    <p:extLst>
      <p:ext uri="{BB962C8B-B14F-4D97-AF65-F5344CB8AC3E}">
        <p14:creationId xmlns:p14="http://schemas.microsoft.com/office/powerpoint/2010/main" val="3298064440"/>
      </p:ext>
    </p:extLst>
  </p:cSld>
  <p:clrMapOvr>
    <a:masterClrMapping/>
  </p:clrMapOvr>
  <p:transition advTm="6310"/>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olidFill>
                  <a:schemeClr val="bg1"/>
                </a:solidFill>
              </a:rPr>
              <a:t>关键技术</a:t>
            </a:r>
            <a:endParaRPr lang="zh-CN" altLang="en-US" dirty="0">
              <a:solidFill>
                <a:schemeClr val="bg1"/>
              </a:solidFill>
            </a:endParaRPr>
          </a:p>
        </p:txBody>
      </p:sp>
      <p:sp>
        <p:nvSpPr>
          <p:cNvPr id="4" name="灯片编号占位符 3"/>
          <p:cNvSpPr>
            <a:spLocks noGrp="1"/>
          </p:cNvSpPr>
          <p:nvPr>
            <p:ph type="sldNum" sz="quarter" idx="4294967295"/>
          </p:nvPr>
        </p:nvSpPr>
        <p:spPr>
          <a:xfrm>
            <a:off x="6553200" y="6245225"/>
            <a:ext cx="2133600" cy="476250"/>
          </a:xfrm>
          <a:prstGeom prst="rect">
            <a:avLst/>
          </a:prstGeom>
        </p:spPr>
        <p:txBody>
          <a:bodyPr/>
          <a:lstStyle/>
          <a:p>
            <a:pPr>
              <a:defRPr/>
            </a:pPr>
            <a:fld id="{A4856132-B58C-4258-930F-5EF58F9F73DD}" type="slidenum">
              <a:rPr lang="en-US" altLang="zh-CN" smtClean="0"/>
              <a:pPr>
                <a:defRPr/>
              </a:pPr>
              <a:t>26</a:t>
            </a:fld>
            <a:endParaRPr lang="en-US" altLang="zh-CN"/>
          </a:p>
        </p:txBody>
      </p:sp>
      <p:sp>
        <p:nvSpPr>
          <p:cNvPr id="12" name="矩形 15"/>
          <p:cNvSpPr>
            <a:spLocks noChangeArrowheads="1"/>
          </p:cNvSpPr>
          <p:nvPr/>
        </p:nvSpPr>
        <p:spPr bwMode="auto">
          <a:xfrm>
            <a:off x="785786" y="2714620"/>
            <a:ext cx="8064896" cy="2246769"/>
          </a:xfrm>
          <a:prstGeom prst="rect">
            <a:avLst/>
          </a:prstGeom>
          <a:noFill/>
          <a:ln w="9525">
            <a:noFill/>
            <a:miter lim="800000"/>
            <a:headEnd/>
            <a:tailEnd/>
          </a:ln>
        </p:spPr>
        <p:txBody>
          <a:bodyPr wrap="square">
            <a:spAutoFit/>
          </a:bodyPr>
          <a:lstStyle/>
          <a:p>
            <a:r>
              <a:rPr lang="zh-CN" altLang="en-US" sz="2000" b="1" kern="0" dirty="0" smtClean="0">
                <a:solidFill>
                  <a:srgbClr val="C00000"/>
                </a:solidFill>
                <a:sym typeface="Wingdings" pitchFamily="2" charset="2"/>
              </a:rPr>
              <a:t>问题描述：</a:t>
            </a:r>
            <a:r>
              <a:rPr lang="zh-CN" altLang="en-US" sz="2000" dirty="0" smtClean="0"/>
              <a:t> 彩色图像每个像素用</a:t>
            </a:r>
            <a:r>
              <a:rPr lang="en-US" altLang="zh-CN" sz="2000" dirty="0" smtClean="0"/>
              <a:t>24</a:t>
            </a:r>
            <a:r>
              <a:rPr lang="zh-CN" altLang="en-US" sz="2000" dirty="0" smtClean="0"/>
              <a:t>位（</a:t>
            </a:r>
            <a:r>
              <a:rPr lang="en-US" altLang="zh-CN" sz="2000" dirty="0" smtClean="0"/>
              <a:t>8-red,8-green,8-blue</a:t>
            </a:r>
            <a:r>
              <a:rPr lang="zh-CN" altLang="en-US" sz="2000" dirty="0" smtClean="0"/>
              <a:t>）对传输和存储来说代价太大，也大大高于人的视觉分辨率。</a:t>
            </a:r>
            <a:endParaRPr lang="en-US" altLang="zh-CN" sz="2000" dirty="0" smtClean="0"/>
          </a:p>
          <a:p>
            <a:endParaRPr lang="en-US" altLang="zh-CN" sz="2000" dirty="0" smtClean="0">
              <a:solidFill>
                <a:srgbClr val="0000FF"/>
              </a:solidFill>
            </a:endParaRPr>
          </a:p>
          <a:p>
            <a:r>
              <a:rPr lang="zh-CN" altLang="en-US" sz="2000" dirty="0" smtClean="0">
                <a:solidFill>
                  <a:srgbClr val="0000FF"/>
                </a:solidFill>
              </a:rPr>
              <a:t>图像色彩量化</a:t>
            </a:r>
            <a:r>
              <a:rPr lang="zh-CN" altLang="en-US" sz="2000" dirty="0" smtClean="0"/>
              <a:t>（</a:t>
            </a:r>
            <a:r>
              <a:rPr lang="en-US" altLang="zh-CN" sz="2000" dirty="0" smtClean="0"/>
              <a:t>Color Quantization)</a:t>
            </a:r>
            <a:r>
              <a:rPr lang="zh-CN" altLang="en-US" sz="2000" dirty="0" smtClean="0"/>
              <a:t>是指在不显著降低图像质量的情况下，抽取一些有代表性的颜色表示图像，从而达到降低存储空间、提高处理速度、提高传输效率的目的。</a:t>
            </a:r>
            <a:r>
              <a:rPr lang="zh-CN" altLang="en-US" sz="2000" dirty="0" smtClean="0">
                <a:solidFill>
                  <a:srgbClr val="0000FF"/>
                </a:solidFill>
              </a:rPr>
              <a:t>通常是</a:t>
            </a:r>
            <a:r>
              <a:rPr lang="en-US" altLang="zh-CN" sz="2000" dirty="0" smtClean="0">
                <a:solidFill>
                  <a:srgbClr val="0000FF"/>
                </a:solidFill>
              </a:rPr>
              <a:t>24-bits</a:t>
            </a:r>
            <a:r>
              <a:rPr lang="zh-CN" altLang="en-US" sz="2000" dirty="0" smtClean="0">
                <a:solidFill>
                  <a:srgbClr val="0000FF"/>
                </a:solidFill>
              </a:rPr>
              <a:t>彩色转化为</a:t>
            </a:r>
            <a:r>
              <a:rPr lang="en-US" altLang="zh-CN" sz="2000" dirty="0" smtClean="0">
                <a:solidFill>
                  <a:srgbClr val="0000FF"/>
                </a:solidFill>
              </a:rPr>
              <a:t>8-bits</a:t>
            </a:r>
            <a:r>
              <a:rPr lang="zh-CN" altLang="en-US" sz="2000" dirty="0" smtClean="0">
                <a:solidFill>
                  <a:srgbClr val="0000FF"/>
                </a:solidFill>
              </a:rPr>
              <a:t>的索引图像</a:t>
            </a:r>
            <a:r>
              <a:rPr lang="zh-CN" altLang="en-US" sz="2000" dirty="0" smtClean="0"/>
              <a:t>，将好的色彩量化对既快又好的分析图像内容是非常重要的。</a:t>
            </a:r>
            <a:endParaRPr lang="en-US" altLang="zh-CN" sz="1800" b="1" baseline="30000" dirty="0" smtClean="0">
              <a:solidFill>
                <a:srgbClr val="0000FF"/>
              </a:solidFill>
            </a:endParaRPr>
          </a:p>
        </p:txBody>
      </p:sp>
      <p:sp>
        <p:nvSpPr>
          <p:cNvPr id="132100"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32104"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32159" name="Rectangle 63"/>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32181" name="Rectangle 85"/>
          <p:cNvSpPr>
            <a:spLocks noChangeArrowheads="1"/>
          </p:cNvSpPr>
          <p:nvPr/>
        </p:nvSpPr>
        <p:spPr bwMode="auto">
          <a:xfrm>
            <a:off x="0" y="4572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矩形 10"/>
          <p:cNvSpPr/>
          <p:nvPr/>
        </p:nvSpPr>
        <p:spPr bwMode="auto">
          <a:xfrm>
            <a:off x="474663" y="1268413"/>
            <a:ext cx="8669337" cy="576262"/>
          </a:xfrm>
          <a:prstGeom prst="rect">
            <a:avLst/>
          </a:prstGeom>
          <a:ln>
            <a:headEnd/>
            <a:tailEnd/>
          </a:ln>
        </p:spPr>
        <p:style>
          <a:lnRef idx="1">
            <a:schemeClr val="accent3"/>
          </a:lnRef>
          <a:fillRef idx="3">
            <a:schemeClr val="accent3"/>
          </a:fillRef>
          <a:effectRef idx="2">
            <a:schemeClr val="accent3"/>
          </a:effectRef>
          <a:fontRef idx="minor">
            <a:schemeClr val="lt1"/>
          </a:fontRef>
        </p:style>
        <p:txBody>
          <a:bodyPr lIns="108000" tIns="108000" rIns="108000" bIns="108000" anchor="ctr"/>
          <a:lstStyle/>
          <a:p>
            <a:pPr marL="342900" indent="-342900" eaLnBrk="0" fontAlgn="ctr" hangingPunct="0">
              <a:buFont typeface="Wingdings" pitchFamily="2" charset="2"/>
              <a:buChar char="Ø"/>
              <a:defRPr/>
            </a:pPr>
            <a:r>
              <a:rPr lang="zh-CN" altLang="en-US" sz="2400" b="1" dirty="0" smtClean="0">
                <a:solidFill>
                  <a:srgbClr val="FF0000"/>
                </a:solidFill>
                <a:latin typeface="+mj-lt"/>
                <a:ea typeface="黑体" pitchFamily="2" charset="-122"/>
              </a:rPr>
              <a:t>彩色图像量化</a:t>
            </a:r>
            <a:endParaRPr lang="zh-CN" altLang="en-US" sz="2400" b="1" dirty="0">
              <a:solidFill>
                <a:srgbClr val="FF0000"/>
              </a:solidFill>
              <a:latin typeface="+mj-lt"/>
              <a:ea typeface="黑体" pitchFamily="2" charset="-122"/>
            </a:endParaRPr>
          </a:p>
        </p:txBody>
      </p:sp>
    </p:spTree>
    <p:extLst>
      <p:ext uri="{BB962C8B-B14F-4D97-AF65-F5344CB8AC3E}">
        <p14:creationId xmlns:p14="http://schemas.microsoft.com/office/powerpoint/2010/main" val="108786835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olidFill>
                  <a:schemeClr val="bg1"/>
                </a:solidFill>
              </a:rPr>
              <a:t>关键技术</a:t>
            </a:r>
            <a:endParaRPr lang="zh-CN" altLang="en-US" dirty="0">
              <a:solidFill>
                <a:schemeClr val="bg1"/>
              </a:solidFill>
            </a:endParaRPr>
          </a:p>
        </p:txBody>
      </p:sp>
      <p:sp>
        <p:nvSpPr>
          <p:cNvPr id="5" name="矩形 4"/>
          <p:cNvSpPr/>
          <p:nvPr/>
        </p:nvSpPr>
        <p:spPr bwMode="auto">
          <a:xfrm>
            <a:off x="474663" y="836712"/>
            <a:ext cx="8669337" cy="576262"/>
          </a:xfrm>
          <a:prstGeom prst="rect">
            <a:avLst/>
          </a:prstGeom>
          <a:ln>
            <a:headEnd/>
            <a:tailEnd/>
          </a:ln>
        </p:spPr>
        <p:style>
          <a:lnRef idx="1">
            <a:schemeClr val="accent3"/>
          </a:lnRef>
          <a:fillRef idx="3">
            <a:schemeClr val="accent3"/>
          </a:fillRef>
          <a:effectRef idx="2">
            <a:schemeClr val="accent3"/>
          </a:effectRef>
          <a:fontRef idx="minor">
            <a:schemeClr val="lt1"/>
          </a:fontRef>
        </p:style>
        <p:txBody>
          <a:bodyPr lIns="108000" tIns="108000" rIns="108000" bIns="108000" anchor="ctr"/>
          <a:lstStyle/>
          <a:p>
            <a:pPr marL="342900" indent="-342900" eaLnBrk="0" fontAlgn="ctr" hangingPunct="0">
              <a:buFont typeface="Wingdings" pitchFamily="2" charset="2"/>
              <a:buChar char="Ø"/>
              <a:defRPr/>
            </a:pPr>
            <a:r>
              <a:rPr lang="zh-CN" altLang="en-US" sz="2400" b="1" dirty="0" smtClean="0">
                <a:solidFill>
                  <a:srgbClr val="FF0000"/>
                </a:solidFill>
                <a:latin typeface="+mj-lt"/>
                <a:ea typeface="黑体" pitchFamily="2" charset="-122"/>
              </a:rPr>
              <a:t>彩色图像量化</a:t>
            </a:r>
            <a:endParaRPr lang="zh-CN" altLang="en-US" sz="2400" b="1" dirty="0">
              <a:solidFill>
                <a:srgbClr val="FF0000"/>
              </a:solidFill>
              <a:latin typeface="+mj-lt"/>
              <a:ea typeface="黑体" pitchFamily="2" charset="-122"/>
            </a:endParaRPr>
          </a:p>
        </p:txBody>
      </p:sp>
      <p:pic>
        <p:nvPicPr>
          <p:cNvPr id="6" name="Picture 3" descr="swim"/>
          <p:cNvPicPr>
            <a:picLocks noChangeAspect="1" noChangeArrowheads="1"/>
          </p:cNvPicPr>
          <p:nvPr/>
        </p:nvPicPr>
        <p:blipFill>
          <a:blip r:embed="rId2" cstate="print"/>
          <a:srcRect/>
          <a:stretch>
            <a:fillRect/>
          </a:stretch>
        </p:blipFill>
        <p:spPr bwMode="auto">
          <a:xfrm>
            <a:off x="3124200" y="2514600"/>
            <a:ext cx="2857500" cy="2028825"/>
          </a:xfrm>
          <a:prstGeom prst="rect">
            <a:avLst/>
          </a:prstGeom>
          <a:noFill/>
        </p:spPr>
      </p:pic>
      <p:grpSp>
        <p:nvGrpSpPr>
          <p:cNvPr id="7" name="Group 4"/>
          <p:cNvGrpSpPr>
            <a:grpSpLocks/>
          </p:cNvGrpSpPr>
          <p:nvPr/>
        </p:nvGrpSpPr>
        <p:grpSpPr bwMode="auto">
          <a:xfrm>
            <a:off x="395536" y="1295400"/>
            <a:ext cx="2857500" cy="2424113"/>
            <a:chOff x="96" y="816"/>
            <a:chExt cx="1800" cy="1527"/>
          </a:xfrm>
        </p:grpSpPr>
        <p:pic>
          <p:nvPicPr>
            <p:cNvPr id="8" name="Picture 5" descr="swim-Median Cut-2 colors-noGLA"/>
            <p:cNvPicPr>
              <a:picLocks noChangeAspect="1" noChangeArrowheads="1"/>
            </p:cNvPicPr>
            <p:nvPr/>
          </p:nvPicPr>
          <p:blipFill>
            <a:blip r:embed="rId3" cstate="print"/>
            <a:srcRect/>
            <a:stretch>
              <a:fillRect/>
            </a:stretch>
          </p:blipFill>
          <p:spPr bwMode="auto">
            <a:xfrm>
              <a:off x="96" y="816"/>
              <a:ext cx="1800" cy="1278"/>
            </a:xfrm>
            <a:prstGeom prst="rect">
              <a:avLst/>
            </a:prstGeom>
            <a:noFill/>
          </p:spPr>
        </p:pic>
        <p:sp>
          <p:nvSpPr>
            <p:cNvPr id="9" name="Text Box 6"/>
            <p:cNvSpPr txBox="1">
              <a:spLocks noChangeArrowheads="1"/>
            </p:cNvSpPr>
            <p:nvPr/>
          </p:nvSpPr>
          <p:spPr bwMode="auto">
            <a:xfrm>
              <a:off x="528" y="2112"/>
              <a:ext cx="912" cy="231"/>
            </a:xfrm>
            <a:prstGeom prst="rect">
              <a:avLst/>
            </a:prstGeom>
            <a:noFill/>
            <a:ln w="28575">
              <a:noFill/>
              <a:miter lim="800000"/>
              <a:headEnd/>
              <a:tailEnd/>
            </a:ln>
            <a:effectLst/>
          </p:spPr>
          <p:txBody>
            <a:bodyPr>
              <a:spAutoFit/>
            </a:bodyPr>
            <a:lstStyle/>
            <a:p>
              <a:pPr>
                <a:spcBef>
                  <a:spcPct val="50000"/>
                </a:spcBef>
              </a:pPr>
              <a:r>
                <a:rPr lang="en-US" altLang="zh-CN" b="1">
                  <a:latin typeface="Courier New" pitchFamily="49" charset="0"/>
                  <a:ea typeface="宋体" charset="-122"/>
                </a:rPr>
                <a:t>2 colors</a:t>
              </a:r>
            </a:p>
          </p:txBody>
        </p:sp>
      </p:grpSp>
      <p:grpSp>
        <p:nvGrpSpPr>
          <p:cNvPr id="10" name="Group 7"/>
          <p:cNvGrpSpPr>
            <a:grpSpLocks/>
          </p:cNvGrpSpPr>
          <p:nvPr/>
        </p:nvGrpSpPr>
        <p:grpSpPr bwMode="auto">
          <a:xfrm>
            <a:off x="6096000" y="3962400"/>
            <a:ext cx="2857500" cy="2424113"/>
            <a:chOff x="3840" y="2640"/>
            <a:chExt cx="1800" cy="1527"/>
          </a:xfrm>
        </p:grpSpPr>
        <p:pic>
          <p:nvPicPr>
            <p:cNvPr id="11" name="Picture 8" descr="swim-Median Cut-256 colors-noGLA"/>
            <p:cNvPicPr>
              <a:picLocks noChangeAspect="1" noChangeArrowheads="1"/>
            </p:cNvPicPr>
            <p:nvPr/>
          </p:nvPicPr>
          <p:blipFill>
            <a:blip r:embed="rId4" cstate="print"/>
            <a:srcRect/>
            <a:stretch>
              <a:fillRect/>
            </a:stretch>
          </p:blipFill>
          <p:spPr bwMode="auto">
            <a:xfrm>
              <a:off x="3840" y="2640"/>
              <a:ext cx="1800" cy="1278"/>
            </a:xfrm>
            <a:prstGeom prst="rect">
              <a:avLst/>
            </a:prstGeom>
            <a:noFill/>
          </p:spPr>
        </p:pic>
        <p:sp>
          <p:nvSpPr>
            <p:cNvPr id="12" name="Text Box 9"/>
            <p:cNvSpPr txBox="1">
              <a:spLocks noChangeArrowheads="1"/>
            </p:cNvSpPr>
            <p:nvPr/>
          </p:nvSpPr>
          <p:spPr bwMode="auto">
            <a:xfrm>
              <a:off x="4272" y="3936"/>
              <a:ext cx="1056" cy="231"/>
            </a:xfrm>
            <a:prstGeom prst="rect">
              <a:avLst/>
            </a:prstGeom>
            <a:noFill/>
            <a:ln w="28575">
              <a:noFill/>
              <a:miter lim="800000"/>
              <a:headEnd/>
              <a:tailEnd/>
            </a:ln>
            <a:effectLst/>
          </p:spPr>
          <p:txBody>
            <a:bodyPr>
              <a:spAutoFit/>
            </a:bodyPr>
            <a:lstStyle/>
            <a:p>
              <a:pPr>
                <a:spcBef>
                  <a:spcPct val="50000"/>
                </a:spcBef>
              </a:pPr>
              <a:r>
                <a:rPr lang="en-US" altLang="zh-CN" b="1">
                  <a:latin typeface="Courier New" pitchFamily="49" charset="0"/>
                  <a:ea typeface="宋体" charset="-122"/>
                </a:rPr>
                <a:t>256 colors</a:t>
              </a:r>
            </a:p>
          </p:txBody>
        </p:sp>
      </p:grpSp>
      <p:grpSp>
        <p:nvGrpSpPr>
          <p:cNvPr id="13" name="Group 10"/>
          <p:cNvGrpSpPr>
            <a:grpSpLocks/>
          </p:cNvGrpSpPr>
          <p:nvPr/>
        </p:nvGrpSpPr>
        <p:grpSpPr bwMode="auto">
          <a:xfrm>
            <a:off x="6096000" y="1295400"/>
            <a:ext cx="2857500" cy="2424113"/>
            <a:chOff x="3840" y="816"/>
            <a:chExt cx="1800" cy="1527"/>
          </a:xfrm>
        </p:grpSpPr>
        <p:pic>
          <p:nvPicPr>
            <p:cNvPr id="14" name="Picture 11" descr="swim-Median Cut-16 colors-noGLA"/>
            <p:cNvPicPr>
              <a:picLocks noChangeAspect="1" noChangeArrowheads="1"/>
            </p:cNvPicPr>
            <p:nvPr/>
          </p:nvPicPr>
          <p:blipFill>
            <a:blip r:embed="rId5" cstate="print"/>
            <a:srcRect/>
            <a:stretch>
              <a:fillRect/>
            </a:stretch>
          </p:blipFill>
          <p:spPr bwMode="auto">
            <a:xfrm>
              <a:off x="3840" y="816"/>
              <a:ext cx="1800" cy="1278"/>
            </a:xfrm>
            <a:prstGeom prst="rect">
              <a:avLst/>
            </a:prstGeom>
            <a:noFill/>
          </p:spPr>
        </p:pic>
        <p:sp>
          <p:nvSpPr>
            <p:cNvPr id="15" name="Text Box 12"/>
            <p:cNvSpPr txBox="1">
              <a:spLocks noChangeArrowheads="1"/>
            </p:cNvSpPr>
            <p:nvPr/>
          </p:nvSpPr>
          <p:spPr bwMode="auto">
            <a:xfrm>
              <a:off x="4368" y="2112"/>
              <a:ext cx="912" cy="231"/>
            </a:xfrm>
            <a:prstGeom prst="rect">
              <a:avLst/>
            </a:prstGeom>
            <a:noFill/>
            <a:ln w="28575">
              <a:noFill/>
              <a:miter lim="800000"/>
              <a:headEnd/>
              <a:tailEnd/>
            </a:ln>
            <a:effectLst/>
          </p:spPr>
          <p:txBody>
            <a:bodyPr>
              <a:spAutoFit/>
            </a:bodyPr>
            <a:lstStyle/>
            <a:p>
              <a:pPr>
                <a:spcBef>
                  <a:spcPct val="50000"/>
                </a:spcBef>
              </a:pPr>
              <a:r>
                <a:rPr lang="en-US" altLang="zh-CN" b="1">
                  <a:latin typeface="Courier New" pitchFamily="49" charset="0"/>
                  <a:ea typeface="宋体" charset="-122"/>
                </a:rPr>
                <a:t>16 colors</a:t>
              </a:r>
            </a:p>
          </p:txBody>
        </p:sp>
      </p:grpSp>
      <p:grpSp>
        <p:nvGrpSpPr>
          <p:cNvPr id="16" name="Group 13"/>
          <p:cNvGrpSpPr>
            <a:grpSpLocks/>
          </p:cNvGrpSpPr>
          <p:nvPr/>
        </p:nvGrpSpPr>
        <p:grpSpPr bwMode="auto">
          <a:xfrm>
            <a:off x="152400" y="3888846"/>
            <a:ext cx="2907432" cy="2351111"/>
            <a:chOff x="96" y="2592"/>
            <a:chExt cx="1800" cy="1527"/>
          </a:xfrm>
        </p:grpSpPr>
        <p:pic>
          <p:nvPicPr>
            <p:cNvPr id="17" name="Picture 14" descr="swim-Median Cut-4 colors-noGLA"/>
            <p:cNvPicPr>
              <a:picLocks noChangeAspect="1" noChangeArrowheads="1"/>
            </p:cNvPicPr>
            <p:nvPr/>
          </p:nvPicPr>
          <p:blipFill>
            <a:blip r:embed="rId6" cstate="print"/>
            <a:srcRect/>
            <a:stretch>
              <a:fillRect/>
            </a:stretch>
          </p:blipFill>
          <p:spPr bwMode="auto">
            <a:xfrm>
              <a:off x="96" y="2592"/>
              <a:ext cx="1800" cy="1278"/>
            </a:xfrm>
            <a:prstGeom prst="rect">
              <a:avLst/>
            </a:prstGeom>
            <a:noFill/>
          </p:spPr>
        </p:pic>
        <p:sp>
          <p:nvSpPr>
            <p:cNvPr id="18" name="Text Box 15"/>
            <p:cNvSpPr txBox="1">
              <a:spLocks noChangeArrowheads="1"/>
            </p:cNvSpPr>
            <p:nvPr/>
          </p:nvSpPr>
          <p:spPr bwMode="auto">
            <a:xfrm>
              <a:off x="576" y="3888"/>
              <a:ext cx="912" cy="231"/>
            </a:xfrm>
            <a:prstGeom prst="rect">
              <a:avLst/>
            </a:prstGeom>
            <a:noFill/>
            <a:ln w="28575">
              <a:noFill/>
              <a:miter lim="800000"/>
              <a:headEnd/>
              <a:tailEnd/>
            </a:ln>
            <a:effectLst/>
          </p:spPr>
          <p:txBody>
            <a:bodyPr>
              <a:spAutoFit/>
            </a:bodyPr>
            <a:lstStyle/>
            <a:p>
              <a:pPr>
                <a:spcBef>
                  <a:spcPct val="50000"/>
                </a:spcBef>
              </a:pPr>
              <a:r>
                <a:rPr lang="en-US" altLang="zh-CN" b="1">
                  <a:latin typeface="Courier New" pitchFamily="49" charset="0"/>
                  <a:ea typeface="宋体" charset="-122"/>
                </a:rPr>
                <a:t>4 colors</a:t>
              </a:r>
            </a:p>
          </p:txBody>
        </p:sp>
      </p:grpSp>
    </p:spTree>
    <p:extLst>
      <p:ext uri="{BB962C8B-B14F-4D97-AF65-F5344CB8AC3E}">
        <p14:creationId xmlns:p14="http://schemas.microsoft.com/office/powerpoint/2010/main" val="2800132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16"/>
                                        </p:tgtEl>
                                        <p:attrNameLst>
                                          <p:attrName>style.visibility</p:attrName>
                                        </p:attrNameLst>
                                      </p:cBhvr>
                                      <p:to>
                                        <p:strVal val="visible"/>
                                      </p:to>
                                    </p:set>
                                    <p:anim calcmode="lin" valueType="num">
                                      <p:cBhvr additive="base">
                                        <p:cTn id="13" dur="500" fill="hold"/>
                                        <p:tgtEl>
                                          <p:spTgt spid="16"/>
                                        </p:tgtEl>
                                        <p:attrNameLst>
                                          <p:attrName>ppt_x</p:attrName>
                                        </p:attrNameLst>
                                      </p:cBhvr>
                                      <p:tavLst>
                                        <p:tav tm="0">
                                          <p:val>
                                            <p:strVal val="0-#ppt_w/2"/>
                                          </p:val>
                                        </p:tav>
                                        <p:tav tm="100000">
                                          <p:val>
                                            <p:strVal val="#ppt_x"/>
                                          </p:val>
                                        </p:tav>
                                      </p:tavLst>
                                    </p:anim>
                                    <p:anim calcmode="lin" valueType="num">
                                      <p:cBhvr additive="base">
                                        <p:cTn id="14" dur="500" fill="hold"/>
                                        <p:tgtEl>
                                          <p:spTgt spid="16"/>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500" fill="hold"/>
                                        <p:tgtEl>
                                          <p:spTgt spid="13"/>
                                        </p:tgtEl>
                                        <p:attrNameLst>
                                          <p:attrName>ppt_x</p:attrName>
                                        </p:attrNameLst>
                                      </p:cBhvr>
                                      <p:tavLst>
                                        <p:tav tm="0">
                                          <p:val>
                                            <p:strVal val="1+#ppt_w/2"/>
                                          </p:val>
                                        </p:tav>
                                        <p:tav tm="100000">
                                          <p:val>
                                            <p:strVal val="#ppt_x"/>
                                          </p:val>
                                        </p:tav>
                                      </p:tavLst>
                                    </p:anim>
                                    <p:anim calcmode="lin" valueType="num">
                                      <p:cBhvr additive="base">
                                        <p:cTn id="20" dur="5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1+#ppt_w/2"/>
                                          </p:val>
                                        </p:tav>
                                        <p:tav tm="100000">
                                          <p:val>
                                            <p:strVal val="#ppt_x"/>
                                          </p:val>
                                        </p:tav>
                                      </p:tavLst>
                                    </p:anim>
                                    <p:anim calcmode="lin" valueType="num">
                                      <p:cBhvr additive="base">
                                        <p:cTn id="26"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olidFill>
                  <a:schemeClr val="bg1"/>
                </a:solidFill>
              </a:rPr>
              <a:t>关键技术</a:t>
            </a:r>
            <a:endParaRPr lang="zh-CN" altLang="en-US" dirty="0">
              <a:solidFill>
                <a:schemeClr val="bg1"/>
              </a:solidFill>
            </a:endParaRPr>
          </a:p>
        </p:txBody>
      </p:sp>
      <p:sp>
        <p:nvSpPr>
          <p:cNvPr id="4" name="内容占位符 3"/>
          <p:cNvSpPr>
            <a:spLocks noGrp="1"/>
          </p:cNvSpPr>
          <p:nvPr>
            <p:ph idx="1"/>
          </p:nvPr>
        </p:nvSpPr>
        <p:spPr bwMode="auto">
          <a:xfrm>
            <a:off x="539750" y="981075"/>
            <a:ext cx="8604250" cy="575717"/>
          </a:xfrm>
          <a:prstGeom prst="rect">
            <a:avLst/>
          </a:prstGeom>
          <a:ln>
            <a:headEnd/>
            <a:tailEnd/>
          </a:ln>
        </p:spPr>
        <p:style>
          <a:lnRef idx="1">
            <a:schemeClr val="accent3"/>
          </a:lnRef>
          <a:fillRef idx="3">
            <a:schemeClr val="accent3"/>
          </a:fillRef>
          <a:effectRef idx="2">
            <a:schemeClr val="accent3"/>
          </a:effectRef>
          <a:fontRef idx="minor">
            <a:schemeClr val="lt1"/>
          </a:fontRef>
        </p:style>
        <p:txBody>
          <a:bodyPr lIns="108000" tIns="108000" rIns="108000" bIns="108000" anchor="ctr"/>
          <a:lstStyle/>
          <a:p>
            <a:pPr marL="342900" indent="-342900" eaLnBrk="0" fontAlgn="ctr" hangingPunct="0">
              <a:buFont typeface="Wingdings" pitchFamily="2" charset="2"/>
              <a:buChar char="Ø"/>
              <a:defRPr/>
            </a:pPr>
            <a:r>
              <a:rPr lang="zh-CN" altLang="en-US" sz="2400" b="1" dirty="0" smtClean="0">
                <a:solidFill>
                  <a:srgbClr val="FF0000"/>
                </a:solidFill>
                <a:latin typeface="+mj-lt"/>
                <a:ea typeface="黑体" pitchFamily="2" charset="-122"/>
              </a:rPr>
              <a:t>彩色图像量化</a:t>
            </a:r>
            <a:endParaRPr lang="zh-CN" altLang="en-US" sz="2400" b="1" dirty="0">
              <a:solidFill>
                <a:srgbClr val="FF0000"/>
              </a:solidFill>
              <a:latin typeface="+mj-lt"/>
              <a:ea typeface="黑体" pitchFamily="2" charset="-122"/>
            </a:endParaRPr>
          </a:p>
        </p:txBody>
      </p:sp>
      <p:sp>
        <p:nvSpPr>
          <p:cNvPr id="5" name="TextBox 4"/>
          <p:cNvSpPr txBox="1"/>
          <p:nvPr/>
        </p:nvSpPr>
        <p:spPr>
          <a:xfrm>
            <a:off x="611560" y="1844824"/>
            <a:ext cx="7920880" cy="1631216"/>
          </a:xfrm>
          <a:prstGeom prst="rect">
            <a:avLst/>
          </a:prstGeom>
          <a:noFill/>
        </p:spPr>
        <p:txBody>
          <a:bodyPr wrap="square" rtlCol="0">
            <a:spAutoFit/>
          </a:bodyPr>
          <a:lstStyle/>
          <a:p>
            <a:pPr>
              <a:lnSpc>
                <a:spcPts val="3000"/>
              </a:lnSpc>
            </a:pPr>
            <a:r>
              <a:rPr lang="zh-CN" altLang="zh-CN" sz="2000" b="1" dirty="0" smtClean="0">
                <a:solidFill>
                  <a:srgbClr val="0066FF"/>
                </a:solidFill>
              </a:rPr>
              <a:t>聚类的</a:t>
            </a:r>
            <a:r>
              <a:rPr lang="zh-CN" altLang="zh-CN" sz="2000" b="1" dirty="0">
                <a:solidFill>
                  <a:srgbClr val="0066FF"/>
                </a:solidFill>
              </a:rPr>
              <a:t>方法</a:t>
            </a:r>
            <a:r>
              <a:rPr lang="zh-CN" altLang="zh-CN" sz="2000" b="1" dirty="0"/>
              <a:t>选择若干个样本点向各个聚类中心聚合，从而得到新的分类，若新的分类不合理，则修改分类直到合理为止。聚类算法是色彩量化技术中采用的主要方法，如</a:t>
            </a:r>
            <a:r>
              <a:rPr lang="en-US" altLang="zh-CN" sz="2000" b="1" dirty="0">
                <a:solidFill>
                  <a:srgbClr val="0066FF"/>
                </a:solidFill>
              </a:rPr>
              <a:t>K-means</a:t>
            </a:r>
            <a:r>
              <a:rPr lang="zh-CN" altLang="zh-CN" sz="2000" b="1" dirty="0"/>
              <a:t>及其改进聚类</a:t>
            </a:r>
            <a:r>
              <a:rPr lang="zh-CN" altLang="zh-CN" sz="2000" b="1" dirty="0" smtClean="0"/>
              <a:t>算法和和</a:t>
            </a:r>
            <a:r>
              <a:rPr lang="zh-CN" altLang="zh-CN" sz="2000" b="1" dirty="0">
                <a:solidFill>
                  <a:srgbClr val="0066FF"/>
                </a:solidFill>
              </a:rPr>
              <a:t>模糊</a:t>
            </a:r>
            <a:r>
              <a:rPr lang="en-US" altLang="zh-CN" sz="2000" b="1" dirty="0">
                <a:solidFill>
                  <a:srgbClr val="0066FF"/>
                </a:solidFill>
              </a:rPr>
              <a:t>C</a:t>
            </a:r>
            <a:r>
              <a:rPr lang="zh-CN" altLang="zh-CN" sz="2000" b="1" dirty="0">
                <a:solidFill>
                  <a:srgbClr val="0066FF"/>
                </a:solidFill>
              </a:rPr>
              <a:t>均值</a:t>
            </a:r>
            <a:r>
              <a:rPr lang="en-US" altLang="zh-CN" sz="2000" b="1" dirty="0">
                <a:solidFill>
                  <a:srgbClr val="0066FF"/>
                </a:solidFill>
              </a:rPr>
              <a:t>(FCM)</a:t>
            </a:r>
            <a:r>
              <a:rPr lang="zh-CN" altLang="zh-CN" sz="2000" b="1" dirty="0"/>
              <a:t>及其改进聚类</a:t>
            </a:r>
            <a:r>
              <a:rPr lang="zh-CN" altLang="zh-CN" sz="2000" b="1" dirty="0" smtClean="0"/>
              <a:t>算法。</a:t>
            </a:r>
            <a:endParaRPr lang="zh-CN" altLang="zh-CN" sz="2000" b="1" dirty="0"/>
          </a:p>
        </p:txBody>
      </p:sp>
      <p:sp>
        <p:nvSpPr>
          <p:cNvPr id="7" name="TextBox 6"/>
          <p:cNvSpPr txBox="1"/>
          <p:nvPr/>
        </p:nvSpPr>
        <p:spPr>
          <a:xfrm>
            <a:off x="755576" y="3573016"/>
            <a:ext cx="7632848" cy="923330"/>
          </a:xfrm>
          <a:prstGeom prst="rect">
            <a:avLst/>
          </a:prstGeom>
          <a:noFill/>
        </p:spPr>
        <p:txBody>
          <a:bodyPr wrap="square" rtlCol="0">
            <a:spAutoFit/>
          </a:bodyPr>
          <a:lstStyle/>
          <a:p>
            <a:r>
              <a:rPr lang="en-US" altLang="zh-CN" dirty="0"/>
              <a:t>K-Means </a:t>
            </a:r>
            <a:r>
              <a:rPr lang="zh-CN" altLang="zh-CN" dirty="0"/>
              <a:t>算法是一种迭代算法。首先在颜色空间选定任意的</a:t>
            </a:r>
            <a:r>
              <a:rPr lang="en-US" altLang="zh-CN" dirty="0"/>
              <a:t> K </a:t>
            </a:r>
            <a:r>
              <a:rPr lang="zh-CN" altLang="zh-CN" dirty="0"/>
              <a:t>个像素值组成初始聚类中心。在第</a:t>
            </a:r>
            <a:r>
              <a:rPr lang="en-US" altLang="zh-CN" dirty="0"/>
              <a:t>t</a:t>
            </a:r>
            <a:r>
              <a:rPr lang="zh-CN" altLang="zh-CN" dirty="0"/>
              <a:t>次迭代后，所有颜色</a:t>
            </a:r>
            <a:r>
              <a:rPr lang="en-US" altLang="zh-CN" dirty="0"/>
              <a:t>c</a:t>
            </a:r>
            <a:r>
              <a:rPr lang="zh-CN" altLang="zh-CN" dirty="0"/>
              <a:t>∈</a:t>
            </a:r>
            <a:r>
              <a:rPr lang="en-US" altLang="zh-CN" dirty="0"/>
              <a:t>C</a:t>
            </a:r>
            <a:r>
              <a:rPr lang="zh-CN" altLang="zh-CN" dirty="0"/>
              <a:t>都根据距离最近准则映射到一个聚类</a:t>
            </a:r>
            <a:r>
              <a:rPr lang="en-US" altLang="zh-CN" dirty="0" err="1"/>
              <a:t>S</a:t>
            </a:r>
            <a:r>
              <a:rPr lang="en-US" altLang="zh-CN" baseline="-25000" dirty="0" err="1"/>
              <a:t>k</a:t>
            </a:r>
            <a:r>
              <a:rPr lang="zh-CN" altLang="zh-CN" dirty="0"/>
              <a:t>中去。</a:t>
            </a:r>
          </a:p>
        </p:txBody>
      </p:sp>
      <p:sp>
        <p:nvSpPr>
          <p:cNvPr id="8" name="TextBox 7"/>
          <p:cNvSpPr txBox="1"/>
          <p:nvPr/>
        </p:nvSpPr>
        <p:spPr>
          <a:xfrm>
            <a:off x="827584" y="4869160"/>
            <a:ext cx="7416824" cy="923330"/>
          </a:xfrm>
          <a:prstGeom prst="rect">
            <a:avLst/>
          </a:prstGeom>
          <a:noFill/>
        </p:spPr>
        <p:txBody>
          <a:bodyPr wrap="square" rtlCol="0">
            <a:spAutoFit/>
          </a:bodyPr>
          <a:lstStyle/>
          <a:p>
            <a:r>
              <a:rPr lang="zh-CN" altLang="zh-CN" dirty="0"/>
              <a:t>模糊</a:t>
            </a:r>
            <a:r>
              <a:rPr lang="en-US" altLang="zh-CN" dirty="0"/>
              <a:t>C</a:t>
            </a:r>
            <a:r>
              <a:rPr lang="zh-CN" altLang="zh-CN" dirty="0"/>
              <a:t>均值聚类</a:t>
            </a:r>
            <a:r>
              <a:rPr lang="en-US" altLang="zh-CN" dirty="0"/>
              <a:t>(Fuzzy C Mean-FCM)</a:t>
            </a:r>
            <a:r>
              <a:rPr lang="zh-CN" altLang="zh-CN" dirty="0"/>
              <a:t>算法是一种基于划分的聚类算法，</a:t>
            </a:r>
            <a:r>
              <a:rPr lang="en-US" altLang="zh-CN" dirty="0"/>
              <a:t>FCM</a:t>
            </a:r>
            <a:r>
              <a:rPr lang="zh-CN" altLang="zh-CN" dirty="0"/>
              <a:t>聚类算法把</a:t>
            </a:r>
            <a:r>
              <a:rPr lang="en-US" altLang="zh-CN" dirty="0"/>
              <a:t>n</a:t>
            </a:r>
            <a:r>
              <a:rPr lang="zh-CN" altLang="zh-CN" dirty="0"/>
              <a:t>个向量</a:t>
            </a:r>
            <a:r>
              <a:rPr lang="en-US" altLang="zh-CN" dirty="0"/>
              <a:t>x</a:t>
            </a:r>
            <a:r>
              <a:rPr lang="en-US" altLang="zh-CN" baseline="-25000" dirty="0"/>
              <a:t>i</a:t>
            </a:r>
            <a:r>
              <a:rPr lang="en-US" altLang="zh-CN" dirty="0"/>
              <a:t>(i=1,2,</a:t>
            </a:r>
            <a:r>
              <a:rPr lang="zh-CN" altLang="zh-CN" dirty="0"/>
              <a:t>……</a:t>
            </a:r>
            <a:r>
              <a:rPr lang="en-US" altLang="zh-CN" dirty="0"/>
              <a:t>,n)</a:t>
            </a:r>
            <a:r>
              <a:rPr lang="zh-CN" altLang="zh-CN" dirty="0"/>
              <a:t>分为</a:t>
            </a:r>
            <a:r>
              <a:rPr lang="en-US" altLang="zh-CN" dirty="0"/>
              <a:t>c</a:t>
            </a:r>
            <a:r>
              <a:rPr lang="zh-CN" altLang="zh-CN" dirty="0"/>
              <a:t>个模糊组，并求每组的聚类中心，使得非相似性指标的价值函数达到最小。</a:t>
            </a:r>
          </a:p>
        </p:txBody>
      </p:sp>
    </p:spTree>
    <p:extLst>
      <p:ext uri="{BB962C8B-B14F-4D97-AF65-F5344CB8AC3E}">
        <p14:creationId xmlns:p14="http://schemas.microsoft.com/office/powerpoint/2010/main" val="312234339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bg1"/>
                </a:solidFill>
              </a:rPr>
              <a:t>关键技术</a:t>
            </a:r>
          </a:p>
        </p:txBody>
      </p:sp>
      <p:sp>
        <p:nvSpPr>
          <p:cNvPr id="3" name="内容占位符 2"/>
          <p:cNvSpPr>
            <a:spLocks noGrp="1"/>
          </p:cNvSpPr>
          <p:nvPr>
            <p:ph idx="1"/>
          </p:nvPr>
        </p:nvSpPr>
        <p:spPr>
          <a:xfrm>
            <a:off x="539750" y="1340768"/>
            <a:ext cx="8064500" cy="4608686"/>
          </a:xfrm>
        </p:spPr>
        <p:txBody>
          <a:bodyPr/>
          <a:lstStyle/>
          <a:p>
            <a:pPr>
              <a:buFont typeface="Wingdings" pitchFamily="2" charset="2"/>
              <a:buChar char="Ø"/>
            </a:pPr>
            <a:endParaRPr lang="en-US" altLang="zh-CN" sz="2000" dirty="0" smtClean="0"/>
          </a:p>
          <a:p>
            <a:pPr>
              <a:buFont typeface="Wingdings" pitchFamily="2" charset="2"/>
              <a:buChar char="Ø"/>
            </a:pPr>
            <a:r>
              <a:rPr lang="en-US" altLang="zh-CN" sz="2000" dirty="0" smtClean="0">
                <a:solidFill>
                  <a:srgbClr val="0066FF"/>
                </a:solidFill>
              </a:rPr>
              <a:t>K-means</a:t>
            </a:r>
            <a:r>
              <a:rPr lang="zh-CN" altLang="zh-CN" sz="2000" dirty="0">
                <a:solidFill>
                  <a:srgbClr val="0066FF"/>
                </a:solidFill>
              </a:rPr>
              <a:t>算法</a:t>
            </a:r>
            <a:r>
              <a:rPr lang="zh-CN" altLang="zh-CN" sz="2000" dirty="0"/>
              <a:t>主要思想如下：</a:t>
            </a:r>
          </a:p>
          <a:p>
            <a:r>
              <a:rPr lang="en-US" altLang="zh-CN" sz="2000" dirty="0"/>
              <a:t>Step1 </a:t>
            </a:r>
            <a:r>
              <a:rPr lang="zh-CN" altLang="zh-CN" sz="2000" dirty="0"/>
              <a:t>在原图像中选取Ｋ个色彩作为初始的聚类中心。</a:t>
            </a:r>
          </a:p>
          <a:p>
            <a:r>
              <a:rPr lang="en-US" altLang="zh-CN" sz="2000" dirty="0"/>
              <a:t>Step2 </a:t>
            </a:r>
            <a:r>
              <a:rPr lang="zh-CN" altLang="zh-CN" sz="2000" dirty="0"/>
              <a:t>根据色彩相似准则（如在ＲＧＢ色彩空间中，两个色彩的欧式距离越近，它们就越相似）将原图像中的色彩进行归类，即划到不同的子聚类族中。</a:t>
            </a:r>
          </a:p>
          <a:p>
            <a:r>
              <a:rPr lang="en-US" altLang="zh-CN" sz="2000" dirty="0"/>
              <a:t>Step3 </a:t>
            </a:r>
            <a:r>
              <a:rPr lang="zh-CN" altLang="zh-CN" sz="2000" dirty="0"/>
              <a:t>重新计算各子聚类族的聚类中心，此处可用各子聚类族中色彩的均值来表示新的聚类中心。</a:t>
            </a:r>
          </a:p>
          <a:p>
            <a:r>
              <a:rPr lang="en-US" altLang="zh-CN" sz="2000" dirty="0"/>
              <a:t>Step4 </a:t>
            </a:r>
            <a:r>
              <a:rPr lang="zh-CN" altLang="zh-CN" sz="2000" dirty="0"/>
              <a:t>检查各子聚类中心是否发生变化，如果所有的聚类中心不再发生变化，则完成聚类过程。否则将重复</a:t>
            </a:r>
            <a:r>
              <a:rPr lang="en-US" altLang="zh-CN" sz="2000" dirty="0"/>
              <a:t>Step2</a:t>
            </a:r>
            <a:r>
              <a:rPr lang="zh-CN" altLang="zh-CN" sz="2000" dirty="0"/>
              <a:t>、</a:t>
            </a:r>
            <a:r>
              <a:rPr lang="en-US" altLang="zh-CN" sz="2000" dirty="0"/>
              <a:t>Step3</a:t>
            </a:r>
            <a:r>
              <a:rPr lang="zh-CN" altLang="zh-CN" sz="2000" dirty="0"/>
              <a:t>，直到所有的聚类中心不再发生改变为止。</a:t>
            </a:r>
          </a:p>
          <a:p>
            <a:r>
              <a:rPr lang="en-US" altLang="zh-CN" sz="2000" dirty="0"/>
              <a:t>Step5 </a:t>
            </a:r>
            <a:r>
              <a:rPr lang="zh-CN" altLang="zh-CN" sz="2000" dirty="0"/>
              <a:t>根据最终的色彩聚类中心点来组成新的调色板，从而重新构建原图像</a:t>
            </a:r>
            <a:r>
              <a:rPr lang="zh-CN" altLang="zh-CN" sz="2000" dirty="0" smtClean="0"/>
              <a:t>。</a:t>
            </a:r>
            <a:endParaRPr lang="zh-CN" altLang="zh-CN" sz="2000" dirty="0"/>
          </a:p>
        </p:txBody>
      </p:sp>
      <p:sp>
        <p:nvSpPr>
          <p:cNvPr id="4" name="内容占位符 3"/>
          <p:cNvSpPr txBox="1">
            <a:spLocks/>
          </p:cNvSpPr>
          <p:nvPr/>
        </p:nvSpPr>
        <p:spPr bwMode="auto">
          <a:xfrm>
            <a:off x="539750" y="908720"/>
            <a:ext cx="8604250" cy="575717"/>
          </a:xfrm>
          <a:prstGeom prst="rect">
            <a:avLst/>
          </a:prstGeom>
          <a:ln w="9525" cap="flat" cmpd="sng" algn="ctr">
            <a:solidFill>
              <a:schemeClr val="accent3">
                <a:shade val="95000"/>
                <a:satMod val="105000"/>
              </a:schemeClr>
            </a:solidFill>
            <a:prstDash val="solid"/>
            <a:headEnd/>
            <a:tailEnd/>
          </a:ln>
          <a:extLst/>
        </p:spPr>
        <p:style>
          <a:lnRef idx="1">
            <a:schemeClr val="accent3"/>
          </a:lnRef>
          <a:fillRef idx="3">
            <a:schemeClr val="accent3"/>
          </a:fillRef>
          <a:effectRef idx="2">
            <a:schemeClr val="accent3"/>
          </a:effectRef>
          <a:fontRef idx="minor">
            <a:schemeClr val="lt1"/>
          </a:fontRef>
        </p:style>
        <p:txBody>
          <a:bodyPr vert="horz" wrap="square" lIns="108000" tIns="108000" rIns="108000" bIns="108000" numCol="1" anchor="ctr" anchorCtr="0" compatLnSpc="1">
            <a:prstTxWarp prst="textNoShape">
              <a:avLst/>
            </a:prstTxWarp>
          </a:bodyPr>
          <a:lstStyle>
            <a:lvl1pPr marL="342900" indent="-342900" algn="l" rtl="0" eaLnBrk="1" fontAlgn="base" hangingPunct="1">
              <a:spcBef>
                <a:spcPct val="20000"/>
              </a:spcBef>
              <a:spcAft>
                <a:spcPct val="0"/>
              </a:spcAft>
              <a:buChar char="•"/>
              <a:defRPr sz="2800" b="0">
                <a:solidFill>
                  <a:schemeClr val="lt1"/>
                </a:solidFill>
                <a:latin typeface="+mn-lt"/>
                <a:ea typeface="楷体_GB2312"/>
                <a:cs typeface="+mn-cs"/>
              </a:defRPr>
            </a:lvl1pPr>
            <a:lvl2pPr marL="742950" indent="-285750" algn="l" rtl="0" eaLnBrk="1" fontAlgn="base" hangingPunct="1">
              <a:spcBef>
                <a:spcPct val="20000"/>
              </a:spcBef>
              <a:spcAft>
                <a:spcPct val="0"/>
              </a:spcAft>
              <a:buChar char="–"/>
              <a:defRPr sz="2400" b="0">
                <a:solidFill>
                  <a:schemeClr val="lt1"/>
                </a:solidFill>
                <a:latin typeface="+mn-lt"/>
                <a:ea typeface="+mn-ea"/>
                <a:cs typeface="+mn-cs"/>
              </a:defRPr>
            </a:lvl2pPr>
            <a:lvl3pPr marL="1143000" indent="-228600" algn="l" rtl="0" eaLnBrk="1" fontAlgn="base" hangingPunct="1">
              <a:spcBef>
                <a:spcPct val="20000"/>
              </a:spcBef>
              <a:spcAft>
                <a:spcPct val="0"/>
              </a:spcAft>
              <a:buChar char="•"/>
              <a:defRPr sz="2000" b="0">
                <a:solidFill>
                  <a:schemeClr val="lt1"/>
                </a:solidFill>
                <a:latin typeface="+mn-lt"/>
                <a:ea typeface="+mn-ea"/>
                <a:cs typeface="+mn-cs"/>
              </a:defRPr>
            </a:lvl3pPr>
            <a:lvl4pPr marL="1600200" indent="-228600" algn="l" rtl="0" eaLnBrk="1" fontAlgn="base" hangingPunct="1">
              <a:spcBef>
                <a:spcPct val="20000"/>
              </a:spcBef>
              <a:spcAft>
                <a:spcPct val="0"/>
              </a:spcAft>
              <a:buChar char="–"/>
              <a:defRPr sz="1800">
                <a:solidFill>
                  <a:schemeClr val="lt1"/>
                </a:solidFill>
                <a:latin typeface="+mn-lt"/>
                <a:ea typeface="+mn-ea"/>
                <a:cs typeface="+mn-cs"/>
              </a:defRPr>
            </a:lvl4pPr>
            <a:lvl5pPr marL="2057400" indent="-228600" algn="l" rtl="0" eaLnBrk="1" fontAlgn="base" hangingPunct="1">
              <a:spcBef>
                <a:spcPct val="20000"/>
              </a:spcBef>
              <a:spcAft>
                <a:spcPct val="0"/>
              </a:spcAft>
              <a:buChar char="»"/>
              <a:defRPr sz="1600">
                <a:solidFill>
                  <a:schemeClr val="lt1"/>
                </a:solidFill>
                <a:latin typeface="+mn-lt"/>
                <a:ea typeface="+mn-ea"/>
                <a:cs typeface="+mn-cs"/>
              </a:defRPr>
            </a:lvl5pPr>
            <a:lvl6pPr marL="2514600" indent="-228600" algn="l" rtl="0" eaLnBrk="1" fontAlgn="base" hangingPunct="1">
              <a:spcBef>
                <a:spcPct val="20000"/>
              </a:spcBef>
              <a:spcAft>
                <a:spcPct val="0"/>
              </a:spcAft>
              <a:buChar char="»"/>
              <a:defRPr sz="2000">
                <a:solidFill>
                  <a:schemeClr val="lt1"/>
                </a:solidFill>
                <a:latin typeface="+mn-lt"/>
                <a:ea typeface="+mn-ea"/>
                <a:cs typeface="+mn-cs"/>
              </a:defRPr>
            </a:lvl6pPr>
            <a:lvl7pPr marL="2971800" indent="-228600" algn="l" rtl="0" eaLnBrk="1" fontAlgn="base" hangingPunct="1">
              <a:spcBef>
                <a:spcPct val="20000"/>
              </a:spcBef>
              <a:spcAft>
                <a:spcPct val="0"/>
              </a:spcAft>
              <a:buChar char="»"/>
              <a:defRPr sz="2000">
                <a:solidFill>
                  <a:schemeClr val="lt1"/>
                </a:solidFill>
                <a:latin typeface="+mn-lt"/>
                <a:ea typeface="+mn-ea"/>
                <a:cs typeface="+mn-cs"/>
              </a:defRPr>
            </a:lvl7pPr>
            <a:lvl8pPr marL="3429000" indent="-228600" algn="l" rtl="0" eaLnBrk="1" fontAlgn="base" hangingPunct="1">
              <a:spcBef>
                <a:spcPct val="20000"/>
              </a:spcBef>
              <a:spcAft>
                <a:spcPct val="0"/>
              </a:spcAft>
              <a:buChar char="»"/>
              <a:defRPr sz="2000">
                <a:solidFill>
                  <a:schemeClr val="lt1"/>
                </a:solidFill>
                <a:latin typeface="+mn-lt"/>
                <a:ea typeface="+mn-ea"/>
                <a:cs typeface="+mn-cs"/>
              </a:defRPr>
            </a:lvl8pPr>
            <a:lvl9pPr marL="3886200" indent="-228600" algn="l" rtl="0" eaLnBrk="1" fontAlgn="base" hangingPunct="1">
              <a:spcBef>
                <a:spcPct val="20000"/>
              </a:spcBef>
              <a:spcAft>
                <a:spcPct val="0"/>
              </a:spcAft>
              <a:buChar char="»"/>
              <a:defRPr sz="2000">
                <a:solidFill>
                  <a:schemeClr val="lt1"/>
                </a:solidFill>
                <a:latin typeface="+mn-lt"/>
                <a:ea typeface="+mn-ea"/>
                <a:cs typeface="+mn-cs"/>
              </a:defRPr>
            </a:lvl9pPr>
          </a:lstStyle>
          <a:p>
            <a:pPr eaLnBrk="0" fontAlgn="ctr" hangingPunct="0">
              <a:buFont typeface="Wingdings" pitchFamily="2" charset="2"/>
              <a:buChar char="Ø"/>
              <a:defRPr/>
            </a:pPr>
            <a:r>
              <a:rPr lang="zh-CN" altLang="en-US" sz="2400" b="1" dirty="0" smtClean="0">
                <a:solidFill>
                  <a:srgbClr val="FF0000"/>
                </a:solidFill>
                <a:latin typeface="+mj-lt"/>
                <a:ea typeface="黑体" pitchFamily="2" charset="-122"/>
              </a:rPr>
              <a:t>彩色图像量化</a:t>
            </a:r>
            <a:endParaRPr lang="zh-CN" altLang="en-US" sz="2400" b="1" dirty="0">
              <a:solidFill>
                <a:srgbClr val="FF0000"/>
              </a:solidFill>
              <a:latin typeface="+mj-lt"/>
              <a:ea typeface="黑体" pitchFamily="2" charset="-122"/>
            </a:endParaRPr>
          </a:p>
        </p:txBody>
      </p:sp>
    </p:spTree>
    <p:extLst>
      <p:ext uri="{BB962C8B-B14F-4D97-AF65-F5344CB8AC3E}">
        <p14:creationId xmlns:p14="http://schemas.microsoft.com/office/powerpoint/2010/main" val="36133796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olidFill>
                  <a:schemeClr val="bg1"/>
                </a:solidFill>
              </a:rPr>
              <a:t>主要内容</a:t>
            </a:r>
            <a:endParaRPr lang="zh-CN" altLang="en-US" dirty="0">
              <a:solidFill>
                <a:schemeClr val="bg1"/>
              </a:solidFill>
            </a:endParaRPr>
          </a:p>
        </p:txBody>
      </p:sp>
      <p:sp>
        <p:nvSpPr>
          <p:cNvPr id="3" name="内容占位符 2"/>
          <p:cNvSpPr>
            <a:spLocks noGrp="1"/>
          </p:cNvSpPr>
          <p:nvPr>
            <p:ph idx="1"/>
          </p:nvPr>
        </p:nvSpPr>
        <p:spPr>
          <a:xfrm>
            <a:off x="755576" y="1340769"/>
            <a:ext cx="7848674" cy="4680519"/>
          </a:xfrm>
        </p:spPr>
        <p:txBody>
          <a:bodyPr/>
          <a:lstStyle/>
          <a:p>
            <a:pPr>
              <a:lnSpc>
                <a:spcPct val="150000"/>
              </a:lnSpc>
              <a:buFont typeface="Wingdings" pitchFamily="2" charset="2"/>
              <a:buChar char="Ø"/>
            </a:pPr>
            <a:r>
              <a:rPr lang="zh-CN" altLang="en-US" dirty="0" smtClean="0">
                <a:solidFill>
                  <a:srgbClr val="FF0000"/>
                </a:solidFill>
              </a:rPr>
              <a:t>选题背景与意义</a:t>
            </a:r>
            <a:endParaRPr lang="en-US" altLang="zh-CN" dirty="0" smtClean="0">
              <a:solidFill>
                <a:srgbClr val="FF0000"/>
              </a:solidFill>
            </a:endParaRPr>
          </a:p>
          <a:p>
            <a:pPr>
              <a:lnSpc>
                <a:spcPct val="150000"/>
              </a:lnSpc>
              <a:buFont typeface="Wingdings" pitchFamily="2" charset="2"/>
              <a:buChar char="Ø"/>
            </a:pPr>
            <a:r>
              <a:rPr lang="zh-CN" altLang="en-US" dirty="0" smtClean="0"/>
              <a:t>问题描述</a:t>
            </a:r>
            <a:endParaRPr lang="en-US" altLang="zh-CN" dirty="0" smtClean="0"/>
          </a:p>
          <a:p>
            <a:pPr>
              <a:lnSpc>
                <a:spcPct val="150000"/>
              </a:lnSpc>
              <a:buFont typeface="Wingdings" pitchFamily="2" charset="2"/>
              <a:buChar char="Ø"/>
            </a:pPr>
            <a:r>
              <a:rPr lang="zh-CN" altLang="en-US" dirty="0"/>
              <a:t>研究内容</a:t>
            </a:r>
            <a:r>
              <a:rPr lang="zh-CN" altLang="en-US" dirty="0" smtClean="0"/>
              <a:t>与技术方案</a:t>
            </a:r>
            <a:endParaRPr lang="en-US" altLang="zh-CN" dirty="0" smtClean="0"/>
          </a:p>
          <a:p>
            <a:pPr>
              <a:lnSpc>
                <a:spcPct val="150000"/>
              </a:lnSpc>
              <a:buFont typeface="Wingdings" pitchFamily="2" charset="2"/>
              <a:buChar char="Ø"/>
            </a:pPr>
            <a:r>
              <a:rPr lang="zh-CN" altLang="en-US" dirty="0" smtClean="0"/>
              <a:t>关键技术</a:t>
            </a:r>
            <a:endParaRPr lang="en-US" altLang="zh-CN" dirty="0" smtClean="0"/>
          </a:p>
          <a:p>
            <a:pPr>
              <a:lnSpc>
                <a:spcPct val="150000"/>
              </a:lnSpc>
              <a:buFont typeface="Wingdings" pitchFamily="2" charset="2"/>
              <a:buChar char="Ø"/>
            </a:pPr>
            <a:r>
              <a:rPr lang="zh-CN" altLang="en-US" dirty="0"/>
              <a:t>研究</a:t>
            </a:r>
            <a:r>
              <a:rPr lang="zh-CN" altLang="en-US" dirty="0" smtClean="0"/>
              <a:t>难点</a:t>
            </a:r>
            <a:endParaRPr lang="en-US" altLang="zh-CN" dirty="0" smtClean="0"/>
          </a:p>
          <a:p>
            <a:pPr>
              <a:lnSpc>
                <a:spcPct val="150000"/>
              </a:lnSpc>
              <a:buFont typeface="Wingdings" pitchFamily="2" charset="2"/>
              <a:buChar char="Ø"/>
            </a:pPr>
            <a:r>
              <a:rPr lang="zh-CN" altLang="en-US" dirty="0" smtClean="0"/>
              <a:t>研究计划安排</a:t>
            </a:r>
            <a:endParaRPr lang="en-US" altLang="zh-CN" dirty="0" smtClean="0"/>
          </a:p>
          <a:p>
            <a:pPr>
              <a:lnSpc>
                <a:spcPct val="150000"/>
              </a:lnSpc>
              <a:buFont typeface="Wingdings" pitchFamily="2" charset="2"/>
              <a:buChar char="Ø"/>
            </a:pPr>
            <a:r>
              <a:rPr lang="zh-CN" altLang="en-US" dirty="0" smtClean="0"/>
              <a:t>主要参考</a:t>
            </a:r>
            <a:r>
              <a:rPr lang="zh-CN" altLang="en-US" dirty="0"/>
              <a:t>文献</a:t>
            </a:r>
          </a:p>
        </p:txBody>
      </p:sp>
    </p:spTree>
    <p:custDataLst>
      <p:tags r:id="rId1"/>
    </p:custDataLst>
    <p:extLst>
      <p:ext uri="{BB962C8B-B14F-4D97-AF65-F5344CB8AC3E}">
        <p14:creationId xmlns:p14="http://schemas.microsoft.com/office/powerpoint/2010/main" val="1136296445"/>
      </p:ext>
    </p:extLst>
  </p:cSld>
  <p:clrMapOvr>
    <a:masterClrMapping/>
  </p:clrMapOvr>
  <p:transition advTm="2150"/>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olidFill>
                  <a:schemeClr val="bg1"/>
                </a:solidFill>
              </a:rPr>
              <a:t>关键技术</a:t>
            </a:r>
            <a:endParaRPr lang="zh-CN" altLang="en-US" dirty="0">
              <a:solidFill>
                <a:schemeClr val="bg1"/>
              </a:solidFill>
            </a:endParaRPr>
          </a:p>
        </p:txBody>
      </p:sp>
      <p:sp>
        <p:nvSpPr>
          <p:cNvPr id="4" name="内容占位符 3"/>
          <p:cNvSpPr txBox="1">
            <a:spLocks noGrp="1"/>
          </p:cNvSpPr>
          <p:nvPr>
            <p:ph idx="1"/>
          </p:nvPr>
        </p:nvSpPr>
        <p:spPr bwMode="auto">
          <a:xfrm>
            <a:off x="539552" y="836712"/>
            <a:ext cx="8604448" cy="575717"/>
          </a:xfrm>
          <a:prstGeom prst="rect">
            <a:avLst/>
          </a:prstGeom>
          <a:ln w="9525" cap="flat" cmpd="sng" algn="ctr">
            <a:solidFill>
              <a:schemeClr val="accent3">
                <a:shade val="95000"/>
                <a:satMod val="105000"/>
              </a:schemeClr>
            </a:solidFill>
            <a:prstDash val="solid"/>
            <a:headEnd/>
            <a:tailEnd/>
          </a:ln>
          <a:extLst/>
        </p:spPr>
        <p:style>
          <a:lnRef idx="1">
            <a:schemeClr val="accent3"/>
          </a:lnRef>
          <a:fillRef idx="3">
            <a:schemeClr val="accent3"/>
          </a:fillRef>
          <a:effectRef idx="2">
            <a:schemeClr val="accent3"/>
          </a:effectRef>
          <a:fontRef idx="minor">
            <a:schemeClr val="lt1"/>
          </a:fontRef>
        </p:style>
        <p:txBody>
          <a:bodyPr vert="horz" wrap="square" lIns="108000" tIns="108000" rIns="108000" bIns="108000" numCol="1" anchor="ctr" anchorCtr="0" compatLnSpc="1">
            <a:prstTxWarp prst="textNoShape">
              <a:avLst/>
            </a:prstTxWarp>
          </a:bodyPr>
          <a:lstStyle>
            <a:lvl1pPr marL="342900" indent="-342900" algn="l" rtl="0" eaLnBrk="1" fontAlgn="base" hangingPunct="1">
              <a:spcBef>
                <a:spcPct val="20000"/>
              </a:spcBef>
              <a:spcAft>
                <a:spcPct val="0"/>
              </a:spcAft>
              <a:buChar char="•"/>
              <a:defRPr sz="2800" b="0">
                <a:solidFill>
                  <a:schemeClr val="lt1"/>
                </a:solidFill>
                <a:latin typeface="+mn-lt"/>
                <a:ea typeface="楷体_GB2312"/>
                <a:cs typeface="+mn-cs"/>
              </a:defRPr>
            </a:lvl1pPr>
            <a:lvl2pPr marL="742950" indent="-285750" algn="l" rtl="0" eaLnBrk="1" fontAlgn="base" hangingPunct="1">
              <a:spcBef>
                <a:spcPct val="20000"/>
              </a:spcBef>
              <a:spcAft>
                <a:spcPct val="0"/>
              </a:spcAft>
              <a:buChar char="–"/>
              <a:defRPr sz="2400" b="0">
                <a:solidFill>
                  <a:schemeClr val="lt1"/>
                </a:solidFill>
                <a:latin typeface="+mn-lt"/>
                <a:ea typeface="+mn-ea"/>
                <a:cs typeface="+mn-cs"/>
              </a:defRPr>
            </a:lvl2pPr>
            <a:lvl3pPr marL="1143000" indent="-228600" algn="l" rtl="0" eaLnBrk="1" fontAlgn="base" hangingPunct="1">
              <a:spcBef>
                <a:spcPct val="20000"/>
              </a:spcBef>
              <a:spcAft>
                <a:spcPct val="0"/>
              </a:spcAft>
              <a:buChar char="•"/>
              <a:defRPr sz="2000" b="0">
                <a:solidFill>
                  <a:schemeClr val="lt1"/>
                </a:solidFill>
                <a:latin typeface="+mn-lt"/>
                <a:ea typeface="+mn-ea"/>
                <a:cs typeface="+mn-cs"/>
              </a:defRPr>
            </a:lvl3pPr>
            <a:lvl4pPr marL="1600200" indent="-228600" algn="l" rtl="0" eaLnBrk="1" fontAlgn="base" hangingPunct="1">
              <a:spcBef>
                <a:spcPct val="20000"/>
              </a:spcBef>
              <a:spcAft>
                <a:spcPct val="0"/>
              </a:spcAft>
              <a:buChar char="–"/>
              <a:defRPr sz="1800">
                <a:solidFill>
                  <a:schemeClr val="lt1"/>
                </a:solidFill>
                <a:latin typeface="+mn-lt"/>
                <a:ea typeface="+mn-ea"/>
                <a:cs typeface="+mn-cs"/>
              </a:defRPr>
            </a:lvl4pPr>
            <a:lvl5pPr marL="2057400" indent="-228600" algn="l" rtl="0" eaLnBrk="1" fontAlgn="base" hangingPunct="1">
              <a:spcBef>
                <a:spcPct val="20000"/>
              </a:spcBef>
              <a:spcAft>
                <a:spcPct val="0"/>
              </a:spcAft>
              <a:buChar char="»"/>
              <a:defRPr sz="1600">
                <a:solidFill>
                  <a:schemeClr val="lt1"/>
                </a:solidFill>
                <a:latin typeface="+mn-lt"/>
                <a:ea typeface="+mn-ea"/>
                <a:cs typeface="+mn-cs"/>
              </a:defRPr>
            </a:lvl5pPr>
            <a:lvl6pPr marL="2514600" indent="-228600" algn="l" rtl="0" eaLnBrk="1" fontAlgn="base" hangingPunct="1">
              <a:spcBef>
                <a:spcPct val="20000"/>
              </a:spcBef>
              <a:spcAft>
                <a:spcPct val="0"/>
              </a:spcAft>
              <a:buChar char="»"/>
              <a:defRPr sz="2000">
                <a:solidFill>
                  <a:schemeClr val="lt1"/>
                </a:solidFill>
                <a:latin typeface="+mn-lt"/>
                <a:ea typeface="+mn-ea"/>
                <a:cs typeface="+mn-cs"/>
              </a:defRPr>
            </a:lvl6pPr>
            <a:lvl7pPr marL="2971800" indent="-228600" algn="l" rtl="0" eaLnBrk="1" fontAlgn="base" hangingPunct="1">
              <a:spcBef>
                <a:spcPct val="20000"/>
              </a:spcBef>
              <a:spcAft>
                <a:spcPct val="0"/>
              </a:spcAft>
              <a:buChar char="»"/>
              <a:defRPr sz="2000">
                <a:solidFill>
                  <a:schemeClr val="lt1"/>
                </a:solidFill>
                <a:latin typeface="+mn-lt"/>
                <a:ea typeface="+mn-ea"/>
                <a:cs typeface="+mn-cs"/>
              </a:defRPr>
            </a:lvl7pPr>
            <a:lvl8pPr marL="3429000" indent="-228600" algn="l" rtl="0" eaLnBrk="1" fontAlgn="base" hangingPunct="1">
              <a:spcBef>
                <a:spcPct val="20000"/>
              </a:spcBef>
              <a:spcAft>
                <a:spcPct val="0"/>
              </a:spcAft>
              <a:buChar char="»"/>
              <a:defRPr sz="2000">
                <a:solidFill>
                  <a:schemeClr val="lt1"/>
                </a:solidFill>
                <a:latin typeface="+mn-lt"/>
                <a:ea typeface="+mn-ea"/>
                <a:cs typeface="+mn-cs"/>
              </a:defRPr>
            </a:lvl8pPr>
            <a:lvl9pPr marL="3886200" indent="-228600" algn="l" rtl="0" eaLnBrk="1" fontAlgn="base" hangingPunct="1">
              <a:spcBef>
                <a:spcPct val="20000"/>
              </a:spcBef>
              <a:spcAft>
                <a:spcPct val="0"/>
              </a:spcAft>
              <a:buChar char="»"/>
              <a:defRPr sz="2000">
                <a:solidFill>
                  <a:schemeClr val="lt1"/>
                </a:solidFill>
                <a:latin typeface="+mn-lt"/>
                <a:ea typeface="+mn-ea"/>
                <a:cs typeface="+mn-cs"/>
              </a:defRPr>
            </a:lvl9pPr>
          </a:lstStyle>
          <a:p>
            <a:pPr eaLnBrk="0" fontAlgn="ctr" hangingPunct="0">
              <a:buFont typeface="Wingdings" pitchFamily="2" charset="2"/>
              <a:buChar char="Ø"/>
              <a:defRPr/>
            </a:pPr>
            <a:r>
              <a:rPr lang="zh-CN" altLang="en-US" sz="2400" b="1" dirty="0" smtClean="0">
                <a:solidFill>
                  <a:srgbClr val="FF0000"/>
                </a:solidFill>
                <a:latin typeface="+mj-lt"/>
                <a:ea typeface="黑体" pitchFamily="2" charset="-122"/>
              </a:rPr>
              <a:t>彩色图像量化</a:t>
            </a:r>
            <a:endParaRPr lang="zh-CN" altLang="en-US" sz="2400" b="1" dirty="0">
              <a:solidFill>
                <a:srgbClr val="FF0000"/>
              </a:solidFill>
              <a:latin typeface="+mj-lt"/>
              <a:ea typeface="黑体" pitchFamily="2" charset="-122"/>
            </a:endParaRPr>
          </a:p>
        </p:txBody>
      </p:sp>
      <mc:AlternateContent xmlns:mc="http://schemas.openxmlformats.org/markup-compatibility/2006" xmlns:a14="http://schemas.microsoft.com/office/drawing/2010/main">
        <mc:Choice Requires="a14">
          <p:sp>
            <p:nvSpPr>
              <p:cNvPr id="5" name="TextBox 4"/>
              <p:cNvSpPr txBox="1"/>
              <p:nvPr/>
            </p:nvSpPr>
            <p:spPr>
              <a:xfrm>
                <a:off x="619117" y="1412776"/>
                <a:ext cx="8136904" cy="1284006"/>
              </a:xfrm>
              <a:prstGeom prst="rect">
                <a:avLst/>
              </a:prstGeom>
              <a:noFill/>
            </p:spPr>
            <p:txBody>
              <a:bodyPr wrap="square" rtlCol="0">
                <a:spAutoFit/>
              </a:bodyPr>
              <a:lstStyle/>
              <a:p>
                <a:r>
                  <a:rPr lang="en-US" altLang="zh-CN" dirty="0">
                    <a:solidFill>
                      <a:srgbClr val="0066FF"/>
                    </a:solidFill>
                  </a:rPr>
                  <a:t>FCM</a:t>
                </a:r>
                <a:r>
                  <a:rPr lang="zh-CN" altLang="zh-CN" dirty="0" smtClean="0">
                    <a:solidFill>
                      <a:srgbClr val="0066FF"/>
                    </a:solidFill>
                  </a:rPr>
                  <a:t>算法</a:t>
                </a:r>
                <a:r>
                  <a:rPr lang="zh-CN" altLang="zh-CN" dirty="0" smtClean="0"/>
                  <a:t>思想</a:t>
                </a:r>
                <a:r>
                  <a:rPr lang="zh-CN" altLang="en-US" dirty="0" smtClean="0"/>
                  <a:t>：</a:t>
                </a:r>
                <a:r>
                  <a:rPr lang="zh-CN" altLang="en-US" sz="1600" dirty="0" smtClean="0"/>
                  <a:t>每个</a:t>
                </a:r>
                <a:r>
                  <a:rPr lang="zh-CN" altLang="zh-CN" sz="1600" dirty="0" smtClean="0"/>
                  <a:t>数据点</a:t>
                </a:r>
                <a:r>
                  <a:rPr lang="en-US" altLang="zh-CN" sz="1600" dirty="0" smtClean="0"/>
                  <a:t>(</a:t>
                </a:r>
                <a:r>
                  <a:rPr lang="zh-CN" altLang="en-US" sz="1600" dirty="0" smtClean="0"/>
                  <a:t>向量</a:t>
                </a:r>
                <a:r>
                  <a:rPr lang="en-US" altLang="zh-CN" sz="1600" dirty="0"/>
                  <a:t>x</a:t>
                </a:r>
                <a:r>
                  <a:rPr lang="en-US" altLang="zh-CN" sz="1600" baseline="-25000" dirty="0"/>
                  <a:t>i</a:t>
                </a:r>
                <a:r>
                  <a:rPr lang="en-US" altLang="zh-CN" sz="1600" dirty="0" smtClean="0"/>
                  <a:t>)</a:t>
                </a:r>
                <a:r>
                  <a:rPr lang="zh-CN" altLang="zh-CN" sz="1600" dirty="0" smtClean="0"/>
                  <a:t>用</a:t>
                </a:r>
                <a:r>
                  <a:rPr lang="zh-CN" altLang="zh-CN" sz="1600" dirty="0"/>
                  <a:t>值在</a:t>
                </a:r>
                <a:r>
                  <a:rPr lang="en-US" altLang="zh-CN" sz="1600" dirty="0"/>
                  <a:t>[0,1]</a:t>
                </a:r>
                <a:r>
                  <a:rPr lang="zh-CN" altLang="zh-CN" sz="1600" dirty="0"/>
                  <a:t>间的隶属度来确定其</a:t>
                </a:r>
                <a:r>
                  <a:rPr lang="zh-CN" altLang="zh-CN" sz="1600" dirty="0" smtClean="0"/>
                  <a:t>属于</a:t>
                </a:r>
                <a:r>
                  <a:rPr lang="zh-CN" altLang="zh-CN" sz="1600" dirty="0"/>
                  <a:t>各个组的程度。隶属矩阵</a:t>
                </a:r>
                <a:r>
                  <a:rPr lang="en-US" altLang="zh-CN" sz="1600" dirty="0"/>
                  <a:t>U</a:t>
                </a:r>
                <a:r>
                  <a:rPr lang="zh-CN" altLang="zh-CN" sz="1600" dirty="0"/>
                  <a:t>允许有取值在</a:t>
                </a:r>
                <a:r>
                  <a:rPr lang="en-US" altLang="zh-CN" sz="1600" dirty="0"/>
                  <a:t>0</a:t>
                </a:r>
                <a:r>
                  <a:rPr lang="zh-CN" altLang="zh-CN" sz="1600" dirty="0"/>
                  <a:t>到</a:t>
                </a:r>
                <a:r>
                  <a:rPr lang="en-US" altLang="zh-CN" sz="1600" dirty="0"/>
                  <a:t>1</a:t>
                </a:r>
                <a:r>
                  <a:rPr lang="zh-CN" altLang="zh-CN" sz="1600" dirty="0"/>
                  <a:t>间的元素，一个数据集的隶属度的和总等于</a:t>
                </a:r>
                <a:r>
                  <a:rPr lang="en-US" altLang="zh-CN" sz="1600" dirty="0"/>
                  <a:t>1</a:t>
                </a:r>
                <a:r>
                  <a:rPr lang="zh-CN" altLang="zh-CN" sz="1600" dirty="0"/>
                  <a:t>。</a:t>
                </a:r>
              </a:p>
              <a:p>
                <a:pPr/>
                <a14:m>
                  <m:oMathPara xmlns:m="http://schemas.openxmlformats.org/officeDocument/2006/math">
                    <m:oMathParaPr>
                      <m:jc m:val="centerGroup"/>
                    </m:oMathParaPr>
                    <m:oMath xmlns:m="http://schemas.openxmlformats.org/officeDocument/2006/math">
                      <m:nary>
                        <m:naryPr>
                          <m:chr m:val="∑"/>
                          <m:limLoc m:val="undOvr"/>
                          <m:ctrlPr>
                            <a:rPr lang="zh-CN" altLang="zh-CN" sz="1600" i="1">
                              <a:latin typeface="Cambria Math"/>
                            </a:rPr>
                          </m:ctrlPr>
                        </m:naryPr>
                        <m:sub>
                          <m:r>
                            <a:rPr lang="en-US" altLang="zh-CN" sz="1600" i="1">
                              <a:latin typeface="Cambria Math"/>
                            </a:rPr>
                            <m:t>𝑖</m:t>
                          </m:r>
                          <m:r>
                            <a:rPr lang="en-US" altLang="zh-CN" sz="1600">
                              <a:latin typeface="Cambria Math"/>
                            </a:rPr>
                            <m:t>=1</m:t>
                          </m:r>
                        </m:sub>
                        <m:sup>
                          <m:r>
                            <a:rPr lang="en-US" altLang="zh-CN" sz="1600" i="1">
                              <a:latin typeface="Cambria Math"/>
                            </a:rPr>
                            <m:t>𝑐</m:t>
                          </m:r>
                        </m:sup>
                        <m:e>
                          <m:sSub>
                            <m:sSubPr>
                              <m:ctrlPr>
                                <a:rPr lang="zh-CN" altLang="zh-CN" sz="1600" i="1">
                                  <a:latin typeface="Cambria Math"/>
                                </a:rPr>
                              </m:ctrlPr>
                            </m:sSubPr>
                            <m:e>
                              <m:r>
                                <a:rPr lang="en-US" altLang="zh-CN" sz="1600" i="1">
                                  <a:latin typeface="Cambria Math"/>
                                </a:rPr>
                                <m:t>𝑢</m:t>
                              </m:r>
                            </m:e>
                            <m:sub>
                              <m:r>
                                <m:rPr>
                                  <m:sty m:val="p"/>
                                </m:rPr>
                                <a:rPr lang="en-US" altLang="zh-CN" sz="1600">
                                  <a:latin typeface="Cambria Math"/>
                                </a:rPr>
                                <m:t>ij</m:t>
                              </m:r>
                            </m:sub>
                          </m:sSub>
                          <m:r>
                            <a:rPr lang="en-US" altLang="zh-CN" sz="1600">
                              <a:latin typeface="Cambria Math"/>
                            </a:rPr>
                            <m:t>=1</m:t>
                          </m:r>
                          <m:r>
                            <a:rPr lang="zh-CN" altLang="zh-CN" sz="1600">
                              <a:latin typeface="Cambria Math"/>
                            </a:rPr>
                            <m:t>，</m:t>
                          </m:r>
                          <m:r>
                            <a:rPr lang="en-US" altLang="zh-CN" sz="1600">
                              <a:latin typeface="Cambria Math"/>
                            </a:rPr>
                            <m:t>∀</m:t>
                          </m:r>
                          <m:r>
                            <m:rPr>
                              <m:sty m:val="p"/>
                            </m:rPr>
                            <a:rPr lang="en-US" altLang="zh-CN" sz="1600">
                              <a:latin typeface="Cambria Math"/>
                            </a:rPr>
                            <m:t>j</m:t>
                          </m:r>
                          <m:r>
                            <a:rPr lang="en-US" altLang="zh-CN" sz="1600">
                              <a:latin typeface="Cambria Math"/>
                            </a:rPr>
                            <m:t>=1,……,</m:t>
                          </m:r>
                          <m:r>
                            <m:rPr>
                              <m:sty m:val="p"/>
                            </m:rPr>
                            <a:rPr lang="en-US" altLang="zh-CN" sz="1600">
                              <a:latin typeface="Cambria Math"/>
                            </a:rPr>
                            <m:t>n</m:t>
                          </m:r>
                        </m:e>
                      </m:nary>
                    </m:oMath>
                  </m:oMathPara>
                </a14:m>
                <a:endParaRPr lang="zh-CN" altLang="zh-CN" sz="1600" dirty="0"/>
              </a:p>
            </p:txBody>
          </p:sp>
        </mc:Choice>
        <mc:Fallback xmlns="">
          <p:sp>
            <p:nvSpPr>
              <p:cNvPr id="5" name="TextBox 4"/>
              <p:cNvSpPr txBox="1">
                <a:spLocks noRot="1" noChangeAspect="1" noMove="1" noResize="1" noEditPoints="1" noAdjustHandles="1" noChangeArrowheads="1" noChangeShapeType="1" noTextEdit="1"/>
              </p:cNvSpPr>
              <p:nvPr/>
            </p:nvSpPr>
            <p:spPr>
              <a:xfrm>
                <a:off x="619117" y="1412776"/>
                <a:ext cx="8136904" cy="1284006"/>
              </a:xfrm>
              <a:prstGeom prst="rect">
                <a:avLst/>
              </a:prstGeom>
              <a:blipFill rotWithShape="1">
                <a:blip r:embed="rId2"/>
                <a:stretch>
                  <a:fillRect l="-675" t="-3333" r="-9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矩形 5"/>
              <p:cNvSpPr/>
              <p:nvPr/>
            </p:nvSpPr>
            <p:spPr>
              <a:xfrm>
                <a:off x="467544" y="2564904"/>
                <a:ext cx="8136904" cy="3986412"/>
              </a:xfrm>
              <a:prstGeom prst="rect">
                <a:avLst/>
              </a:prstGeom>
            </p:spPr>
            <p:txBody>
              <a:bodyPr wrap="square">
                <a:spAutoFit/>
              </a:bodyPr>
              <a:lstStyle/>
              <a:p>
                <a:r>
                  <a:rPr lang="en-US" altLang="zh-CN" sz="1600" dirty="0" smtClean="0"/>
                  <a:t>Step1 </a:t>
                </a:r>
                <a:r>
                  <a:rPr lang="zh-CN" altLang="zh-CN" sz="1600" dirty="0"/>
                  <a:t>确定聚类类别数</a:t>
                </a:r>
                <a:r>
                  <a:rPr lang="en-US" altLang="zh-CN" sz="1600" dirty="0"/>
                  <a:t>c</a:t>
                </a:r>
                <a:r>
                  <a:rPr lang="zh-CN" altLang="zh-CN" sz="1600" dirty="0"/>
                  <a:t>，</a:t>
                </a:r>
                <a14:m>
                  <m:oMath xmlns:m="http://schemas.openxmlformats.org/officeDocument/2006/math">
                    <m:r>
                      <a:rPr lang="en-US" altLang="zh-CN" sz="1600">
                        <a:latin typeface="Cambria Math"/>
                      </a:rPr>
                      <m:t>2≤</m:t>
                    </m:r>
                    <m:r>
                      <m:rPr>
                        <m:sty m:val="p"/>
                      </m:rPr>
                      <a:rPr lang="en-US" altLang="zh-CN" sz="1600">
                        <a:latin typeface="Cambria Math"/>
                      </a:rPr>
                      <m:t>c</m:t>
                    </m:r>
                    <m:r>
                      <a:rPr lang="en-US" altLang="zh-CN" sz="1600">
                        <a:latin typeface="Cambria Math"/>
                      </a:rPr>
                      <m:t>≤</m:t>
                    </m:r>
                    <m:r>
                      <m:rPr>
                        <m:sty m:val="p"/>
                      </m:rPr>
                      <a:rPr lang="en-US" altLang="zh-CN" sz="1600">
                        <a:latin typeface="Cambria Math"/>
                      </a:rPr>
                      <m:t>n</m:t>
                    </m:r>
                  </m:oMath>
                </a14:m>
                <a:r>
                  <a:rPr lang="en-US" altLang="zh-CN" sz="1600" dirty="0"/>
                  <a:t>,n</a:t>
                </a:r>
                <a:r>
                  <a:rPr lang="zh-CN" altLang="zh-CN" sz="1600" dirty="0"/>
                  <a:t>是数据个数；确定加权数</a:t>
                </a:r>
                <a:r>
                  <a:rPr lang="en-US" altLang="zh-CN" sz="1600" dirty="0"/>
                  <a:t>m</a:t>
                </a:r>
                <a:r>
                  <a:rPr lang="zh-CN" altLang="zh-CN" sz="1600" dirty="0"/>
                  <a:t>，</a:t>
                </a:r>
                <a14:m>
                  <m:oMath xmlns:m="http://schemas.openxmlformats.org/officeDocument/2006/math">
                    <m:r>
                      <a:rPr lang="en-US" altLang="zh-CN" sz="1600">
                        <a:latin typeface="Cambria Math"/>
                      </a:rPr>
                      <m:t>1≤</m:t>
                    </m:r>
                    <m:r>
                      <m:rPr>
                        <m:sty m:val="p"/>
                      </m:rPr>
                      <a:rPr lang="en-US" altLang="zh-CN" sz="1600">
                        <a:latin typeface="Cambria Math"/>
                      </a:rPr>
                      <m:t>c</m:t>
                    </m:r>
                    <m:r>
                      <a:rPr lang="en-US" altLang="zh-CN" sz="1600">
                        <a:latin typeface="Cambria Math"/>
                      </a:rPr>
                      <m:t>≤+∞</m:t>
                    </m:r>
                  </m:oMath>
                </a14:m>
                <a:r>
                  <a:rPr lang="zh-CN" altLang="zh-CN" sz="1600" dirty="0"/>
                  <a:t>，计算欧式距离</a:t>
                </a:r>
                <a:r>
                  <a:rPr lang="en-US" altLang="zh-CN" sz="1600" dirty="0" err="1"/>
                  <a:t>d</a:t>
                </a:r>
                <a:r>
                  <a:rPr lang="en-US" altLang="zh-CN" sz="1600" baseline="-25000" dirty="0" err="1"/>
                  <a:t>ik</a:t>
                </a:r>
                <a:r>
                  <a:rPr lang="zh-CN" altLang="zh-CN" sz="1600" dirty="0"/>
                  <a:t>。</a:t>
                </a:r>
              </a:p>
              <a:p>
                <a:r>
                  <a:rPr lang="en-US" altLang="zh-CN" sz="1600" dirty="0"/>
                  <a:t>Step2 </a:t>
                </a:r>
                <a:r>
                  <a:rPr lang="zh-CN" altLang="zh-CN" sz="1600" dirty="0"/>
                  <a:t>随机初始化模糊分类矩阵</a:t>
                </a:r>
                <a:r>
                  <a:rPr lang="en-US" altLang="zh-CN" sz="1600" dirty="0"/>
                  <a:t>U</a:t>
                </a:r>
                <a:r>
                  <a:rPr lang="en-US" altLang="zh-CN" sz="1600" baseline="30000" dirty="0"/>
                  <a:t>(0)</a:t>
                </a:r>
                <a:r>
                  <a:rPr lang="en-US" altLang="zh-CN" sz="1600" dirty="0"/>
                  <a:t>,</a:t>
                </a:r>
                <a:r>
                  <a:rPr lang="zh-CN" altLang="zh-CN" sz="1600" dirty="0"/>
                  <a:t>是其满足上式中的约束条件。</a:t>
                </a:r>
              </a:p>
              <a:p>
                <a:r>
                  <a:rPr lang="en-US" altLang="zh-CN" sz="1600" dirty="0"/>
                  <a:t>Step3 </a:t>
                </a:r>
                <a:r>
                  <a:rPr lang="zh-CN" altLang="zh-CN" sz="1600" dirty="0"/>
                  <a:t>根据下式计算聚类中心：</a:t>
                </a:r>
              </a:p>
              <a:p>
                <a:pPr/>
                <a14:m>
                  <m:oMathPara xmlns:m="http://schemas.openxmlformats.org/officeDocument/2006/math">
                    <m:oMathParaPr>
                      <m:jc m:val="centerGroup"/>
                    </m:oMathParaPr>
                    <m:oMath xmlns:m="http://schemas.openxmlformats.org/officeDocument/2006/math">
                      <m:sSub>
                        <m:sSubPr>
                          <m:ctrlPr>
                            <a:rPr lang="zh-CN" altLang="zh-CN" sz="1600" i="1">
                              <a:latin typeface="Cambria Math"/>
                            </a:rPr>
                          </m:ctrlPr>
                        </m:sSubPr>
                        <m:e>
                          <m:r>
                            <a:rPr lang="en-US" altLang="zh-CN" sz="1600" i="1">
                              <a:latin typeface="Cambria Math"/>
                            </a:rPr>
                            <m:t>𝑣</m:t>
                          </m:r>
                        </m:e>
                        <m:sub>
                          <m:r>
                            <a:rPr lang="en-US" altLang="zh-CN" sz="1600" i="1">
                              <a:latin typeface="Cambria Math"/>
                            </a:rPr>
                            <m:t>𝑖</m:t>
                          </m:r>
                        </m:sub>
                      </m:sSub>
                      <m:r>
                        <a:rPr lang="en-US" altLang="zh-CN" sz="1600" i="1">
                          <a:latin typeface="Cambria Math"/>
                        </a:rPr>
                        <m:t>=</m:t>
                      </m:r>
                      <m:f>
                        <m:fPr>
                          <m:ctrlPr>
                            <a:rPr lang="zh-CN" altLang="zh-CN" sz="1600" i="1">
                              <a:latin typeface="Cambria Math"/>
                            </a:rPr>
                          </m:ctrlPr>
                        </m:fPr>
                        <m:num>
                          <m:nary>
                            <m:naryPr>
                              <m:chr m:val="∑"/>
                              <m:limLoc m:val="undOvr"/>
                              <m:ctrlPr>
                                <a:rPr lang="zh-CN" altLang="zh-CN" sz="1600" i="1">
                                  <a:latin typeface="Cambria Math"/>
                                </a:rPr>
                              </m:ctrlPr>
                            </m:naryPr>
                            <m:sub>
                              <m:r>
                                <a:rPr lang="en-US" altLang="zh-CN" sz="1600" i="1">
                                  <a:latin typeface="Cambria Math"/>
                                </a:rPr>
                                <m:t>𝑗</m:t>
                              </m:r>
                              <m:r>
                                <a:rPr lang="en-US" altLang="zh-CN" sz="1600" i="1">
                                  <a:latin typeface="Cambria Math"/>
                                </a:rPr>
                                <m:t>=1</m:t>
                              </m:r>
                            </m:sub>
                            <m:sup>
                              <m:r>
                                <a:rPr lang="en-US" altLang="zh-CN" sz="1600" i="1">
                                  <a:latin typeface="Cambria Math"/>
                                </a:rPr>
                                <m:t>𝑛</m:t>
                              </m:r>
                            </m:sup>
                            <m:e>
                              <m:sSubSup>
                                <m:sSubSupPr>
                                  <m:ctrlPr>
                                    <a:rPr lang="zh-CN" altLang="zh-CN" sz="1600" i="1">
                                      <a:latin typeface="Cambria Math"/>
                                    </a:rPr>
                                  </m:ctrlPr>
                                </m:sSubSupPr>
                                <m:e>
                                  <m:r>
                                    <a:rPr lang="en-US" altLang="zh-CN" sz="1600" i="1">
                                      <a:latin typeface="Cambria Math"/>
                                    </a:rPr>
                                    <m:t>𝑢</m:t>
                                  </m:r>
                                </m:e>
                                <m:sub>
                                  <m:r>
                                    <a:rPr lang="en-US" altLang="zh-CN" sz="1600" i="1">
                                      <a:latin typeface="Cambria Math"/>
                                    </a:rPr>
                                    <m:t>𝑖𝑗</m:t>
                                  </m:r>
                                </m:sub>
                                <m:sup>
                                  <m:r>
                                    <a:rPr lang="en-US" altLang="zh-CN" sz="1600" i="1">
                                      <a:latin typeface="Cambria Math"/>
                                    </a:rPr>
                                    <m:t>𝑚</m:t>
                                  </m:r>
                                </m:sup>
                              </m:sSubSup>
                              <m:sSub>
                                <m:sSubPr>
                                  <m:ctrlPr>
                                    <a:rPr lang="zh-CN" altLang="zh-CN" sz="1600" i="1">
                                      <a:latin typeface="Cambria Math"/>
                                    </a:rPr>
                                  </m:ctrlPr>
                                </m:sSubPr>
                                <m:e>
                                  <m:r>
                                    <a:rPr lang="en-US" altLang="zh-CN" sz="1600" i="1">
                                      <a:latin typeface="Cambria Math"/>
                                    </a:rPr>
                                    <m:t>𝑥</m:t>
                                  </m:r>
                                </m:e>
                                <m:sub>
                                  <m:r>
                                    <a:rPr lang="en-US" altLang="zh-CN" sz="1600" i="1">
                                      <a:latin typeface="Cambria Math"/>
                                    </a:rPr>
                                    <m:t>𝑗</m:t>
                                  </m:r>
                                </m:sub>
                              </m:sSub>
                            </m:e>
                          </m:nary>
                        </m:num>
                        <m:den>
                          <m:nary>
                            <m:naryPr>
                              <m:chr m:val="∑"/>
                              <m:limLoc m:val="undOvr"/>
                              <m:ctrlPr>
                                <a:rPr lang="zh-CN" altLang="zh-CN" sz="1600" i="1">
                                  <a:latin typeface="Cambria Math"/>
                                </a:rPr>
                              </m:ctrlPr>
                            </m:naryPr>
                            <m:sub>
                              <m:r>
                                <a:rPr lang="en-US" altLang="zh-CN" sz="1600" i="1">
                                  <a:latin typeface="Cambria Math"/>
                                </a:rPr>
                                <m:t>𝑗</m:t>
                              </m:r>
                              <m:r>
                                <a:rPr lang="en-US" altLang="zh-CN" sz="1600" i="1">
                                  <a:latin typeface="Cambria Math"/>
                                </a:rPr>
                                <m:t>=1</m:t>
                              </m:r>
                            </m:sub>
                            <m:sup>
                              <m:r>
                                <a:rPr lang="en-US" altLang="zh-CN" sz="1600" i="1">
                                  <a:latin typeface="Cambria Math"/>
                                </a:rPr>
                                <m:t>𝑛</m:t>
                              </m:r>
                            </m:sup>
                            <m:e>
                              <m:sSubSup>
                                <m:sSubSupPr>
                                  <m:ctrlPr>
                                    <a:rPr lang="zh-CN" altLang="zh-CN" sz="1600" i="1">
                                      <a:latin typeface="Cambria Math"/>
                                    </a:rPr>
                                  </m:ctrlPr>
                                </m:sSubSupPr>
                                <m:e>
                                  <m:r>
                                    <a:rPr lang="en-US" altLang="zh-CN" sz="1600" i="1">
                                      <a:latin typeface="Cambria Math"/>
                                    </a:rPr>
                                    <m:t>𝑢</m:t>
                                  </m:r>
                                </m:e>
                                <m:sub>
                                  <m:r>
                                    <a:rPr lang="en-US" altLang="zh-CN" sz="1600" i="1">
                                      <a:latin typeface="Cambria Math"/>
                                    </a:rPr>
                                    <m:t>𝑖𝑗</m:t>
                                  </m:r>
                                </m:sub>
                                <m:sup>
                                  <m:r>
                                    <a:rPr lang="en-US" altLang="zh-CN" sz="1600" i="1">
                                      <a:latin typeface="Cambria Math"/>
                                    </a:rPr>
                                    <m:t>𝑚</m:t>
                                  </m:r>
                                </m:sup>
                              </m:sSubSup>
                            </m:e>
                          </m:nary>
                        </m:den>
                      </m:f>
                    </m:oMath>
                  </m:oMathPara>
                </a14:m>
                <a:endParaRPr lang="zh-CN" altLang="zh-CN" sz="1600" dirty="0"/>
              </a:p>
              <a:p>
                <a:r>
                  <a:rPr lang="en-US" altLang="zh-CN" sz="1600" dirty="0"/>
                  <a:t>Step4 </a:t>
                </a:r>
                <a:r>
                  <a:rPr lang="zh-CN" altLang="zh-CN" sz="1600" dirty="0"/>
                  <a:t>根据下式计算价值函数。如果它小于某个确定的阈值，或它相对</a:t>
                </a:r>
              </a:p>
              <a:p>
                <a:r>
                  <a:rPr lang="zh-CN" altLang="zh-CN" sz="1600" dirty="0"/>
                  <a:t>上次价值函数值的改变量小于某个阈值，则算法停止：</a:t>
                </a:r>
              </a:p>
              <a:p>
                <a:pPr/>
                <a14:m>
                  <m:oMathPara xmlns:m="http://schemas.openxmlformats.org/officeDocument/2006/math">
                    <m:oMathParaPr>
                      <m:jc m:val="centerGroup"/>
                    </m:oMathParaPr>
                    <m:oMath xmlns:m="http://schemas.openxmlformats.org/officeDocument/2006/math">
                      <m:r>
                        <m:rPr>
                          <m:sty m:val="p"/>
                        </m:rPr>
                        <a:rPr lang="en-US" altLang="zh-CN" sz="1600">
                          <a:latin typeface="Cambria Math"/>
                        </a:rPr>
                        <m:t>J</m:t>
                      </m:r>
                      <m:d>
                        <m:dPr>
                          <m:ctrlPr>
                            <a:rPr lang="zh-CN" altLang="zh-CN" sz="1600" i="1">
                              <a:latin typeface="Cambria Math"/>
                            </a:rPr>
                          </m:ctrlPr>
                        </m:dPr>
                        <m:e>
                          <m:r>
                            <m:rPr>
                              <m:sty m:val="p"/>
                            </m:rPr>
                            <a:rPr lang="en-US" altLang="zh-CN" sz="1600">
                              <a:latin typeface="Cambria Math"/>
                            </a:rPr>
                            <m:t>U</m:t>
                          </m:r>
                          <m:r>
                            <a:rPr lang="en-US" altLang="zh-CN" sz="1600">
                              <a:latin typeface="Cambria Math"/>
                            </a:rPr>
                            <m:t>,</m:t>
                          </m:r>
                          <m:sSub>
                            <m:sSubPr>
                              <m:ctrlPr>
                                <a:rPr lang="zh-CN" altLang="zh-CN" sz="1600" i="1">
                                  <a:latin typeface="Cambria Math"/>
                                </a:rPr>
                              </m:ctrlPr>
                            </m:sSubPr>
                            <m:e>
                              <m:r>
                                <a:rPr lang="en-US" altLang="zh-CN" sz="1600" i="1">
                                  <a:latin typeface="Cambria Math"/>
                                </a:rPr>
                                <m:t>𝑣</m:t>
                              </m:r>
                            </m:e>
                            <m:sub>
                              <m:r>
                                <a:rPr lang="en-US" altLang="zh-CN" sz="1600" i="1">
                                  <a:latin typeface="Cambria Math"/>
                                </a:rPr>
                                <m:t>1</m:t>
                              </m:r>
                            </m:sub>
                          </m:sSub>
                          <m:r>
                            <a:rPr lang="en-US" altLang="zh-CN" sz="1600" i="1">
                              <a:latin typeface="Cambria Math"/>
                            </a:rPr>
                            <m:t>,</m:t>
                          </m:r>
                          <m:r>
                            <a:rPr lang="en-US" altLang="zh-CN" sz="1600">
                              <a:latin typeface="Cambria Math"/>
                            </a:rPr>
                            <m:t>…,</m:t>
                          </m:r>
                          <m:sSub>
                            <m:sSubPr>
                              <m:ctrlPr>
                                <a:rPr lang="zh-CN" altLang="zh-CN" sz="1600" i="1">
                                  <a:latin typeface="Cambria Math"/>
                                </a:rPr>
                              </m:ctrlPr>
                            </m:sSubPr>
                            <m:e>
                              <m:r>
                                <a:rPr lang="en-US" altLang="zh-CN" sz="1600" i="1">
                                  <a:latin typeface="Cambria Math"/>
                                </a:rPr>
                                <m:t>𝑣</m:t>
                              </m:r>
                            </m:e>
                            <m:sub>
                              <m:r>
                                <a:rPr lang="en-US" altLang="zh-CN" sz="1600" i="1">
                                  <a:latin typeface="Cambria Math"/>
                                </a:rPr>
                                <m:t>1</m:t>
                              </m:r>
                            </m:sub>
                          </m:sSub>
                        </m:e>
                      </m:d>
                      <m:r>
                        <a:rPr lang="en-US" altLang="zh-CN" sz="1600">
                          <a:latin typeface="Cambria Math"/>
                        </a:rPr>
                        <m:t>=</m:t>
                      </m:r>
                      <m:nary>
                        <m:naryPr>
                          <m:chr m:val="∑"/>
                          <m:limLoc m:val="undOvr"/>
                          <m:ctrlPr>
                            <a:rPr lang="zh-CN" altLang="zh-CN" sz="1600" i="1">
                              <a:latin typeface="Cambria Math"/>
                            </a:rPr>
                          </m:ctrlPr>
                        </m:naryPr>
                        <m:sub>
                          <m:r>
                            <a:rPr lang="en-US" altLang="zh-CN" sz="1600" i="1">
                              <a:latin typeface="Cambria Math"/>
                            </a:rPr>
                            <m:t>𝑖</m:t>
                          </m:r>
                          <m:r>
                            <a:rPr lang="en-US" altLang="zh-CN" sz="1600" i="1">
                              <a:latin typeface="Cambria Math"/>
                            </a:rPr>
                            <m:t>=1</m:t>
                          </m:r>
                        </m:sub>
                        <m:sup>
                          <m:r>
                            <a:rPr lang="en-US" altLang="zh-CN" sz="1600" i="1">
                              <a:latin typeface="Cambria Math"/>
                            </a:rPr>
                            <m:t>𝑐</m:t>
                          </m:r>
                        </m:sup>
                        <m:e>
                          <m:sSub>
                            <m:sSubPr>
                              <m:ctrlPr>
                                <a:rPr lang="zh-CN" altLang="zh-CN" sz="1600" i="1">
                                  <a:latin typeface="Cambria Math"/>
                                </a:rPr>
                              </m:ctrlPr>
                            </m:sSubPr>
                            <m:e>
                              <m:r>
                                <a:rPr lang="en-US" altLang="zh-CN" sz="1600" i="1">
                                  <a:latin typeface="Cambria Math"/>
                                </a:rPr>
                                <m:t>𝐽</m:t>
                              </m:r>
                            </m:e>
                            <m:sub>
                              <m:r>
                                <a:rPr lang="en-US" altLang="zh-CN" sz="1600" i="1">
                                  <a:latin typeface="Cambria Math"/>
                                </a:rPr>
                                <m:t>𝑖</m:t>
                              </m:r>
                            </m:sub>
                          </m:sSub>
                        </m:e>
                      </m:nary>
                      <m:r>
                        <a:rPr lang="en-US" altLang="zh-CN" sz="1600" i="1">
                          <a:latin typeface="Cambria Math"/>
                        </a:rPr>
                        <m:t>=</m:t>
                      </m:r>
                      <m:nary>
                        <m:naryPr>
                          <m:chr m:val="∑"/>
                          <m:limLoc m:val="undOvr"/>
                          <m:ctrlPr>
                            <a:rPr lang="zh-CN" altLang="zh-CN" sz="1600" i="1">
                              <a:latin typeface="Cambria Math"/>
                            </a:rPr>
                          </m:ctrlPr>
                        </m:naryPr>
                        <m:sub>
                          <m:r>
                            <a:rPr lang="en-US" altLang="zh-CN" sz="1600" i="1">
                              <a:latin typeface="Cambria Math"/>
                            </a:rPr>
                            <m:t>𝑖</m:t>
                          </m:r>
                          <m:r>
                            <a:rPr lang="en-US" altLang="zh-CN" sz="1600" i="1">
                              <a:latin typeface="Cambria Math"/>
                            </a:rPr>
                            <m:t>=1</m:t>
                          </m:r>
                        </m:sub>
                        <m:sup>
                          <m:r>
                            <a:rPr lang="en-US" altLang="zh-CN" sz="1600" i="1">
                              <a:latin typeface="Cambria Math"/>
                            </a:rPr>
                            <m:t>𝑐</m:t>
                          </m:r>
                        </m:sup>
                        <m:e>
                          <m:nary>
                            <m:naryPr>
                              <m:chr m:val="∑"/>
                              <m:limLoc m:val="undOvr"/>
                              <m:ctrlPr>
                                <a:rPr lang="zh-CN" altLang="zh-CN" sz="1600" i="1">
                                  <a:latin typeface="Cambria Math"/>
                                </a:rPr>
                              </m:ctrlPr>
                            </m:naryPr>
                            <m:sub>
                              <m:r>
                                <a:rPr lang="en-US" altLang="zh-CN" sz="1600" i="1">
                                  <a:latin typeface="Cambria Math"/>
                                </a:rPr>
                                <m:t>𝑗</m:t>
                              </m:r>
                            </m:sub>
                            <m:sup>
                              <m:r>
                                <a:rPr lang="en-US" altLang="zh-CN" sz="1600" i="1">
                                  <a:latin typeface="Cambria Math"/>
                                </a:rPr>
                                <m:t>𝑛</m:t>
                              </m:r>
                            </m:sup>
                            <m:e>
                              <m:sSubSup>
                                <m:sSubSupPr>
                                  <m:ctrlPr>
                                    <a:rPr lang="zh-CN" altLang="zh-CN" sz="1600" i="1">
                                      <a:latin typeface="Cambria Math"/>
                                    </a:rPr>
                                  </m:ctrlPr>
                                </m:sSubSupPr>
                                <m:e>
                                  <m:r>
                                    <a:rPr lang="en-US" altLang="zh-CN" sz="1600" i="1">
                                      <a:latin typeface="Cambria Math"/>
                                    </a:rPr>
                                    <m:t>𝑢</m:t>
                                  </m:r>
                                </m:e>
                                <m:sub>
                                  <m:r>
                                    <a:rPr lang="en-US" altLang="zh-CN" sz="1600" i="1">
                                      <a:latin typeface="Cambria Math"/>
                                    </a:rPr>
                                    <m:t>𝑖𝑗</m:t>
                                  </m:r>
                                </m:sub>
                                <m:sup>
                                  <m:r>
                                    <a:rPr lang="en-US" altLang="zh-CN" sz="1600" i="1">
                                      <a:latin typeface="Cambria Math"/>
                                    </a:rPr>
                                    <m:t>𝑚</m:t>
                                  </m:r>
                                </m:sup>
                              </m:sSubSup>
                              <m:sSubSup>
                                <m:sSubSupPr>
                                  <m:ctrlPr>
                                    <a:rPr lang="zh-CN" altLang="zh-CN" sz="1600" i="1">
                                      <a:latin typeface="Cambria Math"/>
                                    </a:rPr>
                                  </m:ctrlPr>
                                </m:sSubSupPr>
                                <m:e>
                                  <m:r>
                                    <a:rPr lang="en-US" altLang="zh-CN" sz="1600" i="1">
                                      <a:latin typeface="Cambria Math"/>
                                    </a:rPr>
                                    <m:t>𝑑</m:t>
                                  </m:r>
                                </m:e>
                                <m:sub>
                                  <m:r>
                                    <a:rPr lang="en-US" altLang="zh-CN" sz="1600" i="1">
                                      <a:latin typeface="Cambria Math"/>
                                    </a:rPr>
                                    <m:t>𝑖𝑗</m:t>
                                  </m:r>
                                </m:sub>
                                <m:sup>
                                  <m:r>
                                    <a:rPr lang="en-US" altLang="zh-CN" sz="1600" i="1">
                                      <a:latin typeface="Cambria Math"/>
                                    </a:rPr>
                                    <m:t>2</m:t>
                                  </m:r>
                                </m:sup>
                              </m:sSubSup>
                            </m:e>
                          </m:nary>
                        </m:e>
                      </m:nary>
                    </m:oMath>
                  </m:oMathPara>
                </a14:m>
                <a:endParaRPr lang="zh-CN" altLang="zh-CN" sz="1600" dirty="0"/>
              </a:p>
              <a:p>
                <a:r>
                  <a:rPr lang="en-US" altLang="zh-CN" sz="1600" dirty="0"/>
                  <a:t>Step5 </a:t>
                </a:r>
                <a:r>
                  <a:rPr lang="zh-CN" altLang="zh-CN" sz="1600" dirty="0"/>
                  <a:t>用下式计算新的</a:t>
                </a:r>
                <a:r>
                  <a:rPr lang="en-US" altLang="zh-CN" sz="1600" dirty="0"/>
                  <a:t>U</a:t>
                </a:r>
                <a:r>
                  <a:rPr lang="zh-CN" altLang="zh-CN" sz="1600" dirty="0"/>
                  <a:t>矩阵，返回</a:t>
                </a:r>
                <a:r>
                  <a:rPr lang="en-US" altLang="zh-CN" sz="1600" dirty="0"/>
                  <a:t>Step3</a:t>
                </a:r>
                <a:r>
                  <a:rPr lang="zh-CN" altLang="zh-CN" sz="1600" dirty="0"/>
                  <a:t>：</a:t>
                </a:r>
              </a:p>
              <a:p>
                <a:pPr/>
                <a14:m>
                  <m:oMathPara xmlns:m="http://schemas.openxmlformats.org/officeDocument/2006/math">
                    <m:oMathParaPr>
                      <m:jc m:val="centerGroup"/>
                    </m:oMathParaPr>
                    <m:oMath xmlns:m="http://schemas.openxmlformats.org/officeDocument/2006/math">
                      <m:sSub>
                        <m:sSubPr>
                          <m:ctrlPr>
                            <a:rPr lang="zh-CN" altLang="zh-CN" sz="1600" i="1">
                              <a:latin typeface="Cambria Math"/>
                            </a:rPr>
                          </m:ctrlPr>
                        </m:sSubPr>
                        <m:e>
                          <m:r>
                            <a:rPr lang="en-US" altLang="zh-CN" sz="1600" i="1">
                              <a:latin typeface="Cambria Math"/>
                            </a:rPr>
                            <m:t>𝑢</m:t>
                          </m:r>
                        </m:e>
                        <m:sub>
                          <m:r>
                            <a:rPr lang="en-US" altLang="zh-CN" sz="1600" i="1">
                              <a:latin typeface="Cambria Math"/>
                            </a:rPr>
                            <m:t>𝑖𝑗</m:t>
                          </m:r>
                        </m:sub>
                      </m:sSub>
                      <m:r>
                        <a:rPr lang="en-US" altLang="zh-CN" sz="1600" i="1">
                          <a:latin typeface="Cambria Math"/>
                        </a:rPr>
                        <m:t>=</m:t>
                      </m:r>
                      <m:f>
                        <m:fPr>
                          <m:ctrlPr>
                            <a:rPr lang="zh-CN" altLang="zh-CN" sz="1600" i="1">
                              <a:latin typeface="Cambria Math"/>
                            </a:rPr>
                          </m:ctrlPr>
                        </m:fPr>
                        <m:num>
                          <m:r>
                            <a:rPr lang="en-US" altLang="zh-CN" sz="1600" i="1">
                              <a:latin typeface="Cambria Math"/>
                            </a:rPr>
                            <m:t>1</m:t>
                          </m:r>
                        </m:num>
                        <m:den>
                          <m:nary>
                            <m:naryPr>
                              <m:chr m:val="∑"/>
                              <m:limLoc m:val="undOvr"/>
                              <m:ctrlPr>
                                <a:rPr lang="zh-CN" altLang="zh-CN" sz="1600" i="1">
                                  <a:latin typeface="Cambria Math"/>
                                </a:rPr>
                              </m:ctrlPr>
                            </m:naryPr>
                            <m:sub>
                              <m:r>
                                <a:rPr lang="en-US" altLang="zh-CN" sz="1600" i="1">
                                  <a:latin typeface="Cambria Math"/>
                                </a:rPr>
                                <m:t>𝑘</m:t>
                              </m:r>
                              <m:r>
                                <a:rPr lang="en-US" altLang="zh-CN" sz="1600" i="1">
                                  <a:latin typeface="Cambria Math"/>
                                </a:rPr>
                                <m:t>=1</m:t>
                              </m:r>
                            </m:sub>
                            <m:sup>
                              <m:r>
                                <a:rPr lang="en-US" altLang="zh-CN" sz="1600" i="1">
                                  <a:latin typeface="Cambria Math"/>
                                </a:rPr>
                                <m:t>𝑐</m:t>
                              </m:r>
                            </m:sup>
                            <m:e>
                              <m:sSup>
                                <m:sSupPr>
                                  <m:ctrlPr>
                                    <a:rPr lang="zh-CN" altLang="zh-CN" sz="1600" i="1">
                                      <a:latin typeface="Cambria Math"/>
                                    </a:rPr>
                                  </m:ctrlPr>
                                </m:sSupPr>
                                <m:e>
                                  <m:d>
                                    <m:dPr>
                                      <m:ctrlPr>
                                        <a:rPr lang="zh-CN" altLang="zh-CN" sz="1600" i="1">
                                          <a:latin typeface="Cambria Math"/>
                                        </a:rPr>
                                      </m:ctrlPr>
                                    </m:dPr>
                                    <m:e>
                                      <m:f>
                                        <m:fPr>
                                          <m:ctrlPr>
                                            <a:rPr lang="zh-CN" altLang="zh-CN" sz="1600" i="1">
                                              <a:latin typeface="Cambria Math"/>
                                            </a:rPr>
                                          </m:ctrlPr>
                                        </m:fPr>
                                        <m:num>
                                          <m:sSub>
                                            <m:sSubPr>
                                              <m:ctrlPr>
                                                <a:rPr lang="zh-CN" altLang="zh-CN" sz="1600" i="1">
                                                  <a:latin typeface="Cambria Math"/>
                                                </a:rPr>
                                              </m:ctrlPr>
                                            </m:sSubPr>
                                            <m:e>
                                              <m:r>
                                                <a:rPr lang="en-US" altLang="zh-CN" sz="1600" i="1">
                                                  <a:latin typeface="Cambria Math"/>
                                                </a:rPr>
                                                <m:t>𝑑</m:t>
                                              </m:r>
                                            </m:e>
                                            <m:sub>
                                              <m:r>
                                                <a:rPr lang="en-US" altLang="zh-CN" sz="1600" i="1">
                                                  <a:latin typeface="Cambria Math"/>
                                                </a:rPr>
                                                <m:t>𝑖𝑗</m:t>
                                              </m:r>
                                            </m:sub>
                                          </m:sSub>
                                        </m:num>
                                        <m:den>
                                          <m:sSub>
                                            <m:sSubPr>
                                              <m:ctrlPr>
                                                <a:rPr lang="zh-CN" altLang="zh-CN" sz="1600" i="1">
                                                  <a:latin typeface="Cambria Math"/>
                                                </a:rPr>
                                              </m:ctrlPr>
                                            </m:sSubPr>
                                            <m:e>
                                              <m:r>
                                                <a:rPr lang="en-US" altLang="zh-CN" sz="1600" i="1">
                                                  <a:latin typeface="Cambria Math"/>
                                                </a:rPr>
                                                <m:t>𝑑</m:t>
                                              </m:r>
                                            </m:e>
                                            <m:sub>
                                              <m:r>
                                                <a:rPr lang="en-US" altLang="zh-CN" sz="1600" i="1">
                                                  <a:latin typeface="Cambria Math"/>
                                                </a:rPr>
                                                <m:t>𝑘𝑗</m:t>
                                              </m:r>
                                            </m:sub>
                                          </m:sSub>
                                        </m:den>
                                      </m:f>
                                    </m:e>
                                  </m:d>
                                </m:e>
                                <m:sup>
                                  <m:r>
                                    <a:rPr lang="en-US" altLang="zh-CN" sz="1600" i="1">
                                      <a:latin typeface="Cambria Math"/>
                                    </a:rPr>
                                    <m:t>2</m:t>
                                  </m:r>
                                  <m:r>
                                    <a:rPr lang="en-US" altLang="zh-CN" sz="1600" i="1">
                                      <a:latin typeface="Cambria Math"/>
                                    </a:rPr>
                                    <m:t>𝑙</m:t>
                                  </m:r>
                                  <m:d>
                                    <m:dPr>
                                      <m:ctrlPr>
                                        <a:rPr lang="zh-CN" altLang="zh-CN" sz="1600" i="1">
                                          <a:latin typeface="Cambria Math"/>
                                        </a:rPr>
                                      </m:ctrlPr>
                                    </m:dPr>
                                    <m:e>
                                      <m:r>
                                        <a:rPr lang="en-US" altLang="zh-CN" sz="1600" i="1">
                                          <a:latin typeface="Cambria Math"/>
                                        </a:rPr>
                                        <m:t>𝑚</m:t>
                                      </m:r>
                                      <m:r>
                                        <a:rPr lang="en-US" altLang="zh-CN" sz="1600" i="1">
                                          <a:latin typeface="Cambria Math"/>
                                        </a:rPr>
                                        <m:t>−1</m:t>
                                      </m:r>
                                    </m:e>
                                  </m:d>
                                </m:sup>
                              </m:sSup>
                            </m:e>
                          </m:nary>
                        </m:den>
                      </m:f>
                    </m:oMath>
                  </m:oMathPara>
                </a14:m>
                <a:endParaRPr lang="zh-CN" altLang="zh-CN" sz="1600" dirty="0"/>
              </a:p>
            </p:txBody>
          </p:sp>
        </mc:Choice>
        <mc:Fallback xmlns="">
          <p:sp>
            <p:nvSpPr>
              <p:cNvPr id="6" name="矩形 5"/>
              <p:cNvSpPr>
                <a:spLocks noRot="1" noChangeAspect="1" noMove="1" noResize="1" noEditPoints="1" noAdjustHandles="1" noChangeArrowheads="1" noChangeShapeType="1" noTextEdit="1"/>
              </p:cNvSpPr>
              <p:nvPr/>
            </p:nvSpPr>
            <p:spPr>
              <a:xfrm>
                <a:off x="467544" y="2564904"/>
                <a:ext cx="8136904" cy="3986412"/>
              </a:xfrm>
              <a:prstGeom prst="rect">
                <a:avLst/>
              </a:prstGeom>
              <a:blipFill rotWithShape="1">
                <a:blip r:embed="rId3"/>
                <a:stretch>
                  <a:fillRect l="-450" t="-61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12415611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olidFill>
                  <a:schemeClr val="bg1"/>
                </a:solidFill>
              </a:rPr>
              <a:t>关键技术</a:t>
            </a:r>
            <a:endParaRPr lang="zh-CN" altLang="en-US" dirty="0">
              <a:solidFill>
                <a:schemeClr val="bg1"/>
              </a:solidFill>
            </a:endParaRPr>
          </a:p>
        </p:txBody>
      </p:sp>
      <p:sp>
        <p:nvSpPr>
          <p:cNvPr id="4" name="Oval 25"/>
          <p:cNvSpPr>
            <a:spLocks noChangeArrowheads="1"/>
          </p:cNvSpPr>
          <p:nvPr/>
        </p:nvSpPr>
        <p:spPr bwMode="gray">
          <a:xfrm>
            <a:off x="565150" y="2401888"/>
            <a:ext cx="2844800" cy="2867025"/>
          </a:xfrm>
          <a:prstGeom prst="ellipse">
            <a:avLst/>
          </a:prstGeom>
          <a:noFill/>
          <a:ln w="9525">
            <a:solidFill>
              <a:srgbClr val="B2B2B2">
                <a:alpha val="50000"/>
              </a:srgbClr>
            </a:solidFill>
            <a:round/>
            <a:headEnd/>
            <a:tailEnd/>
          </a:ln>
          <a:effectLst/>
          <a:extLst>
            <a:ext uri="{909E8E84-426E-40DD-AFC4-6F175D3DCCD1}">
              <a14:hiddenFill xmlns:a14="http://schemas.microsoft.com/office/drawing/2010/main">
                <a:solidFill>
                  <a:schemeClr val="accent1">
                    <a:alpha val="64999"/>
                  </a:scheme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5" name="Group 26"/>
          <p:cNvGrpSpPr>
            <a:grpSpLocks/>
          </p:cNvGrpSpPr>
          <p:nvPr/>
        </p:nvGrpSpPr>
        <p:grpSpPr bwMode="auto">
          <a:xfrm>
            <a:off x="792163" y="2651125"/>
            <a:ext cx="2378075" cy="2425700"/>
            <a:chOff x="579" y="1589"/>
            <a:chExt cx="1358" cy="1358"/>
          </a:xfrm>
          <a:gradFill flip="none" rotWithShape="1">
            <a:gsLst>
              <a:gs pos="0">
                <a:srgbClr val="0066CC">
                  <a:shade val="30000"/>
                  <a:satMod val="115000"/>
                </a:srgbClr>
              </a:gs>
              <a:gs pos="50000">
                <a:srgbClr val="0066CC">
                  <a:shade val="67500"/>
                  <a:satMod val="115000"/>
                </a:srgbClr>
              </a:gs>
              <a:gs pos="100000">
                <a:srgbClr val="0066CC">
                  <a:shade val="100000"/>
                  <a:satMod val="115000"/>
                </a:srgbClr>
              </a:gs>
            </a:gsLst>
            <a:lin ang="13500000" scaled="1"/>
            <a:tileRect/>
          </a:gradFill>
        </p:grpSpPr>
        <p:sp>
          <p:nvSpPr>
            <p:cNvPr id="6" name="Oval 27"/>
            <p:cNvSpPr>
              <a:spLocks noChangeArrowheads="1"/>
            </p:cNvSpPr>
            <p:nvPr/>
          </p:nvSpPr>
          <p:spPr bwMode="gray">
            <a:xfrm>
              <a:off x="579" y="1589"/>
              <a:ext cx="1358" cy="1358"/>
            </a:xfrm>
            <a:prstGeom prst="ellipse">
              <a:avLst/>
            </a:prstGeom>
            <a:grpFill/>
            <a:ln w="38100">
              <a:solidFill>
                <a:srgbClr val="F8F8F8"/>
              </a:solidFill>
              <a:round/>
              <a:headEnd/>
              <a:tailEnd/>
            </a:ln>
            <a:effectLst>
              <a:outerShdw dist="45791" dir="3378596" algn="ctr" rotWithShape="0">
                <a:srgbClr val="5F5F5F">
                  <a:alpha val="50000"/>
                </a:srgbClr>
              </a:outerShdw>
            </a:effectLst>
          </p:spPr>
          <p:txBody>
            <a:bodyPr wrap="none" anchor="ctr"/>
            <a:lstStyle/>
            <a:p>
              <a:endParaRPr lang="zh-CN" altLang="en-US"/>
            </a:p>
          </p:txBody>
        </p:sp>
        <p:sp>
          <p:nvSpPr>
            <p:cNvPr id="7" name="Oval 28"/>
            <p:cNvSpPr>
              <a:spLocks noChangeArrowheads="1"/>
            </p:cNvSpPr>
            <p:nvPr/>
          </p:nvSpPr>
          <p:spPr bwMode="gray">
            <a:xfrm>
              <a:off x="635" y="1642"/>
              <a:ext cx="1245" cy="1246"/>
            </a:xfrm>
            <a:prstGeom prst="ellipse">
              <a:avLst/>
            </a:prstGeom>
            <a:grpFill/>
            <a:ln>
              <a:noFill/>
            </a:ln>
            <a:effectLst>
              <a:outerShdw algn="ctr" rotWithShape="0">
                <a:srgbClr val="000000">
                  <a:alpha val="50000"/>
                </a:srgbClr>
              </a:outerShdw>
            </a:effectLst>
            <a:extLst>
              <a:ext uri="{91240B29-F687-4F45-9708-019B960494DF}">
                <a14:hiddenLine xmlns:a14="http://schemas.microsoft.com/office/drawing/2010/main" w="9525">
                  <a:solidFill>
                    <a:srgbClr val="DDDDDD"/>
                  </a:solidFill>
                  <a:round/>
                  <a:headEnd/>
                  <a:tailEnd/>
                </a14:hiddenLine>
              </a:ext>
            </a:extLst>
          </p:spPr>
          <p:txBody>
            <a:bodyPr wrap="none" anchor="ctr"/>
            <a:lstStyle/>
            <a:p>
              <a:endParaRPr lang="zh-CN" altLang="en-US"/>
            </a:p>
          </p:txBody>
        </p:sp>
        <p:sp>
          <p:nvSpPr>
            <p:cNvPr id="8" name="Oval 29"/>
            <p:cNvSpPr>
              <a:spLocks noChangeArrowheads="1"/>
            </p:cNvSpPr>
            <p:nvPr/>
          </p:nvSpPr>
          <p:spPr bwMode="gray">
            <a:xfrm>
              <a:off x="865" y="1880"/>
              <a:ext cx="797" cy="798"/>
            </a:xfrm>
            <a:prstGeom prst="ellipse">
              <a:avLst/>
            </a:prstGeom>
            <a:grpFill/>
            <a:ln>
              <a:noFill/>
            </a:ln>
            <a:effectLst/>
            <a:extLst>
              <a:ext uri="{91240B29-F687-4F45-9708-019B960494DF}">
                <a14:hiddenLine xmlns:a14="http://schemas.microsoft.com/office/drawing/2010/main" w="9525">
                  <a:solidFill>
                    <a:srgbClr val="B2B2B2"/>
                  </a:solidFill>
                  <a:round/>
                  <a:headEnd/>
                  <a:tailEnd/>
                </a14:hiddenLine>
              </a:ext>
              <a:ext uri="{AF507438-7753-43E0-B8FC-AC1667EBCBE1}">
                <a14:hiddenEffects xmlns:a14="http://schemas.microsoft.com/office/drawing/2010/main">
                  <a:effectLst>
                    <a:outerShdw dist="17961" dir="2700000" algn="ctr" rotWithShape="0">
                      <a:srgbClr val="000000">
                        <a:alpha val="50000"/>
                      </a:srgbClr>
                    </a:outerShdw>
                  </a:effectLst>
                </a14:hiddenEffects>
              </a:ext>
            </a:extLst>
          </p:spPr>
          <p:txBody>
            <a:bodyPr wrap="none" anchor="ctr"/>
            <a:lstStyle/>
            <a:p>
              <a:endParaRPr lang="zh-CN" altLang="en-US"/>
            </a:p>
          </p:txBody>
        </p:sp>
      </p:grpSp>
      <p:sp>
        <p:nvSpPr>
          <p:cNvPr id="9" name="Oval 30"/>
          <p:cNvSpPr>
            <a:spLocks noChangeArrowheads="1"/>
          </p:cNvSpPr>
          <p:nvPr/>
        </p:nvSpPr>
        <p:spPr bwMode="auto">
          <a:xfrm>
            <a:off x="388938" y="2217738"/>
            <a:ext cx="3216275" cy="3246437"/>
          </a:xfrm>
          <a:prstGeom prst="ellipse">
            <a:avLst/>
          </a:prstGeom>
          <a:noFill/>
          <a:ln w="19050">
            <a:solidFill>
              <a:srgbClr val="B2B2B2">
                <a:alpha val="50000"/>
              </a:srgbClr>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 name="Line 31"/>
          <p:cNvSpPr>
            <a:spLocks noChangeShapeType="1"/>
          </p:cNvSpPr>
          <p:nvPr/>
        </p:nvSpPr>
        <p:spPr bwMode="gray">
          <a:xfrm>
            <a:off x="212725" y="3848100"/>
            <a:ext cx="3552825" cy="0"/>
          </a:xfrm>
          <a:prstGeom prst="line">
            <a:avLst/>
          </a:prstGeom>
          <a:noFill/>
          <a:ln w="12700">
            <a:solidFill>
              <a:srgbClr val="808080">
                <a:alpha val="50000"/>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 name="Line 32"/>
          <p:cNvSpPr>
            <a:spLocks noChangeShapeType="1"/>
          </p:cNvSpPr>
          <p:nvPr/>
        </p:nvSpPr>
        <p:spPr bwMode="gray">
          <a:xfrm>
            <a:off x="1989138" y="1978025"/>
            <a:ext cx="0" cy="3736975"/>
          </a:xfrm>
          <a:prstGeom prst="line">
            <a:avLst/>
          </a:prstGeom>
          <a:noFill/>
          <a:ln w="12700">
            <a:solidFill>
              <a:srgbClr val="808080">
                <a:alpha val="50000"/>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12" name="Group 33"/>
          <p:cNvGrpSpPr>
            <a:grpSpLocks/>
          </p:cNvGrpSpPr>
          <p:nvPr/>
        </p:nvGrpSpPr>
        <p:grpSpPr bwMode="auto">
          <a:xfrm>
            <a:off x="2559050" y="2200275"/>
            <a:ext cx="339725" cy="339725"/>
            <a:chOff x="2928" y="2208"/>
            <a:chExt cx="262" cy="262"/>
          </a:xfrm>
          <a:solidFill>
            <a:srgbClr val="00B0F0"/>
          </a:solidFill>
        </p:grpSpPr>
        <p:sp>
          <p:nvSpPr>
            <p:cNvPr id="13" name="Oval 34"/>
            <p:cNvSpPr>
              <a:spLocks noChangeArrowheads="1"/>
            </p:cNvSpPr>
            <p:nvPr/>
          </p:nvSpPr>
          <p:spPr bwMode="gray">
            <a:xfrm>
              <a:off x="2928" y="2208"/>
              <a:ext cx="262" cy="262"/>
            </a:xfrm>
            <a:prstGeom prst="ellipse">
              <a:avLst/>
            </a:prstGeom>
            <a:grpFill/>
            <a:ln w="12700">
              <a:solidFill>
                <a:srgbClr val="0066CC"/>
              </a:solidFill>
              <a:round/>
              <a:headEnd/>
              <a:tailEnd/>
            </a:ln>
            <a:effectLst>
              <a:outerShdw dist="35921" dir="2700000" algn="ctr" rotWithShape="0">
                <a:srgbClr val="1C1C1C">
                  <a:alpha val="50000"/>
                </a:srgbClr>
              </a:outerShdw>
            </a:effectLst>
          </p:spPr>
          <p:txBody>
            <a:bodyPr wrap="none" anchor="ctr"/>
            <a:lstStyle/>
            <a:p>
              <a:endParaRPr lang="zh-CN" altLang="en-US"/>
            </a:p>
          </p:txBody>
        </p:sp>
        <p:sp>
          <p:nvSpPr>
            <p:cNvPr id="14" name="Oval 35"/>
            <p:cNvSpPr>
              <a:spLocks noChangeArrowheads="1"/>
            </p:cNvSpPr>
            <p:nvPr/>
          </p:nvSpPr>
          <p:spPr bwMode="gray">
            <a:xfrm>
              <a:off x="2949" y="2230"/>
              <a:ext cx="218" cy="218"/>
            </a:xfrm>
            <a:prstGeom prst="ellipse">
              <a:avLst/>
            </a:prstGeom>
            <a:grpFill/>
            <a:ln w="12700">
              <a:solidFill>
                <a:srgbClr val="DDDDDD"/>
              </a:solidFill>
              <a:round/>
              <a:headEnd/>
              <a:tailEnd/>
            </a:ln>
            <a:effectLst/>
            <a:extLst>
              <a:ext uri="{AF507438-7753-43E0-B8FC-AC1667EBCBE1}">
                <a14:hiddenEffects xmlns:a14="http://schemas.microsoft.com/office/drawing/2010/main">
                  <a:effectLst>
                    <a:outerShdw dist="17961" dir="2700000" algn="ctr" rotWithShape="0">
                      <a:srgbClr val="000000">
                        <a:alpha val="50000"/>
                      </a:srgbClr>
                    </a:outerShdw>
                  </a:effectLst>
                </a14:hiddenEffects>
              </a:ext>
            </a:extLst>
          </p:spPr>
          <p:txBody>
            <a:bodyPr wrap="none" anchor="ctr"/>
            <a:lstStyle/>
            <a:p>
              <a:endParaRPr lang="zh-CN" altLang="en-US"/>
            </a:p>
          </p:txBody>
        </p:sp>
      </p:grpSp>
      <p:sp>
        <p:nvSpPr>
          <p:cNvPr id="15" name="Rectangle 36"/>
          <p:cNvSpPr>
            <a:spLocks noChangeArrowheads="1"/>
          </p:cNvSpPr>
          <p:nvPr/>
        </p:nvSpPr>
        <p:spPr bwMode="black">
          <a:xfrm>
            <a:off x="3864601" y="3652790"/>
            <a:ext cx="2376264" cy="461665"/>
          </a:xfrm>
          <a:prstGeom prst="rect">
            <a:avLst/>
          </a:prstGeom>
          <a:noFill/>
          <a:ln>
            <a:noFill/>
          </a:ln>
          <a:effectLst/>
          <a:extLst>
            <a:ext uri="{909E8E84-426E-40DD-AFC4-6F175D3DCCD1}">
              <a14:hiddenFill xmlns:a14="http://schemas.microsoft.com/office/drawing/2010/main">
                <a:gradFill rotWithShape="1">
                  <a:gsLst>
                    <a:gs pos="0">
                      <a:schemeClr val="accent2"/>
                    </a:gs>
                    <a:gs pos="100000">
                      <a:schemeClr val="accent2">
                        <a:gamma/>
                        <a:tint val="73725"/>
                        <a:invGamma/>
                      </a:schemeClr>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50000"/>
                    </a:schemeClr>
                  </a:outerShdw>
                </a:effectLst>
              </a14:hiddenEffects>
            </a:ext>
          </a:extLst>
        </p:spPr>
        <p:txBody>
          <a:bodyPr wrap="square">
            <a:spAutoFit/>
          </a:bodyPr>
          <a:lstStyle/>
          <a:p>
            <a:pPr algn="l"/>
            <a:r>
              <a:rPr lang="zh-CN" altLang="en-US" sz="2400" b="1" i="0" spc="200" dirty="0" smtClean="0">
                <a:solidFill>
                  <a:srgbClr val="080808"/>
                </a:solidFill>
                <a:latin typeface="楷体_GB2312" pitchFamily="49" charset="-122"/>
                <a:ea typeface="楷体_GB2312" pitchFamily="49" charset="-122"/>
              </a:rPr>
              <a:t>色彩量化</a:t>
            </a:r>
            <a:endParaRPr lang="en-US" altLang="zh-CN" sz="2400" b="1" i="0" spc="200" dirty="0">
              <a:solidFill>
                <a:srgbClr val="080808"/>
              </a:solidFill>
              <a:latin typeface="楷体_GB2312" pitchFamily="49" charset="-122"/>
              <a:ea typeface="楷体_GB2312" pitchFamily="49" charset="-122"/>
            </a:endParaRPr>
          </a:p>
        </p:txBody>
      </p:sp>
      <p:sp>
        <p:nvSpPr>
          <p:cNvPr id="17" name="Text Box 41"/>
          <p:cNvSpPr txBox="1">
            <a:spLocks noChangeArrowheads="1"/>
          </p:cNvSpPr>
          <p:nvPr/>
        </p:nvSpPr>
        <p:spPr bwMode="gray">
          <a:xfrm>
            <a:off x="984894" y="3580162"/>
            <a:ext cx="1987550" cy="584775"/>
          </a:xfrm>
          <a:prstGeom prst="rect">
            <a:avLst/>
          </a:prstGeom>
          <a:noFill/>
          <a:ln>
            <a:noFill/>
          </a:ln>
          <a:effectLst>
            <a:outerShdw dist="28398" dir="1593903" algn="ctr" rotWithShape="0">
              <a:srgbClr val="1C1C1C"/>
            </a:outerShdw>
          </a:effectLst>
          <a:extLst>
            <a:ext uri="{909E8E84-426E-40DD-AFC4-6F175D3DCCD1}">
              <a14:hiddenFill xmlns:a14="http://schemas.microsoft.com/office/drawing/2010/main">
                <a:gradFill rotWithShape="1">
                  <a:gsLst>
                    <a:gs pos="0">
                      <a:schemeClr val="accent2"/>
                    </a:gs>
                    <a:gs pos="100000">
                      <a:schemeClr val="accent2">
                        <a:gamma/>
                        <a:tint val="73725"/>
                        <a:invGamma/>
                      </a:schemeClr>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Lst>
        </p:spPr>
        <p:txBody>
          <a:bodyPr>
            <a:spAutoFit/>
          </a:bodyPr>
          <a:lstStyle/>
          <a:p>
            <a:pPr algn="ctr">
              <a:spcBef>
                <a:spcPct val="50000"/>
              </a:spcBef>
            </a:pPr>
            <a:r>
              <a:rPr lang="zh-CN" altLang="en-US" sz="3200" b="1" i="0" dirty="0" smtClean="0">
                <a:solidFill>
                  <a:srgbClr val="F8F8F8"/>
                </a:solidFill>
                <a:latin typeface="Times New Roman" charset="0"/>
                <a:ea typeface="宋体" charset="-122"/>
              </a:rPr>
              <a:t>关键技术</a:t>
            </a:r>
            <a:endParaRPr lang="en-US" altLang="zh-CN" sz="3200" b="1" i="0" dirty="0">
              <a:solidFill>
                <a:srgbClr val="F8F8F8"/>
              </a:solidFill>
              <a:latin typeface="Times New Roman" charset="0"/>
              <a:ea typeface="宋体" charset="-122"/>
            </a:endParaRPr>
          </a:p>
        </p:txBody>
      </p:sp>
      <p:grpSp>
        <p:nvGrpSpPr>
          <p:cNvPr id="18" name="Group 42"/>
          <p:cNvGrpSpPr>
            <a:grpSpLocks/>
          </p:cNvGrpSpPr>
          <p:nvPr/>
        </p:nvGrpSpPr>
        <p:grpSpPr bwMode="auto">
          <a:xfrm>
            <a:off x="3270250" y="2905125"/>
            <a:ext cx="339725" cy="339725"/>
            <a:chOff x="2928" y="2208"/>
            <a:chExt cx="262" cy="262"/>
          </a:xfrm>
          <a:solidFill>
            <a:srgbClr val="92D050"/>
          </a:solidFill>
        </p:grpSpPr>
        <p:sp>
          <p:nvSpPr>
            <p:cNvPr id="19" name="Oval 43"/>
            <p:cNvSpPr>
              <a:spLocks noChangeArrowheads="1"/>
            </p:cNvSpPr>
            <p:nvPr/>
          </p:nvSpPr>
          <p:spPr bwMode="gray">
            <a:xfrm>
              <a:off x="2928" y="2208"/>
              <a:ext cx="262" cy="262"/>
            </a:xfrm>
            <a:prstGeom prst="ellipse">
              <a:avLst/>
            </a:prstGeom>
            <a:grpFill/>
            <a:ln w="12700">
              <a:solidFill>
                <a:srgbClr val="F8F8F8"/>
              </a:solidFill>
              <a:round/>
              <a:headEnd/>
              <a:tailEnd/>
            </a:ln>
            <a:effectLst>
              <a:outerShdw dist="35921" dir="2700000" algn="ctr" rotWithShape="0">
                <a:srgbClr val="1C1C1C">
                  <a:alpha val="50000"/>
                </a:srgbClr>
              </a:outerShdw>
            </a:effectLst>
          </p:spPr>
          <p:txBody>
            <a:bodyPr wrap="none" anchor="ctr"/>
            <a:lstStyle/>
            <a:p>
              <a:endParaRPr lang="zh-CN" altLang="en-US"/>
            </a:p>
          </p:txBody>
        </p:sp>
        <p:sp>
          <p:nvSpPr>
            <p:cNvPr id="20" name="Oval 44"/>
            <p:cNvSpPr>
              <a:spLocks noChangeArrowheads="1"/>
            </p:cNvSpPr>
            <p:nvPr/>
          </p:nvSpPr>
          <p:spPr bwMode="gray">
            <a:xfrm>
              <a:off x="2949" y="2230"/>
              <a:ext cx="218" cy="218"/>
            </a:xfrm>
            <a:prstGeom prst="ellipse">
              <a:avLst/>
            </a:prstGeom>
            <a:grpFill/>
            <a:ln>
              <a:noFill/>
            </a:ln>
            <a:effectLst/>
            <a:extLst>
              <a:ext uri="{91240B29-F687-4F45-9708-019B960494DF}">
                <a14:hiddenLine xmlns:a14="http://schemas.microsoft.com/office/drawing/2010/main" w="12700">
                  <a:solidFill>
                    <a:srgbClr val="DDDDDD"/>
                  </a:solidFill>
                  <a:round/>
                  <a:headEnd/>
                  <a:tailEnd/>
                </a14:hiddenLine>
              </a:ext>
              <a:ext uri="{AF507438-7753-43E0-B8FC-AC1667EBCBE1}">
                <a14:hiddenEffects xmlns:a14="http://schemas.microsoft.com/office/drawing/2010/main">
                  <a:effectLst>
                    <a:outerShdw dist="17961" dir="2700000" algn="ctr" rotWithShape="0">
                      <a:srgbClr val="000000">
                        <a:alpha val="50000"/>
                      </a:srgbClr>
                    </a:outerShdw>
                  </a:effectLst>
                </a14:hiddenEffects>
              </a:ext>
            </a:extLst>
          </p:spPr>
          <p:txBody>
            <a:bodyPr wrap="none" anchor="ctr"/>
            <a:lstStyle/>
            <a:p>
              <a:endParaRPr lang="zh-CN" altLang="en-US"/>
            </a:p>
          </p:txBody>
        </p:sp>
      </p:grpSp>
      <p:grpSp>
        <p:nvGrpSpPr>
          <p:cNvPr id="21" name="Group 45"/>
          <p:cNvGrpSpPr>
            <a:grpSpLocks/>
          </p:cNvGrpSpPr>
          <p:nvPr/>
        </p:nvGrpSpPr>
        <p:grpSpPr bwMode="auto">
          <a:xfrm>
            <a:off x="3502025" y="3673475"/>
            <a:ext cx="339725" cy="339725"/>
            <a:chOff x="2928" y="2208"/>
            <a:chExt cx="262" cy="262"/>
          </a:xfrm>
          <a:solidFill>
            <a:srgbClr val="FF33CC"/>
          </a:solidFill>
        </p:grpSpPr>
        <p:sp>
          <p:nvSpPr>
            <p:cNvPr id="22" name="Oval 46"/>
            <p:cNvSpPr>
              <a:spLocks noChangeArrowheads="1"/>
            </p:cNvSpPr>
            <p:nvPr/>
          </p:nvSpPr>
          <p:spPr bwMode="gray">
            <a:xfrm>
              <a:off x="2928" y="2208"/>
              <a:ext cx="262" cy="262"/>
            </a:xfrm>
            <a:prstGeom prst="ellipse">
              <a:avLst/>
            </a:prstGeom>
            <a:grpFill/>
            <a:ln w="12700">
              <a:solidFill>
                <a:srgbClr val="F8F8F8"/>
              </a:solidFill>
              <a:round/>
              <a:headEnd/>
              <a:tailEnd/>
            </a:ln>
            <a:effectLst>
              <a:outerShdw dist="35921" dir="2700000" algn="ctr" rotWithShape="0">
                <a:srgbClr val="1C1C1C">
                  <a:alpha val="50000"/>
                </a:srgbClr>
              </a:outerShdw>
            </a:effectLst>
          </p:spPr>
          <p:txBody>
            <a:bodyPr wrap="none" anchor="ctr"/>
            <a:lstStyle/>
            <a:p>
              <a:endParaRPr lang="zh-CN" altLang="en-US"/>
            </a:p>
          </p:txBody>
        </p:sp>
        <p:sp>
          <p:nvSpPr>
            <p:cNvPr id="23" name="Oval 47"/>
            <p:cNvSpPr>
              <a:spLocks noChangeArrowheads="1"/>
            </p:cNvSpPr>
            <p:nvPr/>
          </p:nvSpPr>
          <p:spPr bwMode="gray">
            <a:xfrm>
              <a:off x="2949" y="2230"/>
              <a:ext cx="218" cy="218"/>
            </a:xfrm>
            <a:prstGeom prst="ellipse">
              <a:avLst/>
            </a:prstGeom>
            <a:grpFill/>
            <a:ln>
              <a:noFill/>
            </a:ln>
            <a:effectLst/>
            <a:extLst>
              <a:ext uri="{91240B29-F687-4F45-9708-019B960494DF}">
                <a14:hiddenLine xmlns:a14="http://schemas.microsoft.com/office/drawing/2010/main" w="12700">
                  <a:solidFill>
                    <a:srgbClr val="DDDDDD"/>
                  </a:solidFill>
                  <a:round/>
                  <a:headEnd/>
                  <a:tailEnd/>
                </a14:hiddenLine>
              </a:ext>
              <a:ext uri="{AF507438-7753-43E0-B8FC-AC1667EBCBE1}">
                <a14:hiddenEffects xmlns:a14="http://schemas.microsoft.com/office/drawing/2010/main">
                  <a:effectLst>
                    <a:outerShdw dist="17961" dir="2700000" algn="ctr" rotWithShape="0">
                      <a:srgbClr val="000000">
                        <a:alpha val="50000"/>
                      </a:srgbClr>
                    </a:outerShdw>
                  </a:effectLst>
                </a14:hiddenEffects>
              </a:ext>
            </a:extLst>
          </p:spPr>
          <p:txBody>
            <a:bodyPr wrap="none" anchor="ctr"/>
            <a:lstStyle/>
            <a:p>
              <a:endParaRPr lang="zh-CN" altLang="en-US"/>
            </a:p>
          </p:txBody>
        </p:sp>
      </p:grpSp>
      <p:grpSp>
        <p:nvGrpSpPr>
          <p:cNvPr id="24" name="Group 48"/>
          <p:cNvGrpSpPr>
            <a:grpSpLocks/>
          </p:cNvGrpSpPr>
          <p:nvPr/>
        </p:nvGrpSpPr>
        <p:grpSpPr bwMode="auto">
          <a:xfrm>
            <a:off x="3260725" y="4489450"/>
            <a:ext cx="339725" cy="339725"/>
            <a:chOff x="2928" y="2208"/>
            <a:chExt cx="262" cy="262"/>
          </a:xfrm>
          <a:solidFill>
            <a:schemeClr val="accent2">
              <a:lumMod val="60000"/>
              <a:lumOff val="40000"/>
            </a:schemeClr>
          </a:solidFill>
        </p:grpSpPr>
        <p:sp>
          <p:nvSpPr>
            <p:cNvPr id="25" name="Oval 49"/>
            <p:cNvSpPr>
              <a:spLocks noChangeArrowheads="1"/>
            </p:cNvSpPr>
            <p:nvPr/>
          </p:nvSpPr>
          <p:spPr bwMode="gray">
            <a:xfrm>
              <a:off x="2928" y="2208"/>
              <a:ext cx="262" cy="262"/>
            </a:xfrm>
            <a:prstGeom prst="ellipse">
              <a:avLst/>
            </a:prstGeom>
            <a:grpFill/>
            <a:ln w="12700">
              <a:solidFill>
                <a:srgbClr val="F8F8F8"/>
              </a:solidFill>
              <a:round/>
              <a:headEnd/>
              <a:tailEnd/>
            </a:ln>
            <a:effectLst>
              <a:outerShdw dist="35921" dir="2700000" algn="ctr" rotWithShape="0">
                <a:srgbClr val="1C1C1C">
                  <a:alpha val="50000"/>
                </a:srgbClr>
              </a:outerShdw>
            </a:effectLst>
          </p:spPr>
          <p:txBody>
            <a:bodyPr wrap="none" anchor="ctr"/>
            <a:lstStyle/>
            <a:p>
              <a:endParaRPr lang="zh-CN" altLang="en-US"/>
            </a:p>
          </p:txBody>
        </p:sp>
        <p:sp>
          <p:nvSpPr>
            <p:cNvPr id="26" name="Oval 50"/>
            <p:cNvSpPr>
              <a:spLocks noChangeArrowheads="1"/>
            </p:cNvSpPr>
            <p:nvPr/>
          </p:nvSpPr>
          <p:spPr bwMode="gray">
            <a:xfrm>
              <a:off x="2949" y="2230"/>
              <a:ext cx="218" cy="218"/>
            </a:xfrm>
            <a:prstGeom prst="ellipse">
              <a:avLst/>
            </a:prstGeom>
            <a:grpFill/>
            <a:ln w="12700">
              <a:solidFill>
                <a:srgbClr val="DDDDDD"/>
              </a:solidFill>
              <a:round/>
              <a:headEnd/>
              <a:tailEnd/>
            </a:ln>
            <a:effectLst/>
            <a:extLst>
              <a:ext uri="{AF507438-7753-43E0-B8FC-AC1667EBCBE1}">
                <a14:hiddenEffects xmlns:a14="http://schemas.microsoft.com/office/drawing/2010/main">
                  <a:effectLst>
                    <a:outerShdw dist="17961" dir="2700000" algn="ctr" rotWithShape="0">
                      <a:srgbClr val="000000">
                        <a:alpha val="50000"/>
                      </a:srgbClr>
                    </a:outerShdw>
                  </a:effectLst>
                </a14:hiddenEffects>
              </a:ext>
            </a:extLst>
          </p:spPr>
          <p:txBody>
            <a:bodyPr wrap="none" anchor="ctr"/>
            <a:lstStyle/>
            <a:p>
              <a:endParaRPr lang="zh-CN" altLang="en-US"/>
            </a:p>
          </p:txBody>
        </p:sp>
      </p:grpSp>
      <p:grpSp>
        <p:nvGrpSpPr>
          <p:cNvPr id="27" name="Group 51"/>
          <p:cNvGrpSpPr>
            <a:grpSpLocks/>
          </p:cNvGrpSpPr>
          <p:nvPr/>
        </p:nvGrpSpPr>
        <p:grpSpPr bwMode="auto">
          <a:xfrm>
            <a:off x="2635250" y="5111750"/>
            <a:ext cx="339725" cy="339725"/>
            <a:chOff x="2928" y="2208"/>
            <a:chExt cx="262" cy="262"/>
          </a:xfrm>
          <a:solidFill>
            <a:srgbClr val="FFFF00"/>
          </a:solidFill>
        </p:grpSpPr>
        <p:sp>
          <p:nvSpPr>
            <p:cNvPr id="28" name="Oval 52"/>
            <p:cNvSpPr>
              <a:spLocks noChangeArrowheads="1"/>
            </p:cNvSpPr>
            <p:nvPr/>
          </p:nvSpPr>
          <p:spPr bwMode="gray">
            <a:xfrm>
              <a:off x="2928" y="2208"/>
              <a:ext cx="262" cy="262"/>
            </a:xfrm>
            <a:prstGeom prst="ellipse">
              <a:avLst/>
            </a:prstGeom>
            <a:grpFill/>
            <a:ln w="12700">
              <a:solidFill>
                <a:srgbClr val="F8F8F8"/>
              </a:solidFill>
              <a:round/>
              <a:headEnd/>
              <a:tailEnd/>
            </a:ln>
            <a:effectLst>
              <a:outerShdw dist="35921" dir="2700000" algn="ctr" rotWithShape="0">
                <a:srgbClr val="1C1C1C">
                  <a:alpha val="50000"/>
                </a:srgbClr>
              </a:outerShdw>
            </a:effectLst>
          </p:spPr>
          <p:txBody>
            <a:bodyPr wrap="none" anchor="ctr"/>
            <a:lstStyle/>
            <a:p>
              <a:endParaRPr lang="zh-CN" altLang="en-US"/>
            </a:p>
          </p:txBody>
        </p:sp>
        <p:sp>
          <p:nvSpPr>
            <p:cNvPr id="29" name="Oval 53"/>
            <p:cNvSpPr>
              <a:spLocks noChangeArrowheads="1"/>
            </p:cNvSpPr>
            <p:nvPr/>
          </p:nvSpPr>
          <p:spPr bwMode="gray">
            <a:xfrm>
              <a:off x="2949" y="2230"/>
              <a:ext cx="218" cy="218"/>
            </a:xfrm>
            <a:prstGeom prst="ellipse">
              <a:avLst/>
            </a:prstGeom>
            <a:grpFill/>
            <a:ln>
              <a:noFill/>
            </a:ln>
            <a:effectLst/>
            <a:extLst>
              <a:ext uri="{91240B29-F687-4F45-9708-019B960494DF}">
                <a14:hiddenLine xmlns:a14="http://schemas.microsoft.com/office/drawing/2010/main" w="12700">
                  <a:solidFill>
                    <a:srgbClr val="DDDDDD"/>
                  </a:solidFill>
                  <a:round/>
                  <a:headEnd/>
                  <a:tailEnd/>
                </a14:hiddenLine>
              </a:ext>
              <a:ext uri="{AF507438-7753-43E0-B8FC-AC1667EBCBE1}">
                <a14:hiddenEffects xmlns:a14="http://schemas.microsoft.com/office/drawing/2010/main">
                  <a:effectLst>
                    <a:outerShdw dist="17961" dir="2700000" algn="ctr" rotWithShape="0">
                      <a:srgbClr val="000000">
                        <a:alpha val="50000"/>
                      </a:srgbClr>
                    </a:outerShdw>
                  </a:effectLst>
                </a14:hiddenEffects>
              </a:ext>
            </a:extLst>
          </p:spPr>
          <p:txBody>
            <a:bodyPr wrap="none" anchor="ctr"/>
            <a:lstStyle/>
            <a:p>
              <a:endParaRPr lang="zh-CN" altLang="en-US"/>
            </a:p>
          </p:txBody>
        </p:sp>
      </p:grpSp>
      <p:sp>
        <p:nvSpPr>
          <p:cNvPr id="33" name="Rectangle 36"/>
          <p:cNvSpPr>
            <a:spLocks noChangeArrowheads="1"/>
          </p:cNvSpPr>
          <p:nvPr/>
        </p:nvSpPr>
        <p:spPr bwMode="black">
          <a:xfrm>
            <a:off x="3850065" y="4428479"/>
            <a:ext cx="1800200" cy="461665"/>
          </a:xfrm>
          <a:prstGeom prst="rect">
            <a:avLst/>
          </a:prstGeom>
          <a:noFill/>
          <a:ln>
            <a:noFill/>
          </a:ln>
          <a:effectLst/>
          <a:extLst>
            <a:ext uri="{909E8E84-426E-40DD-AFC4-6F175D3DCCD1}">
              <a14:hiddenFill xmlns:a14="http://schemas.microsoft.com/office/drawing/2010/main">
                <a:gradFill rotWithShape="1">
                  <a:gsLst>
                    <a:gs pos="0">
                      <a:schemeClr val="accent2"/>
                    </a:gs>
                    <a:gs pos="100000">
                      <a:schemeClr val="accent2">
                        <a:gamma/>
                        <a:tint val="73725"/>
                        <a:invGamma/>
                      </a:schemeClr>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50000"/>
                    </a:schemeClr>
                  </a:outerShdw>
                </a:effectLst>
              </a14:hiddenEffects>
            </a:ext>
          </a:extLst>
        </p:spPr>
        <p:txBody>
          <a:bodyPr wrap="square">
            <a:spAutoFit/>
          </a:bodyPr>
          <a:lstStyle/>
          <a:p>
            <a:pPr algn="l"/>
            <a:r>
              <a:rPr lang="zh-CN" altLang="en-US" sz="2400" b="1" i="0" spc="200" dirty="0" smtClean="0">
                <a:solidFill>
                  <a:srgbClr val="FF0000"/>
                </a:solidFill>
                <a:latin typeface="楷体_GB2312" pitchFamily="49" charset="-122"/>
                <a:ea typeface="楷体_GB2312" pitchFamily="49" charset="-122"/>
              </a:rPr>
              <a:t>图像分割</a:t>
            </a:r>
            <a:endParaRPr lang="en-US" altLang="zh-CN" sz="2400" b="1" i="0" spc="200" dirty="0">
              <a:solidFill>
                <a:srgbClr val="FF0000"/>
              </a:solidFill>
              <a:latin typeface="楷体_GB2312" pitchFamily="49" charset="-122"/>
              <a:ea typeface="楷体_GB2312" pitchFamily="49" charset="-122"/>
            </a:endParaRPr>
          </a:p>
        </p:txBody>
      </p:sp>
      <p:sp>
        <p:nvSpPr>
          <p:cNvPr id="34" name="Rectangle 36"/>
          <p:cNvSpPr>
            <a:spLocks noChangeArrowheads="1"/>
          </p:cNvSpPr>
          <p:nvPr/>
        </p:nvSpPr>
        <p:spPr bwMode="black">
          <a:xfrm>
            <a:off x="3758974" y="2844154"/>
            <a:ext cx="4098410" cy="461665"/>
          </a:xfrm>
          <a:prstGeom prst="rect">
            <a:avLst/>
          </a:prstGeom>
          <a:noFill/>
          <a:ln>
            <a:noFill/>
          </a:ln>
          <a:effectLst/>
          <a:extLst>
            <a:ext uri="{909E8E84-426E-40DD-AFC4-6F175D3DCCD1}">
              <a14:hiddenFill xmlns:a14="http://schemas.microsoft.com/office/drawing/2010/main">
                <a:gradFill rotWithShape="1">
                  <a:gsLst>
                    <a:gs pos="0">
                      <a:schemeClr val="accent2"/>
                    </a:gs>
                    <a:gs pos="100000">
                      <a:schemeClr val="accent2">
                        <a:gamma/>
                        <a:tint val="73725"/>
                        <a:invGamma/>
                      </a:schemeClr>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50000"/>
                    </a:schemeClr>
                  </a:outerShdw>
                </a:effectLst>
              </a14:hiddenEffects>
            </a:ext>
          </a:extLst>
        </p:spPr>
        <p:txBody>
          <a:bodyPr wrap="square">
            <a:spAutoFit/>
          </a:bodyPr>
          <a:lstStyle/>
          <a:p>
            <a:r>
              <a:rPr lang="zh-CN" altLang="en-US" sz="2400" b="1" dirty="0" smtClean="0">
                <a:solidFill>
                  <a:srgbClr val="080808"/>
                </a:solidFill>
                <a:latin typeface="楷体_GB2312" pitchFamily="49" charset="-122"/>
                <a:ea typeface="楷体_GB2312" pitchFamily="49" charset="-122"/>
              </a:rPr>
              <a:t>图像预处理</a:t>
            </a:r>
            <a:endParaRPr lang="en-US" altLang="zh-CN" sz="2400" b="1" dirty="0">
              <a:solidFill>
                <a:srgbClr val="080808"/>
              </a:solidFill>
              <a:latin typeface="楷体_GB2312" pitchFamily="49" charset="-122"/>
              <a:ea typeface="楷体_GB2312" pitchFamily="49" charset="-122"/>
            </a:endParaRPr>
          </a:p>
        </p:txBody>
      </p:sp>
      <p:sp>
        <p:nvSpPr>
          <p:cNvPr id="35" name="Rectangle 36"/>
          <p:cNvSpPr>
            <a:spLocks noChangeArrowheads="1"/>
          </p:cNvSpPr>
          <p:nvPr/>
        </p:nvSpPr>
        <p:spPr bwMode="black">
          <a:xfrm>
            <a:off x="3140929" y="5140277"/>
            <a:ext cx="4212482" cy="461665"/>
          </a:xfrm>
          <a:prstGeom prst="rect">
            <a:avLst/>
          </a:prstGeom>
          <a:noFill/>
          <a:ln>
            <a:noFill/>
          </a:ln>
          <a:effectLst/>
          <a:extLst>
            <a:ext uri="{909E8E84-426E-40DD-AFC4-6F175D3DCCD1}">
              <a14:hiddenFill xmlns:a14="http://schemas.microsoft.com/office/drawing/2010/main">
                <a:gradFill rotWithShape="1">
                  <a:gsLst>
                    <a:gs pos="0">
                      <a:schemeClr val="accent2"/>
                    </a:gs>
                    <a:gs pos="100000">
                      <a:schemeClr val="accent2">
                        <a:gamma/>
                        <a:tint val="73725"/>
                        <a:invGamma/>
                      </a:schemeClr>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50000"/>
                    </a:schemeClr>
                  </a:outerShdw>
                </a:effectLst>
              </a14:hiddenEffects>
            </a:ext>
          </a:extLst>
        </p:spPr>
        <p:txBody>
          <a:bodyPr wrap="square">
            <a:spAutoFit/>
          </a:bodyPr>
          <a:lstStyle/>
          <a:p>
            <a:pPr algn="l"/>
            <a:r>
              <a:rPr lang="zh-CN" altLang="en-US" sz="2400" b="1" i="0" spc="200" dirty="0" smtClean="0">
                <a:solidFill>
                  <a:srgbClr val="080808"/>
                </a:solidFill>
                <a:latin typeface="楷体_GB2312" pitchFamily="49" charset="-122"/>
                <a:ea typeface="楷体_GB2312" pitchFamily="49" charset="-122"/>
              </a:rPr>
              <a:t>温度识别</a:t>
            </a:r>
            <a:endParaRPr lang="en-US" altLang="zh-CN" sz="2400" b="1" i="0" spc="200" dirty="0">
              <a:solidFill>
                <a:srgbClr val="080808"/>
              </a:solidFill>
              <a:latin typeface="楷体_GB2312" pitchFamily="49" charset="-122"/>
              <a:ea typeface="楷体_GB2312" pitchFamily="49" charset="-122"/>
            </a:endParaRPr>
          </a:p>
        </p:txBody>
      </p:sp>
      <p:sp>
        <p:nvSpPr>
          <p:cNvPr id="32" name="Rectangle 36"/>
          <p:cNvSpPr>
            <a:spLocks noChangeArrowheads="1"/>
          </p:cNvSpPr>
          <p:nvPr/>
        </p:nvSpPr>
        <p:spPr bwMode="black">
          <a:xfrm>
            <a:off x="3131502" y="2090785"/>
            <a:ext cx="4098410" cy="461665"/>
          </a:xfrm>
          <a:prstGeom prst="rect">
            <a:avLst/>
          </a:prstGeom>
          <a:noFill/>
          <a:ln>
            <a:noFill/>
          </a:ln>
          <a:effectLst/>
          <a:extLst>
            <a:ext uri="{909E8E84-426E-40DD-AFC4-6F175D3DCCD1}">
              <a14:hiddenFill xmlns:a14="http://schemas.microsoft.com/office/drawing/2010/main">
                <a:gradFill rotWithShape="1">
                  <a:gsLst>
                    <a:gs pos="0">
                      <a:schemeClr val="accent2"/>
                    </a:gs>
                    <a:gs pos="100000">
                      <a:schemeClr val="accent2">
                        <a:gamma/>
                        <a:tint val="73725"/>
                        <a:invGamma/>
                      </a:schemeClr>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50000"/>
                    </a:schemeClr>
                  </a:outerShdw>
                </a:effectLst>
              </a14:hiddenEffects>
            </a:ext>
          </a:extLst>
        </p:spPr>
        <p:txBody>
          <a:bodyPr wrap="square">
            <a:spAutoFit/>
          </a:bodyPr>
          <a:lstStyle/>
          <a:p>
            <a:r>
              <a:rPr lang="zh-CN" altLang="en-US" sz="2400" b="1" dirty="0" smtClean="0">
                <a:latin typeface="楷体_GB2312" pitchFamily="49" charset="-122"/>
                <a:ea typeface="楷体_GB2312" pitchFamily="49" charset="-122"/>
              </a:rPr>
              <a:t>标准色谱数据库</a:t>
            </a:r>
            <a:endParaRPr lang="en-US" altLang="zh-CN" sz="2400" b="1" dirty="0">
              <a:latin typeface="楷体_GB2312" pitchFamily="49" charset="-122"/>
              <a:ea typeface="楷体_GB2312" pitchFamily="49" charset="-122"/>
            </a:endParaRPr>
          </a:p>
        </p:txBody>
      </p:sp>
    </p:spTree>
    <p:custDataLst>
      <p:tags r:id="rId1"/>
    </p:custDataLst>
    <p:extLst>
      <p:ext uri="{BB962C8B-B14F-4D97-AF65-F5344CB8AC3E}">
        <p14:creationId xmlns:p14="http://schemas.microsoft.com/office/powerpoint/2010/main" val="3298064440"/>
      </p:ext>
    </p:extLst>
  </p:cSld>
  <p:clrMapOvr>
    <a:masterClrMapping/>
  </p:clrMapOvr>
  <p:transition advTm="6310"/>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olidFill>
                  <a:schemeClr val="bg1"/>
                </a:solidFill>
              </a:rPr>
              <a:t>关键技术</a:t>
            </a:r>
            <a:endParaRPr lang="zh-CN" altLang="en-US" dirty="0">
              <a:solidFill>
                <a:schemeClr val="bg1"/>
              </a:solidFill>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539750" y="1567006"/>
                <a:ext cx="8064500" cy="4536504"/>
              </a:xfrm>
            </p:spPr>
            <p:txBody>
              <a:bodyPr/>
              <a:lstStyle/>
              <a:p>
                <a:pPr>
                  <a:buFont typeface="Wingdings" pitchFamily="2" charset="2"/>
                  <a:buChar char="Ø"/>
                </a:pPr>
                <a:r>
                  <a:rPr lang="zh-CN" altLang="en-US" sz="2000" dirty="0" smtClean="0">
                    <a:solidFill>
                      <a:srgbClr val="0066FF"/>
                    </a:solidFill>
                  </a:rPr>
                  <a:t>区域生长法</a:t>
                </a:r>
                <a:r>
                  <a:rPr lang="zh-CN" altLang="en-US" sz="2000" dirty="0" smtClean="0"/>
                  <a:t>：</a:t>
                </a:r>
                <a:endParaRPr lang="en-US" altLang="zh-CN" sz="2000" dirty="0"/>
              </a:p>
              <a:p>
                <a:pPr marL="0" indent="0">
                  <a:buNone/>
                </a:pPr>
                <a:r>
                  <a:rPr lang="en-US" altLang="zh-CN" sz="2000" dirty="0" smtClean="0"/>
                  <a:t>      R(</a:t>
                </a:r>
                <a:r>
                  <a:rPr lang="en-US" altLang="zh-CN" sz="2000" dirty="0" err="1" smtClean="0"/>
                  <a:t>i,j</a:t>
                </a:r>
                <a:r>
                  <a:rPr lang="en-US" altLang="zh-CN" sz="2000" dirty="0" smtClean="0"/>
                  <a:t>)=(w</a:t>
                </a:r>
                <a:r>
                  <a:rPr lang="en-US" altLang="zh-CN" sz="2000" baseline="-25000" dirty="0" smtClean="0"/>
                  <a:t>1</a:t>
                </a:r>
                <a:r>
                  <a:rPr lang="en-US" altLang="zh-CN" sz="2000" dirty="0" smtClean="0"/>
                  <a:t>|H</a:t>
                </a:r>
                <a:r>
                  <a:rPr lang="en-US" altLang="zh-CN" sz="2000" baseline="-25000" dirty="0" smtClean="0"/>
                  <a:t>i</a:t>
                </a:r>
                <a:r>
                  <a:rPr lang="en-US" altLang="zh-CN" sz="2000" dirty="0" smtClean="0"/>
                  <a:t>-H</a:t>
                </a:r>
                <a:r>
                  <a:rPr lang="en-US" altLang="zh-CN" sz="2000" baseline="-25000" dirty="0" smtClean="0"/>
                  <a:t>j</a:t>
                </a:r>
                <a:r>
                  <a:rPr lang="en-US" altLang="zh-CN" sz="2000" dirty="0" smtClean="0"/>
                  <a:t>|</a:t>
                </a:r>
                <a:r>
                  <a:rPr lang="en-US" altLang="zh-CN" sz="2000" baseline="30000" dirty="0" smtClean="0"/>
                  <a:t>2</a:t>
                </a:r>
                <a:r>
                  <a:rPr lang="en-US" altLang="zh-CN" sz="2000" dirty="0" smtClean="0"/>
                  <a:t>+w</a:t>
                </a:r>
                <a:r>
                  <a:rPr lang="en-US" altLang="zh-CN" sz="2000" baseline="-25000" dirty="0" smtClean="0"/>
                  <a:t>2</a:t>
                </a:r>
                <a:r>
                  <a:rPr lang="en-US" altLang="zh-CN" sz="2000" dirty="0" smtClean="0"/>
                  <a:t>|S</a:t>
                </a:r>
                <a:r>
                  <a:rPr lang="en-US" altLang="zh-CN" sz="2000" baseline="-25000" dirty="0" smtClean="0"/>
                  <a:t>i</a:t>
                </a:r>
                <a:r>
                  <a:rPr lang="en-US" altLang="zh-CN" sz="2000" dirty="0" smtClean="0"/>
                  <a:t>-S</a:t>
                </a:r>
                <a:r>
                  <a:rPr lang="en-US" altLang="zh-CN" sz="2000" baseline="-25000" dirty="0" smtClean="0"/>
                  <a:t>j</a:t>
                </a:r>
                <a:r>
                  <a:rPr lang="en-US" altLang="zh-CN" sz="2000" dirty="0" smtClean="0"/>
                  <a:t>|</a:t>
                </a:r>
                <a:r>
                  <a:rPr lang="en-US" altLang="zh-CN" sz="2000" baseline="30000" dirty="0" smtClean="0"/>
                  <a:t>2</a:t>
                </a:r>
                <a:r>
                  <a:rPr lang="en-US" altLang="zh-CN" sz="2000" dirty="0" smtClean="0"/>
                  <a:t>+w</a:t>
                </a:r>
                <a:r>
                  <a:rPr lang="en-US" altLang="zh-CN" sz="2000" baseline="-25000" dirty="0" smtClean="0"/>
                  <a:t>3</a:t>
                </a:r>
                <a:r>
                  <a:rPr lang="en-US" altLang="zh-CN" sz="2000" dirty="0" smtClean="0"/>
                  <a:t>|I</a:t>
                </a:r>
                <a:r>
                  <a:rPr lang="en-US" altLang="zh-CN" sz="2000" baseline="-25000" dirty="0" smtClean="0"/>
                  <a:t>i</a:t>
                </a:r>
                <a:r>
                  <a:rPr lang="en-US" altLang="zh-CN" sz="2000" dirty="0" smtClean="0"/>
                  <a:t>-I</a:t>
                </a:r>
                <a:r>
                  <a:rPr lang="en-US" altLang="zh-CN" sz="2000" baseline="-25000" dirty="0" smtClean="0"/>
                  <a:t>j</a:t>
                </a:r>
                <a:r>
                  <a:rPr lang="en-US" altLang="zh-CN" sz="2000" dirty="0" smtClean="0"/>
                  <a:t>|</a:t>
                </a:r>
                <a:r>
                  <a:rPr lang="en-US" altLang="zh-CN" sz="2000" baseline="30000" dirty="0" smtClean="0"/>
                  <a:t>2</a:t>
                </a:r>
                <a:r>
                  <a:rPr lang="en-US" altLang="zh-CN" sz="2000" dirty="0" smtClean="0"/>
                  <a:t>)</a:t>
                </a:r>
                <a:r>
                  <a:rPr lang="en-US" altLang="zh-CN" sz="2000" baseline="30000" dirty="0" smtClean="0"/>
                  <a:t>1/2</a:t>
                </a:r>
              </a:p>
              <a:p>
                <a:pPr marL="0" indent="0">
                  <a:buNone/>
                </a:pPr>
                <a:r>
                  <a:rPr lang="en-US" altLang="zh-CN" sz="2000" baseline="30000" dirty="0" smtClean="0"/>
                  <a:t> </a:t>
                </a:r>
                <a:r>
                  <a:rPr lang="en-US" altLang="zh-CN" sz="2000" dirty="0" smtClean="0"/>
                  <a:t>     R(</a:t>
                </a:r>
                <a:r>
                  <a:rPr lang="en-US" altLang="zh-CN" sz="2000" dirty="0" err="1" smtClean="0"/>
                  <a:t>i,j</a:t>
                </a:r>
                <a:r>
                  <a:rPr lang="en-US" altLang="zh-CN" sz="2000" dirty="0"/>
                  <a:t>)</a:t>
                </a:r>
                <a:r>
                  <a:rPr lang="zh-CN" altLang="zh-CN" sz="2000" dirty="0"/>
                  <a:t>表示像素</a:t>
                </a:r>
                <a:r>
                  <a:rPr lang="en-US" altLang="zh-CN" sz="2000" dirty="0"/>
                  <a:t>i</a:t>
                </a:r>
                <a:r>
                  <a:rPr lang="zh-CN" altLang="zh-CN" sz="2000" dirty="0"/>
                  <a:t>和像素</a:t>
                </a:r>
                <a:r>
                  <a:rPr lang="en-US" altLang="zh-CN" sz="2000" dirty="0"/>
                  <a:t>j</a:t>
                </a:r>
                <a:r>
                  <a:rPr lang="zh-CN" altLang="zh-CN" sz="2000" dirty="0"/>
                  <a:t>的</a:t>
                </a:r>
                <a:r>
                  <a:rPr lang="zh-CN" altLang="zh-CN" sz="2000" dirty="0" smtClean="0"/>
                  <a:t>相似度</a:t>
                </a:r>
                <a:r>
                  <a:rPr lang="zh-CN" altLang="en-US" sz="2000" dirty="0" smtClean="0"/>
                  <a:t>，</a:t>
                </a:r>
                <a:r>
                  <a:rPr lang="en-US" altLang="zh-CN" sz="2000" dirty="0"/>
                  <a:t>w</a:t>
                </a:r>
                <a:r>
                  <a:rPr lang="en-US" altLang="zh-CN" sz="2000" baseline="-25000" dirty="0"/>
                  <a:t>1</a:t>
                </a:r>
                <a:r>
                  <a:rPr lang="zh-CN" altLang="zh-CN" sz="2000" dirty="0"/>
                  <a:t>，</a:t>
                </a:r>
                <a:r>
                  <a:rPr lang="en-US" altLang="zh-CN" sz="2000" dirty="0"/>
                  <a:t>w</a:t>
                </a:r>
                <a:r>
                  <a:rPr lang="en-US" altLang="zh-CN" sz="2000" baseline="-25000" dirty="0"/>
                  <a:t>2</a:t>
                </a:r>
                <a:r>
                  <a:rPr lang="zh-CN" altLang="zh-CN" sz="2000" dirty="0"/>
                  <a:t>，</a:t>
                </a:r>
                <a:r>
                  <a:rPr lang="en-US" altLang="zh-CN" sz="2000" dirty="0"/>
                  <a:t>w</a:t>
                </a:r>
                <a:r>
                  <a:rPr lang="en-US" altLang="zh-CN" sz="2000" baseline="-25000" dirty="0"/>
                  <a:t>3</a:t>
                </a:r>
                <a:r>
                  <a:rPr lang="zh-CN" altLang="zh-CN" sz="2000" dirty="0"/>
                  <a:t>为加权系数按照色彩</a:t>
                </a:r>
              </a:p>
              <a:p>
                <a:pPr marL="0" indent="0">
                  <a:buNone/>
                </a:pPr>
                <a:r>
                  <a:rPr lang="zh-CN" altLang="zh-CN" sz="2000" dirty="0"/>
                  <a:t>分量在像素生长过程中所起到的</a:t>
                </a:r>
                <a:r>
                  <a:rPr lang="zh-CN" altLang="zh-CN" sz="2000" dirty="0" smtClean="0"/>
                  <a:t>作用</a:t>
                </a:r>
                <a:endParaRPr lang="en-US" altLang="zh-CN" sz="2000" dirty="0" smtClean="0"/>
              </a:p>
              <a:p>
                <a:pPr marL="0" indent="0">
                  <a:buNone/>
                </a:pPr>
                <a:r>
                  <a:rPr lang="en-US" altLang="zh-CN" sz="2000" dirty="0"/>
                  <a:t> </a:t>
                </a:r>
                <a:r>
                  <a:rPr lang="en-US" altLang="zh-CN" sz="2000" dirty="0" smtClean="0"/>
                  <a:t>    </a:t>
                </a:r>
                <a:r>
                  <a:rPr lang="zh-CN" altLang="en-US" sz="2000" dirty="0" smtClean="0"/>
                  <a:t>自适应阀值：</a:t>
                </a:r>
                <a14:m>
                  <m:oMath xmlns:m="http://schemas.openxmlformats.org/officeDocument/2006/math">
                    <m:r>
                      <m:rPr>
                        <m:sty m:val="p"/>
                      </m:rPr>
                      <a:rPr lang="en-US" altLang="zh-CN" sz="2000">
                        <a:latin typeface="Cambria Math"/>
                      </a:rPr>
                      <m:t>α</m:t>
                    </m:r>
                    <m:r>
                      <a:rPr lang="en-US" altLang="zh-CN" sz="2000">
                        <a:latin typeface="Cambria Math"/>
                      </a:rPr>
                      <m:t>=</m:t>
                    </m:r>
                    <m:f>
                      <m:fPr>
                        <m:ctrlPr>
                          <a:rPr lang="zh-CN" altLang="zh-CN" sz="2000" i="1">
                            <a:latin typeface="Cambria Math"/>
                          </a:rPr>
                        </m:ctrlPr>
                      </m:fPr>
                      <m:num>
                        <m:r>
                          <a:rPr lang="en-US" altLang="zh-CN" sz="2000" i="1">
                            <a:latin typeface="Cambria Math"/>
                          </a:rPr>
                          <m:t>1</m:t>
                        </m:r>
                      </m:num>
                      <m:den>
                        <m:r>
                          <a:rPr lang="en-US" altLang="zh-CN" sz="2000" i="1">
                            <a:latin typeface="Cambria Math"/>
                          </a:rPr>
                          <m:t>𝑁</m:t>
                        </m:r>
                      </m:den>
                    </m:f>
                    <m:nary>
                      <m:naryPr>
                        <m:chr m:val="∑"/>
                        <m:limLoc m:val="undOvr"/>
                        <m:ctrlPr>
                          <a:rPr lang="zh-CN" altLang="zh-CN" sz="2000" i="1">
                            <a:latin typeface="Cambria Math"/>
                          </a:rPr>
                        </m:ctrlPr>
                      </m:naryPr>
                      <m:sub>
                        <m:r>
                          <m:rPr>
                            <m:sty m:val="p"/>
                          </m:rPr>
                          <a:rPr lang="en-US" altLang="zh-CN" sz="2000">
                            <a:latin typeface="Cambria Math"/>
                          </a:rPr>
                          <m:t>j</m:t>
                        </m:r>
                        <m:r>
                          <a:rPr lang="en-US" altLang="zh-CN" sz="2000">
                            <a:latin typeface="Cambria Math"/>
                          </a:rPr>
                          <m:t>=1</m:t>
                        </m:r>
                      </m:sub>
                      <m:sup>
                        <m:r>
                          <a:rPr lang="en-US" altLang="zh-CN" sz="2000" i="1">
                            <a:latin typeface="Cambria Math"/>
                          </a:rPr>
                          <m:t>𝑁</m:t>
                        </m:r>
                      </m:sup>
                      <m:e>
                        <m:d>
                          <m:dPr>
                            <m:begChr m:val="‖"/>
                            <m:endChr m:val="‖"/>
                            <m:ctrlPr>
                              <a:rPr lang="zh-CN" altLang="zh-CN" sz="2000" i="1">
                                <a:latin typeface="Cambria Math"/>
                              </a:rPr>
                            </m:ctrlPr>
                          </m:dPr>
                          <m:e>
                            <m:r>
                              <a:rPr lang="en-US" altLang="zh-CN" sz="2000" i="1">
                                <a:latin typeface="Cambria Math"/>
                              </a:rPr>
                              <m:t>𝑥</m:t>
                            </m:r>
                            <m:d>
                              <m:dPr>
                                <m:ctrlPr>
                                  <a:rPr lang="zh-CN" altLang="zh-CN" sz="2000" i="1">
                                    <a:latin typeface="Cambria Math"/>
                                  </a:rPr>
                                </m:ctrlPr>
                              </m:dPr>
                              <m:e>
                                <m:sSub>
                                  <m:sSubPr>
                                    <m:ctrlPr>
                                      <a:rPr lang="zh-CN" altLang="zh-CN" sz="2000" i="1">
                                        <a:latin typeface="Cambria Math"/>
                                      </a:rPr>
                                    </m:ctrlPr>
                                  </m:sSubPr>
                                  <m:e>
                                    <m:r>
                                      <a:rPr lang="en-US" altLang="zh-CN" sz="2000" i="1">
                                        <a:latin typeface="Cambria Math"/>
                                      </a:rPr>
                                      <m:t>𝑝</m:t>
                                    </m:r>
                                  </m:e>
                                  <m:sub>
                                    <m:r>
                                      <a:rPr lang="en-US" altLang="zh-CN" sz="2000" i="1">
                                        <a:latin typeface="Cambria Math"/>
                                      </a:rPr>
                                      <m:t>𝑗</m:t>
                                    </m:r>
                                  </m:sub>
                                </m:sSub>
                              </m:e>
                            </m:d>
                            <m:r>
                              <a:rPr lang="en-US" altLang="zh-CN" sz="2000" i="1">
                                <a:latin typeface="Cambria Math"/>
                              </a:rPr>
                              <m:t>−</m:t>
                            </m:r>
                            <m:acc>
                              <m:accPr>
                                <m:chr m:val="̅"/>
                                <m:ctrlPr>
                                  <a:rPr lang="zh-CN" altLang="zh-CN" sz="2000" i="1">
                                    <a:latin typeface="Cambria Math"/>
                                  </a:rPr>
                                </m:ctrlPr>
                              </m:accPr>
                              <m:e>
                                <m:r>
                                  <a:rPr lang="en-US" altLang="zh-CN" sz="2000" i="1">
                                    <a:latin typeface="Cambria Math"/>
                                  </a:rPr>
                                  <m:t>𝑥</m:t>
                                </m:r>
                              </m:e>
                            </m:acc>
                          </m:e>
                        </m:d>
                      </m:e>
                    </m:nary>
                  </m:oMath>
                </a14:m>
                <a:r>
                  <a:rPr lang="en-US" altLang="zh-CN" sz="2000" baseline="30000" dirty="0"/>
                  <a:t>2</a:t>
                </a:r>
                <a:r>
                  <a:rPr lang="zh-CN" altLang="zh-CN" sz="2000" dirty="0"/>
                  <a:t>，</a:t>
                </a:r>
                <a:r>
                  <a:rPr lang="en-US" altLang="zh-CN" sz="2000" dirty="0" err="1"/>
                  <a:t>Thd</a:t>
                </a:r>
                <a:r>
                  <a:rPr lang="en-US" altLang="zh-CN" sz="2000" dirty="0"/>
                  <a:t>=w</a:t>
                </a:r>
                <a14:m>
                  <m:oMath xmlns:m="http://schemas.openxmlformats.org/officeDocument/2006/math">
                    <m:d>
                      <m:dPr>
                        <m:begChr m:val="|"/>
                        <m:endChr m:val="|"/>
                        <m:ctrlPr>
                          <a:rPr lang="zh-CN" altLang="zh-CN" sz="2000" i="1">
                            <a:latin typeface="Cambria Math"/>
                          </a:rPr>
                        </m:ctrlPr>
                      </m:dPr>
                      <m:e>
                        <m:sSub>
                          <m:sSubPr>
                            <m:ctrlPr>
                              <a:rPr lang="zh-CN" altLang="zh-CN" sz="2000" i="1">
                                <a:latin typeface="Cambria Math"/>
                              </a:rPr>
                            </m:ctrlPr>
                          </m:sSubPr>
                          <m:e>
                            <m:r>
                              <a:rPr lang="en-US" altLang="zh-CN" sz="2000" i="1">
                                <a:latin typeface="Cambria Math"/>
                              </a:rPr>
                              <m:t>𝑥</m:t>
                            </m:r>
                          </m:e>
                          <m:sub>
                            <m:r>
                              <a:rPr lang="en-US" altLang="zh-CN" sz="2000" i="1">
                                <a:latin typeface="Cambria Math"/>
                              </a:rPr>
                              <m:t>𝑖</m:t>
                            </m:r>
                          </m:sub>
                        </m:sSub>
                        <m:r>
                          <a:rPr lang="en-US" altLang="zh-CN" sz="2000" i="1">
                            <a:latin typeface="Cambria Math"/>
                          </a:rPr>
                          <m:t>−</m:t>
                        </m:r>
                        <m:r>
                          <m:rPr>
                            <m:sty m:val="p"/>
                          </m:rPr>
                          <a:rPr lang="en-US" altLang="zh-CN" sz="2000">
                            <a:latin typeface="Cambria Math"/>
                          </a:rPr>
                          <m:t>α</m:t>
                        </m:r>
                      </m:e>
                    </m:d>
                  </m:oMath>
                </a14:m>
                <a:endParaRPr lang="zh-CN" altLang="zh-CN" sz="2000" dirty="0"/>
              </a:p>
              <a:p>
                <a:pPr marL="0" indent="0">
                  <a:buNone/>
                </a:pPr>
                <a:r>
                  <a:rPr lang="zh-CN" altLang="zh-CN" sz="2000" dirty="0"/>
                  <a:t>α为方差，</a:t>
                </a:r>
                <a:r>
                  <a:rPr lang="en-US" altLang="zh-CN" sz="2000" dirty="0"/>
                  <a:t>x(</a:t>
                </a:r>
                <a:r>
                  <a:rPr lang="en-US" altLang="zh-CN" sz="2000" dirty="0" err="1"/>
                  <a:t>p</a:t>
                </a:r>
                <a:r>
                  <a:rPr lang="en-US" altLang="zh-CN" sz="2000" baseline="-25000" dirty="0" err="1"/>
                  <a:t>j</a:t>
                </a:r>
                <a:r>
                  <a:rPr lang="en-US" altLang="zh-CN" sz="2000" dirty="0"/>
                  <a:t>)</a:t>
                </a:r>
                <a:r>
                  <a:rPr lang="zh-CN" altLang="zh-CN" sz="2000" dirty="0"/>
                  <a:t>为区域内第</a:t>
                </a:r>
                <a:r>
                  <a:rPr lang="en-US" altLang="zh-CN" sz="2000" dirty="0"/>
                  <a:t>j</a:t>
                </a:r>
                <a:r>
                  <a:rPr lang="zh-CN" altLang="zh-CN" sz="2000" dirty="0"/>
                  <a:t>个像素的颜色</a:t>
                </a:r>
                <a:r>
                  <a:rPr lang="zh-CN" altLang="zh-CN" sz="2000" dirty="0" smtClean="0"/>
                  <a:t>值</a:t>
                </a:r>
                <a:r>
                  <a:rPr lang="zh-CN" altLang="en-US" sz="2000" dirty="0" smtClean="0"/>
                  <a:t>，</a:t>
                </a:r>
                <a14:m>
                  <m:oMath xmlns:m="http://schemas.openxmlformats.org/officeDocument/2006/math">
                    <m:acc>
                      <m:accPr>
                        <m:chr m:val="̅"/>
                        <m:ctrlPr>
                          <a:rPr lang="zh-CN" altLang="zh-CN" sz="2000" i="1">
                            <a:latin typeface="Cambria Math"/>
                          </a:rPr>
                        </m:ctrlPr>
                      </m:accPr>
                      <m:e>
                        <m:r>
                          <a:rPr lang="en-US" altLang="zh-CN" sz="2000" i="1">
                            <a:latin typeface="Cambria Math"/>
                          </a:rPr>
                          <m:t>𝑥</m:t>
                        </m:r>
                      </m:e>
                    </m:acc>
                  </m:oMath>
                </a14:m>
                <a:r>
                  <a:rPr lang="zh-CN" altLang="zh-CN" sz="2000" dirty="0"/>
                  <a:t>为当前区域颜色均值，</a:t>
                </a:r>
                <a:r>
                  <a:rPr lang="en-US" altLang="zh-CN" sz="2000" dirty="0"/>
                  <a:t>x</a:t>
                </a:r>
                <a:r>
                  <a:rPr lang="en-US" altLang="zh-CN" sz="2000" baseline="-25000" dirty="0"/>
                  <a:t>i</a:t>
                </a:r>
                <a:r>
                  <a:rPr lang="zh-CN" altLang="zh-CN" sz="2000" dirty="0"/>
                  <a:t>为第</a:t>
                </a:r>
                <a:r>
                  <a:rPr lang="en-US" altLang="zh-CN" sz="2000" dirty="0"/>
                  <a:t>i</a:t>
                </a:r>
                <a:r>
                  <a:rPr lang="zh-CN" altLang="zh-CN" sz="2000" dirty="0"/>
                  <a:t>个种子的颜色值，</a:t>
                </a:r>
                <a:r>
                  <a:rPr lang="en-US" altLang="zh-CN" sz="2000" dirty="0"/>
                  <a:t>w</a:t>
                </a:r>
                <a:r>
                  <a:rPr lang="zh-CN" altLang="zh-CN" sz="2000" dirty="0"/>
                  <a:t>为图像分割的不同</a:t>
                </a:r>
                <a:r>
                  <a:rPr lang="zh-CN" altLang="zh-CN" sz="2000" dirty="0" smtClean="0"/>
                  <a:t>精度</a:t>
                </a:r>
                <a:endParaRPr lang="en-US" altLang="zh-CN" sz="2000" dirty="0" smtClean="0"/>
              </a:p>
              <a:p>
                <a:pPr marL="0" indent="0">
                  <a:buNone/>
                </a:pPr>
                <a:r>
                  <a:rPr lang="zh-CN" altLang="en-US" sz="2000" dirty="0"/>
                  <a:t>如</a:t>
                </a:r>
                <a:r>
                  <a:rPr lang="zh-CN" altLang="en-US" sz="2000" dirty="0" smtClean="0"/>
                  <a:t>满足以下条件，则进行归并</a:t>
                </a:r>
                <a:endParaRPr lang="en-US" altLang="zh-CN" sz="2000" dirty="0" smtClean="0"/>
              </a:p>
              <a:p>
                <a:r>
                  <a:rPr lang="en-US" altLang="zh-CN" sz="2000" dirty="0"/>
                  <a:t>(1)</a:t>
                </a:r>
                <a:r>
                  <a:rPr lang="zh-CN" altLang="zh-CN" sz="2000" dirty="0"/>
                  <a:t>像素在空间上四邻域连通。</a:t>
                </a:r>
              </a:p>
              <a:p>
                <a:r>
                  <a:rPr lang="en-US" altLang="zh-CN" sz="2000" dirty="0"/>
                  <a:t>(2)</a:t>
                </a:r>
                <a:r>
                  <a:rPr lang="zh-CN" altLang="zh-CN" sz="2000" dirty="0"/>
                  <a:t>像素</a:t>
                </a:r>
                <a:r>
                  <a:rPr lang="en-US" altLang="zh-CN" sz="2000" dirty="0"/>
                  <a:t> </a:t>
                </a:r>
                <a:r>
                  <a:rPr lang="en-US" altLang="zh-CN" sz="2000" dirty="0" err="1"/>
                  <a:t>Rgn</a:t>
                </a:r>
                <a:r>
                  <a:rPr lang="zh-CN" altLang="zh-CN" sz="2000" dirty="0"/>
                  <a:t>为</a:t>
                </a:r>
                <a:r>
                  <a:rPr lang="en-US" altLang="zh-CN" sz="2000" dirty="0"/>
                  <a:t> </a:t>
                </a:r>
                <a:r>
                  <a:rPr lang="en-US" altLang="zh-CN" sz="2000" dirty="0" smtClean="0"/>
                  <a:t>0 (</a:t>
                </a:r>
                <a:r>
                  <a:rPr lang="en-US" altLang="zh-CN" sz="2000" dirty="0" err="1" smtClean="0"/>
                  <a:t>Rgn</a:t>
                </a:r>
                <a:r>
                  <a:rPr lang="zh-CN" altLang="en-US" sz="2000" dirty="0" smtClean="0"/>
                  <a:t>为像素序号，初始化为</a:t>
                </a:r>
                <a:r>
                  <a:rPr lang="en-US" altLang="zh-CN" sz="2000" dirty="0" smtClean="0"/>
                  <a:t>0)</a:t>
                </a:r>
                <a:r>
                  <a:rPr lang="zh-CN" altLang="zh-CN" sz="2000" dirty="0" smtClean="0"/>
                  <a:t>。</a:t>
                </a:r>
                <a:endParaRPr lang="zh-CN" altLang="zh-CN" sz="2000" dirty="0"/>
              </a:p>
              <a:p>
                <a:r>
                  <a:rPr lang="en-US" altLang="zh-CN" sz="2000" dirty="0"/>
                  <a:t>(3)</a:t>
                </a:r>
                <a:r>
                  <a:rPr lang="zh-CN" altLang="zh-CN" sz="2000" dirty="0"/>
                  <a:t>像素与种子像素的相似度</a:t>
                </a:r>
                <a:r>
                  <a:rPr lang="en-US" altLang="zh-CN" sz="2000" dirty="0"/>
                  <a:t> R (</a:t>
                </a:r>
                <a:r>
                  <a:rPr lang="en-US" altLang="zh-CN" sz="2000" dirty="0" err="1"/>
                  <a:t>i,j</a:t>
                </a:r>
                <a:r>
                  <a:rPr lang="en-US" altLang="zh-CN" sz="2000" dirty="0"/>
                  <a:t>)</a:t>
                </a:r>
                <a:r>
                  <a:rPr lang="zh-CN" altLang="zh-CN" sz="2000" dirty="0"/>
                  <a:t>小于阈值</a:t>
                </a:r>
                <a:r>
                  <a:rPr lang="en-US" altLang="zh-CN" sz="2000" dirty="0" err="1"/>
                  <a:t>Thd</a:t>
                </a:r>
                <a:r>
                  <a:rPr lang="zh-CN" altLang="zh-CN" sz="2000" dirty="0"/>
                  <a:t>。</a:t>
                </a:r>
              </a:p>
              <a:p>
                <a:pPr marL="0" indent="0">
                  <a:buNone/>
                </a:pPr>
                <a:endParaRPr lang="zh-CN" altLang="zh-CN" sz="2000" dirty="0"/>
              </a:p>
              <a:p>
                <a:pPr marL="0" indent="0">
                  <a:buNone/>
                </a:pPr>
                <a:endParaRPr lang="en-US" altLang="zh-CN" sz="2000" dirty="0" smtClean="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539750" y="1567006"/>
                <a:ext cx="8064500" cy="4536504"/>
              </a:xfrm>
              <a:blipFill rotWithShape="1">
                <a:blip r:embed="rId2"/>
                <a:stretch>
                  <a:fillRect l="-832" t="-941"/>
                </a:stretch>
              </a:blipFill>
            </p:spPr>
            <p:txBody>
              <a:bodyPr/>
              <a:lstStyle/>
              <a:p>
                <a:r>
                  <a:rPr lang="zh-CN" altLang="en-US">
                    <a:noFill/>
                  </a:rPr>
                  <a:t> </a:t>
                </a:r>
              </a:p>
            </p:txBody>
          </p:sp>
        </mc:Fallback>
      </mc:AlternateContent>
      <p:sp>
        <p:nvSpPr>
          <p:cNvPr id="4" name="内容占位符 3"/>
          <p:cNvSpPr txBox="1">
            <a:spLocks/>
          </p:cNvSpPr>
          <p:nvPr/>
        </p:nvSpPr>
        <p:spPr bwMode="auto">
          <a:xfrm>
            <a:off x="539750" y="981075"/>
            <a:ext cx="8604250" cy="575717"/>
          </a:xfrm>
          <a:prstGeom prst="rect">
            <a:avLst/>
          </a:prstGeom>
          <a:ln w="9525" cap="flat" cmpd="sng" algn="ctr">
            <a:solidFill>
              <a:schemeClr val="accent3">
                <a:shade val="95000"/>
                <a:satMod val="105000"/>
              </a:schemeClr>
            </a:solidFill>
            <a:prstDash val="solid"/>
            <a:headEnd/>
            <a:tailEnd/>
          </a:ln>
          <a:extLst/>
        </p:spPr>
        <p:style>
          <a:lnRef idx="1">
            <a:schemeClr val="accent3"/>
          </a:lnRef>
          <a:fillRef idx="3">
            <a:schemeClr val="accent3"/>
          </a:fillRef>
          <a:effectRef idx="2">
            <a:schemeClr val="accent3"/>
          </a:effectRef>
          <a:fontRef idx="minor">
            <a:schemeClr val="lt1"/>
          </a:fontRef>
        </p:style>
        <p:txBody>
          <a:bodyPr vert="horz" wrap="square" lIns="108000" tIns="108000" rIns="108000" bIns="108000" numCol="1" anchor="ctr" anchorCtr="0" compatLnSpc="1">
            <a:prstTxWarp prst="textNoShape">
              <a:avLst/>
            </a:prstTxWarp>
          </a:bodyPr>
          <a:lstStyle>
            <a:lvl1pPr marL="342900" indent="-342900" algn="l" rtl="0" eaLnBrk="1" fontAlgn="base" hangingPunct="1">
              <a:spcBef>
                <a:spcPct val="20000"/>
              </a:spcBef>
              <a:spcAft>
                <a:spcPct val="0"/>
              </a:spcAft>
              <a:buChar char="•"/>
              <a:defRPr sz="2800" b="0">
                <a:solidFill>
                  <a:schemeClr val="lt1"/>
                </a:solidFill>
                <a:latin typeface="+mn-lt"/>
                <a:ea typeface="楷体_GB2312"/>
                <a:cs typeface="+mn-cs"/>
              </a:defRPr>
            </a:lvl1pPr>
            <a:lvl2pPr marL="742950" indent="-285750" algn="l" rtl="0" eaLnBrk="1" fontAlgn="base" hangingPunct="1">
              <a:spcBef>
                <a:spcPct val="20000"/>
              </a:spcBef>
              <a:spcAft>
                <a:spcPct val="0"/>
              </a:spcAft>
              <a:buChar char="–"/>
              <a:defRPr sz="2400" b="0">
                <a:solidFill>
                  <a:schemeClr val="lt1"/>
                </a:solidFill>
                <a:latin typeface="+mn-lt"/>
                <a:ea typeface="+mn-ea"/>
                <a:cs typeface="+mn-cs"/>
              </a:defRPr>
            </a:lvl2pPr>
            <a:lvl3pPr marL="1143000" indent="-228600" algn="l" rtl="0" eaLnBrk="1" fontAlgn="base" hangingPunct="1">
              <a:spcBef>
                <a:spcPct val="20000"/>
              </a:spcBef>
              <a:spcAft>
                <a:spcPct val="0"/>
              </a:spcAft>
              <a:buChar char="•"/>
              <a:defRPr sz="2000" b="0">
                <a:solidFill>
                  <a:schemeClr val="lt1"/>
                </a:solidFill>
                <a:latin typeface="+mn-lt"/>
                <a:ea typeface="+mn-ea"/>
                <a:cs typeface="+mn-cs"/>
              </a:defRPr>
            </a:lvl3pPr>
            <a:lvl4pPr marL="1600200" indent="-228600" algn="l" rtl="0" eaLnBrk="1" fontAlgn="base" hangingPunct="1">
              <a:spcBef>
                <a:spcPct val="20000"/>
              </a:spcBef>
              <a:spcAft>
                <a:spcPct val="0"/>
              </a:spcAft>
              <a:buChar char="–"/>
              <a:defRPr sz="1800">
                <a:solidFill>
                  <a:schemeClr val="lt1"/>
                </a:solidFill>
                <a:latin typeface="+mn-lt"/>
                <a:ea typeface="+mn-ea"/>
                <a:cs typeface="+mn-cs"/>
              </a:defRPr>
            </a:lvl4pPr>
            <a:lvl5pPr marL="2057400" indent="-228600" algn="l" rtl="0" eaLnBrk="1" fontAlgn="base" hangingPunct="1">
              <a:spcBef>
                <a:spcPct val="20000"/>
              </a:spcBef>
              <a:spcAft>
                <a:spcPct val="0"/>
              </a:spcAft>
              <a:buChar char="»"/>
              <a:defRPr sz="1600">
                <a:solidFill>
                  <a:schemeClr val="lt1"/>
                </a:solidFill>
                <a:latin typeface="+mn-lt"/>
                <a:ea typeface="+mn-ea"/>
                <a:cs typeface="+mn-cs"/>
              </a:defRPr>
            </a:lvl5pPr>
            <a:lvl6pPr marL="2514600" indent="-228600" algn="l" rtl="0" eaLnBrk="1" fontAlgn="base" hangingPunct="1">
              <a:spcBef>
                <a:spcPct val="20000"/>
              </a:spcBef>
              <a:spcAft>
                <a:spcPct val="0"/>
              </a:spcAft>
              <a:buChar char="»"/>
              <a:defRPr sz="2000">
                <a:solidFill>
                  <a:schemeClr val="lt1"/>
                </a:solidFill>
                <a:latin typeface="+mn-lt"/>
                <a:ea typeface="+mn-ea"/>
                <a:cs typeface="+mn-cs"/>
              </a:defRPr>
            </a:lvl6pPr>
            <a:lvl7pPr marL="2971800" indent="-228600" algn="l" rtl="0" eaLnBrk="1" fontAlgn="base" hangingPunct="1">
              <a:spcBef>
                <a:spcPct val="20000"/>
              </a:spcBef>
              <a:spcAft>
                <a:spcPct val="0"/>
              </a:spcAft>
              <a:buChar char="»"/>
              <a:defRPr sz="2000">
                <a:solidFill>
                  <a:schemeClr val="lt1"/>
                </a:solidFill>
                <a:latin typeface="+mn-lt"/>
                <a:ea typeface="+mn-ea"/>
                <a:cs typeface="+mn-cs"/>
              </a:defRPr>
            </a:lvl7pPr>
            <a:lvl8pPr marL="3429000" indent="-228600" algn="l" rtl="0" eaLnBrk="1" fontAlgn="base" hangingPunct="1">
              <a:spcBef>
                <a:spcPct val="20000"/>
              </a:spcBef>
              <a:spcAft>
                <a:spcPct val="0"/>
              </a:spcAft>
              <a:buChar char="»"/>
              <a:defRPr sz="2000">
                <a:solidFill>
                  <a:schemeClr val="lt1"/>
                </a:solidFill>
                <a:latin typeface="+mn-lt"/>
                <a:ea typeface="+mn-ea"/>
                <a:cs typeface="+mn-cs"/>
              </a:defRPr>
            </a:lvl8pPr>
            <a:lvl9pPr marL="3886200" indent="-228600" algn="l" rtl="0" eaLnBrk="1" fontAlgn="base" hangingPunct="1">
              <a:spcBef>
                <a:spcPct val="20000"/>
              </a:spcBef>
              <a:spcAft>
                <a:spcPct val="0"/>
              </a:spcAft>
              <a:buChar char="»"/>
              <a:defRPr sz="2000">
                <a:solidFill>
                  <a:schemeClr val="lt1"/>
                </a:solidFill>
                <a:latin typeface="+mn-lt"/>
                <a:ea typeface="+mn-ea"/>
                <a:cs typeface="+mn-cs"/>
              </a:defRPr>
            </a:lvl9pPr>
          </a:lstStyle>
          <a:p>
            <a:pPr eaLnBrk="0" fontAlgn="ctr" hangingPunct="0">
              <a:buFont typeface="Wingdings" pitchFamily="2" charset="2"/>
              <a:buChar char="Ø"/>
              <a:defRPr/>
            </a:pPr>
            <a:r>
              <a:rPr lang="zh-CN" altLang="en-US" sz="2400" b="1" dirty="0">
                <a:solidFill>
                  <a:srgbClr val="FF0000"/>
                </a:solidFill>
                <a:latin typeface="+mj-lt"/>
                <a:ea typeface="黑体" pitchFamily="2" charset="-122"/>
              </a:rPr>
              <a:t>图像分割</a:t>
            </a:r>
          </a:p>
        </p:txBody>
      </p:sp>
    </p:spTree>
    <p:extLst>
      <p:ext uri="{BB962C8B-B14F-4D97-AF65-F5344CB8AC3E}">
        <p14:creationId xmlns:p14="http://schemas.microsoft.com/office/powerpoint/2010/main" val="180846831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olidFill>
                  <a:schemeClr val="bg1"/>
                </a:solidFill>
              </a:rPr>
              <a:t>关键技术</a:t>
            </a:r>
            <a:endParaRPr lang="zh-CN" altLang="en-US" dirty="0">
              <a:solidFill>
                <a:schemeClr val="bg1"/>
              </a:solidFill>
            </a:endParaRPr>
          </a:p>
        </p:txBody>
      </p:sp>
      <p:sp>
        <p:nvSpPr>
          <p:cNvPr id="4" name="Oval 25"/>
          <p:cNvSpPr>
            <a:spLocks noChangeArrowheads="1"/>
          </p:cNvSpPr>
          <p:nvPr/>
        </p:nvSpPr>
        <p:spPr bwMode="gray">
          <a:xfrm>
            <a:off x="565150" y="2401888"/>
            <a:ext cx="2844800" cy="2867025"/>
          </a:xfrm>
          <a:prstGeom prst="ellipse">
            <a:avLst/>
          </a:prstGeom>
          <a:noFill/>
          <a:ln w="9525">
            <a:solidFill>
              <a:srgbClr val="B2B2B2">
                <a:alpha val="50000"/>
              </a:srgbClr>
            </a:solidFill>
            <a:round/>
            <a:headEnd/>
            <a:tailEnd/>
          </a:ln>
          <a:effectLst/>
          <a:extLst>
            <a:ext uri="{909E8E84-426E-40DD-AFC4-6F175D3DCCD1}">
              <a14:hiddenFill xmlns:a14="http://schemas.microsoft.com/office/drawing/2010/main">
                <a:solidFill>
                  <a:schemeClr val="accent1">
                    <a:alpha val="64999"/>
                  </a:scheme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5" name="Group 26"/>
          <p:cNvGrpSpPr>
            <a:grpSpLocks/>
          </p:cNvGrpSpPr>
          <p:nvPr/>
        </p:nvGrpSpPr>
        <p:grpSpPr bwMode="auto">
          <a:xfrm>
            <a:off x="792163" y="2651125"/>
            <a:ext cx="2378075" cy="2425700"/>
            <a:chOff x="579" y="1589"/>
            <a:chExt cx="1358" cy="1358"/>
          </a:xfrm>
          <a:gradFill flip="none" rotWithShape="1">
            <a:gsLst>
              <a:gs pos="0">
                <a:srgbClr val="0066CC">
                  <a:shade val="30000"/>
                  <a:satMod val="115000"/>
                </a:srgbClr>
              </a:gs>
              <a:gs pos="50000">
                <a:srgbClr val="0066CC">
                  <a:shade val="67500"/>
                  <a:satMod val="115000"/>
                </a:srgbClr>
              </a:gs>
              <a:gs pos="100000">
                <a:srgbClr val="0066CC">
                  <a:shade val="100000"/>
                  <a:satMod val="115000"/>
                </a:srgbClr>
              </a:gs>
            </a:gsLst>
            <a:lin ang="13500000" scaled="1"/>
            <a:tileRect/>
          </a:gradFill>
        </p:grpSpPr>
        <p:sp>
          <p:nvSpPr>
            <p:cNvPr id="6" name="Oval 27"/>
            <p:cNvSpPr>
              <a:spLocks noChangeArrowheads="1"/>
            </p:cNvSpPr>
            <p:nvPr/>
          </p:nvSpPr>
          <p:spPr bwMode="gray">
            <a:xfrm>
              <a:off x="579" y="1589"/>
              <a:ext cx="1358" cy="1358"/>
            </a:xfrm>
            <a:prstGeom prst="ellipse">
              <a:avLst/>
            </a:prstGeom>
            <a:grpFill/>
            <a:ln w="38100">
              <a:solidFill>
                <a:srgbClr val="F8F8F8"/>
              </a:solidFill>
              <a:round/>
              <a:headEnd/>
              <a:tailEnd/>
            </a:ln>
            <a:effectLst>
              <a:outerShdw dist="45791" dir="3378596" algn="ctr" rotWithShape="0">
                <a:srgbClr val="5F5F5F">
                  <a:alpha val="50000"/>
                </a:srgbClr>
              </a:outerShdw>
            </a:effectLst>
          </p:spPr>
          <p:txBody>
            <a:bodyPr wrap="none" anchor="ctr"/>
            <a:lstStyle/>
            <a:p>
              <a:endParaRPr lang="zh-CN" altLang="en-US"/>
            </a:p>
          </p:txBody>
        </p:sp>
        <p:sp>
          <p:nvSpPr>
            <p:cNvPr id="7" name="Oval 28"/>
            <p:cNvSpPr>
              <a:spLocks noChangeArrowheads="1"/>
            </p:cNvSpPr>
            <p:nvPr/>
          </p:nvSpPr>
          <p:spPr bwMode="gray">
            <a:xfrm>
              <a:off x="635" y="1642"/>
              <a:ext cx="1245" cy="1246"/>
            </a:xfrm>
            <a:prstGeom prst="ellipse">
              <a:avLst/>
            </a:prstGeom>
            <a:grpFill/>
            <a:ln>
              <a:noFill/>
            </a:ln>
            <a:effectLst>
              <a:outerShdw algn="ctr" rotWithShape="0">
                <a:srgbClr val="000000">
                  <a:alpha val="50000"/>
                </a:srgbClr>
              </a:outerShdw>
            </a:effectLst>
            <a:extLst>
              <a:ext uri="{91240B29-F687-4F45-9708-019B960494DF}">
                <a14:hiddenLine xmlns:a14="http://schemas.microsoft.com/office/drawing/2010/main" w="9525">
                  <a:solidFill>
                    <a:srgbClr val="DDDDDD"/>
                  </a:solidFill>
                  <a:round/>
                  <a:headEnd/>
                  <a:tailEnd/>
                </a14:hiddenLine>
              </a:ext>
            </a:extLst>
          </p:spPr>
          <p:txBody>
            <a:bodyPr wrap="none" anchor="ctr"/>
            <a:lstStyle/>
            <a:p>
              <a:endParaRPr lang="zh-CN" altLang="en-US"/>
            </a:p>
          </p:txBody>
        </p:sp>
        <p:sp>
          <p:nvSpPr>
            <p:cNvPr id="8" name="Oval 29"/>
            <p:cNvSpPr>
              <a:spLocks noChangeArrowheads="1"/>
            </p:cNvSpPr>
            <p:nvPr/>
          </p:nvSpPr>
          <p:spPr bwMode="gray">
            <a:xfrm>
              <a:off x="865" y="1880"/>
              <a:ext cx="797" cy="798"/>
            </a:xfrm>
            <a:prstGeom prst="ellipse">
              <a:avLst/>
            </a:prstGeom>
            <a:grpFill/>
            <a:ln>
              <a:noFill/>
            </a:ln>
            <a:effectLst/>
            <a:extLst>
              <a:ext uri="{91240B29-F687-4F45-9708-019B960494DF}">
                <a14:hiddenLine xmlns:a14="http://schemas.microsoft.com/office/drawing/2010/main" w="9525">
                  <a:solidFill>
                    <a:srgbClr val="B2B2B2"/>
                  </a:solidFill>
                  <a:round/>
                  <a:headEnd/>
                  <a:tailEnd/>
                </a14:hiddenLine>
              </a:ext>
              <a:ext uri="{AF507438-7753-43E0-B8FC-AC1667EBCBE1}">
                <a14:hiddenEffects xmlns:a14="http://schemas.microsoft.com/office/drawing/2010/main">
                  <a:effectLst>
                    <a:outerShdw dist="17961" dir="2700000" algn="ctr" rotWithShape="0">
                      <a:srgbClr val="000000">
                        <a:alpha val="50000"/>
                      </a:srgbClr>
                    </a:outerShdw>
                  </a:effectLst>
                </a14:hiddenEffects>
              </a:ext>
            </a:extLst>
          </p:spPr>
          <p:txBody>
            <a:bodyPr wrap="none" anchor="ctr"/>
            <a:lstStyle/>
            <a:p>
              <a:endParaRPr lang="zh-CN" altLang="en-US"/>
            </a:p>
          </p:txBody>
        </p:sp>
      </p:grpSp>
      <p:sp>
        <p:nvSpPr>
          <p:cNvPr id="9" name="Oval 30"/>
          <p:cNvSpPr>
            <a:spLocks noChangeArrowheads="1"/>
          </p:cNvSpPr>
          <p:nvPr/>
        </p:nvSpPr>
        <p:spPr bwMode="auto">
          <a:xfrm>
            <a:off x="388938" y="2217738"/>
            <a:ext cx="3216275" cy="3246437"/>
          </a:xfrm>
          <a:prstGeom prst="ellipse">
            <a:avLst/>
          </a:prstGeom>
          <a:noFill/>
          <a:ln w="19050">
            <a:solidFill>
              <a:srgbClr val="B2B2B2">
                <a:alpha val="50000"/>
              </a:srgbClr>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 name="Line 31"/>
          <p:cNvSpPr>
            <a:spLocks noChangeShapeType="1"/>
          </p:cNvSpPr>
          <p:nvPr/>
        </p:nvSpPr>
        <p:spPr bwMode="gray">
          <a:xfrm>
            <a:off x="212725" y="3848100"/>
            <a:ext cx="3552825" cy="0"/>
          </a:xfrm>
          <a:prstGeom prst="line">
            <a:avLst/>
          </a:prstGeom>
          <a:noFill/>
          <a:ln w="12700">
            <a:solidFill>
              <a:srgbClr val="808080">
                <a:alpha val="50000"/>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 name="Line 32"/>
          <p:cNvSpPr>
            <a:spLocks noChangeShapeType="1"/>
          </p:cNvSpPr>
          <p:nvPr/>
        </p:nvSpPr>
        <p:spPr bwMode="gray">
          <a:xfrm>
            <a:off x="1989138" y="1978025"/>
            <a:ext cx="0" cy="3736975"/>
          </a:xfrm>
          <a:prstGeom prst="line">
            <a:avLst/>
          </a:prstGeom>
          <a:noFill/>
          <a:ln w="12700">
            <a:solidFill>
              <a:srgbClr val="808080">
                <a:alpha val="50000"/>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12" name="Group 33"/>
          <p:cNvGrpSpPr>
            <a:grpSpLocks/>
          </p:cNvGrpSpPr>
          <p:nvPr/>
        </p:nvGrpSpPr>
        <p:grpSpPr bwMode="auto">
          <a:xfrm>
            <a:off x="2559050" y="2200275"/>
            <a:ext cx="339725" cy="339725"/>
            <a:chOff x="2928" y="2208"/>
            <a:chExt cx="262" cy="262"/>
          </a:xfrm>
          <a:solidFill>
            <a:srgbClr val="00B0F0"/>
          </a:solidFill>
        </p:grpSpPr>
        <p:sp>
          <p:nvSpPr>
            <p:cNvPr id="13" name="Oval 34"/>
            <p:cNvSpPr>
              <a:spLocks noChangeArrowheads="1"/>
            </p:cNvSpPr>
            <p:nvPr/>
          </p:nvSpPr>
          <p:spPr bwMode="gray">
            <a:xfrm>
              <a:off x="2928" y="2208"/>
              <a:ext cx="262" cy="262"/>
            </a:xfrm>
            <a:prstGeom prst="ellipse">
              <a:avLst/>
            </a:prstGeom>
            <a:grpFill/>
            <a:ln w="12700">
              <a:solidFill>
                <a:srgbClr val="0066CC"/>
              </a:solidFill>
              <a:round/>
              <a:headEnd/>
              <a:tailEnd/>
            </a:ln>
            <a:effectLst>
              <a:outerShdw dist="35921" dir="2700000" algn="ctr" rotWithShape="0">
                <a:srgbClr val="1C1C1C">
                  <a:alpha val="50000"/>
                </a:srgbClr>
              </a:outerShdw>
            </a:effectLst>
          </p:spPr>
          <p:txBody>
            <a:bodyPr wrap="none" anchor="ctr"/>
            <a:lstStyle/>
            <a:p>
              <a:endParaRPr lang="zh-CN" altLang="en-US"/>
            </a:p>
          </p:txBody>
        </p:sp>
        <p:sp>
          <p:nvSpPr>
            <p:cNvPr id="14" name="Oval 35"/>
            <p:cNvSpPr>
              <a:spLocks noChangeArrowheads="1"/>
            </p:cNvSpPr>
            <p:nvPr/>
          </p:nvSpPr>
          <p:spPr bwMode="gray">
            <a:xfrm>
              <a:off x="2949" y="2230"/>
              <a:ext cx="218" cy="218"/>
            </a:xfrm>
            <a:prstGeom prst="ellipse">
              <a:avLst/>
            </a:prstGeom>
            <a:grpFill/>
            <a:ln w="12700">
              <a:solidFill>
                <a:srgbClr val="DDDDDD"/>
              </a:solidFill>
              <a:round/>
              <a:headEnd/>
              <a:tailEnd/>
            </a:ln>
            <a:effectLst/>
            <a:extLst>
              <a:ext uri="{AF507438-7753-43E0-B8FC-AC1667EBCBE1}">
                <a14:hiddenEffects xmlns:a14="http://schemas.microsoft.com/office/drawing/2010/main">
                  <a:effectLst>
                    <a:outerShdw dist="17961" dir="2700000" algn="ctr" rotWithShape="0">
                      <a:srgbClr val="000000">
                        <a:alpha val="50000"/>
                      </a:srgbClr>
                    </a:outerShdw>
                  </a:effectLst>
                </a14:hiddenEffects>
              </a:ext>
            </a:extLst>
          </p:spPr>
          <p:txBody>
            <a:bodyPr wrap="none" anchor="ctr"/>
            <a:lstStyle/>
            <a:p>
              <a:endParaRPr lang="zh-CN" altLang="en-US"/>
            </a:p>
          </p:txBody>
        </p:sp>
      </p:grpSp>
      <p:sp>
        <p:nvSpPr>
          <p:cNvPr id="15" name="Rectangle 36"/>
          <p:cNvSpPr>
            <a:spLocks noChangeArrowheads="1"/>
          </p:cNvSpPr>
          <p:nvPr/>
        </p:nvSpPr>
        <p:spPr bwMode="black">
          <a:xfrm>
            <a:off x="3864601" y="3652790"/>
            <a:ext cx="2376264" cy="461665"/>
          </a:xfrm>
          <a:prstGeom prst="rect">
            <a:avLst/>
          </a:prstGeom>
          <a:noFill/>
          <a:ln>
            <a:noFill/>
          </a:ln>
          <a:effectLst/>
          <a:extLst>
            <a:ext uri="{909E8E84-426E-40DD-AFC4-6F175D3DCCD1}">
              <a14:hiddenFill xmlns:a14="http://schemas.microsoft.com/office/drawing/2010/main">
                <a:gradFill rotWithShape="1">
                  <a:gsLst>
                    <a:gs pos="0">
                      <a:schemeClr val="accent2"/>
                    </a:gs>
                    <a:gs pos="100000">
                      <a:schemeClr val="accent2">
                        <a:gamma/>
                        <a:tint val="73725"/>
                        <a:invGamma/>
                      </a:schemeClr>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50000"/>
                    </a:schemeClr>
                  </a:outerShdw>
                </a:effectLst>
              </a14:hiddenEffects>
            </a:ext>
          </a:extLst>
        </p:spPr>
        <p:txBody>
          <a:bodyPr wrap="square">
            <a:spAutoFit/>
          </a:bodyPr>
          <a:lstStyle/>
          <a:p>
            <a:pPr algn="l"/>
            <a:r>
              <a:rPr lang="zh-CN" altLang="en-US" sz="2400" b="1" i="0" spc="200" dirty="0" smtClean="0">
                <a:solidFill>
                  <a:srgbClr val="080808"/>
                </a:solidFill>
                <a:latin typeface="楷体_GB2312" pitchFamily="49" charset="-122"/>
                <a:ea typeface="楷体_GB2312" pitchFamily="49" charset="-122"/>
              </a:rPr>
              <a:t>色彩量化</a:t>
            </a:r>
            <a:endParaRPr lang="en-US" altLang="zh-CN" sz="2400" b="1" i="0" spc="200" dirty="0">
              <a:solidFill>
                <a:srgbClr val="080808"/>
              </a:solidFill>
              <a:latin typeface="楷体_GB2312" pitchFamily="49" charset="-122"/>
              <a:ea typeface="楷体_GB2312" pitchFamily="49" charset="-122"/>
            </a:endParaRPr>
          </a:p>
        </p:txBody>
      </p:sp>
      <p:sp>
        <p:nvSpPr>
          <p:cNvPr id="17" name="Text Box 41"/>
          <p:cNvSpPr txBox="1">
            <a:spLocks noChangeArrowheads="1"/>
          </p:cNvSpPr>
          <p:nvPr/>
        </p:nvSpPr>
        <p:spPr bwMode="gray">
          <a:xfrm>
            <a:off x="984894" y="3580162"/>
            <a:ext cx="1987550" cy="584775"/>
          </a:xfrm>
          <a:prstGeom prst="rect">
            <a:avLst/>
          </a:prstGeom>
          <a:noFill/>
          <a:ln>
            <a:noFill/>
          </a:ln>
          <a:effectLst>
            <a:outerShdw dist="28398" dir="1593903" algn="ctr" rotWithShape="0">
              <a:srgbClr val="1C1C1C"/>
            </a:outerShdw>
          </a:effectLst>
          <a:extLst>
            <a:ext uri="{909E8E84-426E-40DD-AFC4-6F175D3DCCD1}">
              <a14:hiddenFill xmlns:a14="http://schemas.microsoft.com/office/drawing/2010/main">
                <a:gradFill rotWithShape="1">
                  <a:gsLst>
                    <a:gs pos="0">
                      <a:schemeClr val="accent2"/>
                    </a:gs>
                    <a:gs pos="100000">
                      <a:schemeClr val="accent2">
                        <a:gamma/>
                        <a:tint val="73725"/>
                        <a:invGamma/>
                      </a:schemeClr>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Lst>
        </p:spPr>
        <p:txBody>
          <a:bodyPr>
            <a:spAutoFit/>
          </a:bodyPr>
          <a:lstStyle/>
          <a:p>
            <a:pPr algn="ctr">
              <a:spcBef>
                <a:spcPct val="50000"/>
              </a:spcBef>
            </a:pPr>
            <a:r>
              <a:rPr lang="zh-CN" altLang="en-US" sz="3200" b="1" i="0" dirty="0" smtClean="0">
                <a:solidFill>
                  <a:srgbClr val="F8F8F8"/>
                </a:solidFill>
                <a:latin typeface="Times New Roman" charset="0"/>
                <a:ea typeface="宋体" charset="-122"/>
              </a:rPr>
              <a:t>关键技术</a:t>
            </a:r>
            <a:endParaRPr lang="en-US" altLang="zh-CN" sz="3200" b="1" i="0" dirty="0">
              <a:solidFill>
                <a:srgbClr val="F8F8F8"/>
              </a:solidFill>
              <a:latin typeface="Times New Roman" charset="0"/>
              <a:ea typeface="宋体" charset="-122"/>
            </a:endParaRPr>
          </a:p>
        </p:txBody>
      </p:sp>
      <p:grpSp>
        <p:nvGrpSpPr>
          <p:cNvPr id="18" name="Group 42"/>
          <p:cNvGrpSpPr>
            <a:grpSpLocks/>
          </p:cNvGrpSpPr>
          <p:nvPr/>
        </p:nvGrpSpPr>
        <p:grpSpPr bwMode="auto">
          <a:xfrm>
            <a:off x="3270250" y="2905125"/>
            <a:ext cx="339725" cy="339725"/>
            <a:chOff x="2928" y="2208"/>
            <a:chExt cx="262" cy="262"/>
          </a:xfrm>
          <a:solidFill>
            <a:srgbClr val="92D050"/>
          </a:solidFill>
        </p:grpSpPr>
        <p:sp>
          <p:nvSpPr>
            <p:cNvPr id="19" name="Oval 43"/>
            <p:cNvSpPr>
              <a:spLocks noChangeArrowheads="1"/>
            </p:cNvSpPr>
            <p:nvPr/>
          </p:nvSpPr>
          <p:spPr bwMode="gray">
            <a:xfrm>
              <a:off x="2928" y="2208"/>
              <a:ext cx="262" cy="262"/>
            </a:xfrm>
            <a:prstGeom prst="ellipse">
              <a:avLst/>
            </a:prstGeom>
            <a:grpFill/>
            <a:ln w="12700">
              <a:solidFill>
                <a:srgbClr val="F8F8F8"/>
              </a:solidFill>
              <a:round/>
              <a:headEnd/>
              <a:tailEnd/>
            </a:ln>
            <a:effectLst>
              <a:outerShdw dist="35921" dir="2700000" algn="ctr" rotWithShape="0">
                <a:srgbClr val="1C1C1C">
                  <a:alpha val="50000"/>
                </a:srgbClr>
              </a:outerShdw>
            </a:effectLst>
          </p:spPr>
          <p:txBody>
            <a:bodyPr wrap="none" anchor="ctr"/>
            <a:lstStyle/>
            <a:p>
              <a:endParaRPr lang="zh-CN" altLang="en-US"/>
            </a:p>
          </p:txBody>
        </p:sp>
        <p:sp>
          <p:nvSpPr>
            <p:cNvPr id="20" name="Oval 44"/>
            <p:cNvSpPr>
              <a:spLocks noChangeArrowheads="1"/>
            </p:cNvSpPr>
            <p:nvPr/>
          </p:nvSpPr>
          <p:spPr bwMode="gray">
            <a:xfrm>
              <a:off x="2949" y="2230"/>
              <a:ext cx="218" cy="218"/>
            </a:xfrm>
            <a:prstGeom prst="ellipse">
              <a:avLst/>
            </a:prstGeom>
            <a:grpFill/>
            <a:ln>
              <a:noFill/>
            </a:ln>
            <a:effectLst/>
            <a:extLst>
              <a:ext uri="{91240B29-F687-4F45-9708-019B960494DF}">
                <a14:hiddenLine xmlns:a14="http://schemas.microsoft.com/office/drawing/2010/main" w="12700">
                  <a:solidFill>
                    <a:srgbClr val="DDDDDD"/>
                  </a:solidFill>
                  <a:round/>
                  <a:headEnd/>
                  <a:tailEnd/>
                </a14:hiddenLine>
              </a:ext>
              <a:ext uri="{AF507438-7753-43E0-B8FC-AC1667EBCBE1}">
                <a14:hiddenEffects xmlns:a14="http://schemas.microsoft.com/office/drawing/2010/main">
                  <a:effectLst>
                    <a:outerShdw dist="17961" dir="2700000" algn="ctr" rotWithShape="0">
                      <a:srgbClr val="000000">
                        <a:alpha val="50000"/>
                      </a:srgbClr>
                    </a:outerShdw>
                  </a:effectLst>
                </a14:hiddenEffects>
              </a:ext>
            </a:extLst>
          </p:spPr>
          <p:txBody>
            <a:bodyPr wrap="none" anchor="ctr"/>
            <a:lstStyle/>
            <a:p>
              <a:endParaRPr lang="zh-CN" altLang="en-US"/>
            </a:p>
          </p:txBody>
        </p:sp>
      </p:grpSp>
      <p:grpSp>
        <p:nvGrpSpPr>
          <p:cNvPr id="21" name="Group 45"/>
          <p:cNvGrpSpPr>
            <a:grpSpLocks/>
          </p:cNvGrpSpPr>
          <p:nvPr/>
        </p:nvGrpSpPr>
        <p:grpSpPr bwMode="auto">
          <a:xfrm>
            <a:off x="3502025" y="3673475"/>
            <a:ext cx="339725" cy="339725"/>
            <a:chOff x="2928" y="2208"/>
            <a:chExt cx="262" cy="262"/>
          </a:xfrm>
          <a:solidFill>
            <a:srgbClr val="FF33CC"/>
          </a:solidFill>
        </p:grpSpPr>
        <p:sp>
          <p:nvSpPr>
            <p:cNvPr id="22" name="Oval 46"/>
            <p:cNvSpPr>
              <a:spLocks noChangeArrowheads="1"/>
            </p:cNvSpPr>
            <p:nvPr/>
          </p:nvSpPr>
          <p:spPr bwMode="gray">
            <a:xfrm>
              <a:off x="2928" y="2208"/>
              <a:ext cx="262" cy="262"/>
            </a:xfrm>
            <a:prstGeom prst="ellipse">
              <a:avLst/>
            </a:prstGeom>
            <a:grpFill/>
            <a:ln w="12700">
              <a:solidFill>
                <a:srgbClr val="F8F8F8"/>
              </a:solidFill>
              <a:round/>
              <a:headEnd/>
              <a:tailEnd/>
            </a:ln>
            <a:effectLst>
              <a:outerShdw dist="35921" dir="2700000" algn="ctr" rotWithShape="0">
                <a:srgbClr val="1C1C1C">
                  <a:alpha val="50000"/>
                </a:srgbClr>
              </a:outerShdw>
            </a:effectLst>
          </p:spPr>
          <p:txBody>
            <a:bodyPr wrap="none" anchor="ctr"/>
            <a:lstStyle/>
            <a:p>
              <a:endParaRPr lang="zh-CN" altLang="en-US"/>
            </a:p>
          </p:txBody>
        </p:sp>
        <p:sp>
          <p:nvSpPr>
            <p:cNvPr id="23" name="Oval 47"/>
            <p:cNvSpPr>
              <a:spLocks noChangeArrowheads="1"/>
            </p:cNvSpPr>
            <p:nvPr/>
          </p:nvSpPr>
          <p:spPr bwMode="gray">
            <a:xfrm>
              <a:off x="2949" y="2230"/>
              <a:ext cx="218" cy="218"/>
            </a:xfrm>
            <a:prstGeom prst="ellipse">
              <a:avLst/>
            </a:prstGeom>
            <a:grpFill/>
            <a:ln>
              <a:noFill/>
            </a:ln>
            <a:effectLst/>
            <a:extLst>
              <a:ext uri="{91240B29-F687-4F45-9708-019B960494DF}">
                <a14:hiddenLine xmlns:a14="http://schemas.microsoft.com/office/drawing/2010/main" w="12700">
                  <a:solidFill>
                    <a:srgbClr val="DDDDDD"/>
                  </a:solidFill>
                  <a:round/>
                  <a:headEnd/>
                  <a:tailEnd/>
                </a14:hiddenLine>
              </a:ext>
              <a:ext uri="{AF507438-7753-43E0-B8FC-AC1667EBCBE1}">
                <a14:hiddenEffects xmlns:a14="http://schemas.microsoft.com/office/drawing/2010/main">
                  <a:effectLst>
                    <a:outerShdw dist="17961" dir="2700000" algn="ctr" rotWithShape="0">
                      <a:srgbClr val="000000">
                        <a:alpha val="50000"/>
                      </a:srgbClr>
                    </a:outerShdw>
                  </a:effectLst>
                </a14:hiddenEffects>
              </a:ext>
            </a:extLst>
          </p:spPr>
          <p:txBody>
            <a:bodyPr wrap="none" anchor="ctr"/>
            <a:lstStyle/>
            <a:p>
              <a:endParaRPr lang="zh-CN" altLang="en-US"/>
            </a:p>
          </p:txBody>
        </p:sp>
      </p:grpSp>
      <p:grpSp>
        <p:nvGrpSpPr>
          <p:cNvPr id="24" name="Group 48"/>
          <p:cNvGrpSpPr>
            <a:grpSpLocks/>
          </p:cNvGrpSpPr>
          <p:nvPr/>
        </p:nvGrpSpPr>
        <p:grpSpPr bwMode="auto">
          <a:xfrm>
            <a:off x="3260725" y="4489450"/>
            <a:ext cx="339725" cy="339725"/>
            <a:chOff x="2928" y="2208"/>
            <a:chExt cx="262" cy="262"/>
          </a:xfrm>
          <a:solidFill>
            <a:schemeClr val="accent2">
              <a:lumMod val="60000"/>
              <a:lumOff val="40000"/>
            </a:schemeClr>
          </a:solidFill>
        </p:grpSpPr>
        <p:sp>
          <p:nvSpPr>
            <p:cNvPr id="25" name="Oval 49"/>
            <p:cNvSpPr>
              <a:spLocks noChangeArrowheads="1"/>
            </p:cNvSpPr>
            <p:nvPr/>
          </p:nvSpPr>
          <p:spPr bwMode="gray">
            <a:xfrm>
              <a:off x="2928" y="2208"/>
              <a:ext cx="262" cy="262"/>
            </a:xfrm>
            <a:prstGeom prst="ellipse">
              <a:avLst/>
            </a:prstGeom>
            <a:grpFill/>
            <a:ln w="12700">
              <a:solidFill>
                <a:srgbClr val="F8F8F8"/>
              </a:solidFill>
              <a:round/>
              <a:headEnd/>
              <a:tailEnd/>
            </a:ln>
            <a:effectLst>
              <a:outerShdw dist="35921" dir="2700000" algn="ctr" rotWithShape="0">
                <a:srgbClr val="1C1C1C">
                  <a:alpha val="50000"/>
                </a:srgbClr>
              </a:outerShdw>
            </a:effectLst>
          </p:spPr>
          <p:txBody>
            <a:bodyPr wrap="none" anchor="ctr"/>
            <a:lstStyle/>
            <a:p>
              <a:endParaRPr lang="zh-CN" altLang="en-US"/>
            </a:p>
          </p:txBody>
        </p:sp>
        <p:sp>
          <p:nvSpPr>
            <p:cNvPr id="26" name="Oval 50"/>
            <p:cNvSpPr>
              <a:spLocks noChangeArrowheads="1"/>
            </p:cNvSpPr>
            <p:nvPr/>
          </p:nvSpPr>
          <p:spPr bwMode="gray">
            <a:xfrm>
              <a:off x="2949" y="2230"/>
              <a:ext cx="218" cy="218"/>
            </a:xfrm>
            <a:prstGeom prst="ellipse">
              <a:avLst/>
            </a:prstGeom>
            <a:grpFill/>
            <a:ln w="12700">
              <a:solidFill>
                <a:srgbClr val="DDDDDD"/>
              </a:solidFill>
              <a:round/>
              <a:headEnd/>
              <a:tailEnd/>
            </a:ln>
            <a:effectLst/>
            <a:extLst>
              <a:ext uri="{AF507438-7753-43E0-B8FC-AC1667EBCBE1}">
                <a14:hiddenEffects xmlns:a14="http://schemas.microsoft.com/office/drawing/2010/main">
                  <a:effectLst>
                    <a:outerShdw dist="17961" dir="2700000" algn="ctr" rotWithShape="0">
                      <a:srgbClr val="000000">
                        <a:alpha val="50000"/>
                      </a:srgbClr>
                    </a:outerShdw>
                  </a:effectLst>
                </a14:hiddenEffects>
              </a:ext>
            </a:extLst>
          </p:spPr>
          <p:txBody>
            <a:bodyPr wrap="none" anchor="ctr"/>
            <a:lstStyle/>
            <a:p>
              <a:endParaRPr lang="zh-CN" altLang="en-US"/>
            </a:p>
          </p:txBody>
        </p:sp>
      </p:grpSp>
      <p:grpSp>
        <p:nvGrpSpPr>
          <p:cNvPr id="27" name="Group 51"/>
          <p:cNvGrpSpPr>
            <a:grpSpLocks/>
          </p:cNvGrpSpPr>
          <p:nvPr/>
        </p:nvGrpSpPr>
        <p:grpSpPr bwMode="auto">
          <a:xfrm>
            <a:off x="2635250" y="5111750"/>
            <a:ext cx="339725" cy="339725"/>
            <a:chOff x="2928" y="2208"/>
            <a:chExt cx="262" cy="262"/>
          </a:xfrm>
          <a:solidFill>
            <a:srgbClr val="FFFF00"/>
          </a:solidFill>
        </p:grpSpPr>
        <p:sp>
          <p:nvSpPr>
            <p:cNvPr id="28" name="Oval 52"/>
            <p:cNvSpPr>
              <a:spLocks noChangeArrowheads="1"/>
            </p:cNvSpPr>
            <p:nvPr/>
          </p:nvSpPr>
          <p:spPr bwMode="gray">
            <a:xfrm>
              <a:off x="2928" y="2208"/>
              <a:ext cx="262" cy="262"/>
            </a:xfrm>
            <a:prstGeom prst="ellipse">
              <a:avLst/>
            </a:prstGeom>
            <a:grpFill/>
            <a:ln w="12700">
              <a:solidFill>
                <a:srgbClr val="F8F8F8"/>
              </a:solidFill>
              <a:round/>
              <a:headEnd/>
              <a:tailEnd/>
            </a:ln>
            <a:effectLst>
              <a:outerShdw dist="35921" dir="2700000" algn="ctr" rotWithShape="0">
                <a:srgbClr val="1C1C1C">
                  <a:alpha val="50000"/>
                </a:srgbClr>
              </a:outerShdw>
            </a:effectLst>
          </p:spPr>
          <p:txBody>
            <a:bodyPr wrap="none" anchor="ctr"/>
            <a:lstStyle/>
            <a:p>
              <a:endParaRPr lang="zh-CN" altLang="en-US"/>
            </a:p>
          </p:txBody>
        </p:sp>
        <p:sp>
          <p:nvSpPr>
            <p:cNvPr id="29" name="Oval 53"/>
            <p:cNvSpPr>
              <a:spLocks noChangeArrowheads="1"/>
            </p:cNvSpPr>
            <p:nvPr/>
          </p:nvSpPr>
          <p:spPr bwMode="gray">
            <a:xfrm>
              <a:off x="2949" y="2230"/>
              <a:ext cx="218" cy="218"/>
            </a:xfrm>
            <a:prstGeom prst="ellipse">
              <a:avLst/>
            </a:prstGeom>
            <a:grpFill/>
            <a:ln>
              <a:noFill/>
            </a:ln>
            <a:effectLst/>
            <a:extLst>
              <a:ext uri="{91240B29-F687-4F45-9708-019B960494DF}">
                <a14:hiddenLine xmlns:a14="http://schemas.microsoft.com/office/drawing/2010/main" w="12700">
                  <a:solidFill>
                    <a:srgbClr val="DDDDDD"/>
                  </a:solidFill>
                  <a:round/>
                  <a:headEnd/>
                  <a:tailEnd/>
                </a14:hiddenLine>
              </a:ext>
              <a:ext uri="{AF507438-7753-43E0-B8FC-AC1667EBCBE1}">
                <a14:hiddenEffects xmlns:a14="http://schemas.microsoft.com/office/drawing/2010/main">
                  <a:effectLst>
                    <a:outerShdw dist="17961" dir="2700000" algn="ctr" rotWithShape="0">
                      <a:srgbClr val="000000">
                        <a:alpha val="50000"/>
                      </a:srgbClr>
                    </a:outerShdw>
                  </a:effectLst>
                </a14:hiddenEffects>
              </a:ext>
            </a:extLst>
          </p:spPr>
          <p:txBody>
            <a:bodyPr wrap="none" anchor="ctr"/>
            <a:lstStyle/>
            <a:p>
              <a:endParaRPr lang="zh-CN" altLang="en-US"/>
            </a:p>
          </p:txBody>
        </p:sp>
      </p:grpSp>
      <p:sp>
        <p:nvSpPr>
          <p:cNvPr id="33" name="Rectangle 36"/>
          <p:cNvSpPr>
            <a:spLocks noChangeArrowheads="1"/>
          </p:cNvSpPr>
          <p:nvPr/>
        </p:nvSpPr>
        <p:spPr bwMode="black">
          <a:xfrm>
            <a:off x="3850065" y="4428479"/>
            <a:ext cx="1800200" cy="461665"/>
          </a:xfrm>
          <a:prstGeom prst="rect">
            <a:avLst/>
          </a:prstGeom>
          <a:noFill/>
          <a:ln>
            <a:noFill/>
          </a:ln>
          <a:effectLst/>
          <a:extLst>
            <a:ext uri="{909E8E84-426E-40DD-AFC4-6F175D3DCCD1}">
              <a14:hiddenFill xmlns:a14="http://schemas.microsoft.com/office/drawing/2010/main">
                <a:gradFill rotWithShape="1">
                  <a:gsLst>
                    <a:gs pos="0">
                      <a:schemeClr val="accent2"/>
                    </a:gs>
                    <a:gs pos="100000">
                      <a:schemeClr val="accent2">
                        <a:gamma/>
                        <a:tint val="73725"/>
                        <a:invGamma/>
                      </a:schemeClr>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50000"/>
                    </a:schemeClr>
                  </a:outerShdw>
                </a:effectLst>
              </a14:hiddenEffects>
            </a:ext>
          </a:extLst>
        </p:spPr>
        <p:txBody>
          <a:bodyPr wrap="square">
            <a:spAutoFit/>
          </a:bodyPr>
          <a:lstStyle/>
          <a:p>
            <a:pPr algn="l"/>
            <a:r>
              <a:rPr lang="zh-CN" altLang="en-US" sz="2400" b="1" i="0" spc="200" dirty="0" smtClean="0">
                <a:latin typeface="楷体_GB2312" pitchFamily="49" charset="-122"/>
                <a:ea typeface="楷体_GB2312" pitchFamily="49" charset="-122"/>
              </a:rPr>
              <a:t>图像分割</a:t>
            </a:r>
            <a:endParaRPr lang="en-US" altLang="zh-CN" sz="2400" b="1" i="0" spc="200" dirty="0">
              <a:latin typeface="楷体_GB2312" pitchFamily="49" charset="-122"/>
              <a:ea typeface="楷体_GB2312" pitchFamily="49" charset="-122"/>
            </a:endParaRPr>
          </a:p>
        </p:txBody>
      </p:sp>
      <p:sp>
        <p:nvSpPr>
          <p:cNvPr id="34" name="Rectangle 36"/>
          <p:cNvSpPr>
            <a:spLocks noChangeArrowheads="1"/>
          </p:cNvSpPr>
          <p:nvPr/>
        </p:nvSpPr>
        <p:spPr bwMode="black">
          <a:xfrm>
            <a:off x="3758974" y="2844154"/>
            <a:ext cx="4098410" cy="461665"/>
          </a:xfrm>
          <a:prstGeom prst="rect">
            <a:avLst/>
          </a:prstGeom>
          <a:noFill/>
          <a:ln>
            <a:noFill/>
          </a:ln>
          <a:effectLst/>
          <a:extLst>
            <a:ext uri="{909E8E84-426E-40DD-AFC4-6F175D3DCCD1}">
              <a14:hiddenFill xmlns:a14="http://schemas.microsoft.com/office/drawing/2010/main">
                <a:gradFill rotWithShape="1">
                  <a:gsLst>
                    <a:gs pos="0">
                      <a:schemeClr val="accent2"/>
                    </a:gs>
                    <a:gs pos="100000">
                      <a:schemeClr val="accent2">
                        <a:gamma/>
                        <a:tint val="73725"/>
                        <a:invGamma/>
                      </a:schemeClr>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50000"/>
                    </a:schemeClr>
                  </a:outerShdw>
                </a:effectLst>
              </a14:hiddenEffects>
            </a:ext>
          </a:extLst>
        </p:spPr>
        <p:txBody>
          <a:bodyPr wrap="square">
            <a:spAutoFit/>
          </a:bodyPr>
          <a:lstStyle/>
          <a:p>
            <a:r>
              <a:rPr lang="zh-CN" altLang="en-US" sz="2400" b="1" dirty="0" smtClean="0">
                <a:solidFill>
                  <a:srgbClr val="080808"/>
                </a:solidFill>
                <a:latin typeface="楷体_GB2312" pitchFamily="49" charset="-122"/>
                <a:ea typeface="楷体_GB2312" pitchFamily="49" charset="-122"/>
              </a:rPr>
              <a:t>图像预处理</a:t>
            </a:r>
            <a:endParaRPr lang="en-US" altLang="zh-CN" sz="2400" b="1" dirty="0">
              <a:solidFill>
                <a:srgbClr val="080808"/>
              </a:solidFill>
              <a:latin typeface="楷体_GB2312" pitchFamily="49" charset="-122"/>
              <a:ea typeface="楷体_GB2312" pitchFamily="49" charset="-122"/>
            </a:endParaRPr>
          </a:p>
        </p:txBody>
      </p:sp>
      <p:sp>
        <p:nvSpPr>
          <p:cNvPr id="35" name="Rectangle 36"/>
          <p:cNvSpPr>
            <a:spLocks noChangeArrowheads="1"/>
          </p:cNvSpPr>
          <p:nvPr/>
        </p:nvSpPr>
        <p:spPr bwMode="black">
          <a:xfrm>
            <a:off x="3140929" y="5140277"/>
            <a:ext cx="4212482" cy="461665"/>
          </a:xfrm>
          <a:prstGeom prst="rect">
            <a:avLst/>
          </a:prstGeom>
          <a:noFill/>
          <a:ln>
            <a:noFill/>
          </a:ln>
          <a:effectLst/>
          <a:extLst>
            <a:ext uri="{909E8E84-426E-40DD-AFC4-6F175D3DCCD1}">
              <a14:hiddenFill xmlns:a14="http://schemas.microsoft.com/office/drawing/2010/main">
                <a:gradFill rotWithShape="1">
                  <a:gsLst>
                    <a:gs pos="0">
                      <a:schemeClr val="accent2"/>
                    </a:gs>
                    <a:gs pos="100000">
                      <a:schemeClr val="accent2">
                        <a:gamma/>
                        <a:tint val="73725"/>
                        <a:invGamma/>
                      </a:schemeClr>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50000"/>
                    </a:schemeClr>
                  </a:outerShdw>
                </a:effectLst>
              </a14:hiddenEffects>
            </a:ext>
          </a:extLst>
        </p:spPr>
        <p:txBody>
          <a:bodyPr wrap="square">
            <a:spAutoFit/>
          </a:bodyPr>
          <a:lstStyle/>
          <a:p>
            <a:pPr algn="l"/>
            <a:r>
              <a:rPr lang="zh-CN" altLang="en-US" sz="2400" b="1" i="0" spc="200" dirty="0" smtClean="0">
                <a:solidFill>
                  <a:srgbClr val="FF0000"/>
                </a:solidFill>
                <a:latin typeface="楷体_GB2312" pitchFamily="49" charset="-122"/>
                <a:ea typeface="楷体_GB2312" pitchFamily="49" charset="-122"/>
              </a:rPr>
              <a:t>温度识别</a:t>
            </a:r>
            <a:endParaRPr lang="en-US" altLang="zh-CN" sz="2400" b="1" i="0" spc="200" dirty="0">
              <a:solidFill>
                <a:srgbClr val="FF0000"/>
              </a:solidFill>
              <a:latin typeface="楷体_GB2312" pitchFamily="49" charset="-122"/>
              <a:ea typeface="楷体_GB2312" pitchFamily="49" charset="-122"/>
            </a:endParaRPr>
          </a:p>
        </p:txBody>
      </p:sp>
      <p:sp>
        <p:nvSpPr>
          <p:cNvPr id="32" name="Rectangle 36"/>
          <p:cNvSpPr>
            <a:spLocks noChangeArrowheads="1"/>
          </p:cNvSpPr>
          <p:nvPr/>
        </p:nvSpPr>
        <p:spPr bwMode="black">
          <a:xfrm>
            <a:off x="3131502" y="2090785"/>
            <a:ext cx="4098410" cy="461665"/>
          </a:xfrm>
          <a:prstGeom prst="rect">
            <a:avLst/>
          </a:prstGeom>
          <a:noFill/>
          <a:ln>
            <a:noFill/>
          </a:ln>
          <a:effectLst/>
          <a:extLst>
            <a:ext uri="{909E8E84-426E-40DD-AFC4-6F175D3DCCD1}">
              <a14:hiddenFill xmlns:a14="http://schemas.microsoft.com/office/drawing/2010/main">
                <a:gradFill rotWithShape="1">
                  <a:gsLst>
                    <a:gs pos="0">
                      <a:schemeClr val="accent2"/>
                    </a:gs>
                    <a:gs pos="100000">
                      <a:schemeClr val="accent2">
                        <a:gamma/>
                        <a:tint val="73725"/>
                        <a:invGamma/>
                      </a:schemeClr>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50000"/>
                    </a:schemeClr>
                  </a:outerShdw>
                </a:effectLst>
              </a14:hiddenEffects>
            </a:ext>
          </a:extLst>
        </p:spPr>
        <p:txBody>
          <a:bodyPr wrap="square">
            <a:spAutoFit/>
          </a:bodyPr>
          <a:lstStyle/>
          <a:p>
            <a:r>
              <a:rPr lang="zh-CN" altLang="en-US" sz="2400" b="1" dirty="0" smtClean="0">
                <a:latin typeface="楷体_GB2312" pitchFamily="49" charset="-122"/>
                <a:ea typeface="楷体_GB2312" pitchFamily="49" charset="-122"/>
              </a:rPr>
              <a:t>标准色谱数据库</a:t>
            </a:r>
            <a:endParaRPr lang="en-US" altLang="zh-CN" sz="2400" b="1" dirty="0">
              <a:latin typeface="楷体_GB2312" pitchFamily="49" charset="-122"/>
              <a:ea typeface="楷体_GB2312" pitchFamily="49" charset="-122"/>
            </a:endParaRPr>
          </a:p>
        </p:txBody>
      </p:sp>
    </p:spTree>
    <p:custDataLst>
      <p:tags r:id="rId1"/>
    </p:custDataLst>
    <p:extLst>
      <p:ext uri="{BB962C8B-B14F-4D97-AF65-F5344CB8AC3E}">
        <p14:creationId xmlns:p14="http://schemas.microsoft.com/office/powerpoint/2010/main" val="1107076890"/>
      </p:ext>
    </p:extLst>
  </p:cSld>
  <p:clrMapOvr>
    <a:masterClrMapping/>
  </p:clrMapOvr>
  <p:transition advTm="6310"/>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bg1"/>
                </a:solidFill>
              </a:rPr>
              <a:t>关键技术</a:t>
            </a:r>
            <a:endParaRPr lang="zh-CN" altLang="en-US" dirty="0"/>
          </a:p>
        </p:txBody>
      </p:sp>
      <p:sp>
        <p:nvSpPr>
          <p:cNvPr id="8" name="内容占位符 3"/>
          <p:cNvSpPr txBox="1">
            <a:spLocks/>
          </p:cNvSpPr>
          <p:nvPr/>
        </p:nvSpPr>
        <p:spPr bwMode="auto">
          <a:xfrm>
            <a:off x="539750" y="981075"/>
            <a:ext cx="8604250" cy="575717"/>
          </a:xfrm>
          <a:prstGeom prst="rect">
            <a:avLst/>
          </a:prstGeom>
          <a:ln w="9525" cap="flat" cmpd="sng" algn="ctr">
            <a:solidFill>
              <a:schemeClr val="accent3">
                <a:shade val="95000"/>
                <a:satMod val="105000"/>
              </a:schemeClr>
            </a:solidFill>
            <a:prstDash val="solid"/>
            <a:headEnd/>
            <a:tailEnd/>
          </a:ln>
          <a:extLst/>
        </p:spPr>
        <p:style>
          <a:lnRef idx="1">
            <a:schemeClr val="accent3"/>
          </a:lnRef>
          <a:fillRef idx="3">
            <a:schemeClr val="accent3"/>
          </a:fillRef>
          <a:effectRef idx="2">
            <a:schemeClr val="accent3"/>
          </a:effectRef>
          <a:fontRef idx="minor">
            <a:schemeClr val="lt1"/>
          </a:fontRef>
        </p:style>
        <p:txBody>
          <a:bodyPr vert="horz" wrap="square" lIns="108000" tIns="108000" rIns="108000" bIns="108000" numCol="1" anchor="ctr" anchorCtr="0" compatLnSpc="1">
            <a:prstTxWarp prst="textNoShape">
              <a:avLst/>
            </a:prstTxWarp>
          </a:bodyPr>
          <a:lstStyle>
            <a:lvl1pPr marL="342900" indent="-342900" algn="l" rtl="0" eaLnBrk="1" fontAlgn="base" hangingPunct="1">
              <a:spcBef>
                <a:spcPct val="20000"/>
              </a:spcBef>
              <a:spcAft>
                <a:spcPct val="0"/>
              </a:spcAft>
              <a:buChar char="•"/>
              <a:defRPr sz="2800" b="0">
                <a:solidFill>
                  <a:schemeClr val="lt1"/>
                </a:solidFill>
                <a:latin typeface="+mn-lt"/>
                <a:ea typeface="楷体_GB2312"/>
                <a:cs typeface="+mn-cs"/>
              </a:defRPr>
            </a:lvl1pPr>
            <a:lvl2pPr marL="742950" indent="-285750" algn="l" rtl="0" eaLnBrk="1" fontAlgn="base" hangingPunct="1">
              <a:spcBef>
                <a:spcPct val="20000"/>
              </a:spcBef>
              <a:spcAft>
                <a:spcPct val="0"/>
              </a:spcAft>
              <a:buChar char="–"/>
              <a:defRPr sz="2400" b="0">
                <a:solidFill>
                  <a:schemeClr val="lt1"/>
                </a:solidFill>
                <a:latin typeface="+mn-lt"/>
                <a:ea typeface="+mn-ea"/>
                <a:cs typeface="+mn-cs"/>
              </a:defRPr>
            </a:lvl2pPr>
            <a:lvl3pPr marL="1143000" indent="-228600" algn="l" rtl="0" eaLnBrk="1" fontAlgn="base" hangingPunct="1">
              <a:spcBef>
                <a:spcPct val="20000"/>
              </a:spcBef>
              <a:spcAft>
                <a:spcPct val="0"/>
              </a:spcAft>
              <a:buChar char="•"/>
              <a:defRPr sz="2000" b="0">
                <a:solidFill>
                  <a:schemeClr val="lt1"/>
                </a:solidFill>
                <a:latin typeface="+mn-lt"/>
                <a:ea typeface="+mn-ea"/>
                <a:cs typeface="+mn-cs"/>
              </a:defRPr>
            </a:lvl3pPr>
            <a:lvl4pPr marL="1600200" indent="-228600" algn="l" rtl="0" eaLnBrk="1" fontAlgn="base" hangingPunct="1">
              <a:spcBef>
                <a:spcPct val="20000"/>
              </a:spcBef>
              <a:spcAft>
                <a:spcPct val="0"/>
              </a:spcAft>
              <a:buChar char="–"/>
              <a:defRPr sz="1800">
                <a:solidFill>
                  <a:schemeClr val="lt1"/>
                </a:solidFill>
                <a:latin typeface="+mn-lt"/>
                <a:ea typeface="+mn-ea"/>
                <a:cs typeface="+mn-cs"/>
              </a:defRPr>
            </a:lvl4pPr>
            <a:lvl5pPr marL="2057400" indent="-228600" algn="l" rtl="0" eaLnBrk="1" fontAlgn="base" hangingPunct="1">
              <a:spcBef>
                <a:spcPct val="20000"/>
              </a:spcBef>
              <a:spcAft>
                <a:spcPct val="0"/>
              </a:spcAft>
              <a:buChar char="»"/>
              <a:defRPr sz="1600">
                <a:solidFill>
                  <a:schemeClr val="lt1"/>
                </a:solidFill>
                <a:latin typeface="+mn-lt"/>
                <a:ea typeface="+mn-ea"/>
                <a:cs typeface="+mn-cs"/>
              </a:defRPr>
            </a:lvl5pPr>
            <a:lvl6pPr marL="2514600" indent="-228600" algn="l" rtl="0" eaLnBrk="1" fontAlgn="base" hangingPunct="1">
              <a:spcBef>
                <a:spcPct val="20000"/>
              </a:spcBef>
              <a:spcAft>
                <a:spcPct val="0"/>
              </a:spcAft>
              <a:buChar char="»"/>
              <a:defRPr sz="2000">
                <a:solidFill>
                  <a:schemeClr val="lt1"/>
                </a:solidFill>
                <a:latin typeface="+mn-lt"/>
                <a:ea typeface="+mn-ea"/>
                <a:cs typeface="+mn-cs"/>
              </a:defRPr>
            </a:lvl6pPr>
            <a:lvl7pPr marL="2971800" indent="-228600" algn="l" rtl="0" eaLnBrk="1" fontAlgn="base" hangingPunct="1">
              <a:spcBef>
                <a:spcPct val="20000"/>
              </a:spcBef>
              <a:spcAft>
                <a:spcPct val="0"/>
              </a:spcAft>
              <a:buChar char="»"/>
              <a:defRPr sz="2000">
                <a:solidFill>
                  <a:schemeClr val="lt1"/>
                </a:solidFill>
                <a:latin typeface="+mn-lt"/>
                <a:ea typeface="+mn-ea"/>
                <a:cs typeface="+mn-cs"/>
              </a:defRPr>
            </a:lvl7pPr>
            <a:lvl8pPr marL="3429000" indent="-228600" algn="l" rtl="0" eaLnBrk="1" fontAlgn="base" hangingPunct="1">
              <a:spcBef>
                <a:spcPct val="20000"/>
              </a:spcBef>
              <a:spcAft>
                <a:spcPct val="0"/>
              </a:spcAft>
              <a:buChar char="»"/>
              <a:defRPr sz="2000">
                <a:solidFill>
                  <a:schemeClr val="lt1"/>
                </a:solidFill>
                <a:latin typeface="+mn-lt"/>
                <a:ea typeface="+mn-ea"/>
                <a:cs typeface="+mn-cs"/>
              </a:defRPr>
            </a:lvl8pPr>
            <a:lvl9pPr marL="3886200" indent="-228600" algn="l" rtl="0" eaLnBrk="1" fontAlgn="base" hangingPunct="1">
              <a:spcBef>
                <a:spcPct val="20000"/>
              </a:spcBef>
              <a:spcAft>
                <a:spcPct val="0"/>
              </a:spcAft>
              <a:buChar char="»"/>
              <a:defRPr sz="2000">
                <a:solidFill>
                  <a:schemeClr val="lt1"/>
                </a:solidFill>
                <a:latin typeface="+mn-lt"/>
                <a:ea typeface="+mn-ea"/>
                <a:cs typeface="+mn-cs"/>
              </a:defRPr>
            </a:lvl9pPr>
          </a:lstStyle>
          <a:p>
            <a:pPr eaLnBrk="0" fontAlgn="ctr" hangingPunct="0">
              <a:buFont typeface="Wingdings" pitchFamily="2" charset="2"/>
              <a:buChar char="Ø"/>
              <a:defRPr/>
            </a:pPr>
            <a:r>
              <a:rPr lang="zh-CN" altLang="en-US" sz="2400" b="1" dirty="0">
                <a:solidFill>
                  <a:srgbClr val="FF0000"/>
                </a:solidFill>
                <a:latin typeface="+mj-lt"/>
                <a:ea typeface="黑体" pitchFamily="2" charset="-122"/>
              </a:rPr>
              <a:t>温度识别</a:t>
            </a:r>
          </a:p>
        </p:txBody>
      </p:sp>
      <p:sp>
        <p:nvSpPr>
          <p:cNvPr id="4" name="TextBox 3"/>
          <p:cNvSpPr txBox="1"/>
          <p:nvPr/>
        </p:nvSpPr>
        <p:spPr>
          <a:xfrm>
            <a:off x="683568" y="1700808"/>
            <a:ext cx="7992888" cy="3170099"/>
          </a:xfrm>
          <a:prstGeom prst="rect">
            <a:avLst/>
          </a:prstGeom>
          <a:noFill/>
        </p:spPr>
        <p:txBody>
          <a:bodyPr wrap="square" rtlCol="0">
            <a:spAutoFit/>
          </a:bodyPr>
          <a:lstStyle/>
          <a:p>
            <a:pPr marL="285750" indent="-285750">
              <a:buFont typeface="Wingdings" pitchFamily="2" charset="2"/>
              <a:buChar char="Ø"/>
            </a:pPr>
            <a:r>
              <a:rPr lang="zh-CN" altLang="en-US" sz="2000" b="1" dirty="0" smtClean="0">
                <a:solidFill>
                  <a:srgbClr val="0066FF"/>
                </a:solidFill>
              </a:rPr>
              <a:t>颜色温度曲线识别法</a:t>
            </a:r>
            <a:r>
              <a:rPr lang="zh-CN" altLang="en-US" sz="2000" dirty="0" smtClean="0">
                <a:solidFill>
                  <a:srgbClr val="0066FF"/>
                </a:solidFill>
              </a:rPr>
              <a:t>：</a:t>
            </a:r>
            <a:r>
              <a:rPr lang="zh-CN" altLang="en-US" sz="2000" dirty="0" smtClean="0"/>
              <a:t>根据示温漆颜色浅变以及颜色分量之间的相关性特点，构造一条收敛性，稳定性，光滑性较好的曲线。</a:t>
            </a:r>
            <a:endParaRPr lang="en-US" altLang="zh-CN" sz="2000" dirty="0" smtClean="0"/>
          </a:p>
          <a:p>
            <a:pPr marL="285750" indent="-285750">
              <a:buFont typeface="Wingdings" pitchFamily="2" charset="2"/>
              <a:buChar char="Ø"/>
            </a:pPr>
            <a:endParaRPr lang="en-US" altLang="zh-CN" sz="2000" dirty="0">
              <a:solidFill>
                <a:srgbClr val="0066FF"/>
              </a:solidFill>
            </a:endParaRPr>
          </a:p>
          <a:p>
            <a:pPr marL="285750" indent="-285750">
              <a:buFont typeface="Wingdings" pitchFamily="2" charset="2"/>
              <a:buChar char="Ø"/>
            </a:pPr>
            <a:r>
              <a:rPr lang="zh-CN" altLang="zh-CN" sz="2000" b="1" dirty="0">
                <a:solidFill>
                  <a:srgbClr val="0066FF"/>
                </a:solidFill>
              </a:rPr>
              <a:t>三次样条插值</a:t>
            </a:r>
            <a:r>
              <a:rPr lang="zh-CN" altLang="zh-CN" sz="2000" b="1" dirty="0" smtClean="0">
                <a:solidFill>
                  <a:srgbClr val="0066FF"/>
                </a:solidFill>
              </a:rPr>
              <a:t>法</a:t>
            </a:r>
            <a:r>
              <a:rPr lang="zh-CN" altLang="en-US" sz="2000" dirty="0" smtClean="0"/>
              <a:t>：适用于等距和非等距插值节点的情况，插值曲线比较光滑</a:t>
            </a:r>
            <a:endParaRPr lang="en-US" altLang="zh-CN" sz="2000" dirty="0" smtClean="0"/>
          </a:p>
          <a:p>
            <a:r>
              <a:rPr lang="en-US" altLang="zh-CN" sz="2000" dirty="0" smtClean="0"/>
              <a:t>       </a:t>
            </a:r>
            <a:r>
              <a:rPr lang="zh-CN" altLang="zh-CN" sz="2000" dirty="0" smtClean="0"/>
              <a:t>一</a:t>
            </a:r>
            <a:r>
              <a:rPr lang="zh-CN" altLang="zh-CN" sz="2000" dirty="0"/>
              <a:t>条三次参数曲线是把</a:t>
            </a:r>
            <a:r>
              <a:rPr lang="en-US" altLang="zh-CN" sz="2000" dirty="0"/>
              <a:t>x</a:t>
            </a:r>
            <a:r>
              <a:rPr lang="zh-CN" altLang="zh-CN" sz="2000" dirty="0"/>
              <a:t>，</a:t>
            </a:r>
            <a:r>
              <a:rPr lang="en-US" altLang="zh-CN" sz="2000" dirty="0"/>
              <a:t>y</a:t>
            </a:r>
            <a:r>
              <a:rPr lang="zh-CN" altLang="zh-CN" sz="2000" dirty="0"/>
              <a:t>，</a:t>
            </a:r>
            <a:r>
              <a:rPr lang="en-US" altLang="zh-CN" sz="2000" dirty="0"/>
              <a:t>z </a:t>
            </a:r>
            <a:r>
              <a:rPr lang="zh-CN" altLang="zh-CN" sz="2000" dirty="0"/>
              <a:t>分别表示成某个参数</a:t>
            </a:r>
            <a:r>
              <a:rPr lang="en-US" altLang="zh-CN" sz="2000" dirty="0"/>
              <a:t> t </a:t>
            </a:r>
            <a:r>
              <a:rPr lang="zh-CN" altLang="zh-CN" sz="2000" dirty="0"/>
              <a:t>的三次多项式</a:t>
            </a:r>
            <a:r>
              <a:rPr lang="zh-CN" altLang="zh-CN" sz="2000" dirty="0" smtClean="0"/>
              <a:t>。可</a:t>
            </a:r>
            <a:r>
              <a:rPr lang="zh-CN" altLang="zh-CN" sz="2000" dirty="0"/>
              <a:t>令</a:t>
            </a:r>
            <a:r>
              <a:rPr lang="en-US" altLang="zh-CN" sz="2000" dirty="0"/>
              <a:t> 0</a:t>
            </a:r>
            <a:r>
              <a:rPr lang="zh-CN" altLang="zh-CN" sz="2000" dirty="0"/>
              <a:t>≤</a:t>
            </a:r>
            <a:r>
              <a:rPr lang="en-US" altLang="zh-CN" sz="2000" dirty="0"/>
              <a:t>t</a:t>
            </a:r>
            <a:r>
              <a:rPr lang="zh-CN" altLang="zh-CN" sz="2000" dirty="0"/>
              <a:t>≤</a:t>
            </a:r>
            <a:r>
              <a:rPr lang="en-US" altLang="zh-CN" sz="2000" dirty="0"/>
              <a:t>1</a:t>
            </a:r>
            <a:r>
              <a:rPr lang="zh-CN" altLang="zh-CN" sz="2000" dirty="0"/>
              <a:t>。用矢量形式表示成：</a:t>
            </a:r>
          </a:p>
          <a:p>
            <a:r>
              <a:rPr lang="en-US" altLang="zh-CN" sz="2000" dirty="0" smtClean="0"/>
              <a:t>           p (</a:t>
            </a:r>
            <a:r>
              <a:rPr lang="en-US" altLang="zh-CN" sz="2000" dirty="0"/>
              <a:t>t)=at</a:t>
            </a:r>
            <a:r>
              <a:rPr lang="en-US" altLang="zh-CN" sz="2000" baseline="30000" dirty="0"/>
              <a:t>3</a:t>
            </a:r>
            <a:r>
              <a:rPr lang="en-US" altLang="zh-CN" sz="2000" dirty="0"/>
              <a:t>+bt</a:t>
            </a:r>
            <a:r>
              <a:rPr lang="en-US" altLang="zh-CN" sz="2000" baseline="30000" dirty="0"/>
              <a:t>2</a:t>
            </a:r>
            <a:r>
              <a:rPr lang="en-US" altLang="zh-CN" sz="2000" dirty="0"/>
              <a:t>+ct+d  0</a:t>
            </a:r>
            <a:r>
              <a:rPr lang="zh-CN" altLang="zh-CN" sz="2000" dirty="0"/>
              <a:t>≤</a:t>
            </a:r>
            <a:r>
              <a:rPr lang="en-US" altLang="zh-CN" sz="2000" dirty="0"/>
              <a:t>t</a:t>
            </a:r>
            <a:r>
              <a:rPr lang="zh-CN" altLang="zh-CN" sz="2000" dirty="0"/>
              <a:t>≤</a:t>
            </a:r>
            <a:r>
              <a:rPr lang="en-US" altLang="zh-CN" sz="2000" dirty="0"/>
              <a:t>1                              </a:t>
            </a:r>
            <a:endParaRPr lang="zh-CN" altLang="zh-CN" sz="2000" dirty="0"/>
          </a:p>
          <a:p>
            <a:r>
              <a:rPr lang="en-US" altLang="zh-CN" sz="2000" dirty="0" smtClean="0"/>
              <a:t>       </a:t>
            </a:r>
            <a:r>
              <a:rPr lang="zh-CN" altLang="zh-CN" sz="2000" dirty="0" smtClean="0"/>
              <a:t>对于</a:t>
            </a:r>
            <a:r>
              <a:rPr lang="zh-CN" altLang="zh-CN" sz="2000" dirty="0"/>
              <a:t>给定的一组控制点</a:t>
            </a:r>
            <a:r>
              <a:rPr lang="en-US" altLang="zh-CN" sz="2000" dirty="0"/>
              <a:t>Q</a:t>
            </a:r>
            <a:r>
              <a:rPr lang="en-US" altLang="zh-CN" sz="2000" baseline="-25000" dirty="0"/>
              <a:t>0</a:t>
            </a:r>
            <a:r>
              <a:rPr lang="en-US" altLang="zh-CN" sz="2000" dirty="0"/>
              <a:t>,Q</a:t>
            </a:r>
            <a:r>
              <a:rPr lang="en-US" altLang="zh-CN" sz="2000" baseline="-25000" dirty="0"/>
              <a:t>1</a:t>
            </a:r>
            <a:r>
              <a:rPr lang="en-US" altLang="zh-CN" sz="2000" dirty="0"/>
              <a:t>,</a:t>
            </a:r>
            <a:r>
              <a:rPr lang="zh-CN" altLang="zh-CN" sz="2000" dirty="0"/>
              <a:t>……</a:t>
            </a:r>
            <a:r>
              <a:rPr lang="en-US" altLang="zh-CN" sz="2000" dirty="0"/>
              <a:t>,</a:t>
            </a:r>
            <a:r>
              <a:rPr lang="en-US" altLang="zh-CN" sz="2000" dirty="0" err="1"/>
              <a:t>Q</a:t>
            </a:r>
            <a:r>
              <a:rPr lang="en-US" altLang="zh-CN" sz="2000" baseline="-25000" dirty="0" err="1"/>
              <a:t>n</a:t>
            </a:r>
            <a:r>
              <a:rPr lang="en-US" altLang="zh-CN" sz="2000" dirty="0"/>
              <a:t>,</a:t>
            </a:r>
            <a:r>
              <a:rPr lang="zh-CN" altLang="zh-CN" sz="2000" dirty="0"/>
              <a:t>寻找到</a:t>
            </a:r>
            <a:r>
              <a:rPr lang="en-US" altLang="zh-CN" sz="2000" dirty="0"/>
              <a:t>n</a:t>
            </a:r>
            <a:r>
              <a:rPr lang="zh-CN" altLang="zh-CN" sz="2000" dirty="0"/>
              <a:t>段如上式所示形式的三次曲线并拼接</a:t>
            </a:r>
            <a:r>
              <a:rPr lang="zh-CN" altLang="zh-CN" sz="2000" dirty="0" smtClean="0"/>
              <a:t>起来</a:t>
            </a:r>
            <a:r>
              <a:rPr lang="zh-CN" altLang="en-US" sz="2000" dirty="0" smtClean="0"/>
              <a:t>。</a:t>
            </a:r>
            <a:endParaRPr lang="zh-CN" altLang="en-US" sz="2000" dirty="0">
              <a:solidFill>
                <a:srgbClr val="0066FF"/>
              </a:solidFill>
            </a:endParaRPr>
          </a:p>
        </p:txBody>
      </p:sp>
    </p:spTree>
    <p:extLst>
      <p:ext uri="{BB962C8B-B14F-4D97-AF65-F5344CB8AC3E}">
        <p14:creationId xmlns:p14="http://schemas.microsoft.com/office/powerpoint/2010/main" val="4120003915"/>
      </p:ext>
    </p:extLst>
  </p:cSld>
  <p:clrMapOvr>
    <a:masterClrMapping/>
  </p:clrMapOvr>
  <p:transition advTm="27650"/>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olidFill>
                  <a:schemeClr val="bg1"/>
                </a:solidFill>
              </a:rPr>
              <a:t>关键技术</a:t>
            </a:r>
            <a:endParaRPr lang="zh-CN" altLang="en-US" dirty="0">
              <a:solidFill>
                <a:schemeClr val="bg1"/>
              </a:solidFill>
            </a:endParaRPr>
          </a:p>
        </p:txBody>
      </p:sp>
      <p:sp>
        <p:nvSpPr>
          <p:cNvPr id="4" name="内容占位符 3"/>
          <p:cNvSpPr txBox="1">
            <a:spLocks noGrp="1"/>
          </p:cNvSpPr>
          <p:nvPr>
            <p:ph idx="1"/>
          </p:nvPr>
        </p:nvSpPr>
        <p:spPr bwMode="auto">
          <a:xfrm>
            <a:off x="539750" y="836712"/>
            <a:ext cx="8604250" cy="575717"/>
          </a:xfrm>
          <a:prstGeom prst="rect">
            <a:avLst/>
          </a:prstGeom>
          <a:ln w="9525" cap="flat" cmpd="sng" algn="ctr">
            <a:solidFill>
              <a:schemeClr val="accent3">
                <a:shade val="95000"/>
                <a:satMod val="105000"/>
              </a:schemeClr>
            </a:solidFill>
            <a:prstDash val="solid"/>
            <a:headEnd/>
            <a:tailEnd/>
          </a:ln>
          <a:extLst/>
        </p:spPr>
        <p:style>
          <a:lnRef idx="1">
            <a:schemeClr val="accent3"/>
          </a:lnRef>
          <a:fillRef idx="3">
            <a:schemeClr val="accent3"/>
          </a:fillRef>
          <a:effectRef idx="2">
            <a:schemeClr val="accent3"/>
          </a:effectRef>
          <a:fontRef idx="minor">
            <a:schemeClr val="lt1"/>
          </a:fontRef>
        </p:style>
        <p:txBody>
          <a:bodyPr vert="horz" wrap="square" lIns="108000" tIns="108000" rIns="108000" bIns="108000" numCol="1" anchor="ctr" anchorCtr="0" compatLnSpc="1">
            <a:prstTxWarp prst="textNoShape">
              <a:avLst/>
            </a:prstTxWarp>
          </a:bodyPr>
          <a:lstStyle>
            <a:lvl1pPr marL="342900" indent="-342900" algn="l" rtl="0" eaLnBrk="1" fontAlgn="base" hangingPunct="1">
              <a:spcBef>
                <a:spcPct val="20000"/>
              </a:spcBef>
              <a:spcAft>
                <a:spcPct val="0"/>
              </a:spcAft>
              <a:buChar char="•"/>
              <a:defRPr sz="2800" b="0">
                <a:solidFill>
                  <a:schemeClr val="lt1"/>
                </a:solidFill>
                <a:latin typeface="+mn-lt"/>
                <a:ea typeface="楷体_GB2312"/>
                <a:cs typeface="+mn-cs"/>
              </a:defRPr>
            </a:lvl1pPr>
            <a:lvl2pPr marL="742950" indent="-285750" algn="l" rtl="0" eaLnBrk="1" fontAlgn="base" hangingPunct="1">
              <a:spcBef>
                <a:spcPct val="20000"/>
              </a:spcBef>
              <a:spcAft>
                <a:spcPct val="0"/>
              </a:spcAft>
              <a:buChar char="–"/>
              <a:defRPr sz="2400" b="0">
                <a:solidFill>
                  <a:schemeClr val="lt1"/>
                </a:solidFill>
                <a:latin typeface="+mn-lt"/>
                <a:ea typeface="+mn-ea"/>
                <a:cs typeface="+mn-cs"/>
              </a:defRPr>
            </a:lvl2pPr>
            <a:lvl3pPr marL="1143000" indent="-228600" algn="l" rtl="0" eaLnBrk="1" fontAlgn="base" hangingPunct="1">
              <a:spcBef>
                <a:spcPct val="20000"/>
              </a:spcBef>
              <a:spcAft>
                <a:spcPct val="0"/>
              </a:spcAft>
              <a:buChar char="•"/>
              <a:defRPr sz="2000" b="0">
                <a:solidFill>
                  <a:schemeClr val="lt1"/>
                </a:solidFill>
                <a:latin typeface="+mn-lt"/>
                <a:ea typeface="+mn-ea"/>
                <a:cs typeface="+mn-cs"/>
              </a:defRPr>
            </a:lvl3pPr>
            <a:lvl4pPr marL="1600200" indent="-228600" algn="l" rtl="0" eaLnBrk="1" fontAlgn="base" hangingPunct="1">
              <a:spcBef>
                <a:spcPct val="20000"/>
              </a:spcBef>
              <a:spcAft>
                <a:spcPct val="0"/>
              </a:spcAft>
              <a:buChar char="–"/>
              <a:defRPr sz="1800">
                <a:solidFill>
                  <a:schemeClr val="lt1"/>
                </a:solidFill>
                <a:latin typeface="+mn-lt"/>
                <a:ea typeface="+mn-ea"/>
                <a:cs typeface="+mn-cs"/>
              </a:defRPr>
            </a:lvl4pPr>
            <a:lvl5pPr marL="2057400" indent="-228600" algn="l" rtl="0" eaLnBrk="1" fontAlgn="base" hangingPunct="1">
              <a:spcBef>
                <a:spcPct val="20000"/>
              </a:spcBef>
              <a:spcAft>
                <a:spcPct val="0"/>
              </a:spcAft>
              <a:buChar char="»"/>
              <a:defRPr sz="1600">
                <a:solidFill>
                  <a:schemeClr val="lt1"/>
                </a:solidFill>
                <a:latin typeface="+mn-lt"/>
                <a:ea typeface="+mn-ea"/>
                <a:cs typeface="+mn-cs"/>
              </a:defRPr>
            </a:lvl5pPr>
            <a:lvl6pPr marL="2514600" indent="-228600" algn="l" rtl="0" eaLnBrk="1" fontAlgn="base" hangingPunct="1">
              <a:spcBef>
                <a:spcPct val="20000"/>
              </a:spcBef>
              <a:spcAft>
                <a:spcPct val="0"/>
              </a:spcAft>
              <a:buChar char="»"/>
              <a:defRPr sz="2000">
                <a:solidFill>
                  <a:schemeClr val="lt1"/>
                </a:solidFill>
                <a:latin typeface="+mn-lt"/>
                <a:ea typeface="+mn-ea"/>
                <a:cs typeface="+mn-cs"/>
              </a:defRPr>
            </a:lvl6pPr>
            <a:lvl7pPr marL="2971800" indent="-228600" algn="l" rtl="0" eaLnBrk="1" fontAlgn="base" hangingPunct="1">
              <a:spcBef>
                <a:spcPct val="20000"/>
              </a:spcBef>
              <a:spcAft>
                <a:spcPct val="0"/>
              </a:spcAft>
              <a:buChar char="»"/>
              <a:defRPr sz="2000">
                <a:solidFill>
                  <a:schemeClr val="lt1"/>
                </a:solidFill>
                <a:latin typeface="+mn-lt"/>
                <a:ea typeface="+mn-ea"/>
                <a:cs typeface="+mn-cs"/>
              </a:defRPr>
            </a:lvl7pPr>
            <a:lvl8pPr marL="3429000" indent="-228600" algn="l" rtl="0" eaLnBrk="1" fontAlgn="base" hangingPunct="1">
              <a:spcBef>
                <a:spcPct val="20000"/>
              </a:spcBef>
              <a:spcAft>
                <a:spcPct val="0"/>
              </a:spcAft>
              <a:buChar char="»"/>
              <a:defRPr sz="2000">
                <a:solidFill>
                  <a:schemeClr val="lt1"/>
                </a:solidFill>
                <a:latin typeface="+mn-lt"/>
                <a:ea typeface="+mn-ea"/>
                <a:cs typeface="+mn-cs"/>
              </a:defRPr>
            </a:lvl8pPr>
            <a:lvl9pPr marL="3886200" indent="-228600" algn="l" rtl="0" eaLnBrk="1" fontAlgn="base" hangingPunct="1">
              <a:spcBef>
                <a:spcPct val="20000"/>
              </a:spcBef>
              <a:spcAft>
                <a:spcPct val="0"/>
              </a:spcAft>
              <a:buChar char="»"/>
              <a:defRPr sz="2000">
                <a:solidFill>
                  <a:schemeClr val="lt1"/>
                </a:solidFill>
                <a:latin typeface="+mn-lt"/>
                <a:ea typeface="+mn-ea"/>
                <a:cs typeface="+mn-cs"/>
              </a:defRPr>
            </a:lvl9pPr>
          </a:lstStyle>
          <a:p>
            <a:pPr eaLnBrk="0" fontAlgn="ctr" hangingPunct="0">
              <a:buFont typeface="Wingdings" pitchFamily="2" charset="2"/>
              <a:buChar char="Ø"/>
              <a:defRPr/>
            </a:pPr>
            <a:r>
              <a:rPr lang="zh-CN" altLang="en-US" sz="2400" b="1" dirty="0">
                <a:solidFill>
                  <a:srgbClr val="FF0000"/>
                </a:solidFill>
                <a:latin typeface="+mj-lt"/>
                <a:ea typeface="黑体" pitchFamily="2" charset="-122"/>
              </a:rPr>
              <a:t>温度识别</a:t>
            </a:r>
          </a:p>
        </p:txBody>
      </p:sp>
      <p:pic>
        <p:nvPicPr>
          <p:cNvPr id="5" name="图片 4"/>
          <p:cNvPicPr/>
          <p:nvPr/>
        </p:nvPicPr>
        <p:blipFill>
          <a:blip r:embed="rId2">
            <a:extLst>
              <a:ext uri="{28A0092B-C50C-407E-A947-70E740481C1C}">
                <a14:useLocalDpi xmlns:a14="http://schemas.microsoft.com/office/drawing/2010/main" val="0"/>
              </a:ext>
            </a:extLst>
          </a:blip>
          <a:stretch>
            <a:fillRect/>
          </a:stretch>
        </p:blipFill>
        <p:spPr>
          <a:xfrm>
            <a:off x="2411760" y="1434830"/>
            <a:ext cx="4032448" cy="2376264"/>
          </a:xfrm>
          <a:prstGeom prst="rect">
            <a:avLst/>
          </a:prstGeom>
        </p:spPr>
      </p:pic>
      <p:sp>
        <p:nvSpPr>
          <p:cNvPr id="6" name="TextBox 5"/>
          <p:cNvSpPr txBox="1"/>
          <p:nvPr/>
        </p:nvSpPr>
        <p:spPr>
          <a:xfrm>
            <a:off x="611560" y="4005064"/>
            <a:ext cx="7992888" cy="2215991"/>
          </a:xfrm>
          <a:prstGeom prst="rect">
            <a:avLst/>
          </a:prstGeom>
          <a:noFill/>
        </p:spPr>
        <p:txBody>
          <a:bodyPr wrap="square" rtlCol="0">
            <a:spAutoFit/>
          </a:bodyPr>
          <a:lstStyle/>
          <a:p>
            <a:r>
              <a:rPr lang="zh-CN" altLang="en-US" sz="2000" b="1" dirty="0" smtClean="0">
                <a:solidFill>
                  <a:srgbClr val="0066FF"/>
                </a:solidFill>
              </a:rPr>
              <a:t>判定方法</a:t>
            </a:r>
            <a:r>
              <a:rPr lang="en-US" altLang="zh-CN" sz="2000" b="1" dirty="0" smtClean="0">
                <a:solidFill>
                  <a:srgbClr val="0066FF"/>
                </a:solidFill>
              </a:rPr>
              <a:t>: </a:t>
            </a:r>
            <a:r>
              <a:rPr lang="zh-CN" altLang="zh-CN" sz="2000" dirty="0" smtClean="0"/>
              <a:t>对于</a:t>
            </a:r>
            <a:r>
              <a:rPr lang="zh-CN" altLang="zh-CN" sz="2000" dirty="0"/>
              <a:t>空间中任意一点</a:t>
            </a:r>
            <a:r>
              <a:rPr lang="en-US" altLang="zh-CN" sz="2000" dirty="0"/>
              <a:t> A</a:t>
            </a:r>
            <a:r>
              <a:rPr lang="zh-CN" altLang="zh-CN" sz="2000" dirty="0"/>
              <a:t>和曲线上的两点</a:t>
            </a:r>
            <a:r>
              <a:rPr lang="en-US" altLang="zh-CN" sz="2000" dirty="0"/>
              <a:t>B</a:t>
            </a:r>
            <a:r>
              <a:rPr lang="en-US" altLang="zh-CN" sz="2000" baseline="-25000" dirty="0"/>
              <a:t>1</a:t>
            </a:r>
            <a:r>
              <a:rPr lang="zh-CN" altLang="zh-CN" sz="2000" dirty="0"/>
              <a:t>、</a:t>
            </a:r>
            <a:r>
              <a:rPr lang="en-US" altLang="zh-CN" sz="2000" dirty="0"/>
              <a:t>B</a:t>
            </a:r>
            <a:r>
              <a:rPr lang="en-US" altLang="zh-CN" sz="2000" baseline="-25000" dirty="0"/>
              <a:t>2</a:t>
            </a:r>
            <a:r>
              <a:rPr lang="zh-CN" altLang="zh-CN" sz="2000" dirty="0"/>
              <a:t>，若</a:t>
            </a:r>
            <a:r>
              <a:rPr lang="en-US" altLang="zh-CN" sz="2000" dirty="0"/>
              <a:t>AB</a:t>
            </a:r>
            <a:r>
              <a:rPr lang="en-US" altLang="zh-CN" sz="2000" baseline="-25000" dirty="0"/>
              <a:t>1</a:t>
            </a:r>
            <a:r>
              <a:rPr lang="en-US" altLang="zh-CN" sz="2000" dirty="0"/>
              <a:t> &lt; AB</a:t>
            </a:r>
            <a:r>
              <a:rPr lang="en-US" altLang="zh-CN" sz="2000" baseline="-25000" dirty="0"/>
              <a:t>2</a:t>
            </a:r>
            <a:r>
              <a:rPr lang="zh-CN" altLang="zh-CN" sz="2000" dirty="0"/>
              <a:t>，则认为</a:t>
            </a:r>
            <a:r>
              <a:rPr lang="en-US" altLang="zh-CN" sz="2000" dirty="0"/>
              <a:t>A</a:t>
            </a:r>
            <a:r>
              <a:rPr lang="zh-CN" altLang="zh-CN" sz="2000" dirty="0"/>
              <a:t>点的颜色与</a:t>
            </a:r>
            <a:r>
              <a:rPr lang="en-US" altLang="zh-CN" sz="2000" dirty="0"/>
              <a:t>B</a:t>
            </a:r>
            <a:r>
              <a:rPr lang="en-US" altLang="zh-CN" sz="2000" baseline="-25000" dirty="0"/>
              <a:t>1</a:t>
            </a:r>
            <a:r>
              <a:rPr lang="zh-CN" altLang="zh-CN" sz="2000" dirty="0"/>
              <a:t>点的颜色接近。在整个空间曲线上寻找与</a:t>
            </a:r>
            <a:r>
              <a:rPr lang="en-US" altLang="zh-CN" sz="2000" dirty="0"/>
              <a:t>A</a:t>
            </a:r>
            <a:r>
              <a:rPr lang="zh-CN" altLang="zh-CN" sz="2000" dirty="0"/>
              <a:t>点距离最近的一点</a:t>
            </a:r>
            <a:r>
              <a:rPr lang="en-US" altLang="zh-CN" sz="2000" dirty="0"/>
              <a:t>B</a:t>
            </a:r>
            <a:r>
              <a:rPr lang="en-US" altLang="zh-CN" sz="2000" baseline="30000" dirty="0"/>
              <a:t>*</a:t>
            </a:r>
            <a:r>
              <a:rPr lang="zh-CN" altLang="zh-CN" sz="2000" dirty="0"/>
              <a:t>，可以认为</a:t>
            </a:r>
            <a:r>
              <a:rPr lang="en-US" altLang="zh-CN" sz="2000" dirty="0"/>
              <a:t>B</a:t>
            </a:r>
            <a:r>
              <a:rPr lang="en-US" altLang="zh-CN" sz="2000" baseline="30000" dirty="0"/>
              <a:t>*</a:t>
            </a:r>
            <a:r>
              <a:rPr lang="zh-CN" altLang="zh-CN" sz="2000" dirty="0"/>
              <a:t>点对应的温度值</a:t>
            </a:r>
            <a:r>
              <a:rPr lang="en-US" altLang="zh-CN" sz="2000" dirty="0"/>
              <a:t>t</a:t>
            </a:r>
            <a:r>
              <a:rPr lang="en-US" altLang="zh-CN" sz="2000" baseline="30000" dirty="0"/>
              <a:t>*</a:t>
            </a:r>
            <a:r>
              <a:rPr lang="zh-CN" altLang="zh-CN" sz="2000" dirty="0"/>
              <a:t>即为</a:t>
            </a:r>
            <a:r>
              <a:rPr lang="en-US" altLang="zh-CN" sz="2000" dirty="0"/>
              <a:t> A</a:t>
            </a:r>
            <a:r>
              <a:rPr lang="zh-CN" altLang="zh-CN" sz="2000" dirty="0"/>
              <a:t>点所反应的温度。此种温度判别方法按照距离最小原则进行判断。这个判断的准确性可以用</a:t>
            </a:r>
            <a:r>
              <a:rPr lang="en-US" altLang="zh-CN" sz="2000" dirty="0"/>
              <a:t>AB</a:t>
            </a:r>
            <a:r>
              <a:rPr lang="en-US" altLang="zh-CN" sz="2000" baseline="30000" dirty="0"/>
              <a:t>*</a:t>
            </a:r>
            <a:r>
              <a:rPr lang="zh-CN" altLang="zh-CN" sz="2000" dirty="0"/>
              <a:t>的长度来表示：</a:t>
            </a:r>
            <a:r>
              <a:rPr lang="en-US" altLang="zh-CN" sz="2000" dirty="0"/>
              <a:t>AB</a:t>
            </a:r>
            <a:r>
              <a:rPr lang="en-US" altLang="zh-CN" sz="2000" baseline="30000" dirty="0"/>
              <a:t>*</a:t>
            </a:r>
            <a:r>
              <a:rPr lang="zh-CN" altLang="zh-CN" sz="2000" dirty="0"/>
              <a:t>越小，说明</a:t>
            </a:r>
            <a:r>
              <a:rPr lang="en-US" altLang="zh-CN" sz="2000" dirty="0"/>
              <a:t>A</a:t>
            </a:r>
            <a:r>
              <a:rPr lang="zh-CN" altLang="zh-CN" sz="2000" dirty="0"/>
              <a:t>与</a:t>
            </a:r>
            <a:r>
              <a:rPr lang="en-US" altLang="zh-CN" sz="2000" dirty="0"/>
              <a:t>B</a:t>
            </a:r>
            <a:r>
              <a:rPr lang="en-US" altLang="zh-CN" sz="2000" baseline="30000" dirty="0"/>
              <a:t>*</a:t>
            </a:r>
            <a:r>
              <a:rPr lang="zh-CN" altLang="zh-CN" sz="2000" dirty="0"/>
              <a:t>的颜色越接近，从而说明判断结果越精确。</a:t>
            </a:r>
          </a:p>
          <a:p>
            <a:endParaRPr lang="zh-CN" altLang="en-US" dirty="0"/>
          </a:p>
        </p:txBody>
      </p:sp>
    </p:spTree>
    <p:extLst>
      <p:ext uri="{BB962C8B-B14F-4D97-AF65-F5344CB8AC3E}">
        <p14:creationId xmlns:p14="http://schemas.microsoft.com/office/powerpoint/2010/main" val="237001133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olidFill>
                  <a:schemeClr val="bg1"/>
                </a:solidFill>
              </a:rPr>
              <a:t>主要内容</a:t>
            </a:r>
            <a:endParaRPr lang="zh-CN" altLang="en-US" dirty="0">
              <a:solidFill>
                <a:schemeClr val="bg1"/>
              </a:solidFill>
            </a:endParaRPr>
          </a:p>
        </p:txBody>
      </p:sp>
      <p:sp>
        <p:nvSpPr>
          <p:cNvPr id="3" name="内容占位符 2"/>
          <p:cNvSpPr>
            <a:spLocks noGrp="1"/>
          </p:cNvSpPr>
          <p:nvPr>
            <p:ph idx="1"/>
          </p:nvPr>
        </p:nvSpPr>
        <p:spPr>
          <a:xfrm>
            <a:off x="683568" y="1196752"/>
            <a:ext cx="7848674" cy="4680519"/>
          </a:xfrm>
        </p:spPr>
        <p:txBody>
          <a:bodyPr/>
          <a:lstStyle/>
          <a:p>
            <a:pPr>
              <a:lnSpc>
                <a:spcPct val="150000"/>
              </a:lnSpc>
              <a:buFont typeface="Wingdings" pitchFamily="2" charset="2"/>
              <a:buChar char="Ø"/>
            </a:pPr>
            <a:r>
              <a:rPr lang="zh-CN" altLang="en-US" dirty="0" smtClean="0"/>
              <a:t>选题背景与意义</a:t>
            </a:r>
            <a:endParaRPr lang="en-US" altLang="zh-CN" dirty="0" smtClean="0"/>
          </a:p>
          <a:p>
            <a:pPr>
              <a:lnSpc>
                <a:spcPct val="150000"/>
              </a:lnSpc>
              <a:buFont typeface="Wingdings" pitchFamily="2" charset="2"/>
              <a:buChar char="Ø"/>
            </a:pPr>
            <a:r>
              <a:rPr lang="zh-CN" altLang="en-US" dirty="0" smtClean="0"/>
              <a:t>相关领域研究</a:t>
            </a:r>
            <a:endParaRPr lang="en-US" altLang="zh-CN" dirty="0" smtClean="0"/>
          </a:p>
          <a:p>
            <a:pPr>
              <a:lnSpc>
                <a:spcPct val="150000"/>
              </a:lnSpc>
              <a:buFont typeface="Wingdings" pitchFamily="2" charset="2"/>
              <a:buChar char="Ø"/>
            </a:pPr>
            <a:r>
              <a:rPr lang="zh-CN" altLang="en-US" dirty="0"/>
              <a:t>研究内容</a:t>
            </a:r>
            <a:r>
              <a:rPr lang="zh-CN" altLang="en-US" dirty="0" smtClean="0"/>
              <a:t>与技术方案</a:t>
            </a:r>
            <a:endParaRPr lang="en-US" altLang="zh-CN" dirty="0" smtClean="0"/>
          </a:p>
          <a:p>
            <a:pPr>
              <a:lnSpc>
                <a:spcPct val="150000"/>
              </a:lnSpc>
              <a:buFont typeface="Wingdings" pitchFamily="2" charset="2"/>
              <a:buChar char="Ø"/>
            </a:pPr>
            <a:r>
              <a:rPr lang="zh-CN" altLang="en-US" dirty="0" smtClean="0"/>
              <a:t>关键技术</a:t>
            </a:r>
            <a:endParaRPr lang="en-US" altLang="zh-CN" dirty="0" smtClean="0"/>
          </a:p>
          <a:p>
            <a:pPr>
              <a:lnSpc>
                <a:spcPct val="150000"/>
              </a:lnSpc>
              <a:buFont typeface="Wingdings" pitchFamily="2" charset="2"/>
              <a:buChar char="Ø"/>
            </a:pPr>
            <a:r>
              <a:rPr lang="zh-CN" altLang="en-US" dirty="0">
                <a:solidFill>
                  <a:srgbClr val="FF0000"/>
                </a:solidFill>
              </a:rPr>
              <a:t>研究</a:t>
            </a:r>
            <a:r>
              <a:rPr lang="zh-CN" altLang="en-US" dirty="0" smtClean="0">
                <a:solidFill>
                  <a:srgbClr val="FF0000"/>
                </a:solidFill>
              </a:rPr>
              <a:t>难点</a:t>
            </a:r>
            <a:endParaRPr lang="en-US" altLang="zh-CN" dirty="0" smtClean="0">
              <a:solidFill>
                <a:srgbClr val="FF0000"/>
              </a:solidFill>
            </a:endParaRPr>
          </a:p>
          <a:p>
            <a:pPr>
              <a:lnSpc>
                <a:spcPct val="150000"/>
              </a:lnSpc>
              <a:buFont typeface="Wingdings" pitchFamily="2" charset="2"/>
              <a:buChar char="Ø"/>
            </a:pPr>
            <a:r>
              <a:rPr lang="zh-CN" altLang="en-US" dirty="0" smtClean="0"/>
              <a:t>研究计划安排</a:t>
            </a:r>
            <a:endParaRPr lang="en-US" altLang="zh-CN" dirty="0" smtClean="0"/>
          </a:p>
          <a:p>
            <a:pPr>
              <a:lnSpc>
                <a:spcPct val="150000"/>
              </a:lnSpc>
              <a:buFont typeface="Wingdings" pitchFamily="2" charset="2"/>
              <a:buChar char="Ø"/>
            </a:pPr>
            <a:r>
              <a:rPr lang="zh-CN" altLang="en-US" dirty="0" smtClean="0"/>
              <a:t>主要参考</a:t>
            </a:r>
            <a:r>
              <a:rPr lang="zh-CN" altLang="en-US" dirty="0"/>
              <a:t>文献</a:t>
            </a:r>
          </a:p>
        </p:txBody>
      </p:sp>
    </p:spTree>
    <p:extLst>
      <p:ext uri="{BB962C8B-B14F-4D97-AF65-F5344CB8AC3E}">
        <p14:creationId xmlns:p14="http://schemas.microsoft.com/office/powerpoint/2010/main" val="2740861622"/>
      </p:ext>
    </p:extLst>
  </p:cSld>
  <p:clrMapOvr>
    <a:masterClrMapping/>
  </p:clrMapOvr>
  <p:transition advTm="1150"/>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bg1"/>
                </a:solidFill>
                <a:latin typeface="+mj-ea"/>
              </a:rPr>
              <a:t>研究</a:t>
            </a:r>
            <a:r>
              <a:rPr lang="zh-CN" altLang="en-US" dirty="0" smtClean="0">
                <a:solidFill>
                  <a:schemeClr val="bg1"/>
                </a:solidFill>
                <a:latin typeface="+mj-ea"/>
              </a:rPr>
              <a:t>难点</a:t>
            </a:r>
            <a:endParaRPr lang="zh-CN" altLang="en-US" dirty="0">
              <a:solidFill>
                <a:schemeClr val="bg1"/>
              </a:solidFill>
              <a:latin typeface="+mj-ea"/>
            </a:endParaRPr>
          </a:p>
        </p:txBody>
      </p:sp>
      <p:sp>
        <p:nvSpPr>
          <p:cNvPr id="3" name="内容占位符 2"/>
          <p:cNvSpPr>
            <a:spLocks noGrp="1"/>
          </p:cNvSpPr>
          <p:nvPr>
            <p:ph idx="1"/>
          </p:nvPr>
        </p:nvSpPr>
        <p:spPr>
          <a:xfrm>
            <a:off x="539750" y="1268759"/>
            <a:ext cx="8064500" cy="4608513"/>
          </a:xfrm>
        </p:spPr>
        <p:txBody>
          <a:bodyPr/>
          <a:lstStyle/>
          <a:p>
            <a:pPr marL="514350" indent="-514350">
              <a:lnSpc>
                <a:spcPts val="3500"/>
              </a:lnSpc>
              <a:buFont typeface="+mj-lt"/>
              <a:buAutoNum type="arabicPeriod"/>
            </a:pPr>
            <a:r>
              <a:rPr lang="zh-CN" altLang="zh-CN" sz="2400" dirty="0" smtClean="0"/>
              <a:t>温度</a:t>
            </a:r>
            <a:r>
              <a:rPr lang="zh-CN" altLang="zh-CN" sz="2400" dirty="0"/>
              <a:t>特性曲线能够达到较好的识别</a:t>
            </a:r>
            <a:r>
              <a:rPr lang="zh-CN" altLang="zh-CN" sz="2400" dirty="0" smtClean="0"/>
              <a:t>效果</a:t>
            </a:r>
            <a:r>
              <a:rPr lang="zh-CN" altLang="en-US" sz="2400" dirty="0" smtClean="0"/>
              <a:t>，</a:t>
            </a:r>
            <a:r>
              <a:rPr lang="zh-CN" altLang="zh-CN" sz="2400" dirty="0"/>
              <a:t>识别精度仍然有很大的提升</a:t>
            </a:r>
            <a:r>
              <a:rPr lang="zh-CN" altLang="zh-CN" sz="2400" dirty="0" smtClean="0"/>
              <a:t>空间</a:t>
            </a:r>
            <a:endParaRPr lang="en-US" altLang="zh-CN" sz="2400" dirty="0" smtClean="0">
              <a:latin typeface="楷体_GB2312" pitchFamily="49" charset="-122"/>
              <a:ea typeface="楷体_GB2312" pitchFamily="49" charset="-122"/>
            </a:endParaRPr>
          </a:p>
          <a:p>
            <a:pPr marL="514350" indent="-514350">
              <a:lnSpc>
                <a:spcPts val="3500"/>
              </a:lnSpc>
              <a:buFont typeface="+mj-lt"/>
              <a:buAutoNum type="arabicPeriod"/>
            </a:pPr>
            <a:r>
              <a:rPr lang="zh-CN" altLang="en-US" sz="2400" dirty="0" smtClean="0">
                <a:latin typeface="楷体_GB2312" pitchFamily="49" charset="-122"/>
                <a:ea typeface="楷体_GB2312" pitchFamily="49" charset="-122"/>
              </a:rPr>
              <a:t>示温漆图像存在的噪声问题，如何解决遮挡等产生的阴影问题以及高光问题</a:t>
            </a:r>
            <a:endParaRPr lang="en-US" altLang="zh-CN" sz="2400" dirty="0" smtClean="0">
              <a:latin typeface="楷体_GB2312" pitchFamily="49" charset="-122"/>
              <a:ea typeface="楷体_GB2312" pitchFamily="49" charset="-122"/>
            </a:endParaRPr>
          </a:p>
          <a:p>
            <a:pPr marL="514350" indent="-514350">
              <a:lnSpc>
                <a:spcPts val="3500"/>
              </a:lnSpc>
              <a:buFont typeface="+mj-lt"/>
              <a:buAutoNum type="arabicPeriod"/>
            </a:pPr>
            <a:r>
              <a:rPr lang="zh-CN" altLang="en-US" sz="2400" dirty="0" smtClean="0">
                <a:latin typeface="楷体_GB2312" pitchFamily="49" charset="-122"/>
                <a:ea typeface="楷体_GB2312" pitchFamily="49" charset="-122"/>
              </a:rPr>
              <a:t>颜色量化分割存在量化误差，如何选取色彩量化数目及分割方法，已达到最好的效果</a:t>
            </a:r>
            <a:endParaRPr lang="en-US" altLang="zh-CN" sz="2400" dirty="0" smtClean="0">
              <a:latin typeface="楷体_GB2312" pitchFamily="49" charset="-122"/>
              <a:ea typeface="楷体_GB2312" pitchFamily="49" charset="-122"/>
            </a:endParaRPr>
          </a:p>
          <a:p>
            <a:pPr marL="514350" indent="-514350">
              <a:lnSpc>
                <a:spcPts val="3500"/>
              </a:lnSpc>
              <a:buFont typeface="+mj-lt"/>
              <a:buAutoNum type="arabicPeriod"/>
            </a:pPr>
            <a:r>
              <a:rPr lang="zh-CN" altLang="en-US" sz="2400" dirty="0" smtClean="0">
                <a:latin typeface="楷体_GB2312" pitchFamily="49" charset="-122"/>
                <a:ea typeface="楷体_GB2312" pitchFamily="49" charset="-122"/>
              </a:rPr>
              <a:t>提高系统的数据处理能力，以对应大批量数据的需要</a:t>
            </a:r>
            <a:endParaRPr lang="en-US" altLang="zh-CN" sz="2400" dirty="0" smtClean="0">
              <a:latin typeface="楷体_GB2312" pitchFamily="49" charset="-122"/>
              <a:ea typeface="楷体_GB2312" pitchFamily="49" charset="-122"/>
            </a:endParaRPr>
          </a:p>
        </p:txBody>
      </p:sp>
    </p:spTree>
    <p:extLst>
      <p:ext uri="{BB962C8B-B14F-4D97-AF65-F5344CB8AC3E}">
        <p14:creationId xmlns:p14="http://schemas.microsoft.com/office/powerpoint/2010/main" val="1260620917"/>
      </p:ext>
    </p:extLst>
  </p:cSld>
  <p:clrMapOvr>
    <a:masterClrMapping/>
  </p:clrMapOvr>
  <p:transition advTm="2350"/>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olidFill>
                  <a:schemeClr val="bg1"/>
                </a:solidFill>
              </a:rPr>
              <a:t>主要内容</a:t>
            </a:r>
            <a:endParaRPr lang="zh-CN" altLang="en-US" dirty="0">
              <a:solidFill>
                <a:schemeClr val="bg1"/>
              </a:solidFill>
            </a:endParaRPr>
          </a:p>
        </p:txBody>
      </p:sp>
      <p:sp>
        <p:nvSpPr>
          <p:cNvPr id="3" name="内容占位符 2"/>
          <p:cNvSpPr>
            <a:spLocks noGrp="1"/>
          </p:cNvSpPr>
          <p:nvPr>
            <p:ph idx="1"/>
          </p:nvPr>
        </p:nvSpPr>
        <p:spPr>
          <a:xfrm>
            <a:off x="755576" y="1196752"/>
            <a:ext cx="7848674" cy="4680519"/>
          </a:xfrm>
        </p:spPr>
        <p:txBody>
          <a:bodyPr/>
          <a:lstStyle/>
          <a:p>
            <a:pPr>
              <a:lnSpc>
                <a:spcPct val="150000"/>
              </a:lnSpc>
              <a:buFont typeface="Wingdings" pitchFamily="2" charset="2"/>
              <a:buChar char="Ø"/>
            </a:pPr>
            <a:r>
              <a:rPr lang="zh-CN" altLang="en-US" dirty="0" smtClean="0"/>
              <a:t>选题背景与意义</a:t>
            </a:r>
            <a:endParaRPr lang="en-US" altLang="zh-CN" dirty="0" smtClean="0"/>
          </a:p>
          <a:p>
            <a:pPr>
              <a:lnSpc>
                <a:spcPct val="150000"/>
              </a:lnSpc>
              <a:buFont typeface="Wingdings" pitchFamily="2" charset="2"/>
              <a:buChar char="Ø"/>
            </a:pPr>
            <a:r>
              <a:rPr lang="zh-CN" altLang="en-US" dirty="0" smtClean="0"/>
              <a:t>相关领域研究</a:t>
            </a:r>
            <a:endParaRPr lang="en-US" altLang="zh-CN" dirty="0" smtClean="0"/>
          </a:p>
          <a:p>
            <a:pPr>
              <a:lnSpc>
                <a:spcPct val="150000"/>
              </a:lnSpc>
              <a:buFont typeface="Wingdings" pitchFamily="2" charset="2"/>
              <a:buChar char="Ø"/>
            </a:pPr>
            <a:r>
              <a:rPr lang="zh-CN" altLang="en-US" dirty="0"/>
              <a:t>研究内容</a:t>
            </a:r>
            <a:r>
              <a:rPr lang="zh-CN" altLang="en-US" dirty="0" smtClean="0"/>
              <a:t>与技术方案</a:t>
            </a:r>
            <a:endParaRPr lang="en-US" altLang="zh-CN" dirty="0" smtClean="0"/>
          </a:p>
          <a:p>
            <a:pPr>
              <a:lnSpc>
                <a:spcPct val="150000"/>
              </a:lnSpc>
              <a:buFont typeface="Wingdings" pitchFamily="2" charset="2"/>
              <a:buChar char="Ø"/>
            </a:pPr>
            <a:r>
              <a:rPr lang="zh-CN" altLang="en-US" dirty="0" smtClean="0"/>
              <a:t>关键技术</a:t>
            </a:r>
            <a:endParaRPr lang="en-US" altLang="zh-CN" dirty="0" smtClean="0"/>
          </a:p>
          <a:p>
            <a:pPr>
              <a:lnSpc>
                <a:spcPct val="150000"/>
              </a:lnSpc>
              <a:buFont typeface="Wingdings" pitchFamily="2" charset="2"/>
              <a:buChar char="Ø"/>
            </a:pPr>
            <a:r>
              <a:rPr lang="zh-CN" altLang="en-US" dirty="0" smtClean="0"/>
              <a:t>研究难点</a:t>
            </a:r>
            <a:endParaRPr lang="en-US" altLang="zh-CN" dirty="0" smtClean="0"/>
          </a:p>
          <a:p>
            <a:pPr>
              <a:lnSpc>
                <a:spcPct val="150000"/>
              </a:lnSpc>
              <a:buFont typeface="Wingdings" pitchFamily="2" charset="2"/>
              <a:buChar char="Ø"/>
            </a:pPr>
            <a:r>
              <a:rPr lang="zh-CN" altLang="en-US" dirty="0" smtClean="0">
                <a:solidFill>
                  <a:srgbClr val="FF0000"/>
                </a:solidFill>
              </a:rPr>
              <a:t>研究计划安排</a:t>
            </a:r>
            <a:endParaRPr lang="en-US" altLang="zh-CN" dirty="0" smtClean="0">
              <a:solidFill>
                <a:srgbClr val="FF0000"/>
              </a:solidFill>
            </a:endParaRPr>
          </a:p>
          <a:p>
            <a:pPr>
              <a:lnSpc>
                <a:spcPct val="150000"/>
              </a:lnSpc>
              <a:buFont typeface="Wingdings" pitchFamily="2" charset="2"/>
              <a:buChar char="Ø"/>
            </a:pPr>
            <a:r>
              <a:rPr lang="zh-CN" altLang="en-US" dirty="0"/>
              <a:t>主要参考文献</a:t>
            </a:r>
            <a:endParaRPr lang="en-US" altLang="zh-CN" dirty="0"/>
          </a:p>
          <a:p>
            <a:pPr>
              <a:lnSpc>
                <a:spcPct val="150000"/>
              </a:lnSpc>
              <a:buFont typeface="Wingdings" pitchFamily="2" charset="2"/>
              <a:buChar char="Ø"/>
            </a:pPr>
            <a:endParaRPr lang="zh-CN" altLang="en-US" dirty="0">
              <a:solidFill>
                <a:srgbClr val="FF0000"/>
              </a:solidFill>
            </a:endParaRPr>
          </a:p>
        </p:txBody>
      </p:sp>
    </p:spTree>
    <p:extLst>
      <p:ext uri="{BB962C8B-B14F-4D97-AF65-F5344CB8AC3E}">
        <p14:creationId xmlns:p14="http://schemas.microsoft.com/office/powerpoint/2010/main" val="2740861622"/>
      </p:ext>
    </p:extLst>
  </p:cSld>
  <p:clrMapOvr>
    <a:masterClrMapping/>
  </p:clrMapOvr>
  <p:transition advTm="1950"/>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olidFill>
                  <a:schemeClr val="bg1"/>
                </a:solidFill>
              </a:rPr>
              <a:t>研究计划安排</a:t>
            </a:r>
            <a:endParaRPr lang="zh-CN" altLang="en-US" dirty="0">
              <a:solidFill>
                <a:schemeClr val="bg1"/>
              </a:solidFill>
            </a:endParaRPr>
          </a:p>
        </p:txBody>
      </p:sp>
      <p:pic>
        <p:nvPicPr>
          <p:cNvPr id="296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196751"/>
            <a:ext cx="8830121" cy="51500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17959136"/>
      </p:ext>
    </p:extLst>
  </p:cSld>
  <p:clrMapOvr>
    <a:masterClrMapping/>
  </p:clrMapOvr>
  <p:transition advTm="6650"/>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olidFill>
                  <a:schemeClr val="bg1"/>
                </a:solidFill>
              </a:rPr>
              <a:t>选题背景与意义</a:t>
            </a:r>
            <a:endParaRPr lang="zh-CN" altLang="en-US" dirty="0">
              <a:solidFill>
                <a:schemeClr val="bg1"/>
              </a:solidFill>
            </a:endParaRPr>
          </a:p>
        </p:txBody>
      </p:sp>
      <p:sp>
        <p:nvSpPr>
          <p:cNvPr id="3" name="内容占位符 2"/>
          <p:cNvSpPr>
            <a:spLocks noGrp="1"/>
          </p:cNvSpPr>
          <p:nvPr>
            <p:ph idx="1"/>
          </p:nvPr>
        </p:nvSpPr>
        <p:spPr>
          <a:xfrm>
            <a:off x="539552" y="3573016"/>
            <a:ext cx="8064500" cy="2016224"/>
          </a:xfrm>
        </p:spPr>
        <p:txBody>
          <a:bodyPr/>
          <a:lstStyle/>
          <a:p>
            <a:pPr>
              <a:lnSpc>
                <a:spcPct val="150000"/>
              </a:lnSpc>
              <a:buFont typeface="Wingdings" pitchFamily="2" charset="2"/>
              <a:buChar char="Ø"/>
            </a:pPr>
            <a:r>
              <a:rPr lang="zh-CN" altLang="en-US" sz="2000" b="1" dirty="0">
                <a:solidFill>
                  <a:srgbClr val="0000FF"/>
                </a:solidFill>
                <a:ea typeface="黑体" pitchFamily="2" charset="-122"/>
                <a:cs typeface="Times New Roman" pitchFamily="18" charset="0"/>
              </a:rPr>
              <a:t>热电偶、热电阻、光学高温计</a:t>
            </a:r>
            <a:r>
              <a:rPr lang="zh-CN" altLang="en-US" sz="2000" b="1" dirty="0">
                <a:solidFill>
                  <a:schemeClr val="accent2">
                    <a:lumMod val="75000"/>
                  </a:schemeClr>
                </a:solidFill>
                <a:ea typeface="黑体" pitchFamily="2" charset="-122"/>
                <a:cs typeface="Times New Roman" pitchFamily="18" charset="0"/>
              </a:rPr>
              <a:t>等传统测温仪器，通常只能测量物体表面的一点或多点的温度值，难以得到表面的温度场。加之，由于测温物体表面复杂、干扰因素多，测温精度不能令人满意。</a:t>
            </a:r>
          </a:p>
          <a:p>
            <a:pPr marL="0" indent="0">
              <a:lnSpc>
                <a:spcPct val="150000"/>
              </a:lnSpc>
              <a:buNone/>
            </a:pPr>
            <a:endParaRPr lang="en-US" altLang="zh-CN" sz="2400" dirty="0" smtClean="0"/>
          </a:p>
          <a:p>
            <a:pPr marL="0" indent="0">
              <a:lnSpc>
                <a:spcPct val="150000"/>
              </a:lnSpc>
              <a:buNone/>
            </a:pPr>
            <a:endParaRPr lang="en-US" altLang="zh-CN" sz="2400" dirty="0" smtClean="0"/>
          </a:p>
        </p:txBody>
      </p:sp>
      <p:sp>
        <p:nvSpPr>
          <p:cNvPr id="5" name="矩形 4"/>
          <p:cNvSpPr/>
          <p:nvPr/>
        </p:nvSpPr>
        <p:spPr>
          <a:xfrm>
            <a:off x="323528" y="1124744"/>
            <a:ext cx="8136904" cy="1754326"/>
          </a:xfrm>
          <a:prstGeom prst="rect">
            <a:avLst/>
          </a:prstGeom>
        </p:spPr>
        <p:txBody>
          <a:bodyPr wrap="square">
            <a:spAutoFit/>
          </a:bodyPr>
          <a:lstStyle/>
          <a:p>
            <a:pPr marL="285750" indent="-285750" fontAlgn="base">
              <a:lnSpc>
                <a:spcPct val="150000"/>
              </a:lnSpc>
              <a:spcBef>
                <a:spcPct val="20000"/>
              </a:spcBef>
              <a:buFont typeface="Wingdings" pitchFamily="2" charset="2"/>
              <a:buChar char="Ø"/>
              <a:defRPr/>
            </a:pPr>
            <a:r>
              <a:rPr lang="zh-CN" altLang="en-US" b="1" dirty="0">
                <a:solidFill>
                  <a:schemeClr val="accent2">
                    <a:lumMod val="75000"/>
                  </a:schemeClr>
                </a:solidFill>
                <a:ea typeface="黑体" pitchFamily="2" charset="-122"/>
                <a:cs typeface="Times New Roman" pitchFamily="18" charset="0"/>
              </a:rPr>
              <a:t>随着航空发动机推重比的不断提高，航空发动机的工作温度也不断提高，为了使处于高温下的易受损伤的发动机零部件能有效、持久地工作，就要严格检测并控制这些零部件的温度，但是处于高温、高压、高速旋转状态下的航空发动机，其零部件的温度很难用普通的温度传感器进行测量。</a:t>
            </a:r>
          </a:p>
        </p:txBody>
      </p:sp>
    </p:spTree>
    <p:extLst>
      <p:ext uri="{BB962C8B-B14F-4D97-AF65-F5344CB8AC3E}">
        <p14:creationId xmlns:p14="http://schemas.microsoft.com/office/powerpoint/2010/main" val="3287622994"/>
      </p:ext>
    </p:extLst>
  </p:cSld>
  <p:clrMapOvr>
    <a:masterClrMapping/>
  </p:clrMapOvr>
  <p:transition advTm="22660"/>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olidFill>
                  <a:schemeClr val="bg1"/>
                </a:solidFill>
              </a:rPr>
              <a:t>主要内容</a:t>
            </a:r>
            <a:endParaRPr lang="zh-CN" altLang="en-US" dirty="0">
              <a:solidFill>
                <a:schemeClr val="bg1"/>
              </a:solidFill>
            </a:endParaRPr>
          </a:p>
        </p:txBody>
      </p:sp>
      <p:sp>
        <p:nvSpPr>
          <p:cNvPr id="3" name="内容占位符 2"/>
          <p:cNvSpPr>
            <a:spLocks noGrp="1"/>
          </p:cNvSpPr>
          <p:nvPr>
            <p:ph idx="1"/>
          </p:nvPr>
        </p:nvSpPr>
        <p:spPr>
          <a:xfrm>
            <a:off x="755576" y="1052736"/>
            <a:ext cx="7848674" cy="4680519"/>
          </a:xfrm>
        </p:spPr>
        <p:txBody>
          <a:bodyPr/>
          <a:lstStyle/>
          <a:p>
            <a:pPr>
              <a:lnSpc>
                <a:spcPct val="150000"/>
              </a:lnSpc>
              <a:buFont typeface="Wingdings" pitchFamily="2" charset="2"/>
              <a:buChar char="Ø"/>
            </a:pPr>
            <a:r>
              <a:rPr lang="zh-CN" altLang="en-US" dirty="0" smtClean="0"/>
              <a:t>选题背景与意义</a:t>
            </a:r>
            <a:endParaRPr lang="en-US" altLang="zh-CN" dirty="0" smtClean="0"/>
          </a:p>
          <a:p>
            <a:pPr>
              <a:lnSpc>
                <a:spcPct val="150000"/>
              </a:lnSpc>
              <a:buFont typeface="Wingdings" pitchFamily="2" charset="2"/>
              <a:buChar char="Ø"/>
            </a:pPr>
            <a:r>
              <a:rPr lang="zh-CN" altLang="en-US" dirty="0" smtClean="0"/>
              <a:t>相关领域研究</a:t>
            </a:r>
            <a:endParaRPr lang="en-US" altLang="zh-CN" dirty="0" smtClean="0"/>
          </a:p>
          <a:p>
            <a:pPr>
              <a:lnSpc>
                <a:spcPct val="150000"/>
              </a:lnSpc>
              <a:buFont typeface="Wingdings" pitchFamily="2" charset="2"/>
              <a:buChar char="Ø"/>
            </a:pPr>
            <a:r>
              <a:rPr lang="zh-CN" altLang="en-US" dirty="0"/>
              <a:t>研究内容</a:t>
            </a:r>
            <a:r>
              <a:rPr lang="zh-CN" altLang="en-US" dirty="0" smtClean="0"/>
              <a:t>与技术方案</a:t>
            </a:r>
            <a:endParaRPr lang="en-US" altLang="zh-CN" dirty="0" smtClean="0"/>
          </a:p>
          <a:p>
            <a:pPr>
              <a:lnSpc>
                <a:spcPct val="150000"/>
              </a:lnSpc>
              <a:buFont typeface="Wingdings" pitchFamily="2" charset="2"/>
              <a:buChar char="Ø"/>
            </a:pPr>
            <a:r>
              <a:rPr lang="zh-CN" altLang="en-US" dirty="0" smtClean="0"/>
              <a:t>关键技术</a:t>
            </a:r>
            <a:endParaRPr lang="en-US" altLang="zh-CN" dirty="0" smtClean="0"/>
          </a:p>
          <a:p>
            <a:pPr>
              <a:lnSpc>
                <a:spcPct val="150000"/>
              </a:lnSpc>
              <a:buFont typeface="Wingdings" pitchFamily="2" charset="2"/>
              <a:buChar char="Ø"/>
            </a:pPr>
            <a:r>
              <a:rPr lang="zh-CN" altLang="en-US" dirty="0" smtClean="0"/>
              <a:t>研究难点</a:t>
            </a:r>
            <a:endParaRPr lang="en-US" altLang="zh-CN" dirty="0" smtClean="0"/>
          </a:p>
          <a:p>
            <a:pPr>
              <a:lnSpc>
                <a:spcPct val="150000"/>
              </a:lnSpc>
              <a:buFont typeface="Wingdings" pitchFamily="2" charset="2"/>
              <a:buChar char="Ø"/>
            </a:pPr>
            <a:r>
              <a:rPr lang="zh-CN" altLang="en-US" dirty="0" smtClean="0"/>
              <a:t>研究计划安排</a:t>
            </a:r>
            <a:endParaRPr lang="en-US" altLang="zh-CN" dirty="0" smtClean="0"/>
          </a:p>
          <a:p>
            <a:pPr>
              <a:lnSpc>
                <a:spcPct val="150000"/>
              </a:lnSpc>
              <a:buFont typeface="Wingdings" pitchFamily="2" charset="2"/>
              <a:buChar char="Ø"/>
            </a:pPr>
            <a:r>
              <a:rPr lang="zh-CN" altLang="en-US" dirty="0">
                <a:solidFill>
                  <a:srgbClr val="FF0000"/>
                </a:solidFill>
              </a:rPr>
              <a:t>主要参考文献</a:t>
            </a:r>
            <a:endParaRPr lang="en-US" altLang="zh-CN" dirty="0">
              <a:solidFill>
                <a:srgbClr val="FF0000"/>
              </a:solidFill>
            </a:endParaRPr>
          </a:p>
          <a:p>
            <a:pPr>
              <a:lnSpc>
                <a:spcPct val="150000"/>
              </a:lnSpc>
              <a:buFont typeface="Wingdings" pitchFamily="2" charset="2"/>
              <a:buChar char="Ø"/>
            </a:pPr>
            <a:endParaRPr lang="zh-CN" altLang="en-US" dirty="0">
              <a:solidFill>
                <a:srgbClr val="FF0000"/>
              </a:solidFill>
            </a:endParaRPr>
          </a:p>
        </p:txBody>
      </p:sp>
    </p:spTree>
    <p:extLst>
      <p:ext uri="{BB962C8B-B14F-4D97-AF65-F5344CB8AC3E}">
        <p14:creationId xmlns:p14="http://schemas.microsoft.com/office/powerpoint/2010/main" val="4937438"/>
      </p:ext>
    </p:extLst>
  </p:cSld>
  <p:clrMapOvr>
    <a:masterClrMapping/>
  </p:clrMapOvr>
  <p:transition advTm="1150"/>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标题 112"/>
          <p:cNvSpPr>
            <a:spLocks noGrp="1"/>
          </p:cNvSpPr>
          <p:nvPr>
            <p:ph type="title"/>
          </p:nvPr>
        </p:nvSpPr>
        <p:spPr/>
        <p:txBody>
          <a:bodyPr/>
          <a:lstStyle/>
          <a:p>
            <a:r>
              <a:rPr lang="zh-CN" altLang="en-US" dirty="0" smtClean="0">
                <a:solidFill>
                  <a:schemeClr val="bg1"/>
                </a:solidFill>
              </a:rPr>
              <a:t>主要参考文献</a:t>
            </a:r>
            <a:endParaRPr lang="zh-CN" altLang="en-US" dirty="0">
              <a:solidFill>
                <a:schemeClr val="bg1"/>
              </a:solidFill>
            </a:endParaRPr>
          </a:p>
        </p:txBody>
      </p:sp>
      <p:sp>
        <p:nvSpPr>
          <p:cNvPr id="3" name="矩形 2"/>
          <p:cNvSpPr/>
          <p:nvPr/>
        </p:nvSpPr>
        <p:spPr>
          <a:xfrm>
            <a:off x="107504" y="836712"/>
            <a:ext cx="8928992" cy="5514971"/>
          </a:xfrm>
          <a:prstGeom prst="rect">
            <a:avLst/>
          </a:prstGeom>
        </p:spPr>
        <p:txBody>
          <a:bodyPr wrap="square">
            <a:spAutoFit/>
          </a:bodyPr>
          <a:lstStyle/>
          <a:p>
            <a:pPr indent="-720000" algn="just">
              <a:lnSpc>
                <a:spcPts val="2500"/>
              </a:lnSpc>
            </a:pPr>
            <a:r>
              <a:rPr lang="en-US" altLang="zh-CN" dirty="0" smtClean="0"/>
              <a:t>[1] </a:t>
            </a:r>
            <a:r>
              <a:rPr lang="zh-CN" altLang="zh-CN" dirty="0"/>
              <a:t>李扬，李志敏</a:t>
            </a:r>
            <a:r>
              <a:rPr lang="en-US" altLang="zh-CN" dirty="0"/>
              <a:t>. </a:t>
            </a:r>
            <a:r>
              <a:rPr lang="zh-CN" altLang="zh-CN" dirty="0"/>
              <a:t>航空发动机涡轮叶片温度测量技术现状与发展</a:t>
            </a:r>
            <a:r>
              <a:rPr lang="en-US" altLang="zh-CN" dirty="0"/>
              <a:t>[C]. </a:t>
            </a:r>
            <a:r>
              <a:rPr lang="zh-CN" altLang="zh-CN" dirty="0"/>
              <a:t>航空发动机设计、制造与应用技术研讨会</a:t>
            </a:r>
            <a:r>
              <a:rPr lang="zh-CN" altLang="zh-CN" dirty="0" smtClean="0"/>
              <a:t>论文集</a:t>
            </a:r>
            <a:r>
              <a:rPr lang="zh-CN" altLang="en-US" dirty="0"/>
              <a:t>，</a:t>
            </a:r>
            <a:r>
              <a:rPr lang="en-US" altLang="zh-CN" dirty="0" smtClean="0"/>
              <a:t>2013</a:t>
            </a:r>
          </a:p>
          <a:p>
            <a:pPr indent="-720000" algn="just">
              <a:lnSpc>
                <a:spcPts val="2500"/>
              </a:lnSpc>
            </a:pPr>
            <a:r>
              <a:rPr lang="en-US" altLang="zh-CN" dirty="0" smtClean="0"/>
              <a:t>[2]</a:t>
            </a:r>
            <a:r>
              <a:rPr lang="en-US" altLang="zh-CN" dirty="0"/>
              <a:t> Liu J Q, Yang Y H. </a:t>
            </a:r>
            <a:r>
              <a:rPr lang="en-US" altLang="zh-CN" dirty="0" err="1"/>
              <a:t>Multiresolution</a:t>
            </a:r>
            <a:r>
              <a:rPr lang="en-US" altLang="zh-CN" dirty="0"/>
              <a:t> Color Image Segmentation. </a:t>
            </a:r>
            <a:r>
              <a:rPr lang="en-US" altLang="zh-CN" dirty="0" smtClean="0"/>
              <a:t>IEEE </a:t>
            </a:r>
            <a:r>
              <a:rPr lang="en-US" altLang="zh-CN" dirty="0" err="1" smtClean="0"/>
              <a:t>Transactionson</a:t>
            </a:r>
            <a:r>
              <a:rPr lang="en-US" altLang="zh-CN" dirty="0" smtClean="0"/>
              <a:t> </a:t>
            </a:r>
            <a:r>
              <a:rPr lang="en-US" altLang="zh-CN" dirty="0"/>
              <a:t>Pattern Analysis and Machine Intelligence, 2004, 16(7): 689–700 </a:t>
            </a:r>
            <a:endParaRPr lang="en-US" altLang="zh-CN" dirty="0" smtClean="0"/>
          </a:p>
          <a:p>
            <a:pPr indent="-720000" algn="just">
              <a:lnSpc>
                <a:spcPts val="2500"/>
              </a:lnSpc>
            </a:pPr>
            <a:r>
              <a:rPr lang="en-US" altLang="zh-CN" dirty="0" smtClean="0"/>
              <a:t>[3]</a:t>
            </a:r>
            <a:r>
              <a:rPr lang="en-US" altLang="zh-CN" dirty="0"/>
              <a:t> Tsai V J D. A comparative study on shadow compensation of color aerial images in invariant color models[J]. IEEE Trans. On Geoscience and Remote Sensing</a:t>
            </a:r>
            <a:r>
              <a:rPr lang="zh-CN" altLang="zh-CN" dirty="0"/>
              <a:t>，</a:t>
            </a:r>
            <a:r>
              <a:rPr lang="en-US" altLang="zh-CN" dirty="0"/>
              <a:t>2006</a:t>
            </a:r>
            <a:r>
              <a:rPr lang="zh-CN" altLang="zh-CN" dirty="0"/>
              <a:t>，</a:t>
            </a:r>
            <a:r>
              <a:rPr lang="en-US" altLang="zh-CN" dirty="0"/>
              <a:t>44(6): </a:t>
            </a:r>
            <a:r>
              <a:rPr lang="en-US" altLang="zh-CN" dirty="0" smtClean="0"/>
              <a:t>1661-1671</a:t>
            </a:r>
          </a:p>
          <a:p>
            <a:pPr indent="-720000" algn="just">
              <a:lnSpc>
                <a:spcPts val="2500"/>
              </a:lnSpc>
            </a:pPr>
            <a:r>
              <a:rPr lang="en-US" altLang="zh-CN" dirty="0" smtClean="0"/>
              <a:t>[4]</a:t>
            </a:r>
            <a:r>
              <a:rPr lang="en-US" altLang="zh-CN" dirty="0"/>
              <a:t> Salvador E, </a:t>
            </a:r>
            <a:r>
              <a:rPr lang="en-US" altLang="zh-CN" dirty="0" err="1"/>
              <a:t>Cavallaro</a:t>
            </a:r>
            <a:r>
              <a:rPr lang="en-US" altLang="zh-CN" dirty="0"/>
              <a:t> A, </a:t>
            </a:r>
            <a:r>
              <a:rPr lang="en-US" altLang="zh-CN" dirty="0" err="1"/>
              <a:t>Ebrahimi</a:t>
            </a:r>
            <a:r>
              <a:rPr lang="en-US" altLang="zh-CN" dirty="0"/>
              <a:t> T. Cast shadow segmentation using invariant color features[J]. Computer Vision and Image Understanding, 2004, 95(2):</a:t>
            </a:r>
            <a:r>
              <a:rPr lang="en-US" altLang="zh-CN" dirty="0" smtClean="0"/>
              <a:t>238-259</a:t>
            </a:r>
          </a:p>
          <a:p>
            <a:pPr indent="-720000" algn="just">
              <a:lnSpc>
                <a:spcPts val="2500"/>
              </a:lnSpc>
            </a:pPr>
            <a:r>
              <a:rPr lang="en-US" altLang="zh-CN" dirty="0" smtClean="0"/>
              <a:t>[5]</a:t>
            </a:r>
            <a:r>
              <a:rPr lang="en-US" altLang="zh-CN" dirty="0"/>
              <a:t> Hu Y C, Su B H. Accelerated k-means clustering algorithm for color image quantization[J]. The Imaging Science J, 2008, 56(1): </a:t>
            </a:r>
            <a:r>
              <a:rPr lang="en-US" altLang="zh-CN" dirty="0" smtClean="0"/>
              <a:t>29-40</a:t>
            </a:r>
          </a:p>
          <a:p>
            <a:pPr indent="-720000" algn="just">
              <a:lnSpc>
                <a:spcPts val="2500"/>
              </a:lnSpc>
            </a:pPr>
            <a:r>
              <a:rPr lang="en-US" altLang="zh-CN" dirty="0" smtClean="0"/>
              <a:t>[6]</a:t>
            </a:r>
            <a:r>
              <a:rPr lang="en-US" altLang="zh-CN" dirty="0"/>
              <a:t> </a:t>
            </a:r>
            <a:r>
              <a:rPr lang="en-US" altLang="zh-CN" dirty="0" err="1"/>
              <a:t>Peng</a:t>
            </a:r>
            <a:r>
              <a:rPr lang="en-US" altLang="zh-CN" dirty="0"/>
              <a:t> B, Zhang L, Zhang D. Automatic image segmentation by dynamic region merging. Image Processing, 2011,20(12):</a:t>
            </a:r>
            <a:r>
              <a:rPr lang="en-US" altLang="zh-CN" dirty="0" smtClean="0"/>
              <a:t>3592-3605</a:t>
            </a:r>
            <a:endParaRPr lang="zh-CN" altLang="zh-CN" dirty="0"/>
          </a:p>
          <a:p>
            <a:pPr indent="-720000" algn="just">
              <a:lnSpc>
                <a:spcPts val="2500"/>
              </a:lnSpc>
            </a:pPr>
            <a:r>
              <a:rPr lang="en-US" altLang="zh-CN" dirty="0" smtClean="0"/>
              <a:t>[7]</a:t>
            </a:r>
            <a:r>
              <a:rPr lang="zh-CN" altLang="zh-CN" dirty="0"/>
              <a:t> </a:t>
            </a:r>
            <a:r>
              <a:rPr lang="en-US" altLang="zh-CN" dirty="0"/>
              <a:t>Lopes NV, </a:t>
            </a:r>
            <a:r>
              <a:rPr lang="en-US" altLang="zh-CN" dirty="0" err="1"/>
              <a:t>Bustince</a:t>
            </a:r>
            <a:r>
              <a:rPr lang="en-US" altLang="zh-CN" dirty="0"/>
              <a:t> H, </a:t>
            </a:r>
            <a:r>
              <a:rPr lang="en-US" altLang="zh-CN" dirty="0" err="1"/>
              <a:t>Melo</a:t>
            </a:r>
            <a:r>
              <a:rPr lang="en-US" altLang="zh-CN" dirty="0"/>
              <a:t>-Pinto P, Pedro AM. Automatic histogram threshold using fuzzy measures. Image Processing, 2010,19(1):</a:t>
            </a:r>
            <a:r>
              <a:rPr lang="en-US" altLang="zh-CN" dirty="0" smtClean="0"/>
              <a:t>199-204</a:t>
            </a:r>
          </a:p>
          <a:p>
            <a:pPr indent="-720000" algn="just">
              <a:lnSpc>
                <a:spcPts val="2500"/>
              </a:lnSpc>
            </a:pPr>
            <a:r>
              <a:rPr lang="en-US" altLang="zh-CN" dirty="0" smtClean="0"/>
              <a:t>[8]Wang </a:t>
            </a:r>
            <a:r>
              <a:rPr lang="en-US" altLang="zh-CN" dirty="0"/>
              <a:t>S. Color image segmentation based on color similarity. American: IEEE, </a:t>
            </a:r>
            <a:r>
              <a:rPr lang="en-US" altLang="zh-CN" dirty="0" smtClean="0"/>
              <a:t>2009:1-4</a:t>
            </a:r>
            <a:endParaRPr lang="zh-CN" altLang="en-US" dirty="0"/>
          </a:p>
        </p:txBody>
      </p:sp>
    </p:spTree>
    <p:extLst>
      <p:ext uri="{BB962C8B-B14F-4D97-AF65-F5344CB8AC3E}">
        <p14:creationId xmlns:p14="http://schemas.microsoft.com/office/powerpoint/2010/main" val="758392621"/>
      </p:ext>
    </p:extLst>
  </p:cSld>
  <p:clrMapOvr>
    <a:masterClrMapping/>
  </p:clrMapOvr>
  <p:transition advTm="1250"/>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olidFill>
                  <a:schemeClr val="bg1"/>
                </a:solidFill>
              </a:rPr>
              <a:t>主要参考文献</a:t>
            </a:r>
            <a:endParaRPr lang="zh-CN" altLang="en-US" dirty="0">
              <a:solidFill>
                <a:schemeClr val="bg1"/>
              </a:solidFill>
            </a:endParaRPr>
          </a:p>
        </p:txBody>
      </p:sp>
      <p:sp>
        <p:nvSpPr>
          <p:cNvPr id="3" name="内容占位符 2"/>
          <p:cNvSpPr>
            <a:spLocks noGrp="1"/>
          </p:cNvSpPr>
          <p:nvPr>
            <p:ph idx="1"/>
          </p:nvPr>
        </p:nvSpPr>
        <p:spPr/>
        <p:txBody>
          <a:bodyPr/>
          <a:lstStyle/>
          <a:p>
            <a:pPr lvl="0"/>
            <a:endParaRPr lang="en-US" altLang="zh-CN" sz="1600" dirty="0">
              <a:latin typeface="Times New Roman" pitchFamily="18" charset="0"/>
              <a:cs typeface="Times New Roman" pitchFamily="18" charset="0"/>
            </a:endParaRPr>
          </a:p>
          <a:p>
            <a:pPr marL="0" indent="0">
              <a:buNone/>
            </a:pPr>
            <a:endParaRPr lang="zh-CN" altLang="en-US" dirty="0"/>
          </a:p>
          <a:p>
            <a:endParaRPr lang="zh-CN" altLang="en-US" dirty="0"/>
          </a:p>
        </p:txBody>
      </p:sp>
      <p:sp>
        <p:nvSpPr>
          <p:cNvPr id="5" name="矩形 4"/>
          <p:cNvSpPr/>
          <p:nvPr/>
        </p:nvSpPr>
        <p:spPr>
          <a:xfrm>
            <a:off x="107504" y="836712"/>
            <a:ext cx="8856984" cy="5607945"/>
          </a:xfrm>
          <a:prstGeom prst="rect">
            <a:avLst/>
          </a:prstGeom>
        </p:spPr>
        <p:txBody>
          <a:bodyPr wrap="square">
            <a:spAutoFit/>
          </a:bodyPr>
          <a:lstStyle/>
          <a:p>
            <a:pPr algn="just">
              <a:lnSpc>
                <a:spcPts val="2400"/>
              </a:lnSpc>
            </a:pPr>
            <a:r>
              <a:rPr lang="en-US" altLang="zh-CN" dirty="0" smtClean="0"/>
              <a:t>[9]Wang </a:t>
            </a:r>
            <a:r>
              <a:rPr lang="en-US" altLang="zh-CN" dirty="0" err="1"/>
              <a:t>Ronghua</a:t>
            </a:r>
            <a:r>
              <a:rPr lang="en-US" altLang="zh-CN" dirty="0"/>
              <a:t>, Du </a:t>
            </a:r>
            <a:r>
              <a:rPr lang="en-US" altLang="zh-CN" dirty="0" err="1"/>
              <a:t>Pingan</a:t>
            </a:r>
            <a:r>
              <a:rPr lang="en-US" altLang="zh-CN" dirty="0"/>
              <a:t>. Automatic recognition algorithm for temperature sensitive paint’s temperature based on isotherm temperature identification[J]. Journal of electronic measurement and instrument, 2010, 24(6):</a:t>
            </a:r>
            <a:r>
              <a:rPr lang="en-US" altLang="zh-CN" dirty="0" smtClean="0"/>
              <a:t>542-547</a:t>
            </a:r>
          </a:p>
          <a:p>
            <a:pPr algn="just">
              <a:lnSpc>
                <a:spcPts val="2400"/>
              </a:lnSpc>
            </a:pPr>
            <a:r>
              <a:rPr lang="en-US" altLang="zh-CN" dirty="0" smtClean="0"/>
              <a:t>[10]</a:t>
            </a:r>
            <a:r>
              <a:rPr lang="en-US" altLang="zh-CN" dirty="0"/>
              <a:t> </a:t>
            </a:r>
            <a:r>
              <a:rPr lang="en-US" altLang="zh-CN" dirty="0" err="1"/>
              <a:t>Peng</a:t>
            </a:r>
            <a:r>
              <a:rPr lang="en-US" altLang="zh-CN" dirty="0"/>
              <a:t> Xia, </a:t>
            </a:r>
            <a:r>
              <a:rPr lang="en-US" altLang="zh-CN" dirty="0" err="1"/>
              <a:t>Tatsuki</a:t>
            </a:r>
            <a:r>
              <a:rPr lang="en-US" altLang="zh-CN" dirty="0"/>
              <a:t> </a:t>
            </a:r>
            <a:r>
              <a:rPr lang="en-US" altLang="zh-CN" dirty="0" err="1"/>
              <a:t>Tahara</a:t>
            </a:r>
            <a:r>
              <a:rPr lang="en-US" altLang="zh-CN" dirty="0"/>
              <a:t>. Performance comparison of bilinear interpolation, </a:t>
            </a:r>
            <a:r>
              <a:rPr lang="en-US" altLang="zh-CN" dirty="0" err="1"/>
              <a:t>bicubic</a:t>
            </a:r>
            <a:r>
              <a:rPr lang="en-US" altLang="zh-CN" dirty="0"/>
              <a:t> interpolation, and B-spline interpolation in parallel phase-shifting digital holography[J]. Springer, </a:t>
            </a:r>
            <a:r>
              <a:rPr lang="en-US" altLang="zh-CN" dirty="0" smtClean="0"/>
              <a:t>2013-2</a:t>
            </a:r>
          </a:p>
          <a:p>
            <a:pPr algn="just">
              <a:lnSpc>
                <a:spcPts val="2400"/>
              </a:lnSpc>
            </a:pPr>
            <a:r>
              <a:rPr lang="en-US" altLang="zh-CN" dirty="0" smtClean="0"/>
              <a:t>[11]</a:t>
            </a:r>
            <a:r>
              <a:rPr lang="zh-CN" altLang="zh-CN" dirty="0"/>
              <a:t>杨康叶</a:t>
            </a:r>
            <a:r>
              <a:rPr lang="en-US" altLang="zh-CN" dirty="0"/>
              <a:t>, </a:t>
            </a:r>
            <a:r>
              <a:rPr lang="zh-CN" altLang="zh-CN" dirty="0"/>
              <a:t>邬春学</a:t>
            </a:r>
            <a:r>
              <a:rPr lang="en-US" altLang="zh-CN" dirty="0"/>
              <a:t>. </a:t>
            </a:r>
            <a:r>
              <a:rPr lang="zh-CN" altLang="zh-CN" dirty="0"/>
              <a:t>基于</a:t>
            </a:r>
            <a:r>
              <a:rPr lang="en-US" altLang="zh-CN" dirty="0"/>
              <a:t>RGB</a:t>
            </a:r>
            <a:r>
              <a:rPr lang="zh-CN" altLang="zh-CN" dirty="0"/>
              <a:t>模型颜色相似性的彩色图像分割</a:t>
            </a:r>
            <a:r>
              <a:rPr lang="en-US" altLang="zh-CN" dirty="0"/>
              <a:t>. </a:t>
            </a:r>
            <a:r>
              <a:rPr lang="zh-CN" altLang="zh-CN" dirty="0"/>
              <a:t>计算机系统应用</a:t>
            </a:r>
            <a:r>
              <a:rPr lang="en-US" altLang="zh-CN" dirty="0"/>
              <a:t>, 2013, 22(3): </a:t>
            </a:r>
            <a:r>
              <a:rPr lang="en-US" altLang="zh-CN" dirty="0" smtClean="0"/>
              <a:t>128-131</a:t>
            </a:r>
          </a:p>
          <a:p>
            <a:pPr algn="just">
              <a:lnSpc>
                <a:spcPts val="2400"/>
              </a:lnSpc>
            </a:pPr>
            <a:r>
              <a:rPr lang="en-US" altLang="zh-CN" dirty="0" smtClean="0"/>
              <a:t>[12]</a:t>
            </a:r>
            <a:r>
              <a:rPr lang="zh-CN" altLang="zh-CN" dirty="0"/>
              <a:t> </a:t>
            </a:r>
            <a:r>
              <a:rPr lang="en-US" altLang="zh-CN" dirty="0" err="1"/>
              <a:t>Liew</a:t>
            </a:r>
            <a:r>
              <a:rPr lang="en-US" altLang="zh-CN" dirty="0"/>
              <a:t> A W C, Yan H, Law N F. Image segmentation based on adaptive </a:t>
            </a:r>
            <a:r>
              <a:rPr lang="en-US" altLang="zh-CN" dirty="0" err="1"/>
              <a:t>clusterprototype</a:t>
            </a:r>
            <a:r>
              <a:rPr lang="en-US" altLang="zh-CN" dirty="0"/>
              <a:t> estimation[J]. IEEE Trans on Fuzzy Systems, 2005, 3(14): </a:t>
            </a:r>
            <a:r>
              <a:rPr lang="en-US" altLang="zh-CN" dirty="0" smtClean="0"/>
              <a:t>444-451</a:t>
            </a:r>
          </a:p>
          <a:p>
            <a:pPr algn="just">
              <a:lnSpc>
                <a:spcPts val="2400"/>
              </a:lnSpc>
            </a:pPr>
            <a:r>
              <a:rPr lang="en-US" altLang="zh-CN" dirty="0" smtClean="0"/>
              <a:t>[13]</a:t>
            </a:r>
            <a:r>
              <a:rPr lang="en-US" altLang="zh-CN" dirty="0"/>
              <a:t> Tan R, </a:t>
            </a:r>
            <a:r>
              <a:rPr lang="en-US" altLang="zh-CN" dirty="0" err="1"/>
              <a:t>Ikeuchi</a:t>
            </a:r>
            <a:r>
              <a:rPr lang="en-US" altLang="zh-CN" dirty="0"/>
              <a:t> K. Separating reflection components of textured surfaces using a single image[J]. IEEE Trans PAMI, 2005, 27(2): </a:t>
            </a:r>
            <a:r>
              <a:rPr lang="en-US" altLang="zh-CN" dirty="0" smtClean="0"/>
              <a:t>178-193</a:t>
            </a:r>
          </a:p>
          <a:p>
            <a:pPr algn="just">
              <a:lnSpc>
                <a:spcPts val="2400"/>
              </a:lnSpc>
            </a:pPr>
            <a:r>
              <a:rPr lang="en-US" altLang="zh-CN" dirty="0" smtClean="0"/>
              <a:t>[14]</a:t>
            </a:r>
            <a:r>
              <a:rPr lang="en-US" altLang="zh-CN" dirty="0"/>
              <a:t> </a:t>
            </a:r>
            <a:r>
              <a:rPr lang="en-US" altLang="zh-CN" dirty="0" err="1"/>
              <a:t>Liew</a:t>
            </a:r>
            <a:r>
              <a:rPr lang="en-US" altLang="zh-CN" dirty="0"/>
              <a:t> A W C, Yan H, Law N F. Image segmentation based on adaptive </a:t>
            </a:r>
            <a:r>
              <a:rPr lang="en-US" altLang="zh-CN" dirty="0" err="1"/>
              <a:t>clusterprototype</a:t>
            </a:r>
            <a:r>
              <a:rPr lang="en-US" altLang="zh-CN" dirty="0"/>
              <a:t> estimation[J]. IEEE Trans on Fuzzy Systems, 2005, 3(14): </a:t>
            </a:r>
            <a:r>
              <a:rPr lang="en-US" altLang="zh-CN" dirty="0" smtClean="0"/>
              <a:t>444-451</a:t>
            </a:r>
          </a:p>
          <a:p>
            <a:pPr algn="just">
              <a:lnSpc>
                <a:spcPts val="2400"/>
              </a:lnSpc>
            </a:pPr>
            <a:r>
              <a:rPr lang="en-US" altLang="zh-CN" dirty="0" smtClean="0"/>
              <a:t>[15]</a:t>
            </a:r>
            <a:r>
              <a:rPr lang="zh-CN" altLang="zh-CN" dirty="0"/>
              <a:t>周伟，张明敏</a:t>
            </a:r>
            <a:r>
              <a:rPr lang="en-US" altLang="zh-CN" dirty="0"/>
              <a:t>. </a:t>
            </a:r>
            <a:r>
              <a:rPr lang="zh-CN" altLang="zh-CN" dirty="0"/>
              <a:t>实时单幅图片高光去除算法</a:t>
            </a:r>
            <a:r>
              <a:rPr lang="en-US" altLang="zh-CN" dirty="0"/>
              <a:t>[J]. </a:t>
            </a:r>
            <a:r>
              <a:rPr lang="zh-CN" altLang="zh-CN" dirty="0"/>
              <a:t>计算机工程与应用，</a:t>
            </a:r>
            <a:r>
              <a:rPr lang="en-US" altLang="zh-CN" dirty="0"/>
              <a:t>2011, 47(26): </a:t>
            </a:r>
            <a:r>
              <a:rPr lang="en-US" altLang="zh-CN" dirty="0" smtClean="0"/>
              <a:t>200-202</a:t>
            </a:r>
          </a:p>
          <a:p>
            <a:pPr algn="just">
              <a:lnSpc>
                <a:spcPts val="2400"/>
              </a:lnSpc>
            </a:pPr>
            <a:r>
              <a:rPr lang="en-US" altLang="zh-CN" dirty="0" smtClean="0"/>
              <a:t>[16]</a:t>
            </a:r>
            <a:r>
              <a:rPr lang="zh-CN" altLang="zh-CN" dirty="0"/>
              <a:t>王美玲</a:t>
            </a:r>
            <a:r>
              <a:rPr lang="en-US" altLang="zh-CN" dirty="0"/>
              <a:t>. </a:t>
            </a:r>
            <a:r>
              <a:rPr lang="zh-CN" altLang="zh-CN" dirty="0"/>
              <a:t>基于彩色图像处理的示温漆温度识别系统</a:t>
            </a:r>
            <a:r>
              <a:rPr lang="en-US" altLang="zh-CN" dirty="0"/>
              <a:t>[D]. </a:t>
            </a:r>
            <a:r>
              <a:rPr lang="zh-CN" altLang="zh-CN" dirty="0"/>
              <a:t>南京：南京航空航天大学，</a:t>
            </a:r>
            <a:r>
              <a:rPr lang="en-US" altLang="zh-CN" dirty="0"/>
              <a:t>2009</a:t>
            </a:r>
            <a:endParaRPr lang="zh-CN" altLang="en-US" dirty="0"/>
          </a:p>
        </p:txBody>
      </p:sp>
    </p:spTree>
    <p:extLst>
      <p:ext uri="{BB962C8B-B14F-4D97-AF65-F5344CB8AC3E}">
        <p14:creationId xmlns:p14="http://schemas.microsoft.com/office/powerpoint/2010/main" val="491827223"/>
      </p:ext>
    </p:extLst>
  </p:cSld>
  <p:clrMapOvr>
    <a:masterClrMapping/>
  </p:clrMapOvr>
  <p:transition advTm="600"/>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7" name="矩形 6"/>
          <p:cNvSpPr/>
          <p:nvPr/>
        </p:nvSpPr>
        <p:spPr>
          <a:xfrm>
            <a:off x="2414374" y="2636912"/>
            <a:ext cx="4086376" cy="923330"/>
          </a:xfrm>
          <a:prstGeom prst="rect">
            <a:avLst/>
          </a:prstGeom>
          <a:noFill/>
        </p:spPr>
        <p:txBody>
          <a:bodyPr wrap="none" lIns="91440" tIns="45720" rIns="91440" bIns="45720">
            <a:spAutoFit/>
          </a:bodyPr>
          <a:lstStyle/>
          <a:p>
            <a:pPr algn="ctr"/>
            <a:r>
              <a:rPr lang="zh-CN" altLang="en-US" sz="5400" b="1" cap="none" spc="0" dirty="0" smtClean="0">
                <a:ln w="1905"/>
                <a:solidFill>
                  <a:srgbClr val="0066FF"/>
                </a:solidFill>
                <a:effectLst>
                  <a:innerShdw blurRad="69850" dist="43180" dir="5400000">
                    <a:srgbClr val="000000">
                      <a:alpha val="65000"/>
                    </a:srgbClr>
                  </a:innerShdw>
                </a:effectLst>
              </a:rPr>
              <a:t>谢谢</a:t>
            </a:r>
            <a:r>
              <a:rPr lang="en-US" altLang="zh-CN" sz="5400" b="1" cap="none" spc="0" dirty="0" smtClean="0">
                <a:ln w="1905"/>
                <a:solidFill>
                  <a:srgbClr val="0066FF"/>
                </a:solidFill>
                <a:effectLst>
                  <a:innerShdw blurRad="69850" dist="43180" dir="5400000">
                    <a:srgbClr val="000000">
                      <a:alpha val="65000"/>
                    </a:srgbClr>
                  </a:innerShdw>
                </a:effectLst>
              </a:rPr>
              <a:t>,</a:t>
            </a:r>
            <a:r>
              <a:rPr lang="zh-CN" altLang="en-US" sz="5400" b="1" cap="none" spc="0" dirty="0" smtClean="0">
                <a:ln w="1905"/>
                <a:solidFill>
                  <a:srgbClr val="0066FF"/>
                </a:solidFill>
                <a:effectLst>
                  <a:innerShdw blurRad="69850" dist="43180" dir="5400000">
                    <a:srgbClr val="000000">
                      <a:alpha val="65000"/>
                    </a:srgbClr>
                  </a:innerShdw>
                </a:effectLst>
              </a:rPr>
              <a:t>请指正</a:t>
            </a:r>
            <a:r>
              <a:rPr lang="en-US" altLang="zh-CN" sz="5400" b="1" cap="none" spc="0" dirty="0" smtClean="0">
                <a:ln w="1905"/>
                <a:solidFill>
                  <a:srgbClr val="0066FF"/>
                </a:solidFill>
                <a:effectLst>
                  <a:innerShdw blurRad="69850" dist="43180" dir="5400000">
                    <a:srgbClr val="000000">
                      <a:alpha val="65000"/>
                    </a:srgbClr>
                  </a:innerShdw>
                </a:effectLst>
              </a:rPr>
              <a:t>!</a:t>
            </a:r>
            <a:endParaRPr lang="zh-CN" altLang="en-US" sz="5400" b="1" cap="none" spc="0" dirty="0">
              <a:ln w="1905"/>
              <a:solidFill>
                <a:srgbClr val="0066FF"/>
              </a:solidFill>
              <a:effectLst>
                <a:innerShdw blurRad="69850" dist="43180" dir="5400000">
                  <a:srgbClr val="000000">
                    <a:alpha val="65000"/>
                  </a:srgbClr>
                </a:innerShdw>
              </a:effectLst>
            </a:endParaRPr>
          </a:p>
        </p:txBody>
      </p:sp>
    </p:spTree>
    <p:extLst>
      <p:ext uri="{BB962C8B-B14F-4D97-AF65-F5344CB8AC3E}">
        <p14:creationId xmlns:p14="http://schemas.microsoft.com/office/powerpoint/2010/main" val="3945040660"/>
      </p:ext>
    </p:extLst>
  </p:cSld>
  <p:clrMapOvr>
    <a:masterClrMapping/>
  </p:clrMapOvr>
  <p:transition advTm="600"/>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olidFill>
                  <a:schemeClr val="bg1"/>
                </a:solidFill>
              </a:rPr>
              <a:t>选题背景与意义</a:t>
            </a:r>
            <a:endParaRPr lang="zh-CN" altLang="en-US" dirty="0"/>
          </a:p>
        </p:txBody>
      </p:sp>
      <p:sp>
        <p:nvSpPr>
          <p:cNvPr id="3" name="内容占位符 2"/>
          <p:cNvSpPr>
            <a:spLocks noGrp="1"/>
          </p:cNvSpPr>
          <p:nvPr>
            <p:ph idx="1"/>
          </p:nvPr>
        </p:nvSpPr>
        <p:spPr>
          <a:xfrm>
            <a:off x="539750" y="1268760"/>
            <a:ext cx="8064500" cy="2879973"/>
          </a:xfrm>
        </p:spPr>
        <p:txBody>
          <a:bodyPr/>
          <a:lstStyle/>
          <a:p>
            <a:pPr>
              <a:lnSpc>
                <a:spcPct val="150000"/>
              </a:lnSpc>
              <a:buFont typeface="Wingdings" pitchFamily="2" charset="2"/>
              <a:buChar char="Ø"/>
            </a:pPr>
            <a:r>
              <a:rPr lang="zh-CN" altLang="en-US" sz="2000" b="1" dirty="0">
                <a:solidFill>
                  <a:srgbClr val="FF0000"/>
                </a:solidFill>
                <a:ea typeface="黑体" pitchFamily="2" charset="-122"/>
                <a:cs typeface="Times New Roman" pitchFamily="18" charset="0"/>
              </a:rPr>
              <a:t>示温漆</a:t>
            </a:r>
            <a:r>
              <a:rPr lang="zh-CN" altLang="en-US" sz="2000" b="1" dirty="0">
                <a:ea typeface="黑体" pitchFamily="2" charset="-122"/>
                <a:cs typeface="Times New Roman" pitchFamily="18" charset="0"/>
              </a:rPr>
              <a:t>是一种温度传感器，一般由</a:t>
            </a:r>
            <a:r>
              <a:rPr lang="zh-CN" altLang="en-US" sz="2000" b="1" dirty="0">
                <a:solidFill>
                  <a:srgbClr val="0000FF"/>
                </a:solidFill>
                <a:ea typeface="黑体" pitchFamily="2" charset="-122"/>
                <a:cs typeface="Times New Roman" pitchFamily="18" charset="0"/>
              </a:rPr>
              <a:t>示色剂、填料和粘合剂</a:t>
            </a:r>
            <a:r>
              <a:rPr lang="zh-CN" altLang="en-US" sz="2000" b="1" dirty="0">
                <a:ea typeface="黑体" pitchFamily="2" charset="-122"/>
                <a:cs typeface="Times New Roman" pitchFamily="18" charset="0"/>
              </a:rPr>
              <a:t>组成。示色剂又称变色剂，它是示温漆中感温变色作用的主要成分；填料起助色和增强附着力等作用，填料事先</a:t>
            </a:r>
            <a:r>
              <a:rPr lang="zh-CN" altLang="en-US" sz="2000" dirty="0">
                <a:ea typeface="黑体" pitchFamily="2" charset="-122"/>
                <a:cs typeface="Times New Roman" pitchFamily="18" charset="0"/>
              </a:rPr>
              <a:t>应被研磨得很细；粘合剂的作用是粘合颜料，均匀色彩并使示温漆能</a:t>
            </a:r>
            <a:r>
              <a:rPr lang="zh-CN" altLang="en-US" sz="2000" b="1" dirty="0">
                <a:ea typeface="黑体" pitchFamily="2" charset="-122"/>
                <a:cs typeface="Times New Roman" pitchFamily="18" charset="0"/>
              </a:rPr>
              <a:t>牢固地附着在被测物体表面。</a:t>
            </a:r>
            <a:r>
              <a:rPr lang="zh-CN" altLang="en-US" sz="2000" b="1" dirty="0">
                <a:solidFill>
                  <a:srgbClr val="0000FF"/>
                </a:solidFill>
                <a:ea typeface="黑体" pitchFamily="2" charset="-122"/>
                <a:cs typeface="Times New Roman" pitchFamily="18" charset="0"/>
              </a:rPr>
              <a:t>示温漆的特点是对温度敏感，在不同的温度范围内呈现不同的颜色，可以据此判断航空发动机零部件的工作温度及温度的分布情况。</a:t>
            </a:r>
          </a:p>
          <a:p>
            <a:pPr marL="0" indent="0">
              <a:lnSpc>
                <a:spcPct val="150000"/>
              </a:lnSpc>
              <a:buNone/>
            </a:pPr>
            <a:endParaRPr lang="zh-CN" altLang="en-US" sz="2000" b="1" dirty="0"/>
          </a:p>
        </p:txBody>
      </p:sp>
      <p:sp>
        <p:nvSpPr>
          <p:cNvPr id="5" name="TextBox 4"/>
          <p:cNvSpPr txBox="1"/>
          <p:nvPr/>
        </p:nvSpPr>
        <p:spPr>
          <a:xfrm>
            <a:off x="899592" y="4576608"/>
            <a:ext cx="7344816" cy="1200329"/>
          </a:xfrm>
          <a:prstGeom prst="rect">
            <a:avLst/>
          </a:prstGeom>
          <a:noFill/>
        </p:spPr>
        <p:txBody>
          <a:bodyPr wrap="square" rtlCol="0">
            <a:spAutoFit/>
          </a:bodyPr>
          <a:lstStyle/>
          <a:p>
            <a:pPr marL="285750" indent="-285750">
              <a:buFont typeface="Wingdings" pitchFamily="2" charset="2"/>
              <a:buChar char="Ø"/>
            </a:pPr>
            <a:r>
              <a:rPr lang="zh-CN" altLang="en-US" b="1" dirty="0">
                <a:ea typeface="黑体" pitchFamily="2" charset="-122"/>
                <a:cs typeface="Times New Roman" pitchFamily="18" charset="0"/>
              </a:rPr>
              <a:t>由于示温漆与一般测温工具相比有下述许多特点，目前示温漆仍作为一种测温手段，在工业、国防、航天、航空、研究工作等各方面广泛应用。</a:t>
            </a:r>
            <a:endParaRPr lang="en-US" altLang="zh-CN" b="1" dirty="0">
              <a:ea typeface="黑体" pitchFamily="2" charset="-122"/>
              <a:cs typeface="Times New Roman" pitchFamily="18" charset="0"/>
            </a:endParaRPr>
          </a:p>
          <a:p>
            <a:endParaRPr lang="zh-CN" altLang="en-US" dirty="0"/>
          </a:p>
        </p:txBody>
      </p:sp>
    </p:spTree>
  </p:cSld>
  <p:clrMapOvr>
    <a:masterClrMapping/>
  </p:clrMapOvr>
  <p:transition advTm="12950"/>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olidFill>
                  <a:schemeClr val="bg1"/>
                </a:solidFill>
              </a:rPr>
              <a:t>选题背景与意义</a:t>
            </a:r>
            <a:endParaRPr lang="zh-CN" altLang="en-US" dirty="0"/>
          </a:p>
        </p:txBody>
      </p:sp>
      <p:sp>
        <p:nvSpPr>
          <p:cNvPr id="3" name="内容占位符 2"/>
          <p:cNvSpPr>
            <a:spLocks noGrp="1"/>
          </p:cNvSpPr>
          <p:nvPr>
            <p:ph idx="1"/>
          </p:nvPr>
        </p:nvSpPr>
        <p:spPr/>
        <p:txBody>
          <a:bodyPr/>
          <a:lstStyle/>
          <a:p>
            <a:pPr>
              <a:lnSpc>
                <a:spcPct val="150000"/>
              </a:lnSpc>
              <a:buFont typeface="Wingdings" pitchFamily="2" charset="2"/>
              <a:buChar char="Ø"/>
            </a:pPr>
            <a:r>
              <a:rPr lang="zh-CN" altLang="en-US" sz="2000" b="1" dirty="0">
                <a:solidFill>
                  <a:schemeClr val="accent2">
                    <a:lumMod val="75000"/>
                  </a:schemeClr>
                </a:solidFill>
                <a:ea typeface="黑体" pitchFamily="2" charset="-122"/>
                <a:cs typeface="Times New Roman" pitchFamily="18" charset="0"/>
              </a:rPr>
              <a:t>示温漆的颜色温度常常采用</a:t>
            </a:r>
            <a:r>
              <a:rPr lang="zh-CN" altLang="en-US" sz="2000" b="1" dirty="0">
                <a:solidFill>
                  <a:srgbClr val="FF0000"/>
                </a:solidFill>
                <a:ea typeface="黑体" pitchFamily="2" charset="-122"/>
                <a:cs typeface="Times New Roman" pitchFamily="18" charset="0"/>
              </a:rPr>
              <a:t>人工判读的方法</a:t>
            </a:r>
            <a:r>
              <a:rPr lang="zh-CN" altLang="en-US" sz="2000" b="1" dirty="0">
                <a:solidFill>
                  <a:schemeClr val="accent2">
                    <a:lumMod val="75000"/>
                  </a:schemeClr>
                </a:solidFill>
                <a:ea typeface="黑体" pitchFamily="2" charset="-122"/>
                <a:cs typeface="Times New Roman" pitchFamily="18" charset="0"/>
              </a:rPr>
              <a:t>：将选定的示温漆按一定规程涂覆在</a:t>
            </a:r>
            <a:r>
              <a:rPr lang="zh-CN" altLang="en-US" sz="2000" b="1" dirty="0">
                <a:solidFill>
                  <a:srgbClr val="0000FF"/>
                </a:solidFill>
                <a:ea typeface="黑体" pitchFamily="2" charset="-122"/>
                <a:cs typeface="Times New Roman" pitchFamily="18" charset="0"/>
              </a:rPr>
              <a:t>被测件表面</a:t>
            </a:r>
            <a:r>
              <a:rPr lang="zh-CN" altLang="en-US" sz="2000" b="1" dirty="0">
                <a:solidFill>
                  <a:schemeClr val="accent2">
                    <a:lumMod val="75000"/>
                  </a:schemeClr>
                </a:solidFill>
                <a:ea typeface="黑体" pitchFamily="2" charset="-122"/>
                <a:cs typeface="Times New Roman" pitchFamily="18" charset="0"/>
              </a:rPr>
              <a:t>，经一定工艺处理后进行温度测量试验，试验后将其</a:t>
            </a:r>
            <a:r>
              <a:rPr lang="zh-CN" altLang="en-US" sz="2000" b="1" dirty="0">
                <a:solidFill>
                  <a:srgbClr val="0000FF"/>
                </a:solidFill>
                <a:ea typeface="黑体" pitchFamily="2" charset="-122"/>
                <a:cs typeface="Times New Roman" pitchFamily="18" charset="0"/>
              </a:rPr>
              <a:t>变色结果与</a:t>
            </a:r>
            <a:r>
              <a:rPr lang="zh-CN" altLang="en-US" sz="2000" b="1" dirty="0">
                <a:solidFill>
                  <a:schemeClr val="accent2">
                    <a:lumMod val="75000"/>
                  </a:schemeClr>
                </a:solidFill>
                <a:ea typeface="黑体" pitchFamily="2" charset="-122"/>
                <a:cs typeface="Times New Roman" pitchFamily="18" charset="0"/>
              </a:rPr>
              <a:t>用同一种牌号示温漆制作的</a:t>
            </a:r>
            <a:r>
              <a:rPr lang="zh-CN" altLang="en-US" sz="2000" b="1" dirty="0">
                <a:solidFill>
                  <a:srgbClr val="0000FF"/>
                </a:solidFill>
                <a:ea typeface="黑体" pitchFamily="2" charset="-122"/>
                <a:cs typeface="Times New Roman" pitchFamily="18" charset="0"/>
              </a:rPr>
              <a:t>标准样片</a:t>
            </a:r>
            <a:r>
              <a:rPr lang="zh-CN" altLang="en-US" sz="2000" b="1" dirty="0">
                <a:solidFill>
                  <a:schemeClr val="accent2">
                    <a:lumMod val="75000"/>
                  </a:schemeClr>
                </a:solidFill>
                <a:ea typeface="黑体" pitchFamily="2" charset="-122"/>
                <a:cs typeface="Times New Roman" pitchFamily="18" charset="0"/>
              </a:rPr>
              <a:t>进行比较，判读被测件表面温度和温度分布。人工判读的方法带有</a:t>
            </a:r>
            <a:r>
              <a:rPr lang="zh-CN" altLang="en-US" sz="2000" b="1" dirty="0">
                <a:solidFill>
                  <a:srgbClr val="0000FF"/>
                </a:solidFill>
                <a:ea typeface="黑体" pitchFamily="2" charset="-122"/>
                <a:cs typeface="Times New Roman" pitchFamily="18" charset="0"/>
              </a:rPr>
              <a:t>很强的主观性</a:t>
            </a:r>
            <a:r>
              <a:rPr lang="zh-CN" altLang="en-US" sz="2000" b="1" dirty="0">
                <a:solidFill>
                  <a:schemeClr val="accent2">
                    <a:lumMod val="75000"/>
                  </a:schemeClr>
                </a:solidFill>
                <a:ea typeface="黑体" pitchFamily="2" charset="-122"/>
                <a:cs typeface="Times New Roman" pitchFamily="18" charset="0"/>
              </a:rPr>
              <a:t>，由于人的眼睛具有恒常性、色对比、色适应等颜色视觉特性，同时</a:t>
            </a:r>
            <a:r>
              <a:rPr lang="zh-CN" altLang="en-US" sz="2000" b="1" dirty="0">
                <a:solidFill>
                  <a:srgbClr val="0000FF"/>
                </a:solidFill>
                <a:ea typeface="黑体" pitchFamily="2" charset="-122"/>
                <a:cs typeface="Times New Roman" pitchFamily="18" charset="0"/>
              </a:rPr>
              <a:t>易受环境光和个人辨色力的影响</a:t>
            </a:r>
            <a:r>
              <a:rPr lang="zh-CN" altLang="en-US" sz="2000" b="1" dirty="0">
                <a:solidFill>
                  <a:schemeClr val="accent2">
                    <a:lumMod val="75000"/>
                  </a:schemeClr>
                </a:solidFill>
                <a:ea typeface="黑体" pitchFamily="2" charset="-122"/>
                <a:cs typeface="Times New Roman" pitchFamily="18" charset="0"/>
              </a:rPr>
              <a:t>，所以对示温漆颜色温度的判读偏差很大，而且给定量分析带来一定困难。温度判读的精度和效率都比较低，误差较大</a:t>
            </a:r>
            <a:r>
              <a:rPr lang="en-US" altLang="zh-CN" sz="2000" b="1" dirty="0">
                <a:solidFill>
                  <a:schemeClr val="accent2">
                    <a:lumMod val="75000"/>
                  </a:schemeClr>
                </a:solidFill>
                <a:ea typeface="黑体" pitchFamily="2" charset="-122"/>
                <a:cs typeface="Times New Roman" pitchFamily="18" charset="0"/>
              </a:rPr>
              <a:t>(±50°C)</a:t>
            </a:r>
            <a:r>
              <a:rPr lang="zh-CN" altLang="en-US" sz="2000" b="1" dirty="0">
                <a:solidFill>
                  <a:schemeClr val="accent2">
                    <a:lumMod val="75000"/>
                  </a:schemeClr>
                </a:solidFill>
                <a:ea typeface="黑体" pitchFamily="2" charset="-122"/>
                <a:cs typeface="Times New Roman" pitchFamily="18" charset="0"/>
              </a:rPr>
              <a:t>。</a:t>
            </a:r>
          </a:p>
          <a:p>
            <a:pPr marL="457200" indent="-457200">
              <a:lnSpc>
                <a:spcPct val="150000"/>
              </a:lnSpc>
              <a:buNone/>
            </a:pPr>
            <a:r>
              <a:rPr lang="en-US" altLang="zh-CN" sz="3200" dirty="0" smtClean="0"/>
              <a:t>    </a:t>
            </a:r>
          </a:p>
          <a:p>
            <a:pPr marL="457200" indent="-457200">
              <a:lnSpc>
                <a:spcPct val="150000"/>
              </a:lnSpc>
              <a:buNone/>
            </a:pPr>
            <a:endParaRPr lang="en-US" altLang="zh-CN" sz="3200" dirty="0" smtClean="0"/>
          </a:p>
          <a:p>
            <a:pPr marL="457200" indent="-457200">
              <a:lnSpc>
                <a:spcPct val="150000"/>
              </a:lnSpc>
              <a:buNone/>
            </a:pPr>
            <a:r>
              <a:rPr lang="en-US" altLang="zh-CN" sz="3200" b="1" kern="1200" dirty="0" smtClean="0">
                <a:latin typeface="楷体_GB2312" pitchFamily="49" charset="-122"/>
                <a:ea typeface="楷体_GB2312" pitchFamily="49" charset="-122"/>
              </a:rPr>
              <a:t>  </a:t>
            </a:r>
          </a:p>
          <a:p>
            <a:pPr marL="457200" indent="-457200">
              <a:lnSpc>
                <a:spcPct val="150000"/>
              </a:lnSpc>
              <a:buFont typeface="Wingdings" pitchFamily="2" charset="2"/>
              <a:buChar char="Ø"/>
            </a:pPr>
            <a:endParaRPr lang="en-US" altLang="zh-CN" sz="3200" b="1" kern="1200" dirty="0" smtClean="0">
              <a:latin typeface="楷体_GB2312" pitchFamily="49" charset="-122"/>
              <a:ea typeface="楷体_GB2312" pitchFamily="49" charset="-122"/>
            </a:endParaRPr>
          </a:p>
          <a:p>
            <a:pPr marL="457200" indent="-457200">
              <a:lnSpc>
                <a:spcPct val="150000"/>
              </a:lnSpc>
              <a:buFont typeface="Wingdings" pitchFamily="2" charset="2"/>
              <a:buChar char="Ø"/>
            </a:pPr>
            <a:endParaRPr lang="zh-CN" altLang="en-US" sz="3200" b="1" kern="1200" dirty="0" smtClean="0">
              <a:latin typeface="楷体_GB2312" pitchFamily="49" charset="-122"/>
              <a:ea typeface="楷体_GB2312" pitchFamily="49" charset="-122"/>
            </a:endParaRPr>
          </a:p>
        </p:txBody>
      </p:sp>
    </p:spTree>
  </p:cSld>
  <p:clrMapOvr>
    <a:overrideClrMapping bg1="lt1" tx1="dk1" bg2="lt2" tx2="dk2" accent1="accent1" accent2="accent2" accent3="accent3" accent4="accent4" accent5="accent5" accent6="accent6" hlink="hlink" folHlink="folHlink"/>
  </p:clrMapOvr>
  <p:transition advTm="24460"/>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bg1"/>
                </a:solidFill>
              </a:rPr>
              <a:t>选题背景与意义</a:t>
            </a:r>
            <a:endParaRPr lang="zh-CN" altLang="en-US" dirty="0"/>
          </a:p>
        </p:txBody>
      </p:sp>
      <p:sp>
        <p:nvSpPr>
          <p:cNvPr id="3" name="内容占位符 2"/>
          <p:cNvSpPr>
            <a:spLocks noGrp="1"/>
          </p:cNvSpPr>
          <p:nvPr>
            <p:ph idx="1"/>
          </p:nvPr>
        </p:nvSpPr>
        <p:spPr/>
        <p:txBody>
          <a:bodyPr/>
          <a:lstStyle/>
          <a:p>
            <a:pPr marL="285750" indent="-285750">
              <a:lnSpc>
                <a:spcPct val="150000"/>
              </a:lnSpc>
              <a:buFont typeface="Wingdings" pitchFamily="2" charset="2"/>
              <a:buChar char="v"/>
              <a:defRPr/>
            </a:pPr>
            <a:r>
              <a:rPr lang="zh-CN" altLang="en-US" sz="2000" b="1" dirty="0">
                <a:solidFill>
                  <a:srgbClr val="FF0000"/>
                </a:solidFill>
                <a:ea typeface="黑体" pitchFamily="2" charset="-122"/>
                <a:cs typeface="Times New Roman" pitchFamily="18" charset="0"/>
              </a:rPr>
              <a:t>示温漆温度自动识别方法</a:t>
            </a:r>
            <a:r>
              <a:rPr lang="zh-CN" altLang="en-US" sz="2000" b="1" dirty="0">
                <a:solidFill>
                  <a:schemeClr val="accent2">
                    <a:lumMod val="75000"/>
                  </a:schemeClr>
                </a:solidFill>
                <a:ea typeface="黑体" pitchFamily="2" charset="-122"/>
                <a:cs typeface="Times New Roman" pitchFamily="18" charset="0"/>
              </a:rPr>
              <a:t>：示温漆图像的温度识别处理正朝着数字化和自动化分析方向发展。运用计算机</a:t>
            </a:r>
            <a:r>
              <a:rPr lang="zh-CN" altLang="en-US" sz="2000" b="1" dirty="0">
                <a:solidFill>
                  <a:srgbClr val="0000FF"/>
                </a:solidFill>
                <a:ea typeface="黑体" pitchFamily="2" charset="-122"/>
                <a:cs typeface="Times New Roman" pitchFamily="18" charset="0"/>
              </a:rPr>
              <a:t>图像处理、模式识别、三维测量、计算机图形学、可视化、数据库</a:t>
            </a:r>
            <a:r>
              <a:rPr lang="zh-CN" altLang="en-US" sz="2000" b="1" dirty="0">
                <a:solidFill>
                  <a:schemeClr val="accent2">
                    <a:lumMod val="75000"/>
                  </a:schemeClr>
                </a:solidFill>
                <a:ea typeface="黑体" pitchFamily="2" charset="-122"/>
                <a:cs typeface="Times New Roman" pitchFamily="18" charset="0"/>
              </a:rPr>
              <a:t>等技术进行温度自动识别与温度场可视化，可提高效率和精度，避免人为因素的影响。</a:t>
            </a:r>
            <a:endParaRPr lang="en-US" altLang="zh-CN" sz="2000" b="1" dirty="0">
              <a:solidFill>
                <a:schemeClr val="accent2">
                  <a:lumMod val="75000"/>
                </a:schemeClr>
              </a:solidFill>
              <a:ea typeface="黑体" pitchFamily="2" charset="-122"/>
              <a:cs typeface="Times New Roman" pitchFamily="18" charset="0"/>
            </a:endParaRPr>
          </a:p>
          <a:p>
            <a:pPr marL="285750" indent="-285750">
              <a:lnSpc>
                <a:spcPct val="150000"/>
              </a:lnSpc>
              <a:buFont typeface="Wingdings" pitchFamily="2" charset="2"/>
              <a:buChar char="v"/>
              <a:defRPr/>
            </a:pPr>
            <a:r>
              <a:rPr lang="zh-CN" altLang="en-US" sz="2000" b="1" dirty="0">
                <a:solidFill>
                  <a:schemeClr val="accent2">
                    <a:lumMod val="75000"/>
                  </a:schemeClr>
                </a:solidFill>
                <a:ea typeface="黑体" pitchFamily="2" charset="-122"/>
                <a:cs typeface="Times New Roman" pitchFamily="18" charset="0"/>
              </a:rPr>
              <a:t>但发展与应用并不广泛，原因在于可用于示温漆图像分析和识别的理论和方法还不完善，缺乏相应的标准和有效的算法。</a:t>
            </a:r>
            <a:endParaRPr lang="en-US" altLang="zh-CN" sz="2000" b="1" dirty="0">
              <a:solidFill>
                <a:schemeClr val="accent2">
                  <a:lumMod val="75000"/>
                </a:schemeClr>
              </a:solidFill>
              <a:ea typeface="黑体" pitchFamily="2" charset="-122"/>
              <a:cs typeface="Times New Roman" pitchFamily="18" charset="0"/>
            </a:endParaRPr>
          </a:p>
          <a:p>
            <a:pPr marL="285750" indent="-285750">
              <a:lnSpc>
                <a:spcPct val="150000"/>
              </a:lnSpc>
              <a:buFont typeface="Wingdings" pitchFamily="2" charset="2"/>
              <a:buChar char="v"/>
              <a:defRPr/>
            </a:pPr>
            <a:r>
              <a:rPr lang="zh-CN" altLang="en-US" sz="2000" b="1" dirty="0">
                <a:solidFill>
                  <a:schemeClr val="accent2">
                    <a:lumMod val="75000"/>
                  </a:schemeClr>
                </a:solidFill>
                <a:ea typeface="黑体" pitchFamily="2" charset="-122"/>
                <a:cs typeface="Times New Roman" pitchFamily="18" charset="0"/>
              </a:rPr>
              <a:t>目前国外在该领域开展研究的国家主要是英国和德国。他们已经建立了若干典型示温漆在不同温度下的色谱数据库，以及图像摄取操作规范，正在着手开发专用的温度识别软件系统。而</a:t>
            </a:r>
            <a:r>
              <a:rPr lang="zh-CN" altLang="en-US" sz="2000" b="1" dirty="0">
                <a:solidFill>
                  <a:srgbClr val="0000FF"/>
                </a:solidFill>
                <a:ea typeface="黑体" pitchFamily="2" charset="-122"/>
                <a:cs typeface="Times New Roman" pitchFamily="18" charset="0"/>
              </a:rPr>
              <a:t>国内在该领域的研究还处于初始阶段</a:t>
            </a:r>
            <a:r>
              <a:rPr lang="zh-CN" altLang="en-US" sz="2000" b="1" dirty="0">
                <a:solidFill>
                  <a:schemeClr val="accent2">
                    <a:lumMod val="75000"/>
                  </a:schemeClr>
                </a:solidFill>
                <a:ea typeface="黑体" pitchFamily="2" charset="-122"/>
                <a:cs typeface="Times New Roman" pitchFamily="18" charset="0"/>
              </a:rPr>
              <a:t>。</a:t>
            </a:r>
          </a:p>
          <a:p>
            <a:endParaRPr lang="zh-CN" altLang="en-US" dirty="0"/>
          </a:p>
        </p:txBody>
      </p:sp>
    </p:spTree>
    <p:extLst>
      <p:ext uri="{BB962C8B-B14F-4D97-AF65-F5344CB8AC3E}">
        <p14:creationId xmlns:p14="http://schemas.microsoft.com/office/powerpoint/2010/main" val="352697060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olidFill>
                  <a:schemeClr val="bg1"/>
                </a:solidFill>
              </a:rPr>
              <a:t>主要内容</a:t>
            </a:r>
            <a:endParaRPr lang="zh-CN" altLang="en-US" dirty="0">
              <a:solidFill>
                <a:schemeClr val="bg1"/>
              </a:solidFill>
            </a:endParaRPr>
          </a:p>
        </p:txBody>
      </p:sp>
      <p:sp>
        <p:nvSpPr>
          <p:cNvPr id="3" name="内容占位符 2"/>
          <p:cNvSpPr>
            <a:spLocks noGrp="1"/>
          </p:cNvSpPr>
          <p:nvPr>
            <p:ph idx="1"/>
          </p:nvPr>
        </p:nvSpPr>
        <p:spPr>
          <a:xfrm>
            <a:off x="755576" y="1340769"/>
            <a:ext cx="7848674" cy="4680519"/>
          </a:xfrm>
        </p:spPr>
        <p:txBody>
          <a:bodyPr/>
          <a:lstStyle/>
          <a:p>
            <a:pPr>
              <a:lnSpc>
                <a:spcPct val="150000"/>
              </a:lnSpc>
              <a:buFont typeface="Wingdings" pitchFamily="2" charset="2"/>
              <a:buChar char="Ø"/>
            </a:pPr>
            <a:r>
              <a:rPr lang="zh-CN" altLang="en-US" dirty="0" smtClean="0"/>
              <a:t>选题背景与意义</a:t>
            </a:r>
            <a:endParaRPr lang="en-US" altLang="zh-CN" dirty="0" smtClean="0"/>
          </a:p>
          <a:p>
            <a:pPr>
              <a:lnSpc>
                <a:spcPct val="150000"/>
              </a:lnSpc>
              <a:buFont typeface="Wingdings" pitchFamily="2" charset="2"/>
              <a:buChar char="Ø"/>
            </a:pPr>
            <a:r>
              <a:rPr lang="zh-CN" altLang="en-US" dirty="0" smtClean="0">
                <a:solidFill>
                  <a:srgbClr val="FF0000"/>
                </a:solidFill>
              </a:rPr>
              <a:t>问题描述</a:t>
            </a:r>
            <a:endParaRPr lang="en-US" altLang="zh-CN" dirty="0" smtClean="0">
              <a:solidFill>
                <a:srgbClr val="FF0000"/>
              </a:solidFill>
            </a:endParaRPr>
          </a:p>
          <a:p>
            <a:pPr>
              <a:lnSpc>
                <a:spcPct val="150000"/>
              </a:lnSpc>
              <a:buFont typeface="Wingdings" pitchFamily="2" charset="2"/>
              <a:buChar char="Ø"/>
            </a:pPr>
            <a:r>
              <a:rPr lang="zh-CN" altLang="en-US" dirty="0" smtClean="0"/>
              <a:t>研究</a:t>
            </a:r>
            <a:r>
              <a:rPr lang="zh-CN" altLang="en-US" dirty="0"/>
              <a:t>内容</a:t>
            </a:r>
            <a:r>
              <a:rPr lang="zh-CN" altLang="en-US" dirty="0" smtClean="0"/>
              <a:t>与技术方案</a:t>
            </a:r>
            <a:endParaRPr lang="en-US" altLang="zh-CN" dirty="0" smtClean="0"/>
          </a:p>
          <a:p>
            <a:pPr>
              <a:lnSpc>
                <a:spcPct val="150000"/>
              </a:lnSpc>
              <a:buFont typeface="Wingdings" pitchFamily="2" charset="2"/>
              <a:buChar char="Ø"/>
            </a:pPr>
            <a:r>
              <a:rPr lang="zh-CN" altLang="en-US" dirty="0" smtClean="0"/>
              <a:t>关键技术</a:t>
            </a:r>
            <a:endParaRPr lang="en-US" altLang="zh-CN" dirty="0" smtClean="0"/>
          </a:p>
          <a:p>
            <a:pPr>
              <a:lnSpc>
                <a:spcPct val="150000"/>
              </a:lnSpc>
              <a:buFont typeface="Wingdings" pitchFamily="2" charset="2"/>
              <a:buChar char="Ø"/>
            </a:pPr>
            <a:r>
              <a:rPr lang="zh-CN" altLang="en-US" dirty="0"/>
              <a:t>研究</a:t>
            </a:r>
            <a:r>
              <a:rPr lang="zh-CN" altLang="en-US" dirty="0" smtClean="0"/>
              <a:t>难点</a:t>
            </a:r>
            <a:endParaRPr lang="en-US" altLang="zh-CN" dirty="0" smtClean="0"/>
          </a:p>
          <a:p>
            <a:pPr>
              <a:lnSpc>
                <a:spcPct val="150000"/>
              </a:lnSpc>
              <a:buFont typeface="Wingdings" pitchFamily="2" charset="2"/>
              <a:buChar char="Ø"/>
            </a:pPr>
            <a:r>
              <a:rPr lang="zh-CN" altLang="en-US" dirty="0"/>
              <a:t>研究</a:t>
            </a:r>
            <a:r>
              <a:rPr lang="zh-CN" altLang="en-US" dirty="0" smtClean="0"/>
              <a:t>计划安排</a:t>
            </a:r>
            <a:endParaRPr lang="en-US" altLang="zh-CN" dirty="0" smtClean="0"/>
          </a:p>
          <a:p>
            <a:pPr>
              <a:lnSpc>
                <a:spcPct val="150000"/>
              </a:lnSpc>
              <a:buFont typeface="Wingdings" pitchFamily="2" charset="2"/>
              <a:buChar char="Ø"/>
            </a:pPr>
            <a:r>
              <a:rPr lang="zh-CN" altLang="en-US" dirty="0" smtClean="0"/>
              <a:t>主要参考</a:t>
            </a:r>
            <a:r>
              <a:rPr lang="zh-CN" altLang="en-US" dirty="0"/>
              <a:t>文献</a:t>
            </a:r>
          </a:p>
        </p:txBody>
      </p:sp>
    </p:spTree>
    <p:extLst>
      <p:ext uri="{BB962C8B-B14F-4D97-AF65-F5344CB8AC3E}">
        <p14:creationId xmlns:p14="http://schemas.microsoft.com/office/powerpoint/2010/main" val="659295379"/>
      </p:ext>
    </p:extLst>
  </p:cSld>
  <p:clrMapOvr>
    <a:masterClrMapping/>
  </p:clrMapOvr>
  <p:transition advTm="1450"/>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olidFill>
                  <a:schemeClr val="bg1"/>
                </a:solidFill>
              </a:rPr>
              <a:t>问题描述</a:t>
            </a:r>
            <a:endParaRPr lang="zh-CN" altLang="en-US" dirty="0">
              <a:solidFill>
                <a:schemeClr val="bg1"/>
              </a:solidFill>
            </a:endParaRPr>
          </a:p>
        </p:txBody>
      </p:sp>
      <p:sp>
        <p:nvSpPr>
          <p:cNvPr id="3" name="内容占位符 2"/>
          <p:cNvSpPr>
            <a:spLocks noGrp="1"/>
          </p:cNvSpPr>
          <p:nvPr>
            <p:ph idx="1"/>
          </p:nvPr>
        </p:nvSpPr>
        <p:spPr>
          <a:xfrm>
            <a:off x="567596" y="2060848"/>
            <a:ext cx="7820828" cy="2232248"/>
          </a:xfrm>
        </p:spPr>
        <p:txBody>
          <a:bodyPr/>
          <a:lstStyle/>
          <a:p>
            <a:pPr>
              <a:buFont typeface="Wingdings" pitchFamily="2" charset="2"/>
              <a:buChar char="Ø"/>
            </a:pPr>
            <a:r>
              <a:rPr lang="zh-CN" altLang="en-US" sz="1800" b="1" dirty="0" smtClean="0">
                <a:solidFill>
                  <a:srgbClr val="FF0000"/>
                </a:solidFill>
                <a:ea typeface="黑体" pitchFamily="2" charset="-122"/>
                <a:cs typeface="Times New Roman" pitchFamily="18" charset="0"/>
              </a:rPr>
              <a:t>问题描述</a:t>
            </a:r>
            <a:endParaRPr lang="en-US" altLang="zh-CN" sz="1800" b="1" dirty="0" smtClean="0">
              <a:solidFill>
                <a:srgbClr val="FF0000"/>
              </a:solidFill>
              <a:ea typeface="黑体" pitchFamily="2" charset="-122"/>
              <a:cs typeface="Times New Roman" pitchFamily="18" charset="0"/>
            </a:endParaRPr>
          </a:p>
          <a:p>
            <a:pPr marL="0" indent="0">
              <a:lnSpc>
                <a:spcPct val="150000"/>
              </a:lnSpc>
              <a:buNone/>
              <a:defRPr/>
            </a:pPr>
            <a:r>
              <a:rPr lang="zh-CN" altLang="en-US" sz="1800" b="1" dirty="0" smtClean="0">
                <a:solidFill>
                  <a:srgbClr val="0000FF"/>
                </a:solidFill>
                <a:ea typeface="黑体" pitchFamily="2" charset="-122"/>
                <a:cs typeface="Times New Roman" pitchFamily="18" charset="0"/>
              </a:rPr>
              <a:t>      已知</a:t>
            </a:r>
            <a:r>
              <a:rPr lang="zh-CN" altLang="en-US" sz="1800" b="1" dirty="0">
                <a:solidFill>
                  <a:schemeClr val="accent2">
                    <a:lumMod val="75000"/>
                  </a:schemeClr>
                </a:solidFill>
                <a:ea typeface="黑体" pitchFamily="2" charset="-122"/>
                <a:cs typeface="Times New Roman" pitchFamily="18" charset="0"/>
                <a:sym typeface="Wingdings" pitchFamily="2" charset="2"/>
              </a:rPr>
              <a:t>：</a:t>
            </a:r>
            <a:r>
              <a:rPr lang="zh-CN" altLang="en-US" sz="1800" b="1" dirty="0">
                <a:solidFill>
                  <a:schemeClr val="accent2">
                    <a:lumMod val="75000"/>
                  </a:schemeClr>
                </a:solidFill>
                <a:ea typeface="黑体" pitchFamily="2" charset="-122"/>
                <a:cs typeface="Times New Roman" pitchFamily="18" charset="0"/>
              </a:rPr>
              <a:t>标准色谱数据库（训练样本）</a:t>
            </a:r>
            <a:r>
              <a:rPr lang="en-US" altLang="zh-CN" sz="1800" b="1" dirty="0">
                <a:solidFill>
                  <a:schemeClr val="accent2">
                    <a:lumMod val="75000"/>
                  </a:schemeClr>
                </a:solidFill>
                <a:latin typeface="Times New Roman" pitchFamily="18" charset="0"/>
                <a:ea typeface="黑体" pitchFamily="2" charset="-122"/>
                <a:cs typeface="Times New Roman" pitchFamily="18" charset="0"/>
              </a:rPr>
              <a:t>S={</a:t>
            </a:r>
            <a:r>
              <a:rPr lang="en-US" altLang="zh-CN" sz="1800" b="1" dirty="0" err="1">
                <a:solidFill>
                  <a:schemeClr val="accent2">
                    <a:lumMod val="75000"/>
                  </a:schemeClr>
                </a:solidFill>
                <a:latin typeface="Times New Roman" pitchFamily="18" charset="0"/>
                <a:ea typeface="黑体" pitchFamily="2" charset="-122"/>
                <a:cs typeface="Times New Roman" pitchFamily="18" charset="0"/>
              </a:rPr>
              <a:t>s</a:t>
            </a:r>
            <a:r>
              <a:rPr lang="en-US" altLang="zh-CN" sz="1800" b="1" baseline="-25000" dirty="0" err="1">
                <a:solidFill>
                  <a:schemeClr val="accent2">
                    <a:lumMod val="75000"/>
                  </a:schemeClr>
                </a:solidFill>
                <a:latin typeface="Times New Roman" pitchFamily="18" charset="0"/>
                <a:ea typeface="黑体" pitchFamily="2" charset="-122"/>
                <a:cs typeface="Times New Roman" pitchFamily="18" charset="0"/>
              </a:rPr>
              <a:t>i</a:t>
            </a:r>
            <a:r>
              <a:rPr lang="en-US" altLang="zh-CN" sz="1800" b="1" dirty="0" err="1">
                <a:solidFill>
                  <a:schemeClr val="accent2">
                    <a:lumMod val="75000"/>
                  </a:schemeClr>
                </a:solidFill>
                <a:latin typeface="Times New Roman" pitchFamily="18" charset="0"/>
                <a:ea typeface="黑体" pitchFamily="2" charset="-122"/>
                <a:cs typeface="Times New Roman" pitchFamily="18" charset="0"/>
              </a:rPr>
              <a:t>|s</a:t>
            </a:r>
            <a:r>
              <a:rPr lang="en-US" altLang="zh-CN" sz="1800" b="1" baseline="-25000" dirty="0" err="1">
                <a:solidFill>
                  <a:schemeClr val="accent2">
                    <a:lumMod val="75000"/>
                  </a:schemeClr>
                </a:solidFill>
                <a:latin typeface="Times New Roman" pitchFamily="18" charset="0"/>
                <a:ea typeface="黑体" pitchFamily="2" charset="-122"/>
                <a:cs typeface="Times New Roman" pitchFamily="18" charset="0"/>
              </a:rPr>
              <a:t>i</a:t>
            </a:r>
            <a:r>
              <a:rPr lang="en-US" altLang="zh-CN" sz="1800" b="1" dirty="0">
                <a:solidFill>
                  <a:schemeClr val="accent2">
                    <a:lumMod val="75000"/>
                  </a:schemeClr>
                </a:solidFill>
                <a:latin typeface="Times New Roman" pitchFamily="18" charset="0"/>
                <a:ea typeface="黑体" pitchFamily="2" charset="-122"/>
                <a:cs typeface="Times New Roman" pitchFamily="18" charset="0"/>
              </a:rPr>
              <a:t>=(</a:t>
            </a:r>
            <a:r>
              <a:rPr lang="en-US" altLang="zh-CN" sz="1800" b="1" dirty="0" err="1">
                <a:solidFill>
                  <a:schemeClr val="accent2">
                    <a:lumMod val="75000"/>
                  </a:schemeClr>
                </a:solidFill>
                <a:latin typeface="Times New Roman" pitchFamily="18" charset="0"/>
                <a:ea typeface="黑体" pitchFamily="2" charset="-122"/>
                <a:cs typeface="Times New Roman" pitchFamily="18" charset="0"/>
              </a:rPr>
              <a:t>t</a:t>
            </a:r>
            <a:r>
              <a:rPr lang="en-US" altLang="zh-CN" sz="1800" b="1" baseline="-25000" dirty="0" err="1">
                <a:solidFill>
                  <a:schemeClr val="accent2">
                    <a:lumMod val="75000"/>
                  </a:schemeClr>
                </a:solidFill>
                <a:latin typeface="Times New Roman" pitchFamily="18" charset="0"/>
                <a:ea typeface="黑体" pitchFamily="2" charset="-122"/>
                <a:cs typeface="Times New Roman" pitchFamily="18" charset="0"/>
              </a:rPr>
              <a:t>i</a:t>
            </a:r>
            <a:r>
              <a:rPr lang="en-US" altLang="zh-CN" sz="1800" b="1" dirty="0" err="1">
                <a:solidFill>
                  <a:schemeClr val="accent2">
                    <a:lumMod val="75000"/>
                  </a:schemeClr>
                </a:solidFill>
                <a:latin typeface="Times New Roman" pitchFamily="18" charset="0"/>
                <a:ea typeface="黑体" pitchFamily="2" charset="-122"/>
                <a:cs typeface="Times New Roman" pitchFamily="18" charset="0"/>
              </a:rPr>
              <a:t>,c</a:t>
            </a:r>
            <a:r>
              <a:rPr lang="en-US" altLang="zh-CN" sz="1800" b="1" baseline="-25000" dirty="0" err="1">
                <a:solidFill>
                  <a:schemeClr val="accent2">
                    <a:lumMod val="75000"/>
                  </a:schemeClr>
                </a:solidFill>
                <a:latin typeface="Times New Roman" pitchFamily="18" charset="0"/>
                <a:ea typeface="黑体" pitchFamily="2" charset="-122"/>
                <a:cs typeface="Times New Roman" pitchFamily="18" charset="0"/>
              </a:rPr>
              <a:t>i</a:t>
            </a:r>
            <a:r>
              <a:rPr lang="en-US" altLang="zh-CN" sz="1800" b="1" dirty="0">
                <a:solidFill>
                  <a:schemeClr val="accent2">
                    <a:lumMod val="75000"/>
                  </a:schemeClr>
                </a:solidFill>
                <a:latin typeface="Times New Roman" pitchFamily="18" charset="0"/>
                <a:ea typeface="黑体" pitchFamily="2" charset="-122"/>
                <a:cs typeface="Times New Roman" pitchFamily="18" charset="0"/>
              </a:rPr>
              <a:t>),i=0,1,2,…,n-1</a:t>
            </a:r>
            <a:r>
              <a:rPr lang="en-US" altLang="zh-CN" sz="1800" b="1" dirty="0" smtClean="0">
                <a:solidFill>
                  <a:schemeClr val="accent2">
                    <a:lumMod val="75000"/>
                  </a:schemeClr>
                </a:solidFill>
                <a:latin typeface="Times New Roman" pitchFamily="18" charset="0"/>
                <a:ea typeface="黑体" pitchFamily="2" charset="-122"/>
                <a:cs typeface="Times New Roman" pitchFamily="18" charset="0"/>
              </a:rPr>
              <a:t>}</a:t>
            </a:r>
          </a:p>
          <a:p>
            <a:pPr marL="0" indent="0">
              <a:lnSpc>
                <a:spcPct val="150000"/>
              </a:lnSpc>
              <a:buNone/>
              <a:defRPr/>
            </a:pPr>
            <a:r>
              <a:rPr lang="en-US" altLang="zh-CN" sz="1800" b="1" dirty="0">
                <a:solidFill>
                  <a:schemeClr val="accent2">
                    <a:lumMod val="75000"/>
                  </a:schemeClr>
                </a:solidFill>
                <a:ea typeface="黑体" pitchFamily="2" charset="-122"/>
                <a:cs typeface="Times New Roman" pitchFamily="18" charset="0"/>
              </a:rPr>
              <a:t> </a:t>
            </a:r>
            <a:r>
              <a:rPr lang="en-US" altLang="zh-CN" sz="1800" b="1" dirty="0" smtClean="0">
                <a:solidFill>
                  <a:schemeClr val="accent2">
                    <a:lumMod val="75000"/>
                  </a:schemeClr>
                </a:solidFill>
                <a:ea typeface="黑体" pitchFamily="2" charset="-122"/>
                <a:cs typeface="Times New Roman" pitchFamily="18" charset="0"/>
              </a:rPr>
              <a:t>                </a:t>
            </a:r>
            <a:r>
              <a:rPr lang="zh-CN" altLang="en-US" sz="1800" b="1" dirty="0" smtClean="0">
                <a:solidFill>
                  <a:schemeClr val="accent2">
                    <a:lumMod val="75000"/>
                  </a:schemeClr>
                </a:solidFill>
                <a:ea typeface="黑体" pitchFamily="2" charset="-122"/>
                <a:cs typeface="Times New Roman" pitchFamily="18" charset="0"/>
              </a:rPr>
              <a:t>其中：</a:t>
            </a:r>
            <a:r>
              <a:rPr lang="en-US" altLang="zh-CN" sz="1800" b="1" dirty="0" smtClean="0">
                <a:solidFill>
                  <a:schemeClr val="accent2">
                    <a:lumMod val="75000"/>
                  </a:schemeClr>
                </a:solidFill>
                <a:latin typeface="Times New Roman" pitchFamily="18" charset="0"/>
                <a:ea typeface="黑体" pitchFamily="2" charset="-122"/>
                <a:cs typeface="Times New Roman" pitchFamily="18" charset="0"/>
              </a:rPr>
              <a:t>c</a:t>
            </a:r>
            <a:r>
              <a:rPr lang="en-US" altLang="zh-CN" sz="1800" b="1" baseline="-25000" dirty="0" smtClean="0">
                <a:solidFill>
                  <a:schemeClr val="accent2">
                    <a:lumMod val="75000"/>
                  </a:schemeClr>
                </a:solidFill>
                <a:latin typeface="Times New Roman" pitchFamily="18" charset="0"/>
                <a:ea typeface="黑体" pitchFamily="2" charset="-122"/>
                <a:cs typeface="Times New Roman" pitchFamily="18" charset="0"/>
              </a:rPr>
              <a:t>i</a:t>
            </a:r>
            <a:r>
              <a:rPr lang="en-US" altLang="zh-CN" sz="1800" b="1" dirty="0" smtClean="0">
                <a:solidFill>
                  <a:schemeClr val="accent2">
                    <a:lumMod val="75000"/>
                  </a:schemeClr>
                </a:solidFill>
                <a:latin typeface="Times New Roman" pitchFamily="18" charset="0"/>
                <a:ea typeface="黑体" pitchFamily="2" charset="-122"/>
                <a:cs typeface="Times New Roman" pitchFamily="18" charset="0"/>
              </a:rPr>
              <a:t>=(</a:t>
            </a:r>
            <a:r>
              <a:rPr lang="en-US" altLang="zh-CN" sz="1800" b="1" dirty="0" err="1" smtClean="0">
                <a:solidFill>
                  <a:schemeClr val="accent2">
                    <a:lumMod val="75000"/>
                  </a:schemeClr>
                </a:solidFill>
                <a:latin typeface="Times New Roman" pitchFamily="18" charset="0"/>
                <a:ea typeface="黑体" pitchFamily="2" charset="-122"/>
                <a:cs typeface="Times New Roman" pitchFamily="18" charset="0"/>
              </a:rPr>
              <a:t>r</a:t>
            </a:r>
            <a:r>
              <a:rPr lang="en-US" altLang="zh-CN" sz="1800" b="1" baseline="-25000" dirty="0" err="1" smtClean="0">
                <a:solidFill>
                  <a:schemeClr val="accent2">
                    <a:lumMod val="75000"/>
                  </a:schemeClr>
                </a:solidFill>
                <a:latin typeface="Times New Roman" pitchFamily="18" charset="0"/>
                <a:ea typeface="黑体" pitchFamily="2" charset="-122"/>
                <a:cs typeface="Times New Roman" pitchFamily="18" charset="0"/>
              </a:rPr>
              <a:t>i</a:t>
            </a:r>
            <a:r>
              <a:rPr lang="en-US" altLang="zh-CN" sz="1800" b="1" dirty="0" err="1" smtClean="0">
                <a:solidFill>
                  <a:schemeClr val="accent2">
                    <a:lumMod val="75000"/>
                  </a:schemeClr>
                </a:solidFill>
                <a:latin typeface="Times New Roman" pitchFamily="18" charset="0"/>
                <a:ea typeface="黑体" pitchFamily="2" charset="-122"/>
                <a:cs typeface="Times New Roman" pitchFamily="18" charset="0"/>
              </a:rPr>
              <a:t>,g</a:t>
            </a:r>
            <a:r>
              <a:rPr lang="en-US" altLang="zh-CN" sz="1800" b="1" baseline="-25000" dirty="0" err="1" smtClean="0">
                <a:solidFill>
                  <a:schemeClr val="accent2">
                    <a:lumMod val="75000"/>
                  </a:schemeClr>
                </a:solidFill>
                <a:latin typeface="Times New Roman" pitchFamily="18" charset="0"/>
                <a:ea typeface="黑体" pitchFamily="2" charset="-122"/>
                <a:cs typeface="Times New Roman" pitchFamily="18" charset="0"/>
              </a:rPr>
              <a:t>i</a:t>
            </a:r>
            <a:r>
              <a:rPr lang="en-US" altLang="zh-CN" sz="1800" b="1" dirty="0" err="1" smtClean="0">
                <a:solidFill>
                  <a:schemeClr val="accent2">
                    <a:lumMod val="75000"/>
                  </a:schemeClr>
                </a:solidFill>
                <a:latin typeface="Times New Roman" pitchFamily="18" charset="0"/>
                <a:ea typeface="黑体" pitchFamily="2" charset="-122"/>
                <a:cs typeface="Times New Roman" pitchFamily="18" charset="0"/>
              </a:rPr>
              <a:t>,b</a:t>
            </a:r>
            <a:r>
              <a:rPr lang="en-US" altLang="zh-CN" sz="1800" b="1" baseline="-25000" dirty="0" err="1" smtClean="0">
                <a:solidFill>
                  <a:schemeClr val="accent2">
                    <a:lumMod val="75000"/>
                  </a:schemeClr>
                </a:solidFill>
                <a:latin typeface="Times New Roman" pitchFamily="18" charset="0"/>
                <a:ea typeface="黑体" pitchFamily="2" charset="-122"/>
                <a:cs typeface="Times New Roman" pitchFamily="18" charset="0"/>
              </a:rPr>
              <a:t>i</a:t>
            </a:r>
            <a:r>
              <a:rPr lang="en-US" altLang="zh-CN" sz="1800" b="1" dirty="0" smtClean="0">
                <a:solidFill>
                  <a:schemeClr val="accent2">
                    <a:lumMod val="75000"/>
                  </a:schemeClr>
                </a:solidFill>
                <a:latin typeface="Times New Roman" pitchFamily="18" charset="0"/>
                <a:ea typeface="黑体" pitchFamily="2" charset="-122"/>
                <a:cs typeface="Times New Roman" pitchFamily="18" charset="0"/>
              </a:rPr>
              <a:t>) </a:t>
            </a:r>
            <a:r>
              <a:rPr lang="zh-CN" altLang="en-US" sz="1800" b="1" dirty="0" smtClean="0">
                <a:solidFill>
                  <a:schemeClr val="accent2">
                    <a:lumMod val="75000"/>
                  </a:schemeClr>
                </a:solidFill>
                <a:ea typeface="黑体" pitchFamily="2" charset="-122"/>
                <a:cs typeface="Times New Roman" pitchFamily="18" charset="0"/>
              </a:rPr>
              <a:t>为样本 </a:t>
            </a:r>
            <a:r>
              <a:rPr lang="en-US" altLang="zh-CN" sz="1800" b="1" dirty="0" err="1" smtClean="0">
                <a:solidFill>
                  <a:schemeClr val="accent2">
                    <a:lumMod val="75000"/>
                  </a:schemeClr>
                </a:solidFill>
                <a:latin typeface="Times New Roman" pitchFamily="18" charset="0"/>
                <a:ea typeface="黑体" pitchFamily="2" charset="-122"/>
                <a:cs typeface="Times New Roman" pitchFamily="18" charset="0"/>
              </a:rPr>
              <a:t>s</a:t>
            </a:r>
            <a:r>
              <a:rPr lang="en-US" altLang="zh-CN" sz="1800" b="1" baseline="-25000" dirty="0" err="1" smtClean="0">
                <a:solidFill>
                  <a:schemeClr val="accent2">
                    <a:lumMod val="75000"/>
                  </a:schemeClr>
                </a:solidFill>
                <a:latin typeface="Times New Roman" pitchFamily="18" charset="0"/>
                <a:ea typeface="黑体" pitchFamily="2" charset="-122"/>
                <a:cs typeface="Times New Roman" pitchFamily="18" charset="0"/>
              </a:rPr>
              <a:t>i</a:t>
            </a:r>
            <a:r>
              <a:rPr lang="zh-CN" altLang="en-US" sz="1800" b="1" dirty="0" smtClean="0">
                <a:solidFill>
                  <a:schemeClr val="accent2">
                    <a:lumMod val="75000"/>
                  </a:schemeClr>
                </a:solidFill>
                <a:ea typeface="黑体" pitchFamily="2" charset="-122"/>
                <a:cs typeface="Times New Roman" pitchFamily="18" charset="0"/>
              </a:rPr>
              <a:t>的在</a:t>
            </a:r>
            <a:r>
              <a:rPr lang="en-US" altLang="zh-CN" sz="1800" b="1" dirty="0" smtClean="0">
                <a:solidFill>
                  <a:schemeClr val="accent2">
                    <a:lumMod val="75000"/>
                  </a:schemeClr>
                </a:solidFill>
                <a:ea typeface="黑体" pitchFamily="2" charset="-122"/>
                <a:cs typeface="Times New Roman" pitchFamily="18" charset="0"/>
              </a:rPr>
              <a:t>RGB</a:t>
            </a:r>
            <a:r>
              <a:rPr lang="zh-CN" altLang="en-US" sz="1800" b="1" dirty="0" smtClean="0">
                <a:solidFill>
                  <a:schemeClr val="accent2">
                    <a:lumMod val="75000"/>
                  </a:schemeClr>
                </a:solidFill>
                <a:ea typeface="黑体" pitchFamily="2" charset="-122"/>
                <a:cs typeface="Times New Roman" pitchFamily="18" charset="0"/>
              </a:rPr>
              <a:t>颜色空间的坐标，</a:t>
            </a:r>
            <a:r>
              <a:rPr lang="en-US" altLang="zh-CN" sz="1800" b="1" dirty="0" err="1" smtClean="0">
                <a:solidFill>
                  <a:schemeClr val="accent2">
                    <a:lumMod val="75000"/>
                  </a:schemeClr>
                </a:solidFill>
                <a:latin typeface="Times New Roman" pitchFamily="18" charset="0"/>
                <a:ea typeface="黑体" pitchFamily="2" charset="-122"/>
                <a:cs typeface="Times New Roman" pitchFamily="18" charset="0"/>
              </a:rPr>
              <a:t>t</a:t>
            </a:r>
            <a:r>
              <a:rPr lang="en-US" altLang="zh-CN" sz="1800" b="1" baseline="-25000" dirty="0" err="1" smtClean="0">
                <a:solidFill>
                  <a:schemeClr val="accent2">
                    <a:lumMod val="75000"/>
                  </a:schemeClr>
                </a:solidFill>
                <a:latin typeface="Times New Roman" pitchFamily="18" charset="0"/>
                <a:ea typeface="黑体" pitchFamily="2" charset="-122"/>
                <a:cs typeface="Times New Roman" pitchFamily="18" charset="0"/>
              </a:rPr>
              <a:t>i</a:t>
            </a:r>
            <a:r>
              <a:rPr lang="zh-CN" altLang="en-US" sz="1800" b="1" dirty="0">
                <a:solidFill>
                  <a:schemeClr val="accent2">
                    <a:lumMod val="75000"/>
                  </a:schemeClr>
                </a:solidFill>
                <a:ea typeface="黑体" pitchFamily="2" charset="-122"/>
                <a:cs typeface="Times New Roman" pitchFamily="18" charset="0"/>
              </a:rPr>
              <a:t>为</a:t>
            </a:r>
            <a:r>
              <a:rPr lang="zh-CN" altLang="en-US" sz="1800" b="1" dirty="0" smtClean="0">
                <a:solidFill>
                  <a:schemeClr val="accent2">
                    <a:lumMod val="75000"/>
                  </a:schemeClr>
                </a:solidFill>
                <a:ea typeface="黑体" pitchFamily="2" charset="-122"/>
                <a:cs typeface="Times New Roman" pitchFamily="18" charset="0"/>
              </a:rPr>
              <a:t>样本  </a:t>
            </a:r>
            <a:r>
              <a:rPr lang="en-US" altLang="zh-CN" sz="1800" b="1" dirty="0" err="1" smtClean="0">
                <a:solidFill>
                  <a:schemeClr val="accent2">
                    <a:lumMod val="75000"/>
                  </a:schemeClr>
                </a:solidFill>
                <a:latin typeface="Times New Roman" pitchFamily="18" charset="0"/>
                <a:ea typeface="黑体" pitchFamily="2" charset="-122"/>
                <a:cs typeface="Times New Roman" pitchFamily="18" charset="0"/>
              </a:rPr>
              <a:t>s</a:t>
            </a:r>
            <a:r>
              <a:rPr lang="en-US" altLang="zh-CN" sz="1800" b="1" baseline="-25000" dirty="0" err="1" smtClean="0">
                <a:solidFill>
                  <a:schemeClr val="accent2">
                    <a:lumMod val="75000"/>
                  </a:schemeClr>
                </a:solidFill>
                <a:latin typeface="Times New Roman" pitchFamily="18" charset="0"/>
                <a:ea typeface="黑体" pitchFamily="2" charset="-122"/>
                <a:cs typeface="Times New Roman" pitchFamily="18" charset="0"/>
              </a:rPr>
              <a:t>i</a:t>
            </a:r>
            <a:r>
              <a:rPr lang="en-US" altLang="zh-CN" sz="1800" b="1" baseline="-25000" dirty="0" smtClean="0">
                <a:solidFill>
                  <a:schemeClr val="accent2">
                    <a:lumMod val="75000"/>
                  </a:schemeClr>
                </a:solidFill>
                <a:latin typeface="Times New Roman" pitchFamily="18" charset="0"/>
                <a:ea typeface="黑体" pitchFamily="2" charset="-122"/>
                <a:cs typeface="Times New Roman" pitchFamily="18" charset="0"/>
              </a:rPr>
              <a:t>                    </a:t>
            </a:r>
            <a:r>
              <a:rPr lang="zh-CN" altLang="en-US" sz="1800" b="1" dirty="0" smtClean="0">
                <a:solidFill>
                  <a:schemeClr val="accent2">
                    <a:lumMod val="75000"/>
                  </a:schemeClr>
                </a:solidFill>
                <a:ea typeface="黑体" pitchFamily="2" charset="-122"/>
                <a:cs typeface="Times New Roman" pitchFamily="18" charset="0"/>
              </a:rPr>
              <a:t>的</a:t>
            </a:r>
            <a:r>
              <a:rPr lang="zh-CN" altLang="en-US" sz="1800" b="1" dirty="0">
                <a:solidFill>
                  <a:schemeClr val="accent2">
                    <a:lumMod val="75000"/>
                  </a:schemeClr>
                </a:solidFill>
                <a:ea typeface="黑体" pitchFamily="2" charset="-122"/>
                <a:cs typeface="Times New Roman" pitchFamily="18" charset="0"/>
              </a:rPr>
              <a:t>温度值</a:t>
            </a:r>
            <a:endParaRPr lang="en-US" altLang="zh-CN" sz="1800" b="1" dirty="0">
              <a:solidFill>
                <a:schemeClr val="accent2">
                  <a:lumMod val="75000"/>
                </a:schemeClr>
              </a:solidFill>
              <a:ea typeface="黑体" pitchFamily="2" charset="-122"/>
              <a:cs typeface="Times New Roman" pitchFamily="18" charset="0"/>
            </a:endParaRPr>
          </a:p>
          <a:p>
            <a:pPr marL="0" indent="0">
              <a:lnSpc>
                <a:spcPct val="150000"/>
              </a:lnSpc>
              <a:buNone/>
              <a:defRPr/>
            </a:pPr>
            <a:r>
              <a:rPr lang="zh-CN" altLang="en-US" sz="1800" b="1" dirty="0">
                <a:solidFill>
                  <a:schemeClr val="accent2">
                    <a:lumMod val="75000"/>
                  </a:schemeClr>
                </a:solidFill>
                <a:ea typeface="黑体" pitchFamily="2" charset="-122"/>
                <a:cs typeface="Times New Roman" pitchFamily="18" charset="0"/>
              </a:rPr>
              <a:t>    </a:t>
            </a:r>
            <a:r>
              <a:rPr lang="zh-CN" altLang="en-US" sz="1800" b="1" dirty="0" smtClean="0">
                <a:solidFill>
                  <a:schemeClr val="accent2">
                    <a:lumMod val="75000"/>
                  </a:schemeClr>
                </a:solidFill>
                <a:ea typeface="黑体" pitchFamily="2" charset="-122"/>
                <a:cs typeface="Times New Roman" pitchFamily="18" charset="0"/>
              </a:rPr>
              <a:t>  </a:t>
            </a:r>
            <a:r>
              <a:rPr lang="zh-CN" altLang="en-US" sz="1800" b="1" dirty="0" smtClean="0">
                <a:solidFill>
                  <a:srgbClr val="0000FF"/>
                </a:solidFill>
                <a:ea typeface="黑体" pitchFamily="2" charset="-122"/>
                <a:cs typeface="Times New Roman" pitchFamily="18" charset="0"/>
              </a:rPr>
              <a:t>目标</a:t>
            </a:r>
            <a:r>
              <a:rPr lang="zh-CN" altLang="en-US" sz="1800" b="1" dirty="0">
                <a:solidFill>
                  <a:schemeClr val="accent2">
                    <a:lumMod val="75000"/>
                  </a:schemeClr>
                </a:solidFill>
                <a:ea typeface="黑体" pitchFamily="2" charset="-122"/>
                <a:cs typeface="Times New Roman" pitchFamily="18" charset="0"/>
              </a:rPr>
              <a:t>： </a:t>
            </a:r>
            <a:r>
              <a:rPr lang="zh-CN" altLang="en-US" sz="1800" b="1" dirty="0" smtClean="0">
                <a:solidFill>
                  <a:schemeClr val="accent2">
                    <a:lumMod val="75000"/>
                  </a:schemeClr>
                </a:solidFill>
                <a:ea typeface="黑体" pitchFamily="2" charset="-122"/>
                <a:cs typeface="Times New Roman" pitchFamily="18" charset="0"/>
              </a:rPr>
              <a:t>对</a:t>
            </a:r>
            <a:r>
              <a:rPr lang="zh-CN" altLang="en-US" sz="1800" b="1" dirty="0">
                <a:solidFill>
                  <a:schemeClr val="accent2">
                    <a:lumMod val="75000"/>
                  </a:schemeClr>
                </a:solidFill>
                <a:ea typeface="黑体" pitchFamily="2" charset="-122"/>
                <a:cs typeface="Times New Roman" pitchFamily="18" charset="0"/>
              </a:rPr>
              <a:t>采集的被测件示温漆图像进行温度识别</a:t>
            </a:r>
            <a:endParaRPr lang="en-US" altLang="zh-CN" sz="1800" b="1" dirty="0">
              <a:solidFill>
                <a:schemeClr val="accent2">
                  <a:lumMod val="75000"/>
                </a:schemeClr>
              </a:solidFill>
              <a:ea typeface="黑体" pitchFamily="2" charset="-122"/>
              <a:cs typeface="Times New Roman" pitchFamily="18" charset="0"/>
            </a:endParaRPr>
          </a:p>
          <a:p>
            <a:pPr marL="0" indent="0">
              <a:buNone/>
            </a:pPr>
            <a:endParaRPr lang="en-US" altLang="zh-CN" sz="1800" dirty="0" smtClean="0">
              <a:solidFill>
                <a:srgbClr val="FF0000"/>
              </a:solidFill>
              <a:latin typeface="楷体_GB2312" pitchFamily="49" charset="-122"/>
              <a:ea typeface="楷体_GB2312" pitchFamily="49" charset="-122"/>
            </a:endParaRPr>
          </a:p>
          <a:p>
            <a:endParaRPr lang="en-US" altLang="zh-CN" sz="1800" dirty="0" smtClean="0">
              <a:latin typeface="楷体_GB2312" pitchFamily="49" charset="-122"/>
              <a:ea typeface="楷体_GB2312" pitchFamily="49" charset="-122"/>
            </a:endParaRPr>
          </a:p>
          <a:p>
            <a:endParaRPr lang="en-US" altLang="zh-CN" sz="1800" dirty="0" smtClean="0">
              <a:latin typeface="楷体_GB2312" pitchFamily="49" charset="-122"/>
              <a:ea typeface="楷体_GB2312" pitchFamily="49" charset="-122"/>
            </a:endParaRPr>
          </a:p>
          <a:p>
            <a:pPr marL="0" indent="0">
              <a:buNone/>
            </a:pPr>
            <a:endParaRPr lang="zh-CN" altLang="en-US" sz="1800" dirty="0"/>
          </a:p>
        </p:txBody>
      </p:sp>
      <p:sp>
        <p:nvSpPr>
          <p:cNvPr id="5" name="TextBox 4"/>
          <p:cNvSpPr txBox="1"/>
          <p:nvPr/>
        </p:nvSpPr>
        <p:spPr>
          <a:xfrm>
            <a:off x="539552" y="982191"/>
            <a:ext cx="5616624" cy="584775"/>
          </a:xfrm>
          <a:prstGeom prst="rect">
            <a:avLst/>
          </a:prstGeom>
          <a:noFill/>
        </p:spPr>
        <p:txBody>
          <a:bodyPr wrap="square" rtlCol="0">
            <a:spAutoFit/>
          </a:bodyPr>
          <a:lstStyle/>
          <a:p>
            <a:pPr lvl="0"/>
            <a:r>
              <a:rPr lang="zh-CN" altLang="en-US" sz="3200" b="1" dirty="0" smtClean="0">
                <a:solidFill>
                  <a:srgbClr val="FF0000"/>
                </a:solidFill>
                <a:latin typeface="楷体_GB2312" pitchFamily="49" charset="-122"/>
                <a:ea typeface="楷体_GB2312" pitchFamily="49" charset="-122"/>
              </a:rPr>
              <a:t>图像温度自动识别</a:t>
            </a:r>
            <a:endParaRPr lang="en-US" altLang="zh-CN" sz="3200" b="1" dirty="0" smtClean="0">
              <a:solidFill>
                <a:srgbClr val="FF0000"/>
              </a:solidFill>
              <a:latin typeface="楷体_GB2312" pitchFamily="49" charset="-122"/>
              <a:ea typeface="楷体_GB2312" pitchFamily="49" charset="-122"/>
            </a:endParaRPr>
          </a:p>
        </p:txBody>
      </p:sp>
      <p:sp>
        <p:nvSpPr>
          <p:cNvPr id="6" name="TextBox 5"/>
          <p:cNvSpPr txBox="1"/>
          <p:nvPr/>
        </p:nvSpPr>
        <p:spPr>
          <a:xfrm>
            <a:off x="1187624" y="4725144"/>
            <a:ext cx="6696744" cy="646331"/>
          </a:xfrm>
          <a:prstGeom prst="rect">
            <a:avLst/>
          </a:prstGeom>
          <a:noFill/>
        </p:spPr>
        <p:txBody>
          <a:bodyPr wrap="square" rtlCol="0">
            <a:spAutoFit/>
          </a:bodyPr>
          <a:lstStyle/>
          <a:p>
            <a:pPr marL="285750" indent="-285750">
              <a:buFont typeface="Wingdings" pitchFamily="2" charset="2"/>
              <a:buChar char="Ø"/>
            </a:pPr>
            <a:r>
              <a:rPr lang="zh-CN" altLang="en-US" b="1" dirty="0">
                <a:solidFill>
                  <a:srgbClr val="0000FF"/>
                </a:solidFill>
                <a:ea typeface="黑体" pitchFamily="2" charset="-122"/>
                <a:cs typeface="Times New Roman" pitchFamily="18" charset="0"/>
              </a:rPr>
              <a:t>分析</a:t>
            </a:r>
            <a:r>
              <a:rPr lang="zh-CN" altLang="en-US" b="1" dirty="0">
                <a:ea typeface="黑体" pitchFamily="2" charset="-122"/>
                <a:cs typeface="Times New Roman" pitchFamily="18" charset="0"/>
              </a:rPr>
              <a:t>：此问题是一个典型的</a:t>
            </a:r>
            <a:r>
              <a:rPr lang="zh-CN" altLang="en-US" b="1" dirty="0">
                <a:solidFill>
                  <a:srgbClr val="0000FF"/>
                </a:solidFill>
                <a:ea typeface="黑体" pitchFamily="2" charset="-122"/>
                <a:cs typeface="Times New Roman" pitchFamily="18" charset="0"/>
              </a:rPr>
              <a:t>有监督模式识别问题</a:t>
            </a:r>
            <a:r>
              <a:rPr lang="zh-CN" altLang="en-US" b="1" dirty="0">
                <a:ea typeface="黑体" pitchFamily="2" charset="-122"/>
                <a:cs typeface="Times New Roman" pitchFamily="18" charset="0"/>
              </a:rPr>
              <a:t>（</a:t>
            </a:r>
            <a:r>
              <a:rPr lang="en-US" altLang="zh-CN" b="1" dirty="0">
                <a:ea typeface="黑体" pitchFamily="2" charset="-122"/>
                <a:cs typeface="Times New Roman" pitchFamily="18" charset="0"/>
              </a:rPr>
              <a:t>Supervised Pattern Identification)</a:t>
            </a:r>
            <a:endParaRPr lang="zh-CN" altLang="en-US" dirty="0"/>
          </a:p>
        </p:txBody>
      </p:sp>
    </p:spTree>
    <p:extLst>
      <p:ext uri="{BB962C8B-B14F-4D97-AF65-F5344CB8AC3E}">
        <p14:creationId xmlns:p14="http://schemas.microsoft.com/office/powerpoint/2010/main" val="93715064"/>
      </p:ext>
    </p:extLst>
  </p:cSld>
  <p:clrMapOvr>
    <a:masterClrMapping/>
  </p:clrMapOvr>
  <p:transition advTm="20160"/>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0"/>
</p:tagLst>
</file>

<file path=ppt/tags/tag2.xml><?xml version="1.0" encoding="utf-8"?>
<p:tagLst xmlns:a="http://schemas.openxmlformats.org/drawingml/2006/main" xmlns:r="http://schemas.openxmlformats.org/officeDocument/2006/relationships" xmlns:p="http://schemas.openxmlformats.org/presentationml/2006/main">
  <p:tag name="TIMING" val="|0"/>
</p:tagLst>
</file>

<file path=ppt/tags/tag3.xml><?xml version="1.0" encoding="utf-8"?>
<p:tagLst xmlns:a="http://schemas.openxmlformats.org/drawingml/2006/main" xmlns:r="http://schemas.openxmlformats.org/officeDocument/2006/relationships" xmlns:p="http://schemas.openxmlformats.org/presentationml/2006/main">
  <p:tag name="TIMING" val="|3.9|1.3"/>
</p:tagLst>
</file>

<file path=ppt/tags/tag4.xml><?xml version="1.0" encoding="utf-8"?>
<p:tagLst xmlns:a="http://schemas.openxmlformats.org/drawingml/2006/main" xmlns:r="http://schemas.openxmlformats.org/officeDocument/2006/relationships" xmlns:p="http://schemas.openxmlformats.org/presentationml/2006/main">
  <p:tag name="TIMING" val="|3.9|1.3"/>
</p:tagLst>
</file>

<file path=ppt/tags/tag5.xml><?xml version="1.0" encoding="utf-8"?>
<p:tagLst xmlns:a="http://schemas.openxmlformats.org/drawingml/2006/main" xmlns:r="http://schemas.openxmlformats.org/officeDocument/2006/relationships" xmlns:p="http://schemas.openxmlformats.org/presentationml/2006/main">
  <p:tag name="TIMING" val="|3.9|1.3"/>
</p:tagLst>
</file>

<file path=ppt/tags/tag6.xml><?xml version="1.0" encoding="utf-8"?>
<p:tagLst xmlns:a="http://schemas.openxmlformats.org/drawingml/2006/main" xmlns:r="http://schemas.openxmlformats.org/officeDocument/2006/relationships" xmlns:p="http://schemas.openxmlformats.org/presentationml/2006/main">
  <p:tag name="TIMING" val="|3.9|1.3"/>
</p:tagLst>
</file>

<file path=ppt/tags/tag7.xml><?xml version="1.0" encoding="utf-8"?>
<p:tagLst xmlns:a="http://schemas.openxmlformats.org/drawingml/2006/main" xmlns:r="http://schemas.openxmlformats.org/officeDocument/2006/relationships" xmlns:p="http://schemas.openxmlformats.org/presentationml/2006/main">
  <p:tag name="TIMING" val="|3.9|1.3"/>
</p:tagLst>
</file>

<file path=ppt/theme/theme1.xml><?xml version="1.0" encoding="utf-8"?>
<a:theme xmlns:a="http://schemas.openxmlformats.org/drawingml/2006/main" name="主题2">
  <a:themeElements>
    <a:clrScheme name="北航ppt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北航ppt模板">
      <a:majorFont>
        <a:latin typeface="Arial"/>
        <a:ea typeface="华文新魏"/>
        <a:cs typeface=""/>
      </a:majorFont>
      <a:minorFont>
        <a:latin typeface="Arial"/>
        <a:ea typeface="仿宋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1200" b="1" i="0" u="none" strike="noStrike" cap="none" normalizeH="0" baseline="0" smtClean="0">
            <a:ln>
              <a:noFill/>
            </a:ln>
            <a:solidFill>
              <a:schemeClr val="tx1"/>
            </a:solidFill>
            <a:effectLst/>
            <a:latin typeface="Arial"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1200" b="1" i="0" u="none" strike="noStrike" cap="none" normalizeH="0" baseline="0" smtClean="0">
            <a:ln>
              <a:noFill/>
            </a:ln>
            <a:solidFill>
              <a:schemeClr val="tx1"/>
            </a:solidFill>
            <a:effectLst/>
            <a:latin typeface="Arial" charset="0"/>
            <a:ea typeface="宋体" pitchFamily="2" charset="-122"/>
          </a:defRPr>
        </a:defPPr>
      </a:lstStyle>
    </a:lnDef>
  </a:objectDefaults>
  <a:extraClrSchemeLst>
    <a:extraClrScheme>
      <a:clrScheme name="北航ppt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北航ppt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北航ppt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北航ppt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北航ppt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北航ppt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北航ppt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北航ppt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北航ppt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北航ppt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北航ppt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北航ppt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北航ppt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docProps/app.xml><?xml version="1.0" encoding="utf-8"?>
<Properties xmlns="http://schemas.openxmlformats.org/officeDocument/2006/extended-properties" xmlns:vt="http://schemas.openxmlformats.org/officeDocument/2006/docPropsVTypes">
  <Template/>
  <TotalTime>2368</TotalTime>
  <Words>3695</Words>
  <Application>Microsoft Office PowerPoint</Application>
  <PresentationFormat>全屏显示(4:3)</PresentationFormat>
  <Paragraphs>279</Paragraphs>
  <Slides>43</Slides>
  <Notes>2</Notes>
  <HiddenSlides>0</HiddenSlides>
  <MMClips>1</MMClips>
  <ScaleCrop>false</ScaleCrop>
  <HeadingPairs>
    <vt:vector size="6" baseType="variant">
      <vt:variant>
        <vt:lpstr>主题</vt:lpstr>
      </vt:variant>
      <vt:variant>
        <vt:i4>1</vt:i4>
      </vt:variant>
      <vt:variant>
        <vt:lpstr>嵌入 OLE 服务器</vt:lpstr>
      </vt:variant>
      <vt:variant>
        <vt:i4>2</vt:i4>
      </vt:variant>
      <vt:variant>
        <vt:lpstr>幻灯片标题</vt:lpstr>
      </vt:variant>
      <vt:variant>
        <vt:i4>43</vt:i4>
      </vt:variant>
    </vt:vector>
  </HeadingPairs>
  <TitlesOfParts>
    <vt:vector size="46" baseType="lpstr">
      <vt:lpstr>主题2</vt:lpstr>
      <vt:lpstr>Image</vt:lpstr>
      <vt:lpstr>Equation</vt:lpstr>
      <vt:lpstr>示温漆的温度识别</vt:lpstr>
      <vt:lpstr>主要内容</vt:lpstr>
      <vt:lpstr>主要内容</vt:lpstr>
      <vt:lpstr>选题背景与意义</vt:lpstr>
      <vt:lpstr>选题背景与意义</vt:lpstr>
      <vt:lpstr>选题背景与意义</vt:lpstr>
      <vt:lpstr>选题背景与意义</vt:lpstr>
      <vt:lpstr>主要内容</vt:lpstr>
      <vt:lpstr>问题描述</vt:lpstr>
      <vt:lpstr>主要内容</vt:lpstr>
      <vt:lpstr>研究目标与技术方案</vt:lpstr>
      <vt:lpstr>研究目标与技术方案</vt:lpstr>
      <vt:lpstr>主要内容</vt:lpstr>
      <vt:lpstr>关键技术</vt:lpstr>
      <vt:lpstr>关键技术</vt:lpstr>
      <vt:lpstr>关键技术</vt:lpstr>
      <vt:lpstr>关键技术</vt:lpstr>
      <vt:lpstr>关键技术</vt:lpstr>
      <vt:lpstr>关键技术</vt:lpstr>
      <vt:lpstr>关键技术</vt:lpstr>
      <vt:lpstr>关键技术</vt:lpstr>
      <vt:lpstr>关键技术</vt:lpstr>
      <vt:lpstr>关键技术</vt:lpstr>
      <vt:lpstr>关键技术</vt:lpstr>
      <vt:lpstr>关键技术</vt:lpstr>
      <vt:lpstr>关键技术</vt:lpstr>
      <vt:lpstr>关键技术</vt:lpstr>
      <vt:lpstr>关键技术</vt:lpstr>
      <vt:lpstr>关键技术</vt:lpstr>
      <vt:lpstr>关键技术</vt:lpstr>
      <vt:lpstr>关键技术</vt:lpstr>
      <vt:lpstr>关键技术</vt:lpstr>
      <vt:lpstr>关键技术</vt:lpstr>
      <vt:lpstr>关键技术</vt:lpstr>
      <vt:lpstr>关键技术</vt:lpstr>
      <vt:lpstr>主要内容</vt:lpstr>
      <vt:lpstr>研究难点</vt:lpstr>
      <vt:lpstr>主要内容</vt:lpstr>
      <vt:lpstr>研究计划安排</vt:lpstr>
      <vt:lpstr>主要内容</vt:lpstr>
      <vt:lpstr>主要参考文献</vt:lpstr>
      <vt:lpstr>主要参考文献</vt:lpstr>
      <vt:lpstr>PowerPoint 演示文稿</vt:lpstr>
    </vt:vector>
  </TitlesOfParts>
  <Company>BUAA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基于热核的形状分析与检索</dc:title>
  <dc:creator>Lena</dc:creator>
  <cp:lastModifiedBy>Sky123.Org</cp:lastModifiedBy>
  <cp:revision>1189</cp:revision>
  <dcterms:created xsi:type="dcterms:W3CDTF">2011-11-19T06:13:11Z</dcterms:created>
  <dcterms:modified xsi:type="dcterms:W3CDTF">2013-12-10T00:26:22Z</dcterms:modified>
</cp:coreProperties>
</file>