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357423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4357423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45558907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45558907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45558907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45558907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45558907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45558907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45558907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45558907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45558907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45558907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45558907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45558907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45558907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45558907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47877cf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47877cf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45558907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45558907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45558907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45558907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45558907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45558907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45558907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45558907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45558907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45558907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55589070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5558907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45558907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45558907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45558907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45558907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45558907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45558907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Discount </a:t>
            </a:r>
            <a:r>
              <a:rPr lang="ru"/>
              <a:t>Analysis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004150" y="3559495"/>
            <a:ext cx="48705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000"/>
              <a:t>Group 2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000"/>
              <a:t>2023-06-23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ru" sz="1865"/>
              <a:t>for customers base / revenue increase we may:</a:t>
            </a:r>
            <a:endParaRPr sz="1865"/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○"/>
            </a:pPr>
            <a:r>
              <a:rPr lang="ru" sz="1495"/>
              <a:t>special loyalty based discount (vouchers)</a:t>
            </a:r>
            <a:endParaRPr sz="1495"/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○"/>
            </a:pPr>
            <a:r>
              <a:rPr lang="ru" sz="1495"/>
              <a:t>special sale days / weeks in the low sales periods</a:t>
            </a:r>
            <a:endParaRPr sz="1495"/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○"/>
            </a:pPr>
            <a:r>
              <a:rPr lang="ru" sz="1495"/>
              <a:t>discounts in low seasons</a:t>
            </a:r>
            <a:endParaRPr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0" y="-5752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Possible</a:t>
            </a:r>
            <a:r>
              <a:rPr lang="ru"/>
              <a:t> discount policy actions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0" y="-5752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Revenue in different discount categories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15282" t="0"/>
          <a:stretch/>
        </p:blipFill>
        <p:spPr>
          <a:xfrm>
            <a:off x="3443625" y="630075"/>
            <a:ext cx="5700372" cy="44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74250"/>
            <a:ext cx="2461875" cy="246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216525" y="591400"/>
            <a:ext cx="2461800" cy="1789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690974"/>
            <a:ext cx="7738851" cy="41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type="title"/>
          </p:nvPr>
        </p:nvSpPr>
        <p:spPr>
          <a:xfrm>
            <a:off x="0" y="0"/>
            <a:ext cx="9144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Distribution of discounts (in %)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0" y="-5752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Revenue in different product categories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0075"/>
            <a:ext cx="8839203" cy="349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9016" t="0"/>
          <a:stretch/>
        </p:blipFill>
        <p:spPr>
          <a:xfrm>
            <a:off x="2648375" y="520200"/>
            <a:ext cx="6395473" cy="21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4">
            <a:alphaModFix/>
          </a:blip>
          <a:srcRect b="0" l="0" r="7612" t="0"/>
          <a:stretch/>
        </p:blipFill>
        <p:spPr>
          <a:xfrm>
            <a:off x="2716825" y="2874200"/>
            <a:ext cx="6393998" cy="211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type="title"/>
          </p:nvPr>
        </p:nvSpPr>
        <p:spPr>
          <a:xfrm>
            <a:off x="0" y="-5752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Revenue for Apple and non-Apple products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216525" y="591400"/>
            <a:ext cx="2461800" cy="4233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revenues in different discount categories show similar dynamic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0" y="-5752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Revenue vs discount categories for refurbished/new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7842" l="0" r="7655" t="0"/>
          <a:stretch/>
        </p:blipFill>
        <p:spPr>
          <a:xfrm>
            <a:off x="2143425" y="553875"/>
            <a:ext cx="6962750" cy="21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 rotWithShape="1">
          <a:blip r:embed="rId4">
            <a:alphaModFix/>
          </a:blip>
          <a:srcRect b="0" l="0" r="7723" t="0"/>
          <a:stretch/>
        </p:blipFill>
        <p:spPr>
          <a:xfrm>
            <a:off x="2105625" y="2713000"/>
            <a:ext cx="7038376" cy="23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0" y="0"/>
            <a:ext cx="9144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Distribution of discounts (in %) rounded to whole numbers 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75" y="1340750"/>
            <a:ext cx="8068375" cy="34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25" y="1318600"/>
            <a:ext cx="88201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425" y="0"/>
            <a:ext cx="7524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Sales revenue for Brands / Pro. Categories vs Discount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975" y="859800"/>
            <a:ext cx="4361624" cy="41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59800"/>
            <a:ext cx="4325174" cy="413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614751"/>
            <a:ext cx="1536588" cy="17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>
            <p:ph type="title"/>
          </p:nvPr>
        </p:nvSpPr>
        <p:spPr>
          <a:xfrm>
            <a:off x="0" y="-5752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</a:t>
            </a:r>
            <a:r>
              <a:rPr lang="ru"/>
              <a:t>roduct categories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" y="614750"/>
            <a:ext cx="1662500" cy="17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78225"/>
            <a:ext cx="8224341" cy="25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0" y="591400"/>
            <a:ext cx="2678400" cy="4454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seasonal patterns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end of November (Christmas)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March (before Easter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July peak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revenue doesn’t show growth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0" y="-5752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Sales over time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475" y="591400"/>
            <a:ext cx="6441099" cy="44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0" y="-5752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Average r</a:t>
            </a:r>
            <a:r>
              <a:rPr lang="ru"/>
              <a:t>evenue in different discount categories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16525" y="591400"/>
            <a:ext cx="2461800" cy="1789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lower discount category - higher average revenue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15318" t="0"/>
          <a:stretch/>
        </p:blipFill>
        <p:spPr>
          <a:xfrm>
            <a:off x="3370900" y="591400"/>
            <a:ext cx="5773100" cy="444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52675"/>
            <a:ext cx="2588050" cy="25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-5752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Average r</a:t>
            </a:r>
            <a:r>
              <a:rPr lang="ru"/>
              <a:t>evenue in different product categories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0075"/>
            <a:ext cx="9144001" cy="3617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0" y="-5752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Average r</a:t>
            </a:r>
            <a:r>
              <a:rPr lang="ru"/>
              <a:t>evenue for Apple and non-Apple products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9074" t="0"/>
          <a:stretch/>
        </p:blipFill>
        <p:spPr>
          <a:xfrm>
            <a:off x="2630002" y="591400"/>
            <a:ext cx="6513998" cy="21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0" l="0" r="7689" t="0"/>
          <a:stretch/>
        </p:blipFill>
        <p:spPr>
          <a:xfrm>
            <a:off x="2650675" y="2895150"/>
            <a:ext cx="6493325" cy="21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16525" y="591400"/>
            <a:ext cx="2461800" cy="4233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some abnormalities from the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assumption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found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-5752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Average r</a:t>
            </a:r>
            <a:r>
              <a:rPr lang="ru"/>
              <a:t>evenue for refurbished/new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7518" t="0"/>
          <a:stretch/>
        </p:blipFill>
        <p:spPr>
          <a:xfrm>
            <a:off x="2335100" y="630075"/>
            <a:ext cx="6649202" cy="219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7612" t="0"/>
          <a:stretch/>
        </p:blipFill>
        <p:spPr>
          <a:xfrm>
            <a:off x="2365625" y="2628875"/>
            <a:ext cx="6783526" cy="22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16525" y="591400"/>
            <a:ext cx="2149200" cy="4233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defined pattern doesn’t stay for refurbished products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-76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Conclusions and recommendations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631200"/>
            <a:ext cx="8520600" cy="3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665"/>
          </a:p>
          <a:p>
            <a:pPr indent="-34702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65"/>
              <a:buChar char="●"/>
            </a:pPr>
            <a:r>
              <a:rPr lang="ru" sz="1865"/>
              <a:t>sales with low discounts provide the </a:t>
            </a:r>
            <a:r>
              <a:rPr b="1" lang="ru" sz="1865"/>
              <a:t>biggest part of total revenue</a:t>
            </a:r>
            <a:r>
              <a:rPr lang="ru" sz="1865"/>
              <a:t> and the </a:t>
            </a:r>
            <a:r>
              <a:rPr b="1" lang="ru" sz="1865"/>
              <a:t>highest average revenue </a:t>
            </a:r>
            <a:r>
              <a:rPr lang="ru" sz="1865"/>
              <a:t>in general</a:t>
            </a:r>
            <a:endParaRPr sz="186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65"/>
          </a:p>
          <a:p>
            <a:pPr indent="-34702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65"/>
              <a:buChar char="●"/>
            </a:pPr>
            <a:r>
              <a:rPr lang="ru" sz="1865"/>
              <a:t>improve Data Quality (see appendix)</a:t>
            </a:r>
            <a:endParaRPr sz="18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95"/>
          </a:p>
          <a:p>
            <a:pPr indent="-3235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95"/>
              <a:buChar char="●"/>
            </a:pPr>
            <a:r>
              <a:rPr lang="ru" sz="1865"/>
              <a:t>conduct further analysis</a:t>
            </a:r>
            <a:endParaRPr sz="1495"/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○"/>
            </a:pPr>
            <a:r>
              <a:rPr lang="ru" sz="1495"/>
              <a:t>product margin</a:t>
            </a:r>
            <a:endParaRPr sz="1495"/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○"/>
            </a:pPr>
            <a:r>
              <a:rPr lang="ru" sz="1495"/>
              <a:t>A/B tests</a:t>
            </a:r>
            <a:endParaRPr sz="1495"/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○"/>
            </a:pPr>
            <a:r>
              <a:rPr lang="ru" sz="1495"/>
              <a:t>product categories</a:t>
            </a:r>
            <a:endParaRPr sz="1495"/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○"/>
            </a:pPr>
            <a:r>
              <a:rPr lang="ru" sz="1495"/>
              <a:t>some exclusions should be considered separately for more precise discount policy</a:t>
            </a:r>
            <a:endParaRPr sz="14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9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Appendix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0" y="-5752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 Quality issues and actions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274750" y="622800"/>
            <a:ext cx="8628600" cy="4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Dataframe structure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 the dataframe “products” as some SKUs from other databases were not found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include “product category” into the “products”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collection p</a:t>
            </a:r>
            <a:r>
              <a:rPr b="1"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rocess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evise a process of data input into “orders” and “orderlines” as there are many duplicates —&gt; poka-yoke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Business process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explore</a:t>
            </a: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shipping costs </a:t>
            </a: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added to “orders” as a column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investigate our theory: “noise” and “loyalty/special discount”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explore negative </a:t>
            </a: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difference</a:t>
            </a: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between paid and calculated sum of orderlines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