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4"/>
  </p:sldMasterIdLst>
  <p:sldIdLst>
    <p:sldId id="258" r:id="rId5"/>
    <p:sldId id="263" r:id="rId6"/>
    <p:sldId id="297" r:id="rId7"/>
    <p:sldId id="342" r:id="rId8"/>
    <p:sldId id="347" r:id="rId9"/>
    <p:sldId id="298" r:id="rId10"/>
    <p:sldId id="345" r:id="rId11"/>
    <p:sldId id="322" r:id="rId12"/>
    <p:sldId id="325" r:id="rId13"/>
    <p:sldId id="397" r:id="rId14"/>
    <p:sldId id="398" r:id="rId15"/>
    <p:sldId id="348" r:id="rId16"/>
    <p:sldId id="349" r:id="rId17"/>
    <p:sldId id="355" r:id="rId18"/>
    <p:sldId id="350" r:id="rId19"/>
    <p:sldId id="393" r:id="rId20"/>
    <p:sldId id="356" r:id="rId21"/>
    <p:sldId id="351" r:id="rId22"/>
    <p:sldId id="394" r:id="rId23"/>
    <p:sldId id="391" r:id="rId24"/>
    <p:sldId id="392" r:id="rId25"/>
    <p:sldId id="395" r:id="rId26"/>
    <p:sldId id="358" r:id="rId27"/>
    <p:sldId id="354" r:id="rId28"/>
    <p:sldId id="361" r:id="rId29"/>
    <p:sldId id="362" r:id="rId30"/>
    <p:sldId id="359" r:id="rId31"/>
    <p:sldId id="360" r:id="rId32"/>
    <p:sldId id="396" r:id="rId33"/>
    <p:sldId id="365" r:id="rId34"/>
    <p:sldId id="366" r:id="rId35"/>
    <p:sldId id="370" r:id="rId36"/>
    <p:sldId id="371" r:id="rId37"/>
    <p:sldId id="388" r:id="rId38"/>
    <p:sldId id="374" r:id="rId39"/>
    <p:sldId id="375" r:id="rId40"/>
    <p:sldId id="372" r:id="rId41"/>
    <p:sldId id="373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9" r:id="rId55"/>
    <p:sldId id="390" r:id="rId56"/>
    <p:sldId id="302" r:id="rId57"/>
    <p:sldId id="303" r:id="rId58"/>
    <p:sldId id="26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28B67EBA-6349-4902-BA2D-7D3E58CBD65B}">
          <p14:sldIdLst>
            <p14:sldId id="258"/>
          </p14:sldIdLst>
        </p14:section>
        <p14:section name="Context" id="{1EB25AB4-17D5-4CE2-8F3D-96176BA7A3DE}">
          <p14:sldIdLst>
            <p14:sldId id="263"/>
          </p14:sldIdLst>
        </p14:section>
        <p14:section name="Introduction" id="{4B707A10-C208-4963-B0FF-F343B047D6A7}">
          <p14:sldIdLst>
            <p14:sldId id="297"/>
          </p14:sldIdLst>
        </p14:section>
        <p14:section name="Setup" id="{2DCD7496-92C2-415A-B6F8-ED858A7BC19A}">
          <p14:sldIdLst>
            <p14:sldId id="342"/>
            <p14:sldId id="347"/>
            <p14:sldId id="298"/>
            <p14:sldId id="345"/>
          </p14:sldIdLst>
        </p14:section>
        <p14:section name="jq-Start" id="{117F2608-D49E-48FA-A1ED-1775F9BA33AE}">
          <p14:sldIdLst>
            <p14:sldId id="322"/>
            <p14:sldId id="325"/>
            <p14:sldId id="397"/>
            <p14:sldId id="398"/>
          </p14:sldIdLst>
        </p14:section>
        <p14:section name="Filter" id="{9FFDDF1F-0539-4B63-A56A-DCE376AF89DA}">
          <p14:sldIdLst>
            <p14:sldId id="348"/>
            <p14:sldId id="349"/>
          </p14:sldIdLst>
        </p14:section>
        <p14:section name="Object Identifier" id="{02C86BE6-9F9B-4592-9A57-A92923849099}">
          <p14:sldIdLst>
            <p14:sldId id="355"/>
            <p14:sldId id="350"/>
            <p14:sldId id="393"/>
          </p14:sldIdLst>
        </p14:section>
        <p14:section name="Object Identifier-Index" id="{A90AB7C2-BFD8-4B6C-9E43-D14BFD983158}">
          <p14:sldIdLst>
            <p14:sldId id="356"/>
            <p14:sldId id="351"/>
            <p14:sldId id="394"/>
          </p14:sldIdLst>
        </p14:section>
        <p14:section name="Generic Object Index" id="{928580D0-3F91-4276-A7E6-41350920ACD3}">
          <p14:sldIdLst>
            <p14:sldId id="391"/>
            <p14:sldId id="392"/>
            <p14:sldId id="395"/>
          </p14:sldIdLst>
        </p14:section>
        <p14:section name="Array Index" id="{CE2AE772-1DEC-4C2E-8CB6-AA994AB48D39}">
          <p14:sldIdLst>
            <p14:sldId id="358"/>
            <p14:sldId id="354"/>
          </p14:sldIdLst>
        </p14:section>
        <p14:section name="Array Slice" id="{05EA6F8A-BE15-4652-A919-280D12647C0C}">
          <p14:sldIdLst>
            <p14:sldId id="361"/>
            <p14:sldId id="362"/>
          </p14:sldIdLst>
        </p14:section>
        <p14:section name="Comma" id="{4714842C-1308-4106-A3EE-6FECD9F77D58}">
          <p14:sldIdLst>
            <p14:sldId id="359"/>
            <p14:sldId id="360"/>
            <p14:sldId id="396"/>
          </p14:sldIdLst>
        </p14:section>
        <p14:section name="Pipe" id="{BAD48018-B47A-4CE1-8C49-3007DBC2DD90}">
          <p14:sldIdLst>
            <p14:sldId id="365"/>
            <p14:sldId id="366"/>
          </p14:sldIdLst>
        </p14:section>
        <p14:section name="Function" id="{2EC9D195-0243-4335-8524-4D24242D3FB3}">
          <p14:sldIdLst>
            <p14:sldId id="370"/>
            <p14:sldId id="371"/>
            <p14:sldId id="388"/>
          </p14:sldIdLst>
        </p14:section>
        <p14:section name="Keys" id="{C360F2DC-1891-45B5-83EA-59516E3542E7}">
          <p14:sldIdLst>
            <p14:sldId id="374"/>
            <p14:sldId id="375"/>
          </p14:sldIdLst>
        </p14:section>
        <p14:section name="Length" id="{B6C47B69-BA8A-4753-82FD-66CF7FF08CAA}">
          <p14:sldIdLst>
            <p14:sldId id="372"/>
            <p14:sldId id="373"/>
          </p14:sldIdLst>
        </p14:section>
        <p14:section name="Mapping Values" id="{39DC7806-73CC-4BA1-A1E6-058DC1211A76}">
          <p14:sldIdLst>
            <p14:sldId id="376"/>
            <p14:sldId id="377"/>
          </p14:sldIdLst>
        </p14:section>
        <p14:section name="Min and Max" id="{54EE5CD3-2CB0-4361-9EFA-AAC013AFBA7E}">
          <p14:sldIdLst>
            <p14:sldId id="378"/>
            <p14:sldId id="379"/>
          </p14:sldIdLst>
        </p14:section>
        <p14:section name="Selecting Values" id="{3A2B59F9-6541-4505-ADEC-FB3D9CCC5B31}">
          <p14:sldIdLst>
            <p14:sldId id="380"/>
            <p14:sldId id="381"/>
          </p14:sldIdLst>
        </p14:section>
        <p14:section name="Regular Expressions" id="{B745E704-95B3-4110-A227-AE95F30178BF}">
          <p14:sldIdLst>
            <p14:sldId id="382"/>
            <p14:sldId id="383"/>
          </p14:sldIdLst>
        </p14:section>
        <p14:section name="Unique Values" id="{D81E6B25-A554-48CD-98B1-8051AC980E8B}">
          <p14:sldIdLst>
            <p14:sldId id="384"/>
            <p14:sldId id="385"/>
          </p14:sldIdLst>
        </p14:section>
        <p14:section name="Deleting Keys From JSON" id="{F08C166D-BC5E-4AF2-B2A2-52EA619E8D1F}">
          <p14:sldIdLst>
            <p14:sldId id="386"/>
            <p14:sldId id="387"/>
          </p14:sldIdLst>
        </p14:section>
        <p14:section name="Transforming JSON" id="{9E4CB244-ED58-430E-8A03-7A3546C22E1B}">
          <p14:sldIdLst>
            <p14:sldId id="389"/>
            <p14:sldId id="390"/>
          </p14:sldIdLst>
        </p14:section>
        <p14:section name="Q/A" id="{61E625A3-936A-43EB-8CF4-52972F311AC6}">
          <p14:sldIdLst>
            <p14:sldId id="302"/>
          </p14:sldIdLst>
        </p14:section>
        <p14:section name="References" id="{EDAA7965-6483-47E5-AC39-4D838184BA28}">
          <p14:sldIdLst>
            <p14:sldId id="303"/>
          </p14:sldIdLst>
        </p14:section>
        <p14:section name="Thanks" id="{2EC9CD4D-A629-4F92-9455-35E49BF0C83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134F0-DF49-3CCB-9C1C-B2CE33D6EE46}" v="1" dt="2024-01-25T10:28:59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7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4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E9A5CB-B2B9-4306-9B43-9ED5BAC7CF1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8F17BB-D105-4937-A8A2-189704AEB7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80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34.xml"/><Relationship Id="rId18" Type="http://schemas.openxmlformats.org/officeDocument/2006/relationships/slide" Target="slide39.xml"/><Relationship Id="rId26" Type="http://schemas.openxmlformats.org/officeDocument/2006/relationships/slide" Target="slide54.xml"/><Relationship Id="rId3" Type="http://schemas.openxmlformats.org/officeDocument/2006/relationships/slide" Target="slide4.xml"/><Relationship Id="rId21" Type="http://schemas.openxmlformats.org/officeDocument/2006/relationships/slide" Target="slide45.xml"/><Relationship Id="rId7" Type="http://schemas.openxmlformats.org/officeDocument/2006/relationships/slide" Target="slide17.xml"/><Relationship Id="rId12" Type="http://schemas.openxmlformats.org/officeDocument/2006/relationships/slide" Target="slide30.xml"/><Relationship Id="rId17" Type="http://schemas.openxmlformats.org/officeDocument/2006/relationships/slide" Target="slide37.xml"/><Relationship Id="rId25" Type="http://schemas.openxmlformats.org/officeDocument/2006/relationships/slide" Target="slide15.xml"/><Relationship Id="rId2" Type="http://schemas.openxmlformats.org/officeDocument/2006/relationships/slide" Target="slide3.xml"/><Relationship Id="rId16" Type="http://schemas.openxmlformats.org/officeDocument/2006/relationships/slide" Target="slide35.xml"/><Relationship Id="rId20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27.xml"/><Relationship Id="rId24" Type="http://schemas.openxmlformats.org/officeDocument/2006/relationships/slide" Target="slide51.xml"/><Relationship Id="rId5" Type="http://schemas.openxmlformats.org/officeDocument/2006/relationships/slide" Target="slide12.xml"/><Relationship Id="rId15" Type="http://schemas.openxmlformats.org/officeDocument/2006/relationships/slide" Target="slide32.xml"/><Relationship Id="rId23" Type="http://schemas.openxmlformats.org/officeDocument/2006/relationships/slide" Target="slide49.xml"/><Relationship Id="rId10" Type="http://schemas.openxmlformats.org/officeDocument/2006/relationships/slide" Target="slide25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3.xml"/><Relationship Id="rId14" Type="http://schemas.openxmlformats.org/officeDocument/2006/relationships/image" Target="../media/image2.png"/><Relationship Id="rId22" Type="http://schemas.openxmlformats.org/officeDocument/2006/relationships/slide" Target="slide47.xml"/><Relationship Id="rId27" Type="http://schemas.openxmlformats.org/officeDocument/2006/relationships/slide" Target="slide5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pla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edolan.github.io/jq/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edolan.github.io/jq/downloa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jqplay.org/jq" TargetMode="External"/><Relationship Id="rId3" Type="http://schemas.openxmlformats.org/officeDocument/2006/relationships/hyperlink" Target="https://stedolan.github.io/jq" TargetMode="External"/><Relationship Id="rId7" Type="http://schemas.openxmlformats.org/officeDocument/2006/relationships/hyperlink" Target="https://thoughtbot.com/blog/jq-is-sed-for-js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hapeshed.com/jq-json" TargetMode="External"/><Relationship Id="rId5" Type="http://schemas.openxmlformats.org/officeDocument/2006/relationships/hyperlink" Target="https://www.baeldung.com/linux/jq-command-json" TargetMode="External"/><Relationship Id="rId4" Type="http://schemas.openxmlformats.org/officeDocument/2006/relationships/hyperlink" Target="https://stedolan.github.io/jq/manual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mailto:shashangka@s3innovate.co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edolan.github.io/jq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Command-line JSON processor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In WSL2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B6607A-B3F1-4EDB-9D8F-E7A6EB1AE07C}"/>
              </a:ext>
            </a:extLst>
          </p:cNvPr>
          <p:cNvSpPr txBox="1">
            <a:spLocks/>
          </p:cNvSpPr>
          <p:nvPr/>
        </p:nvSpPr>
        <p:spPr>
          <a:xfrm>
            <a:off x="5562994" y="825169"/>
            <a:ext cx="5595457" cy="43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Supervised By -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Touhid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49937-1994-44EF-9275-75B5323ECB66}"/>
              </a:ext>
            </a:extLst>
          </p:cNvPr>
          <p:cNvSpPr/>
          <p:nvPr/>
        </p:nvSpPr>
        <p:spPr>
          <a:xfrm>
            <a:off x="5562994" y="1201524"/>
            <a:ext cx="55289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latin typeface="Century Gothic" panose="020B0502020202020204" pitchFamily="34" charset="0"/>
                <a:cs typeface="Segoe UI" panose="020B0502040204020203" pitchFamily="34" charset="0"/>
              </a:rPr>
              <a:t>(IT Manager at S3 Innovate Pte. Ltd</a:t>
            </a:r>
            <a:r>
              <a:rPr lang="en-US" sz="900" dirty="0">
                <a:latin typeface="Century Gothic" panose="020B0502020202020204" pitchFamily="34" charset="0"/>
                <a:cs typeface="Segoe UI" panose="020B0502040204020203" pitchFamily="34" charset="0"/>
              </a:rPr>
              <a:t>.)</a:t>
            </a:r>
            <a:endParaRPr lang="en-US" sz="900" dirty="0">
              <a:latin typeface="Century Gothic" panose="020B0502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11E7830-4027-4535-B04F-95F3BF0E9114}"/>
              </a:ext>
            </a:extLst>
          </p:cNvPr>
          <p:cNvSpPr txBox="1">
            <a:spLocks/>
          </p:cNvSpPr>
          <p:nvPr/>
        </p:nvSpPr>
        <p:spPr>
          <a:xfrm>
            <a:off x="1086767" y="4368414"/>
            <a:ext cx="3283897" cy="50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-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Shashangka Shekhar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0BA51-FD07-4C81-A911-DED242D248C1}"/>
              </a:ext>
            </a:extLst>
          </p:cNvPr>
          <p:cNvSpPr/>
          <p:nvPr/>
        </p:nvSpPr>
        <p:spPr>
          <a:xfrm>
            <a:off x="1484852" y="4681063"/>
            <a:ext cx="27683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>
                <a:latin typeface="Century Gothic" panose="020B0502020202020204" pitchFamily="34" charset="0"/>
                <a:cs typeface="Segoe UI" panose="020B0502040204020203" pitchFamily="34" charset="0"/>
              </a:rPr>
              <a:t>(Sr. Software Engineer at S3 Innovate Pte. Ltd</a:t>
            </a:r>
            <a:r>
              <a:rPr lang="en-US" sz="900" dirty="0">
                <a:latin typeface="Century Gothic" panose="020B0502020202020204" pitchFamily="34" charset="0"/>
                <a:cs typeface="Segoe UI" panose="020B0502040204020203" pitchFamily="34" charset="0"/>
              </a:rPr>
              <a:t>.) </a:t>
            </a:r>
            <a:endParaRPr lang="en-US" sz="9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3C638-04AB-4B88-A635-E691E012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93" y="1432356"/>
            <a:ext cx="2403825" cy="13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6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ED7BF9-0DAB-4F3A-B461-A01D3049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04" y="1952902"/>
            <a:ext cx="60579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Starting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D1ED54-692B-4B3E-95C4-CC338D813074}"/>
              </a:ext>
            </a:extLst>
          </p:cNvPr>
          <p:cNvSpPr txBox="1"/>
          <p:nvPr/>
        </p:nvSpPr>
        <p:spPr>
          <a:xfrm>
            <a:off x="2298134" y="3756170"/>
            <a:ext cx="4538894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start, let’s change dump local source path in different directory.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5ADB94-2148-4417-936C-9A7838C2218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567581" y="2731442"/>
            <a:ext cx="1220823" cy="10247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B0671C-1092-441A-856B-7137A9F52217}"/>
              </a:ext>
            </a:extLst>
          </p:cNvPr>
          <p:cNvSpPr txBox="1"/>
          <p:nvPr/>
        </p:nvSpPr>
        <p:spPr>
          <a:xfrm>
            <a:off x="570451" y="1025843"/>
            <a:ext cx="10754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cd 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/d/files/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831884-C388-4C7C-BBD6-1C8E0BB4BAD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567581" y="2608976"/>
            <a:ext cx="3309681" cy="11471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33C65F-B97B-4A76-A663-336F625C6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709" y="3757493"/>
            <a:ext cx="2286000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8C589B-E799-42A2-9714-A7F2FCBDF26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837028" y="4124206"/>
            <a:ext cx="216668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Starting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3213DC-C013-47AF-9621-DE1C2364D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47" y="3224535"/>
            <a:ext cx="2724150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937F10-E831-46BE-A636-C7CCE9216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6" y="1943422"/>
            <a:ext cx="3124200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50456D-0A31-4BF5-AC52-E7C3694AF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936" y="1943422"/>
            <a:ext cx="3055986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E27C01-7A37-445A-9A34-8ADDFFA85421}"/>
              </a:ext>
            </a:extLst>
          </p:cNvPr>
          <p:cNvSpPr txBox="1"/>
          <p:nvPr/>
        </p:nvSpPr>
        <p:spPr>
          <a:xfrm>
            <a:off x="679508" y="1524640"/>
            <a:ext cx="3124200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Dump Array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28C641-3576-45EE-A76D-BA88B9D7ED8F}"/>
              </a:ext>
            </a:extLst>
          </p:cNvPr>
          <p:cNvSpPr txBox="1"/>
          <p:nvPr/>
        </p:nvSpPr>
        <p:spPr>
          <a:xfrm>
            <a:off x="4640247" y="2783590"/>
            <a:ext cx="2724150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Dump Object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84BA1-F4D5-4406-9D3D-6CBB69EC3197}"/>
              </a:ext>
            </a:extLst>
          </p:cNvPr>
          <p:cNvSpPr txBox="1"/>
          <p:nvPr/>
        </p:nvSpPr>
        <p:spPr>
          <a:xfrm>
            <a:off x="8200936" y="1524640"/>
            <a:ext cx="3124200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Dump Array Transformed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BB96F3-40ED-449D-B3E8-473190EE6779}"/>
              </a:ext>
            </a:extLst>
          </p:cNvPr>
          <p:cNvSpPr txBox="1"/>
          <p:nvPr/>
        </p:nvSpPr>
        <p:spPr>
          <a:xfrm>
            <a:off x="4823232" y="1365132"/>
            <a:ext cx="2496424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Data to getting started with </a:t>
            </a:r>
            <a:r>
              <a:rPr lang="en-US" sz="1400" b="1" i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E9A1C3-930D-4231-B5F9-B1CD164AF76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637402" y="1888352"/>
            <a:ext cx="434042" cy="8952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BE453C-9CC9-40D4-8221-F94B22D6A55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71444" y="1888352"/>
            <a:ext cx="2129492" cy="11400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367802-9BCB-42D7-A313-4082D1CFEF50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803708" y="1888352"/>
            <a:ext cx="2267736" cy="10226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04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Basic Filters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7347AB-F196-4FFA-9669-535DA16175AF}"/>
              </a:ext>
            </a:extLst>
          </p:cNvPr>
          <p:cNvSpPr txBox="1"/>
          <p:nvPr/>
        </p:nvSpPr>
        <p:spPr>
          <a:xfrm>
            <a:off x="679508" y="921992"/>
            <a:ext cx="106456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Identity Operator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Takes input and produces it unchanged as output.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Object Identifier-Index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Produces output value at the key, or null if there's none present.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Generic Object Index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Look up fields of an object using syntax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Array Index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Access object in the array directly by passing the index.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Array/String Slice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 a subarray of an array.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Comma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filters separated by a comma that produce separate outputs.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operator combines two filters by feeding the output(s) of the one on the left into the input of the one on the right.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5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Identity Operator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6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388ED14-43CE-42F6-B14A-1B40BB7C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53" y="1307775"/>
            <a:ext cx="6031826" cy="4725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Identity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'.' dump-array.txt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7646D-E564-4144-BEA0-F3BF40C4A69E}"/>
              </a:ext>
            </a:extLst>
          </p:cNvPr>
          <p:cNvCxnSpPr>
            <a:cxnSpLocks/>
          </p:cNvCxnSpPr>
          <p:nvPr/>
        </p:nvCxnSpPr>
        <p:spPr>
          <a:xfrm>
            <a:off x="4242124" y="2810312"/>
            <a:ext cx="1051329" cy="6186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0435AA-3218-4F80-A717-9AC2FB14F51E}"/>
              </a:ext>
            </a:extLst>
          </p:cNvPr>
          <p:cNvSpPr txBox="1"/>
          <p:nvPr/>
        </p:nvSpPr>
        <p:spPr>
          <a:xfrm>
            <a:off x="1684974" y="2548702"/>
            <a:ext cx="2557150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default pretty-prints all output of an array</a:t>
            </a:r>
          </a:p>
        </p:txBody>
      </p:sp>
    </p:spTree>
    <p:extLst>
      <p:ext uri="{BB962C8B-B14F-4D97-AF65-F5344CB8AC3E}">
        <p14:creationId xmlns:p14="http://schemas.microsoft.com/office/powerpoint/2010/main" val="185289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EF9B2-87F5-4781-9DA9-A6D02964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41" y="2471507"/>
            <a:ext cx="6267803" cy="2115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Identity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'.' dump-object.txt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37A26-6A86-486D-A6AF-ED9B7779EB2A}"/>
              </a:ext>
            </a:extLst>
          </p:cNvPr>
          <p:cNvSpPr txBox="1"/>
          <p:nvPr/>
        </p:nvSpPr>
        <p:spPr>
          <a:xfrm>
            <a:off x="1684974" y="2548702"/>
            <a:ext cx="2557150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default pretty-prints all output of an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7646D-E564-4144-BEA0-F3BF40C4A69E}"/>
              </a:ext>
            </a:extLst>
          </p:cNvPr>
          <p:cNvCxnSpPr>
            <a:cxnSpLocks/>
          </p:cNvCxnSpPr>
          <p:nvPr/>
        </p:nvCxnSpPr>
        <p:spPr>
          <a:xfrm>
            <a:off x="4242124" y="2810312"/>
            <a:ext cx="992606" cy="4278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2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Object Identifier-Index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2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49EF2-9F03-4CD0-A271-9FA393C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87" y="2292118"/>
            <a:ext cx="7600950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Object Identifier-Index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'.[1].Timestamp' dump-array.txt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B0FFF-9D75-421A-8CE8-91ECE17B0128}"/>
              </a:ext>
            </a:extLst>
          </p:cNvPr>
          <p:cNvSpPr txBox="1"/>
          <p:nvPr/>
        </p:nvSpPr>
        <p:spPr>
          <a:xfrm>
            <a:off x="1793932" y="4085309"/>
            <a:ext cx="3232385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one of the items in the array directly by passing the index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336AE2-1BF7-48E2-8129-27523CF44D12}"/>
              </a:ext>
            </a:extLst>
          </p:cNvPr>
          <p:cNvCxnSpPr>
            <a:cxnSpLocks/>
          </p:cNvCxnSpPr>
          <p:nvPr/>
        </p:nvCxnSpPr>
        <p:spPr>
          <a:xfrm flipV="1">
            <a:off x="3003259" y="3028427"/>
            <a:ext cx="813733" cy="105688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237E9-E705-48EC-9BC6-5B966A8794DA}"/>
              </a:ext>
            </a:extLst>
          </p:cNvPr>
          <p:cNvCxnSpPr>
            <a:cxnSpLocks/>
          </p:cNvCxnSpPr>
          <p:nvPr/>
        </p:nvCxnSpPr>
        <p:spPr>
          <a:xfrm flipV="1">
            <a:off x="3003259" y="2927801"/>
            <a:ext cx="4714613" cy="11575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09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B8FF5-0C03-445A-BE97-F03694CE4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2"/>
          <a:stretch/>
        </p:blipFill>
        <p:spPr>
          <a:xfrm>
            <a:off x="2784575" y="2290193"/>
            <a:ext cx="7324725" cy="81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Object Identifier-Index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'.Timestamp' dump-object.txt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B0FFF-9D75-421A-8CE8-91ECE17B0128}"/>
              </a:ext>
            </a:extLst>
          </p:cNvPr>
          <p:cNvSpPr txBox="1"/>
          <p:nvPr/>
        </p:nvSpPr>
        <p:spPr>
          <a:xfrm>
            <a:off x="1793932" y="4085309"/>
            <a:ext cx="3232385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item directly by passing property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336AE2-1BF7-48E2-8129-27523CF44D12}"/>
              </a:ext>
            </a:extLst>
          </p:cNvPr>
          <p:cNvCxnSpPr>
            <a:cxnSpLocks/>
          </p:cNvCxnSpPr>
          <p:nvPr/>
        </p:nvCxnSpPr>
        <p:spPr>
          <a:xfrm flipV="1">
            <a:off x="3003259" y="3028427"/>
            <a:ext cx="813733" cy="105688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237E9-E705-48EC-9BC6-5B966A8794DA}"/>
              </a:ext>
            </a:extLst>
          </p:cNvPr>
          <p:cNvCxnSpPr>
            <a:cxnSpLocks/>
          </p:cNvCxnSpPr>
          <p:nvPr/>
        </p:nvCxnSpPr>
        <p:spPr>
          <a:xfrm flipV="1">
            <a:off x="3003259" y="2927801"/>
            <a:ext cx="4714613" cy="11575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3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82FD745-CAEB-4C9F-AA4E-12380B453FD3}"/>
              </a:ext>
            </a:extLst>
          </p:cNvPr>
          <p:cNvSpPr txBox="1"/>
          <p:nvPr/>
        </p:nvSpPr>
        <p:spPr>
          <a:xfrm>
            <a:off x="679508" y="1166841"/>
            <a:ext cx="551995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  <a:hlinkClick r:id="rId2" action="ppaction://hlinksldjump"/>
              </a:rPr>
              <a:t>Introduction</a:t>
            </a:r>
            <a:endParaRPr lang="en-U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  <a:hlinkClick r:id="rId3" action="ppaction://hlinksldjump"/>
              </a:rPr>
              <a:t>Setup</a:t>
            </a:r>
            <a:endParaRPr lang="en-U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  <a:hlinkClick r:id="rId4" action="ppaction://hlinksldjump"/>
              </a:rPr>
              <a:t>Jq Starting</a:t>
            </a:r>
            <a:endParaRPr lang="en-U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Basic Filter</a:t>
            </a:r>
            <a:endParaRPr lang="en-U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Identity Operator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7" action="ppaction://hlinksldjump"/>
              </a:rPr>
              <a:t>Object Identifier-Index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Generic Object Index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9" action="ppaction://hlinksldjump"/>
              </a:rPr>
              <a:t>Array Index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10" action="ppaction://hlinksldjump"/>
              </a:rPr>
              <a:t>Array/String Slice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11" action="ppaction://hlinksldjump"/>
              </a:rPr>
              <a:t>Comma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12" action="ppaction://hlinksldjump"/>
              </a:rPr>
              <a:t>Pipe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13" action="ppaction://hlinksldjump"/>
              </a:rPr>
              <a:t>Parenthesis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DDE5C78-95A0-42B5-A066-CDFD40729FFC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42D5F6-A9FE-4BC2-B7A5-05D82F3DEAE6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F0302F8-80CF-47E4-B83D-F94876B16D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72BA6D-E320-4CDE-A7FD-0BEF13AB75F3}"/>
              </a:ext>
            </a:extLst>
          </p:cNvPr>
          <p:cNvSpPr txBox="1"/>
          <p:nvPr/>
        </p:nvSpPr>
        <p:spPr>
          <a:xfrm>
            <a:off x="5805180" y="1166842"/>
            <a:ext cx="551995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  <a:hlinkClick r:id="rId15" action="ppaction://hlinksldjump"/>
              </a:rPr>
              <a:t>Functions</a:t>
            </a:r>
            <a:endParaRPr lang="en-U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16" action="ppaction://hlinksldjump"/>
              </a:rPr>
              <a:t>Keys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17" action="ppaction://hlinksldjump"/>
              </a:rPr>
              <a:t>Length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18" action="ppaction://hlinksldjump"/>
              </a:rPr>
              <a:t>Mapping Values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19" action="ppaction://hlinksldjump"/>
              </a:rPr>
              <a:t>Min and Max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20" action="ppaction://hlinksldjump"/>
              </a:rPr>
              <a:t>Selecting Values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21" action="ppaction://hlinksldjump"/>
              </a:rPr>
              <a:t>Regular Expressions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22" action="ppaction://hlinksldjump"/>
              </a:rPr>
              <a:t>Finding Unique Values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23" action="ppaction://hlinksldjump"/>
              </a:rPr>
              <a:t>Deleting Keys From JSON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  <a:hlinkClick r:id="rId24" action="ppaction://hlinksldjump"/>
              </a:rPr>
              <a:t>Transforming JSON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  <a:hlinkClick r:id="rId25" action="ppaction://hlinksldjump"/>
              </a:rPr>
              <a:t>Q/A</a:t>
            </a:r>
            <a:endParaRPr lang="en-U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  <a:hlinkClick r:id="rId26" action="ppaction://hlinksldjump"/>
              </a:rPr>
              <a:t>References</a:t>
            </a:r>
            <a:endParaRPr lang="en-U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  <a:hlinkClick r:id="rId27" action="ppaction://hlinksldjump"/>
              </a:rPr>
              <a:t>Thanks</a:t>
            </a:r>
            <a:endParaRPr lang="en-US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7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Generic Object Index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5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D368E-34AC-4CC8-8030-6DBF80BF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79" y="1750081"/>
            <a:ext cx="6660857" cy="4419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645628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Generic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Object Index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'.["data"]' dump-array-transform.txt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336AE2-1BF7-48E2-8129-27523CF44D12}"/>
              </a:ext>
            </a:extLst>
          </p:cNvPr>
          <p:cNvCxnSpPr>
            <a:cxnSpLocks/>
          </p:cNvCxnSpPr>
          <p:nvPr/>
        </p:nvCxnSpPr>
        <p:spPr>
          <a:xfrm flipV="1">
            <a:off x="3386546" y="2902522"/>
            <a:ext cx="1535186" cy="10236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237E9-E705-48EC-9BC6-5B966A8794DA}"/>
              </a:ext>
            </a:extLst>
          </p:cNvPr>
          <p:cNvCxnSpPr>
            <a:cxnSpLocks/>
          </p:cNvCxnSpPr>
          <p:nvPr/>
        </p:nvCxnSpPr>
        <p:spPr>
          <a:xfrm flipV="1">
            <a:off x="3386546" y="2231018"/>
            <a:ext cx="5360565" cy="16951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CE74D5-711F-46CA-8D49-D18D70616339}"/>
              </a:ext>
            </a:extLst>
          </p:cNvPr>
          <p:cNvSpPr txBox="1"/>
          <p:nvPr/>
        </p:nvSpPr>
        <p:spPr>
          <a:xfrm>
            <a:off x="866864" y="3697744"/>
            <a:ext cx="2519682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 up data of an array using syntax</a:t>
            </a:r>
          </a:p>
        </p:txBody>
      </p:sp>
    </p:spTree>
    <p:extLst>
      <p:ext uri="{BB962C8B-B14F-4D97-AF65-F5344CB8AC3E}">
        <p14:creationId xmlns:p14="http://schemas.microsoft.com/office/powerpoint/2010/main" val="370241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F9967-8711-4843-A425-958330826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00"/>
          <a:stretch/>
        </p:blipFill>
        <p:spPr>
          <a:xfrm>
            <a:off x="3599764" y="1899031"/>
            <a:ext cx="7696200" cy="828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645628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Generic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Object Index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'.["Timestamp"]' dump-object.txt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B0FFF-9D75-421A-8CE8-91ECE17B0128}"/>
              </a:ext>
            </a:extLst>
          </p:cNvPr>
          <p:cNvSpPr txBox="1"/>
          <p:nvPr/>
        </p:nvSpPr>
        <p:spPr>
          <a:xfrm>
            <a:off x="1814822" y="3682292"/>
            <a:ext cx="2519682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 up fields of an object using syntax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336AE2-1BF7-48E2-8129-27523CF44D12}"/>
              </a:ext>
            </a:extLst>
          </p:cNvPr>
          <p:cNvCxnSpPr>
            <a:cxnSpLocks/>
          </p:cNvCxnSpPr>
          <p:nvPr/>
        </p:nvCxnSpPr>
        <p:spPr>
          <a:xfrm flipV="1">
            <a:off x="4348388" y="2727992"/>
            <a:ext cx="517227" cy="9698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237E9-E705-48EC-9BC6-5B966A8794DA}"/>
              </a:ext>
            </a:extLst>
          </p:cNvPr>
          <p:cNvCxnSpPr>
            <a:cxnSpLocks/>
          </p:cNvCxnSpPr>
          <p:nvPr/>
        </p:nvCxnSpPr>
        <p:spPr>
          <a:xfrm flipV="1">
            <a:off x="4348388" y="2541865"/>
            <a:ext cx="4427897" cy="11476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27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Array Index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6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BC606-46B9-4473-ABC9-59D2F9CB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09" y="1777345"/>
            <a:ext cx="6934200" cy="226695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Array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Index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'.[2]' dump-array.txt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B0FFF-9D75-421A-8CE8-91ECE17B0128}"/>
              </a:ext>
            </a:extLst>
          </p:cNvPr>
          <p:cNvSpPr txBox="1"/>
          <p:nvPr/>
        </p:nvSpPr>
        <p:spPr>
          <a:xfrm>
            <a:off x="1567429" y="4707476"/>
            <a:ext cx="3232385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object in the array directly by passing the index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336AE2-1BF7-48E2-8129-27523CF44D12}"/>
              </a:ext>
            </a:extLst>
          </p:cNvPr>
          <p:cNvCxnSpPr>
            <a:cxnSpLocks/>
          </p:cNvCxnSpPr>
          <p:nvPr/>
        </p:nvCxnSpPr>
        <p:spPr>
          <a:xfrm flipV="1">
            <a:off x="2768367" y="3028428"/>
            <a:ext cx="1048625" cy="16790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237E9-E705-48EC-9BC6-5B966A8794DA}"/>
              </a:ext>
            </a:extLst>
          </p:cNvPr>
          <p:cNvCxnSpPr>
            <a:cxnSpLocks/>
          </p:cNvCxnSpPr>
          <p:nvPr/>
        </p:nvCxnSpPr>
        <p:spPr>
          <a:xfrm flipV="1">
            <a:off x="2768367" y="2399251"/>
            <a:ext cx="5914239" cy="23082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Array/String Slice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4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B6EE0A-9841-427C-8BB8-E54395D8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56" y="1777345"/>
            <a:ext cx="7058025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Array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/String Slice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'.[0:2]' dump-array.txt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B0FFF-9D75-421A-8CE8-91ECE17B0128}"/>
              </a:ext>
            </a:extLst>
          </p:cNvPr>
          <p:cNvSpPr txBox="1"/>
          <p:nvPr/>
        </p:nvSpPr>
        <p:spPr>
          <a:xfrm>
            <a:off x="630746" y="4708730"/>
            <a:ext cx="2661933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a subarray of an array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336AE2-1BF7-48E2-8129-27523CF44D12}"/>
              </a:ext>
            </a:extLst>
          </p:cNvPr>
          <p:cNvCxnSpPr>
            <a:cxnSpLocks/>
          </p:cNvCxnSpPr>
          <p:nvPr/>
        </p:nvCxnSpPr>
        <p:spPr>
          <a:xfrm flipV="1">
            <a:off x="2768367" y="3429000"/>
            <a:ext cx="1048625" cy="12784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237E9-E705-48EC-9BC6-5B966A8794DA}"/>
              </a:ext>
            </a:extLst>
          </p:cNvPr>
          <p:cNvCxnSpPr>
            <a:cxnSpLocks/>
          </p:cNvCxnSpPr>
          <p:nvPr/>
        </p:nvCxnSpPr>
        <p:spPr>
          <a:xfrm flipV="1">
            <a:off x="2768367" y="2399251"/>
            <a:ext cx="5914239" cy="23082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3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Comma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8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6D787E-F083-4655-8D4F-DDA2E8DB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11" y="1726909"/>
            <a:ext cx="8772525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Comma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'.[1].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ObjectId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,.[1].Timestamp' dump-array.txt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37A26-6A86-486D-A6AF-ED9B7779EB2A}"/>
              </a:ext>
            </a:extLst>
          </p:cNvPr>
          <p:cNvSpPr txBox="1"/>
          <p:nvPr/>
        </p:nvSpPr>
        <p:spPr>
          <a:xfrm>
            <a:off x="4328807" y="3143325"/>
            <a:ext cx="4722914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filters are separated by a comma that produce separate outputs from an array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7646D-E564-4144-BEA0-F3BF40C4A69E}"/>
              </a:ext>
            </a:extLst>
          </p:cNvPr>
          <p:cNvCxnSpPr>
            <a:cxnSpLocks/>
          </p:cNvCxnSpPr>
          <p:nvPr/>
        </p:nvCxnSpPr>
        <p:spPr>
          <a:xfrm flipH="1" flipV="1">
            <a:off x="4530055" y="2516698"/>
            <a:ext cx="2267298" cy="6266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2736AB-6C3D-4EC6-A298-E595EF3CAAB4}"/>
              </a:ext>
            </a:extLst>
          </p:cNvPr>
          <p:cNvCxnSpPr>
            <a:cxnSpLocks/>
          </p:cNvCxnSpPr>
          <p:nvPr/>
        </p:nvCxnSpPr>
        <p:spPr>
          <a:xfrm flipV="1">
            <a:off x="6797353" y="2365695"/>
            <a:ext cx="1239300" cy="7776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F581EE-7258-4EA9-8672-93426A252C1E}"/>
              </a:ext>
            </a:extLst>
          </p:cNvPr>
          <p:cNvCxnSpPr>
            <a:cxnSpLocks/>
          </p:cNvCxnSpPr>
          <p:nvPr/>
        </p:nvCxnSpPr>
        <p:spPr>
          <a:xfrm flipV="1">
            <a:off x="6780575" y="2374084"/>
            <a:ext cx="2749319" cy="7776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25B985-2D0B-44E9-B026-DE1A286093D5}"/>
              </a:ext>
            </a:extLst>
          </p:cNvPr>
          <p:cNvSpPr txBox="1"/>
          <p:nvPr/>
        </p:nvSpPr>
        <p:spPr>
          <a:xfrm>
            <a:off x="679508" y="3741498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'.[0,2].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ObjectId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,.[0,2].Timestamp' dump-array.txt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C10795-C8CE-48BC-9E56-8517FBC51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236" y="4348060"/>
            <a:ext cx="910590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710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D32E7A-60AA-43F6-BAF9-7237501D0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0"/>
          <a:stretch/>
        </p:blipFill>
        <p:spPr>
          <a:xfrm>
            <a:off x="3057436" y="2152607"/>
            <a:ext cx="8267700" cy="984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Comma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ObjectId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,.Timestamp' dump-object.txt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37A26-6A86-486D-A6AF-ED9B7779EB2A}"/>
              </a:ext>
            </a:extLst>
          </p:cNvPr>
          <p:cNvSpPr txBox="1"/>
          <p:nvPr/>
        </p:nvSpPr>
        <p:spPr>
          <a:xfrm>
            <a:off x="2072166" y="4145503"/>
            <a:ext cx="3942739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filters are separated by a comma that produce separate outputs from an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7646D-E564-4144-BEA0-F3BF40C4A69E}"/>
              </a:ext>
            </a:extLst>
          </p:cNvPr>
          <p:cNvCxnSpPr>
            <a:cxnSpLocks/>
          </p:cNvCxnSpPr>
          <p:nvPr/>
        </p:nvCxnSpPr>
        <p:spPr>
          <a:xfrm flipH="1" flipV="1">
            <a:off x="5050172" y="2927758"/>
            <a:ext cx="696288" cy="12177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2736AB-6C3D-4EC6-A298-E595EF3CAAB4}"/>
              </a:ext>
            </a:extLst>
          </p:cNvPr>
          <p:cNvCxnSpPr>
            <a:cxnSpLocks/>
          </p:cNvCxnSpPr>
          <p:nvPr/>
        </p:nvCxnSpPr>
        <p:spPr>
          <a:xfrm flipV="1">
            <a:off x="5746459" y="2852254"/>
            <a:ext cx="2483141" cy="12932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F581EE-7258-4EA9-8672-93426A252C1E}"/>
              </a:ext>
            </a:extLst>
          </p:cNvPr>
          <p:cNvCxnSpPr>
            <a:cxnSpLocks/>
          </p:cNvCxnSpPr>
          <p:nvPr/>
        </p:nvCxnSpPr>
        <p:spPr>
          <a:xfrm flipV="1">
            <a:off x="5746459" y="2852255"/>
            <a:ext cx="3598877" cy="12932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5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EC683D6-A669-445F-ACB3-A3A5776A050C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D0D17C-AB9B-4CDF-90EF-69B271E2C013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1447A8-29B0-4D5D-90C1-07EA28D5B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E21DFC-E4B3-4E87-8129-5DEC91E4EAD2}"/>
              </a:ext>
            </a:extLst>
          </p:cNvPr>
          <p:cNvSpPr txBox="1"/>
          <p:nvPr/>
        </p:nvSpPr>
        <p:spPr>
          <a:xfrm>
            <a:off x="679508" y="1079811"/>
            <a:ext cx="1077146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is a lightweight and flexible command-line JSON processor. 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It plays nice with UNIX pipes and offers extensive functionality for interrogating, manipulating and working with JSON file. </a:t>
            </a:r>
          </a:p>
          <a:p>
            <a:endParaRPr lang="en-US" sz="2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can pretty print file using the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filter. This takes the entire input and sends it to standard output.</a:t>
            </a:r>
          </a:p>
          <a:p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90339408-5E71-441C-AEAF-009DA9CDB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8" y="4439448"/>
            <a:ext cx="971550" cy="257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92D0C5-C651-4E52-9C08-0B98AC6BD590}"/>
              </a:ext>
            </a:extLst>
          </p:cNvPr>
          <p:cNvSpPr txBox="1"/>
          <p:nvPr/>
        </p:nvSpPr>
        <p:spPr>
          <a:xfrm>
            <a:off x="1734948" y="4374828"/>
            <a:ext cx="2526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D9D9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9D9D9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layground for </a:t>
            </a:r>
            <a:r>
              <a:rPr lang="en-US" b="0" i="0" u="none" strike="noStrike" dirty="0" err="1">
                <a:solidFill>
                  <a:srgbClr val="9D9D9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jq</a:t>
            </a:r>
            <a:r>
              <a:rPr lang="en-US" b="0" i="0" dirty="0">
                <a:solidFill>
                  <a:srgbClr val="9D9D9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1.6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6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Pipe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61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8A85C-E0C7-4E1F-BCEC-8A971B0D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11" y="1974384"/>
            <a:ext cx="77819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Pipe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'.[] | .Timestamp' dump-array.txt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37A26-6A86-486D-A6AF-ED9B7779EB2A}"/>
              </a:ext>
            </a:extLst>
          </p:cNvPr>
          <p:cNvSpPr txBox="1"/>
          <p:nvPr/>
        </p:nvSpPr>
        <p:spPr>
          <a:xfrm>
            <a:off x="2072167" y="4145503"/>
            <a:ext cx="3674292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Retrieves the "Timestamp" field of each element of the input array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7646D-E564-4144-BEA0-F3BF40C4A69E}"/>
              </a:ext>
            </a:extLst>
          </p:cNvPr>
          <p:cNvCxnSpPr>
            <a:cxnSpLocks/>
          </p:cNvCxnSpPr>
          <p:nvPr/>
        </p:nvCxnSpPr>
        <p:spPr>
          <a:xfrm flipH="1" flipV="1">
            <a:off x="4647501" y="3155484"/>
            <a:ext cx="1098960" cy="9900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2736AB-6C3D-4EC6-A298-E595EF3CAAB4}"/>
              </a:ext>
            </a:extLst>
          </p:cNvPr>
          <p:cNvCxnSpPr>
            <a:cxnSpLocks/>
          </p:cNvCxnSpPr>
          <p:nvPr/>
        </p:nvCxnSpPr>
        <p:spPr>
          <a:xfrm flipV="1">
            <a:off x="5746459" y="2595359"/>
            <a:ext cx="3020036" cy="15501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81F7F6-EB1B-4E4C-AC02-D548E6A02A15}"/>
              </a:ext>
            </a:extLst>
          </p:cNvPr>
          <p:cNvSpPr txBox="1"/>
          <p:nvPr/>
        </p:nvSpPr>
        <p:spPr>
          <a:xfrm>
            <a:off x="679508" y="5387870"/>
            <a:ext cx="10645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operator combines two filters by feeding the output(s) of the one on the left into the input of the one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2745772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66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7347AB-F196-4FFA-9669-535DA16175AF}"/>
              </a:ext>
            </a:extLst>
          </p:cNvPr>
          <p:cNvSpPr txBox="1"/>
          <p:nvPr/>
        </p:nvSpPr>
        <p:spPr>
          <a:xfrm>
            <a:off x="679508" y="921992"/>
            <a:ext cx="106456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Getting Keys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gives us the keys sorted alphabetically.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Getting Length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function to return the array’s length or the number of properties on an object.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Mapping Values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map function is a powerful function we can use to apply a filter or function to an array.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Min and Max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 the minimum or maximum element of an input array.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Selecting Values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select function is another impressive utility that we can use for querying JSON.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Regular Expressions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Shows if an input matches against a given regular expression.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Finding Unique Values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Shows unique occurrences of a particular value within an array or remove duplicates.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Deleting Keys From JSON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Remove a key and corresponding value from JSON objects.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99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7347AB-F196-4FFA-9669-535DA16175AF}"/>
              </a:ext>
            </a:extLst>
          </p:cNvPr>
          <p:cNvSpPr txBox="1"/>
          <p:nvPr/>
        </p:nvSpPr>
        <p:spPr>
          <a:xfrm>
            <a:off x="679508" y="921992"/>
            <a:ext cx="106456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Transforming JSON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we are only interested in several properties or values.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32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Keys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47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E66445-1E78-496F-A1CF-5350C982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88" y="1678514"/>
            <a:ext cx="6001031" cy="4273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 Keys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'.[] | [keys]' dump-array.txt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37A26-6A86-486D-A6AF-ED9B7779EB2A}"/>
              </a:ext>
            </a:extLst>
          </p:cNvPr>
          <p:cNvSpPr txBox="1"/>
          <p:nvPr/>
        </p:nvSpPr>
        <p:spPr>
          <a:xfrm>
            <a:off x="1030890" y="2989719"/>
            <a:ext cx="3674292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Gives us the keys sorted alphabetically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2736AB-6C3D-4EC6-A298-E595EF3CAAB4}"/>
              </a:ext>
            </a:extLst>
          </p:cNvPr>
          <p:cNvCxnSpPr>
            <a:cxnSpLocks/>
          </p:cNvCxnSpPr>
          <p:nvPr/>
        </p:nvCxnSpPr>
        <p:spPr>
          <a:xfrm>
            <a:off x="4705182" y="3171261"/>
            <a:ext cx="680550" cy="4858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F581EE-7258-4EA9-8672-93426A252C1E}"/>
              </a:ext>
            </a:extLst>
          </p:cNvPr>
          <p:cNvCxnSpPr>
            <a:cxnSpLocks/>
          </p:cNvCxnSpPr>
          <p:nvPr/>
        </p:nvCxnSpPr>
        <p:spPr>
          <a:xfrm flipV="1">
            <a:off x="4705182" y="2164360"/>
            <a:ext cx="4833100" cy="10069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35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Length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06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BFDA62-47F3-4883-B21B-13A8CBB3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36" y="2519669"/>
            <a:ext cx="77343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Length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 | length' dump-array.txt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37A26-6A86-486D-A6AF-ED9B7779EB2A}"/>
              </a:ext>
            </a:extLst>
          </p:cNvPr>
          <p:cNvSpPr txBox="1"/>
          <p:nvPr/>
        </p:nvSpPr>
        <p:spPr>
          <a:xfrm>
            <a:off x="2776842" y="4892123"/>
            <a:ext cx="3674292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function to return the array’s length or the number of properties on an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7646D-E564-4144-BEA0-F3BF40C4A69E}"/>
              </a:ext>
            </a:extLst>
          </p:cNvPr>
          <p:cNvCxnSpPr>
            <a:cxnSpLocks/>
          </p:cNvCxnSpPr>
          <p:nvPr/>
        </p:nvCxnSpPr>
        <p:spPr>
          <a:xfrm flipH="1" flipV="1">
            <a:off x="4060272" y="3556932"/>
            <a:ext cx="2390863" cy="13351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2736AB-6C3D-4EC6-A298-E595EF3CAAB4}"/>
              </a:ext>
            </a:extLst>
          </p:cNvPr>
          <p:cNvCxnSpPr>
            <a:cxnSpLocks/>
          </p:cNvCxnSpPr>
          <p:nvPr/>
        </p:nvCxnSpPr>
        <p:spPr>
          <a:xfrm flipV="1">
            <a:off x="6451134" y="3556932"/>
            <a:ext cx="2936147" cy="13351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53C3C0-C184-4EBD-BE51-3CB0873FB0D8}"/>
              </a:ext>
            </a:extLst>
          </p:cNvPr>
          <p:cNvSpPr txBox="1"/>
          <p:nvPr/>
        </p:nvSpPr>
        <p:spPr>
          <a:xfrm>
            <a:off x="679508" y="1604911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'.[0:2] | length' dump-array.txt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37EEB-AEA3-4647-BAC4-1FD74DC119CD}"/>
              </a:ext>
            </a:extLst>
          </p:cNvPr>
          <p:cNvSpPr txBox="1"/>
          <p:nvPr/>
        </p:nvSpPr>
        <p:spPr>
          <a:xfrm>
            <a:off x="9957774" y="1974242"/>
            <a:ext cx="1316986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Sliced Length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3D750D-7B23-459D-BB80-040269BAA8B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951054" y="2128131"/>
            <a:ext cx="1006720" cy="12481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FC8EA1-6DCE-43AB-B6FB-216DE8BBF21B}"/>
              </a:ext>
            </a:extLst>
          </p:cNvPr>
          <p:cNvCxnSpPr>
            <a:cxnSpLocks/>
          </p:cNvCxnSpPr>
          <p:nvPr/>
        </p:nvCxnSpPr>
        <p:spPr>
          <a:xfrm flipH="1">
            <a:off x="8533002" y="1785988"/>
            <a:ext cx="921412" cy="12289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9D8A4B-EE18-44F4-97FE-3E0C73D863D2}"/>
              </a:ext>
            </a:extLst>
          </p:cNvPr>
          <p:cNvSpPr txBox="1"/>
          <p:nvPr/>
        </p:nvSpPr>
        <p:spPr>
          <a:xfrm>
            <a:off x="9169167" y="1473886"/>
            <a:ext cx="1316986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Length</a:t>
            </a:r>
          </a:p>
        </p:txBody>
      </p:sp>
    </p:spTree>
    <p:extLst>
      <p:ext uri="{BB962C8B-B14F-4D97-AF65-F5344CB8AC3E}">
        <p14:creationId xmlns:p14="http://schemas.microsoft.com/office/powerpoint/2010/main" val="3805291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Mapping Values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1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./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Setup – WSL2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2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2F9DA-567F-4BAE-8990-E0C343E7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3" y="1951271"/>
            <a:ext cx="821055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:Mapping Values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'map(has("Timestamp"))' dump-array.txt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37A26-6A86-486D-A6AF-ED9B7779EB2A}"/>
              </a:ext>
            </a:extLst>
          </p:cNvPr>
          <p:cNvSpPr txBox="1"/>
          <p:nvPr/>
        </p:nvSpPr>
        <p:spPr>
          <a:xfrm>
            <a:off x="2072167" y="4145503"/>
            <a:ext cx="3674292" cy="738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Applying the </a:t>
            </a:r>
            <a:r>
              <a:rPr lang="en-US" sz="1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function to each item in the array and looking to see if there is a Timestamp property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7646D-E564-4144-BEA0-F3BF40C4A69E}"/>
              </a:ext>
            </a:extLst>
          </p:cNvPr>
          <p:cNvCxnSpPr>
            <a:cxnSpLocks/>
          </p:cNvCxnSpPr>
          <p:nvPr/>
        </p:nvCxnSpPr>
        <p:spPr>
          <a:xfrm flipH="1" flipV="1">
            <a:off x="3540154" y="2969703"/>
            <a:ext cx="2206306" cy="11758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2736AB-6C3D-4EC6-A298-E595EF3CAAB4}"/>
              </a:ext>
            </a:extLst>
          </p:cNvPr>
          <p:cNvCxnSpPr>
            <a:cxnSpLocks/>
          </p:cNvCxnSpPr>
          <p:nvPr/>
        </p:nvCxnSpPr>
        <p:spPr>
          <a:xfrm flipV="1">
            <a:off x="5746459" y="2650921"/>
            <a:ext cx="2424418" cy="14945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96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Min and Max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13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59A46-2CC6-4606-A988-E4CFF66A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25" y="2459843"/>
            <a:ext cx="7810500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:Min and Max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'[.[].Value] | min' dump-array.txt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37A26-6A86-486D-A6AF-ED9B7779EB2A}"/>
              </a:ext>
            </a:extLst>
          </p:cNvPr>
          <p:cNvSpPr txBox="1"/>
          <p:nvPr/>
        </p:nvSpPr>
        <p:spPr>
          <a:xfrm>
            <a:off x="3284376" y="4671921"/>
            <a:ext cx="3674292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the minimum or maximum element of an input array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7646D-E564-4144-BEA0-F3BF40C4A69E}"/>
              </a:ext>
            </a:extLst>
          </p:cNvPr>
          <p:cNvCxnSpPr>
            <a:cxnSpLocks/>
          </p:cNvCxnSpPr>
          <p:nvPr/>
        </p:nvCxnSpPr>
        <p:spPr>
          <a:xfrm flipH="1" flipV="1">
            <a:off x="2533475" y="3137682"/>
            <a:ext cx="2164361" cy="15329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2736AB-6C3D-4EC6-A298-E595EF3CAAB4}"/>
              </a:ext>
            </a:extLst>
          </p:cNvPr>
          <p:cNvCxnSpPr>
            <a:cxnSpLocks/>
          </p:cNvCxnSpPr>
          <p:nvPr/>
        </p:nvCxnSpPr>
        <p:spPr>
          <a:xfrm flipH="1" flipV="1">
            <a:off x="2533475" y="3506598"/>
            <a:ext cx="2164361" cy="11688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D08F4B-A758-4351-A194-7508382A7258}"/>
              </a:ext>
            </a:extLst>
          </p:cNvPr>
          <p:cNvSpPr txBox="1"/>
          <p:nvPr/>
        </p:nvSpPr>
        <p:spPr>
          <a:xfrm>
            <a:off x="679508" y="1665922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'[.[].Value] | max' dump-array.txt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66EF83-AF02-4F5C-8941-0A861A4EE71F}"/>
              </a:ext>
            </a:extLst>
          </p:cNvPr>
          <p:cNvCxnSpPr>
            <a:cxnSpLocks/>
          </p:cNvCxnSpPr>
          <p:nvPr/>
        </p:nvCxnSpPr>
        <p:spPr>
          <a:xfrm flipV="1">
            <a:off x="4714614" y="3506598"/>
            <a:ext cx="3196204" cy="11639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57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Selecting Values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858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Selecting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Values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'.[] | select(.Value=="6.00")' dump-array.txt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284E7-FF2D-4B23-8466-C98FE7E19BC7}"/>
              </a:ext>
            </a:extLst>
          </p:cNvPr>
          <p:cNvSpPr txBox="1"/>
          <p:nvPr/>
        </p:nvSpPr>
        <p:spPr>
          <a:xfrm>
            <a:off x="679508" y="3744436"/>
            <a:ext cx="11157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'.[] | select(.Value&gt;"5.00" and .Value&lt;"7.00")' dump-array.txt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6C4B6-B3B5-4D2F-A103-146D6856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50" y="1605340"/>
            <a:ext cx="8353686" cy="2151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04981-DAE8-44F6-A813-9E0C235A6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909" y="4301212"/>
            <a:ext cx="9172227" cy="201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323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Regular Expressions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26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31F8E-B2FB-4950-B164-27044192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36" y="2169385"/>
            <a:ext cx="1009650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:Regular Expressions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'.[] | select(.</a:t>
            </a:r>
            <a:r>
              <a:rPr lang="en-US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ObjectId|test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("^C.")) | .Value' dump-array.txt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C8C76-0B6A-40AA-AB63-22045F097525}"/>
              </a:ext>
            </a:extLst>
          </p:cNvPr>
          <p:cNvSpPr txBox="1"/>
          <p:nvPr/>
        </p:nvSpPr>
        <p:spPr>
          <a:xfrm>
            <a:off x="2573147" y="4153893"/>
            <a:ext cx="6736358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Retrieves the field of each element of the input array matches against a given regular expression by test function.</a:t>
            </a:r>
            <a:endParaRPr lang="en-US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2134B-EB50-4A97-8110-A704E4C24444}"/>
              </a:ext>
            </a:extLst>
          </p:cNvPr>
          <p:cNvCxnSpPr>
            <a:cxnSpLocks/>
          </p:cNvCxnSpPr>
          <p:nvPr/>
        </p:nvCxnSpPr>
        <p:spPr>
          <a:xfrm flipH="1" flipV="1">
            <a:off x="2256639" y="3055431"/>
            <a:ext cx="3489822" cy="10900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0F8300-93CD-4A04-9AA6-504F4F4785F2}"/>
              </a:ext>
            </a:extLst>
          </p:cNvPr>
          <p:cNvCxnSpPr>
            <a:cxnSpLocks/>
          </p:cNvCxnSpPr>
          <p:nvPr/>
        </p:nvCxnSpPr>
        <p:spPr>
          <a:xfrm flipV="1">
            <a:off x="5746459" y="2869035"/>
            <a:ext cx="2919369" cy="12764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F744E9-41FF-4506-85EA-2428B9F5C450}"/>
              </a:ext>
            </a:extLst>
          </p:cNvPr>
          <p:cNvSpPr txBox="1"/>
          <p:nvPr/>
        </p:nvSpPr>
        <p:spPr>
          <a:xfrm>
            <a:off x="679508" y="5767645"/>
            <a:ext cx="1064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this example, retrieving the Value whose </a:t>
            </a:r>
            <a:r>
              <a:rPr lang="en-US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ObjectId</a:t>
            </a:r>
            <a:r>
              <a:rPr lang="en-US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starts with the letter “C” </a:t>
            </a:r>
          </a:p>
        </p:txBody>
      </p:sp>
    </p:spTree>
    <p:extLst>
      <p:ext uri="{BB962C8B-B14F-4D97-AF65-F5344CB8AC3E}">
        <p14:creationId xmlns:p14="http://schemas.microsoft.com/office/powerpoint/2010/main" val="1321234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Finding Unique Values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01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57693-7023-4DC0-B6D4-132A7D42E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4"/>
          <a:stretch/>
        </p:blipFill>
        <p:spPr>
          <a:xfrm>
            <a:off x="2018426" y="1980066"/>
            <a:ext cx="8496300" cy="1316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:Unique Values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fr-FR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</a:t>
            </a:r>
            <a:r>
              <a:rPr lang="fr-FR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</a:t>
            </a:r>
            <a:r>
              <a:rPr lang="fr-FR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(.</a:t>
            </a:r>
            <a:r>
              <a:rPr lang="fr-FR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ObjectId</a:t>
            </a:r>
            <a:r>
              <a:rPr lang="fr-FR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| unique' dump-array.txt</a:t>
            </a:r>
            <a:endParaRPr lang="en-US" sz="28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55236-ABB6-44F3-A88E-B147AA981B09}"/>
              </a:ext>
            </a:extLst>
          </p:cNvPr>
          <p:cNvSpPr txBox="1"/>
          <p:nvPr/>
        </p:nvSpPr>
        <p:spPr>
          <a:xfrm>
            <a:off x="2975336" y="4145504"/>
            <a:ext cx="5167533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Retrieves unique occurrences of a particular value within an array or remove duplicates.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97176B-1ABA-4B0E-93F5-5287C81D62BB}"/>
              </a:ext>
            </a:extLst>
          </p:cNvPr>
          <p:cNvCxnSpPr>
            <a:cxnSpLocks/>
          </p:cNvCxnSpPr>
          <p:nvPr/>
        </p:nvCxnSpPr>
        <p:spPr>
          <a:xfrm flipH="1" flipV="1">
            <a:off x="2975336" y="2944536"/>
            <a:ext cx="2771125" cy="12009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CC3BE-2C01-4064-ADF4-AF3AE85F3B44}"/>
              </a:ext>
            </a:extLst>
          </p:cNvPr>
          <p:cNvCxnSpPr>
            <a:cxnSpLocks/>
          </p:cNvCxnSpPr>
          <p:nvPr/>
        </p:nvCxnSpPr>
        <p:spPr>
          <a:xfrm flipV="1">
            <a:off x="5746459" y="2619267"/>
            <a:ext cx="2768298" cy="15262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11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Deleting Keys From JSON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0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3142-C86A-4D5F-A99E-25356059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61" y="2035059"/>
            <a:ext cx="10010775" cy="41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8DEAA-D5AF-4834-9A09-B704F6C44FC0}"/>
              </a:ext>
            </a:extLst>
          </p:cNvPr>
          <p:cNvSpPr txBox="1"/>
          <p:nvPr/>
        </p:nvSpPr>
        <p:spPr>
          <a:xfrm>
            <a:off x="679508" y="1026311"/>
            <a:ext cx="106456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Download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https://stedolan.github.io/jq/download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7651AE4-05C2-4732-A666-D7F58ACFBA3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Setup: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2B7F46-76F7-4FC5-B635-054CED021F63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8373119-9D58-4537-BBF9-F3EA44CC0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E389E9-CC52-4957-A2B5-10EA55D82101}"/>
              </a:ext>
            </a:extLst>
          </p:cNvPr>
          <p:cNvSpPr txBox="1"/>
          <p:nvPr/>
        </p:nvSpPr>
        <p:spPr>
          <a:xfrm>
            <a:off x="5763237" y="4739135"/>
            <a:ext cx="3355596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Downloading &amp; Installing  </a:t>
            </a:r>
            <a:r>
              <a:rPr lang="en-US" sz="14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Package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48257C-71FF-409A-8188-2C09A36C5D22}"/>
              </a:ext>
            </a:extLst>
          </p:cNvPr>
          <p:cNvCxnSpPr>
            <a:cxnSpLocks/>
          </p:cNvCxnSpPr>
          <p:nvPr/>
        </p:nvCxnSpPr>
        <p:spPr>
          <a:xfrm flipH="1">
            <a:off x="4924338" y="5046912"/>
            <a:ext cx="1077984" cy="3472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04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3FC87-E096-4A3A-91B4-EE43304B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60" y="1624324"/>
            <a:ext cx="7133176" cy="4620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Deleting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Keys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JSON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fr-FR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</a:t>
            </a:r>
            <a:r>
              <a:rPr lang="fr-FR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</a:t>
            </a:r>
            <a:r>
              <a:rPr lang="fr-FR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(.[] | .</a:t>
            </a:r>
            <a:r>
              <a:rPr lang="fr-FR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ObjectId</a:t>
            </a:r>
            <a:r>
              <a:rPr lang="fr-FR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)' dump1.txt</a:t>
            </a:r>
            <a:endParaRPr lang="en-US" sz="28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C340E-F692-4F23-9192-3EC44566CCF9}"/>
              </a:ext>
            </a:extLst>
          </p:cNvPr>
          <p:cNvSpPr txBox="1"/>
          <p:nvPr/>
        </p:nvSpPr>
        <p:spPr>
          <a:xfrm>
            <a:off x="1223019" y="3426903"/>
            <a:ext cx="2283580" cy="738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Removed “</a:t>
            </a:r>
            <a:r>
              <a:rPr lang="en-US" sz="14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Objectid</a:t>
            </a: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and corresponding value from JSON objects.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693617-9E26-4894-957D-C439AE2B7627}"/>
              </a:ext>
            </a:extLst>
          </p:cNvPr>
          <p:cNvCxnSpPr>
            <a:cxnSpLocks/>
          </p:cNvCxnSpPr>
          <p:nvPr/>
        </p:nvCxnSpPr>
        <p:spPr>
          <a:xfrm flipV="1">
            <a:off x="3506599" y="2541864"/>
            <a:ext cx="964733" cy="12543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445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Transforming JSON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81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433D6D-555F-4ED5-AA7E-ABDCBBF2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49" y="4271441"/>
            <a:ext cx="6415087" cy="197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E6ABC4-F8C4-4A6C-888D-1732B03A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42" y="1549405"/>
            <a:ext cx="5940394" cy="210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10356210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Basic 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Transforming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JSON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D47ED-E45D-42A1-B096-6E1A9D19848D}"/>
              </a:ext>
            </a:extLst>
          </p:cNvPr>
          <p:cNvSpPr txBox="1"/>
          <p:nvPr/>
        </p:nvSpPr>
        <p:spPr>
          <a:xfrm>
            <a:off x="679508" y="1082120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fr-FR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'.' dump-array-transform.txt</a:t>
            </a:r>
            <a:endParaRPr lang="en-US" sz="28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C340E-F692-4F23-9192-3EC44566CCF9}"/>
              </a:ext>
            </a:extLst>
          </p:cNvPr>
          <p:cNvSpPr txBox="1"/>
          <p:nvPr/>
        </p:nvSpPr>
        <p:spPr>
          <a:xfrm>
            <a:off x="1233395" y="2820646"/>
            <a:ext cx="2283580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Transforming one data structure into another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693617-9E26-4894-957D-C439AE2B7627}"/>
              </a:ext>
            </a:extLst>
          </p:cNvPr>
          <p:cNvCxnSpPr>
            <a:cxnSpLocks/>
          </p:cNvCxnSpPr>
          <p:nvPr/>
        </p:nvCxnSpPr>
        <p:spPr>
          <a:xfrm flipV="1">
            <a:off x="3516975" y="2310835"/>
            <a:ext cx="2137205" cy="7812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A3DC70-7786-4869-8A85-E4F0005A6FAC}"/>
              </a:ext>
            </a:extLst>
          </p:cNvPr>
          <p:cNvSpPr txBox="1"/>
          <p:nvPr/>
        </p:nvSpPr>
        <p:spPr>
          <a:xfrm>
            <a:off x="886248" y="3700517"/>
            <a:ext cx="106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sz="2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fr-FR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'.["data"]' dump-array-transform.txt</a:t>
            </a:r>
            <a:endParaRPr lang="en-US" sz="28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88F7D1-2ECA-472A-9195-9602A01D15BD}"/>
              </a:ext>
            </a:extLst>
          </p:cNvPr>
          <p:cNvCxnSpPr>
            <a:cxnSpLocks/>
          </p:cNvCxnSpPr>
          <p:nvPr/>
        </p:nvCxnSpPr>
        <p:spPr>
          <a:xfrm>
            <a:off x="3516975" y="3086197"/>
            <a:ext cx="1466086" cy="18549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446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63DAEE4-4289-4035-89C3-6CCA9C5A264F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Q/A: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F95E28-8B3F-4685-8C7A-2BBBFA184D74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B1DA2A6-5916-4CDF-829A-C8AC1CD5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97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A7163BB-ED43-47F5-8BE5-BC4846AD7D1B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9945D9-51AB-4E3E-A975-32CAFAA25FB3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0709749-74DD-452A-A79D-3FC137181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335C8-80C4-4D29-8A9C-B134537A8EA7}"/>
              </a:ext>
            </a:extLst>
          </p:cNvPr>
          <p:cNvSpPr txBox="1"/>
          <p:nvPr/>
        </p:nvSpPr>
        <p:spPr>
          <a:xfrm>
            <a:off x="679508" y="1128286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https://stedolan.github.io/jq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https://stedolan.github.io/jq/manual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https://www.baeldung.com/linux/jq-command-json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https://shapeshed.com/jq-json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https://thoughtbot.com/blog/jq-is-sed-for-json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https://jqplay.org/jq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63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28B86-3FE0-43B1-9B4A-FE0F9313F833}"/>
              </a:ext>
            </a:extLst>
          </p:cNvPr>
          <p:cNvCxnSpPr>
            <a:cxnSpLocks/>
          </p:cNvCxnSpPr>
          <p:nvPr/>
        </p:nvCxnSpPr>
        <p:spPr>
          <a:xfrm>
            <a:off x="679508" y="1509697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93FEE2-81AD-4FED-9715-9C2CE01111B6}"/>
              </a:ext>
            </a:extLst>
          </p:cNvPr>
          <p:cNvSpPr txBox="1"/>
          <p:nvPr/>
        </p:nvSpPr>
        <p:spPr>
          <a:xfrm>
            <a:off x="679508" y="1586398"/>
            <a:ext cx="10645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43D777-8C56-45CA-BD3E-D8A99D62349A}"/>
              </a:ext>
            </a:extLst>
          </p:cNvPr>
          <p:cNvSpPr/>
          <p:nvPr/>
        </p:nvSpPr>
        <p:spPr>
          <a:xfrm>
            <a:off x="679508" y="2232729"/>
            <a:ext cx="3835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Email: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shashangka@s3innovate.com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Contact: +8801929515253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Blog: http://shashangka.com</a:t>
            </a:r>
          </a:p>
        </p:txBody>
      </p:sp>
    </p:spTree>
    <p:extLst>
      <p:ext uri="{BB962C8B-B14F-4D97-AF65-F5344CB8AC3E}">
        <p14:creationId xmlns:p14="http://schemas.microsoft.com/office/powerpoint/2010/main" val="14762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87651AE4-05C2-4732-A666-D7F58ACFBA3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Setup: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2B7F46-76F7-4FC5-B635-054CED021F63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8373119-9D58-4537-BBF9-F3EA44CC0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A4561D-CE79-493F-918F-A466428559F3}"/>
              </a:ext>
            </a:extLst>
          </p:cNvPr>
          <p:cNvSpPr txBox="1"/>
          <p:nvPr/>
        </p:nvSpPr>
        <p:spPr>
          <a:xfrm>
            <a:off x="679508" y="1026311"/>
            <a:ext cx="106456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Release News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https://stedolan.github.io/jq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B89F2C4-F687-44ED-B82A-36C4C63E2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2035059"/>
            <a:ext cx="893445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67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C8EEBF1-4163-432E-83C5-C80B2C09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93" y="3647081"/>
            <a:ext cx="6060259" cy="2231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8DEAA-D5AF-4834-9A09-B704F6C44FC0}"/>
              </a:ext>
            </a:extLst>
          </p:cNvPr>
          <p:cNvSpPr txBox="1"/>
          <p:nvPr/>
        </p:nvSpPr>
        <p:spPr>
          <a:xfrm>
            <a:off x="679508" y="1026311"/>
            <a:ext cx="397638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WSL2 Command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apt-get update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apt-get install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7651AE4-05C2-4732-A666-D7F58ACFBA3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Setup: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2B7F46-76F7-4FC5-B635-054CED021F63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8373119-9D58-4537-BBF9-F3EA44CC0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91909B-554E-44AB-88B8-905E16129883}"/>
              </a:ext>
            </a:extLst>
          </p:cNvPr>
          <p:cNvSpPr txBox="1"/>
          <p:nvPr/>
        </p:nvSpPr>
        <p:spPr>
          <a:xfrm>
            <a:off x="1412148" y="5255864"/>
            <a:ext cx="2740402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 Run </a:t>
            </a:r>
            <a:r>
              <a:rPr lang="en-US" sz="14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Install Command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B80076-A827-4CB3-8BB4-55B1BB9685D0}"/>
              </a:ext>
            </a:extLst>
          </p:cNvPr>
          <p:cNvCxnSpPr>
            <a:cxnSpLocks/>
          </p:cNvCxnSpPr>
          <p:nvPr/>
        </p:nvCxnSpPr>
        <p:spPr>
          <a:xfrm flipV="1">
            <a:off x="4152550" y="3832650"/>
            <a:ext cx="4823670" cy="14460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0F7E3E2-0DEF-4158-B124-B93686778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93" y="1447547"/>
            <a:ext cx="6060259" cy="1236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AFC45D-B57E-4C94-A409-6371AD3EAF8C}"/>
              </a:ext>
            </a:extLst>
          </p:cNvPr>
          <p:cNvSpPr txBox="1"/>
          <p:nvPr/>
        </p:nvSpPr>
        <p:spPr>
          <a:xfrm>
            <a:off x="1572935" y="2891045"/>
            <a:ext cx="3867324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 Update(</a:t>
            </a:r>
            <a:r>
              <a:rPr lang="en-US" sz="1400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Packages are not Updated</a:t>
            </a: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Package Lists Command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A8900-2709-4BF1-9295-BE8345A6E654}"/>
              </a:ext>
            </a:extLst>
          </p:cNvPr>
          <p:cNvCxnSpPr>
            <a:cxnSpLocks/>
          </p:cNvCxnSpPr>
          <p:nvPr/>
        </p:nvCxnSpPr>
        <p:spPr>
          <a:xfrm flipV="1">
            <a:off x="5440259" y="1595697"/>
            <a:ext cx="3938633" cy="13215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3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113-B438-485D-9A10-7987FAEF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300588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1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DE6C706-C008-40CF-A5BC-2820D626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69" y="2533826"/>
            <a:ext cx="5722607" cy="370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3B4841-742E-49B6-BD7F-57FE644B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" y="1451452"/>
            <a:ext cx="4496499" cy="141389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82D1232-FCC6-48C9-A0F8-3B7DC9660D59}"/>
              </a:ext>
            </a:extLst>
          </p:cNvPr>
          <p:cNvSpPr txBox="1">
            <a:spLocks/>
          </p:cNvSpPr>
          <p:nvPr/>
        </p:nvSpPr>
        <p:spPr>
          <a:xfrm>
            <a:off x="1371599" y="254514"/>
            <a:ext cx="9680894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Starting</a:t>
            </a:r>
            <a:r>
              <a:rPr lang="fr-F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38BA9-4F41-417A-AAE1-BBBB05165C1D}"/>
              </a:ext>
            </a:extLst>
          </p:cNvPr>
          <p:cNvCxnSpPr>
            <a:cxnSpLocks/>
          </p:cNvCxnSpPr>
          <p:nvPr/>
        </p:nvCxnSpPr>
        <p:spPr>
          <a:xfrm>
            <a:off x="679508" y="905689"/>
            <a:ext cx="106456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D7EF0-67D9-46F8-980E-ECF43C5B7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66391"/>
            <a:ext cx="970702" cy="533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D1ED54-692B-4B3E-95C4-CC338D813074}"/>
              </a:ext>
            </a:extLst>
          </p:cNvPr>
          <p:cNvSpPr txBox="1"/>
          <p:nvPr/>
        </p:nvSpPr>
        <p:spPr>
          <a:xfrm>
            <a:off x="1135704" y="3331701"/>
            <a:ext cx="1985001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Verify the installation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5ADB94-2148-4417-936C-9A7838C22187}"/>
              </a:ext>
            </a:extLst>
          </p:cNvPr>
          <p:cNvCxnSpPr>
            <a:cxnSpLocks/>
          </p:cNvCxnSpPr>
          <p:nvPr/>
        </p:nvCxnSpPr>
        <p:spPr>
          <a:xfrm flipV="1">
            <a:off x="1565246" y="2134748"/>
            <a:ext cx="1985001" cy="11969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185021-A98C-4E7A-98DB-EAF7459AB478}"/>
              </a:ext>
            </a:extLst>
          </p:cNvPr>
          <p:cNvCxnSpPr>
            <a:cxnSpLocks/>
          </p:cNvCxnSpPr>
          <p:nvPr/>
        </p:nvCxnSpPr>
        <p:spPr>
          <a:xfrm flipH="1" flipV="1">
            <a:off x="1107195" y="2603096"/>
            <a:ext cx="461547" cy="7202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626C48-14DC-4490-969B-E6776E752AAA}"/>
              </a:ext>
            </a:extLst>
          </p:cNvPr>
          <p:cNvSpPr txBox="1"/>
          <p:nvPr/>
        </p:nvSpPr>
        <p:spPr>
          <a:xfrm>
            <a:off x="9655730" y="1486476"/>
            <a:ext cx="1669406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Help Info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3A4CA6-3A1B-462F-8A04-324CCF0B2C0F}"/>
              </a:ext>
            </a:extLst>
          </p:cNvPr>
          <p:cNvCxnSpPr>
            <a:cxnSpLocks/>
          </p:cNvCxnSpPr>
          <p:nvPr/>
        </p:nvCxnSpPr>
        <p:spPr>
          <a:xfrm flipH="1">
            <a:off x="8608615" y="1794253"/>
            <a:ext cx="1492514" cy="12946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B0671C-1092-441A-856B-7137A9F52217}"/>
              </a:ext>
            </a:extLst>
          </p:cNvPr>
          <p:cNvSpPr txBox="1"/>
          <p:nvPr/>
        </p:nvSpPr>
        <p:spPr>
          <a:xfrm>
            <a:off x="570451" y="1025843"/>
            <a:ext cx="10754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398A98-BD13-4A6D-B796-EFB239C58C24}"/>
              </a:ext>
            </a:extLst>
          </p:cNvPr>
          <p:cNvSpPr txBox="1"/>
          <p:nvPr/>
        </p:nvSpPr>
        <p:spPr>
          <a:xfrm>
            <a:off x="5738069" y="2134748"/>
            <a:ext cx="558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jq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--help </a:t>
            </a:r>
          </a:p>
        </p:txBody>
      </p:sp>
    </p:spTree>
    <p:extLst>
      <p:ext uri="{BB962C8B-B14F-4D97-AF65-F5344CB8AC3E}">
        <p14:creationId xmlns:p14="http://schemas.microsoft.com/office/powerpoint/2010/main" val="1013678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A1AD807EE1744B8D3C176AB832DB3A" ma:contentTypeVersion="6" ma:contentTypeDescription="Create a new document." ma:contentTypeScope="" ma:versionID="154ae9bd382f98e96466bdc55a792e8f">
  <xsd:schema xmlns:xsd="http://www.w3.org/2001/XMLSchema" xmlns:xs="http://www.w3.org/2001/XMLSchema" xmlns:p="http://schemas.microsoft.com/office/2006/metadata/properties" xmlns:ns2="3f05c6eb-3512-4eca-835a-abf798efc80c" xmlns:ns3="fda9b6e2-32a2-4fca-8f7c-936112ac019b" targetNamespace="http://schemas.microsoft.com/office/2006/metadata/properties" ma:root="true" ma:fieldsID="32e3c5dfd5250cfed4560cee0f5a005d" ns2:_="" ns3:_="">
    <xsd:import namespace="3f05c6eb-3512-4eca-835a-abf798efc80c"/>
    <xsd:import namespace="fda9b6e2-32a2-4fca-8f7c-936112ac01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5c6eb-3512-4eca-835a-abf798efc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9b6e2-32a2-4fca-8f7c-936112ac019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8CEEA7-5903-4595-BA10-3B98893C66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05c6eb-3512-4eca-835a-abf798efc80c"/>
    <ds:schemaRef ds:uri="fda9b6e2-32a2-4fca-8f7c-936112ac0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FDF860-0FF4-4B19-BC50-09F4AD3847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820E2-2DF1-4E70-8475-A2D6C9667C4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4728</TotalTime>
  <Words>1285</Words>
  <Application>Microsoft Office PowerPoint</Application>
  <PresentationFormat>Widescreen</PresentationFormat>
  <Paragraphs>198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Retrospect</vt:lpstr>
      <vt:lpstr>Command-line JSON processor In WSL2</vt:lpstr>
      <vt:lpstr>PowerPoint Presentation</vt:lpstr>
      <vt:lpstr>PowerPoint Presentation</vt:lpstr>
      <vt:lpstr>./jq Setup – WSL2</vt:lpstr>
      <vt:lpstr>PowerPoint Presentation</vt:lpstr>
      <vt:lpstr>PowerPoint Presentation</vt:lpstr>
      <vt:lpstr>PowerPoint Presentation</vt:lpstr>
      <vt:lpstr>Starting</vt:lpstr>
      <vt:lpstr>PowerPoint Presentation</vt:lpstr>
      <vt:lpstr>PowerPoint Presentation</vt:lpstr>
      <vt:lpstr>PowerPoint Presentation</vt:lpstr>
      <vt:lpstr>Basic Filters</vt:lpstr>
      <vt:lpstr>PowerPoint Presentation</vt:lpstr>
      <vt:lpstr>Identity Operator</vt:lpstr>
      <vt:lpstr>PowerPoint Presentation</vt:lpstr>
      <vt:lpstr>PowerPoint Presentation</vt:lpstr>
      <vt:lpstr>Object Identifier-Index</vt:lpstr>
      <vt:lpstr>PowerPoint Presentation</vt:lpstr>
      <vt:lpstr>PowerPoint Presentation</vt:lpstr>
      <vt:lpstr>Generic Object Index</vt:lpstr>
      <vt:lpstr>PowerPoint Presentation</vt:lpstr>
      <vt:lpstr>PowerPoint Presentation</vt:lpstr>
      <vt:lpstr>Array Index</vt:lpstr>
      <vt:lpstr>PowerPoint Presentation</vt:lpstr>
      <vt:lpstr>Array/String Slice</vt:lpstr>
      <vt:lpstr>PowerPoint Presentation</vt:lpstr>
      <vt:lpstr>Comma</vt:lpstr>
      <vt:lpstr>PowerPoint Presentation</vt:lpstr>
      <vt:lpstr>PowerPoint Presentation</vt:lpstr>
      <vt:lpstr>Pipe</vt:lpstr>
      <vt:lpstr>PowerPoint Presentation</vt:lpstr>
      <vt:lpstr>Functions</vt:lpstr>
      <vt:lpstr>PowerPoint Presentation</vt:lpstr>
      <vt:lpstr>PowerPoint Presentation</vt:lpstr>
      <vt:lpstr>Keys</vt:lpstr>
      <vt:lpstr>PowerPoint Presentation</vt:lpstr>
      <vt:lpstr>Length</vt:lpstr>
      <vt:lpstr>PowerPoint Presentation</vt:lpstr>
      <vt:lpstr>Mapping Values</vt:lpstr>
      <vt:lpstr>PowerPoint Presentation</vt:lpstr>
      <vt:lpstr>Min and Max</vt:lpstr>
      <vt:lpstr>PowerPoint Presentation</vt:lpstr>
      <vt:lpstr>Selecting Values</vt:lpstr>
      <vt:lpstr>PowerPoint Presentation</vt:lpstr>
      <vt:lpstr>Regular Expressions</vt:lpstr>
      <vt:lpstr>PowerPoint Presentation</vt:lpstr>
      <vt:lpstr>Finding Unique Values</vt:lpstr>
      <vt:lpstr>PowerPoint Presentation</vt:lpstr>
      <vt:lpstr>Deleting Keys From JSON</vt:lpstr>
      <vt:lpstr>PowerPoint Presentation</vt:lpstr>
      <vt:lpstr>Transforming JSON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Shashangka Shekhar</dc:creator>
  <cp:lastModifiedBy>Shashangka Shekhar</cp:lastModifiedBy>
  <cp:revision>929</cp:revision>
  <dcterms:created xsi:type="dcterms:W3CDTF">2020-07-10T06:49:59Z</dcterms:created>
  <dcterms:modified xsi:type="dcterms:W3CDTF">2024-01-25T10:34:44Z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0x01010087A1AD807EE1744B8D3C176AB832DB3A</vt:lpwstr>
  </property>
</Properties>
</file>