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sldIdLst>
    <p:sldId id="258" r:id="rId5"/>
    <p:sldId id="331" r:id="rId6"/>
    <p:sldId id="332" r:id="rId7"/>
    <p:sldId id="263" r:id="rId8"/>
    <p:sldId id="364" r:id="rId9"/>
    <p:sldId id="264" r:id="rId10"/>
    <p:sldId id="265" r:id="rId11"/>
    <p:sldId id="286" r:id="rId12"/>
    <p:sldId id="304" r:id="rId13"/>
    <p:sldId id="365" r:id="rId14"/>
    <p:sldId id="360" r:id="rId15"/>
    <p:sldId id="362" r:id="rId16"/>
    <p:sldId id="367" r:id="rId17"/>
    <p:sldId id="371" r:id="rId18"/>
    <p:sldId id="373" r:id="rId19"/>
    <p:sldId id="3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2A3246E1-0823-4B0D-B84F-C7AC34BED030}">
          <p14:sldIdLst>
            <p14:sldId id="258"/>
            <p14:sldId id="331"/>
          </p14:sldIdLst>
        </p14:section>
        <p14:section name="Introduction" id="{2A69E43F-D2F5-4E63-899E-55C77780E727}">
          <p14:sldIdLst>
            <p14:sldId id="332"/>
            <p14:sldId id="263"/>
            <p14:sldId id="364"/>
          </p14:sldIdLst>
        </p14:section>
        <p14:section name="Configurable of HTTP Response" id="{DE599AC6-58B3-4B08-AEA3-CC88D730E442}">
          <p14:sldIdLst>
            <p14:sldId id="264"/>
          </p14:sldIdLst>
        </p14:section>
        <p14:section name="Implementation of Request Basket using CURL" id="{B73E95FE-D987-4441-A1D5-628526C772FD}">
          <p14:sldIdLst>
            <p14:sldId id="265"/>
            <p14:sldId id="286"/>
            <p14:sldId id="304"/>
            <p14:sldId id="365"/>
            <p14:sldId id="360"/>
            <p14:sldId id="362"/>
            <p14:sldId id="367"/>
          </p14:sldIdLst>
        </p14:section>
        <p14:section name="Online Curl Command" id="{5EB55F17-EAC8-4BEF-A515-C4AD6D7ACCBD}">
          <p14:sldIdLst>
            <p14:sldId id="371"/>
            <p14:sldId id="373"/>
          </p14:sldIdLst>
        </p14:section>
        <p14:section name="References" id="{AA51F166-D7FA-44F9-98C0-ADB8FD19145C}">
          <p14:sldIdLst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gka Shekhar" initials="SS" lastIdx="4" clrIdx="0">
    <p:extLst>
      <p:ext uri="{19B8F6BF-5375-455C-9EA6-DF929625EA0E}">
        <p15:presenceInfo xmlns:p15="http://schemas.microsoft.com/office/powerpoint/2012/main" userId="8ea32a4adef2b4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3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E9A5CB-B2B9-4306-9B43-9ED5BAC7CF1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8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qbin.com/cur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qbin.com/curl" TargetMode="External"/><Relationship Id="rId2" Type="http://schemas.openxmlformats.org/officeDocument/2006/relationships/hyperlink" Target="https://rbaskets.in/readm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arklynx/request-baske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ledayton/requesthub" TargetMode="External"/><Relationship Id="rId2" Type="http://schemas.openxmlformats.org/officeDocument/2006/relationships/hyperlink" Target="https://rbaskets.i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askets.in" TargetMode="External"/><Relationship Id="rId4" Type="http://schemas.openxmlformats.org/officeDocument/2006/relationships/hyperlink" Target="http://requestb.i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baskets.in/api.html" TargetMode="External"/><Relationship Id="rId2" Type="http://schemas.openxmlformats.org/officeDocument/2006/relationships/hyperlink" Target="https://rbaskets.in/doc/api-swagger.ya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baskets.in/we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Baskets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B6607A-B3F1-4EDB-9D8F-E7A6EB1AE07C}"/>
              </a:ext>
            </a:extLst>
          </p:cNvPr>
          <p:cNvSpPr txBox="1">
            <a:spLocks/>
          </p:cNvSpPr>
          <p:nvPr/>
        </p:nvSpPr>
        <p:spPr>
          <a:xfrm>
            <a:off x="5562994" y="825169"/>
            <a:ext cx="5595457" cy="43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Supervised By -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Touhid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49937-1994-44EF-9275-75B5323ECB66}"/>
              </a:ext>
            </a:extLst>
          </p:cNvPr>
          <p:cNvSpPr/>
          <p:nvPr/>
        </p:nvSpPr>
        <p:spPr>
          <a:xfrm>
            <a:off x="5562994" y="1201524"/>
            <a:ext cx="55289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Century Gothic" panose="020B0502020202020204" pitchFamily="34" charset="0"/>
                <a:cs typeface="Segoe UI" panose="020B0502040204020203" pitchFamily="34" charset="0"/>
              </a:rPr>
              <a:t>IT Manager at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Surbana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Jurong</a:t>
            </a:r>
            <a:r>
              <a:rPr lang="en-US" sz="1600" i="1" dirty="0"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  <a:endParaRPr lang="en-US" sz="1600" i="1" dirty="0">
              <a:latin typeface="Century Gothic" panose="020B0502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11E7830-4027-4535-B04F-95F3BF0E9114}"/>
              </a:ext>
            </a:extLst>
          </p:cNvPr>
          <p:cNvSpPr txBox="1">
            <a:spLocks/>
          </p:cNvSpPr>
          <p:nvPr/>
        </p:nvSpPr>
        <p:spPr>
          <a:xfrm>
            <a:off x="1086767" y="4368414"/>
            <a:ext cx="3283897" cy="50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–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MD.Yunus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Ali Roni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0BA51-FD07-4C81-A911-DED242D248C1}"/>
              </a:ext>
            </a:extLst>
          </p:cNvPr>
          <p:cNvSpPr/>
          <p:nvPr/>
        </p:nvSpPr>
        <p:spPr>
          <a:xfrm>
            <a:off x="1484852" y="4681063"/>
            <a:ext cx="5281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cs typeface="Segoe UI" panose="020B0502040204020203" pitchFamily="34" charset="0"/>
              </a:rPr>
              <a:t>Software Engineer at </a:t>
            </a: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Surbana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Jurong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6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BFDB-48CF-F79D-9D05-60FE572B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1" y="286603"/>
            <a:ext cx="10370589" cy="9048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Basket Interface: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F6F5E-F3DD-B8E7-5F77-E16D6062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95" y="1407459"/>
            <a:ext cx="10531785" cy="446163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      </a:t>
            </a:r>
            <a:r>
              <a:rPr lang="en-US" dirty="0">
                <a:solidFill>
                  <a:schemeClr val="tx1"/>
                </a:solidFill>
              </a:rPr>
              <a:t>After HTTP POST request on basket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4CB8D-EA0B-C012-0D52-1F2C169A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5" y="1966250"/>
            <a:ext cx="1144623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8" y="454230"/>
            <a:ext cx="10914076" cy="6556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  <a:cs typeface="Calibri"/>
              </a:rPr>
              <a:t>HTTP GET </a:t>
            </a:r>
            <a:r>
              <a:rPr lang="fr-FR" sz="4000" b="1" dirty="0" err="1">
                <a:latin typeface="+mn-lt"/>
                <a:cs typeface="Calibri"/>
              </a:rPr>
              <a:t>request</a:t>
            </a:r>
            <a:r>
              <a:rPr lang="fr-FR" sz="4000" b="1" dirty="0">
                <a:latin typeface="+mn-lt"/>
                <a:cs typeface="Calibri"/>
              </a:rPr>
              <a:t> on basket </a:t>
            </a:r>
            <a:r>
              <a:rPr lang="fr-FR" sz="4000" b="1" dirty="0" err="1">
                <a:latin typeface="+mn-lt"/>
                <a:cs typeface="Calibri"/>
              </a:rPr>
              <a:t>using</a:t>
            </a:r>
            <a:r>
              <a:rPr lang="fr-FR" sz="4000" b="1" dirty="0">
                <a:latin typeface="+mn-lt"/>
                <a:cs typeface="Calibri"/>
              </a:rPr>
              <a:t> </a:t>
            </a:r>
            <a:r>
              <a:rPr lang="fr-FR" sz="4000" b="1" dirty="0" err="1">
                <a:latin typeface="+mn-lt"/>
                <a:cs typeface="Calibri"/>
              </a:rPr>
              <a:t>Curl</a:t>
            </a:r>
            <a:r>
              <a:rPr lang="fr-FR" sz="4000" b="1" dirty="0">
                <a:latin typeface="+mn-lt"/>
                <a:cs typeface="Calibri"/>
              </a:rPr>
              <a:t>:</a:t>
            </a:r>
            <a:endParaRPr lang="en-US" dirty="0" err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679508" y="1103296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9662E5-511B-457F-ADFD-937AB7FA9330}"/>
              </a:ext>
            </a:extLst>
          </p:cNvPr>
          <p:cNvSpPr txBox="1"/>
          <p:nvPr/>
        </p:nvSpPr>
        <p:spPr>
          <a:xfrm>
            <a:off x="598416" y="1109831"/>
            <a:ext cx="11364855" cy="37548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cs typeface="Segoe UI"/>
              </a:rPr>
              <a:t>Command-curl:</a:t>
            </a:r>
          </a:p>
          <a:p>
            <a:r>
              <a:rPr lang="en-US" sz="2000" b="1" dirty="0">
                <a:cs typeface="Segoe UI" panose="020B0502040204020203" pitchFamily="34" charset="0"/>
              </a:rPr>
              <a:t> syntax: </a:t>
            </a:r>
          </a:p>
          <a:p>
            <a:r>
              <a:rPr lang="en-US" sz="2000" dirty="0"/>
              <a:t> </a:t>
            </a:r>
            <a:r>
              <a:rPr lang="en-US" sz="2000" b="0" i="0" dirty="0">
                <a:effectLst/>
              </a:rPr>
              <a:t> curl</a:t>
            </a:r>
            <a:r>
              <a:rPr lang="en-US" sz="2000" dirty="0"/>
              <a:t> </a:t>
            </a:r>
            <a:r>
              <a:rPr lang="en-US" sz="2000" b="0" i="0" dirty="0">
                <a:effectLst/>
              </a:rPr>
              <a:t> [URL]</a:t>
            </a:r>
            <a:r>
              <a:rPr lang="en-US" sz="2000" dirty="0"/>
              <a:t> </a:t>
            </a:r>
            <a:r>
              <a:rPr lang="en-US" sz="2000" b="0" i="0" dirty="0">
                <a:effectLst/>
              </a:rPr>
              <a:t> -H "Accept: </a:t>
            </a:r>
            <a:r>
              <a:rPr lang="en-US" sz="2000" b="0" i="0" dirty="0">
                <a:effectLst/>
                <a:latin typeface="SFMono-Regular"/>
              </a:rPr>
              <a:t>[content type]</a:t>
            </a:r>
            <a:r>
              <a:rPr lang="en-US" sz="2000" b="0" i="0" dirty="0">
                <a:effectLst/>
              </a:rPr>
              <a:t>“</a:t>
            </a:r>
            <a:r>
              <a:rPr lang="en-US" sz="2000" dirty="0"/>
              <a:t>  </a:t>
            </a:r>
            <a:r>
              <a:rPr lang="en-US" sz="2000" b="0" i="0" dirty="0">
                <a:effectLst/>
              </a:rPr>
              <a:t> -H "Authorization: </a:t>
            </a:r>
            <a:r>
              <a:rPr lang="en-US" sz="2000" dirty="0"/>
              <a:t>Token</a:t>
            </a:r>
            <a:r>
              <a:rPr lang="en-US" sz="2000" b="0" i="0" dirty="0">
                <a:effectLst/>
              </a:rPr>
              <a:t>“</a:t>
            </a:r>
            <a:r>
              <a:rPr lang="en-US" sz="2000" dirty="0"/>
              <a:t>  </a:t>
            </a:r>
            <a:endParaRPr lang="en-US" sz="2000" b="0" i="0" dirty="0">
              <a:effectLst/>
              <a:cs typeface="Calibri"/>
            </a:endParaRPr>
          </a:p>
          <a:p>
            <a:endParaRPr lang="en-US" sz="2000" dirty="0"/>
          </a:p>
          <a:p>
            <a:r>
              <a:rPr lang="en-US" sz="2000" b="1" dirty="0">
                <a:cs typeface="Segoe UI" panose="020B0502040204020203" pitchFamily="34" charset="0"/>
              </a:rPr>
              <a:t>Example:</a:t>
            </a:r>
            <a:endParaRPr lang="en-US" sz="2000" b="1" i="0" dirty="0">
              <a:effectLst/>
              <a:cs typeface="Segoe UI" panose="020B0502040204020203" pitchFamily="34" charset="0"/>
            </a:endParaRPr>
          </a:p>
          <a:p>
            <a:r>
              <a:rPr lang="en-US" sz="2000" b="0" i="0" dirty="0">
                <a:effectLst/>
              </a:rPr>
              <a:t>curl https://rbaskets.in/api/baskets/p4mcpjs/requests  -H "Accept: application/</a:t>
            </a:r>
            <a:r>
              <a:rPr lang="en-US" sz="2000" b="0" i="0" dirty="0" err="1">
                <a:effectLst/>
              </a:rPr>
              <a:t>json</a:t>
            </a:r>
            <a:r>
              <a:rPr lang="en-US" sz="2000" b="0" i="0" dirty="0">
                <a:effectLst/>
              </a:rPr>
              <a:t>" -H "Authorization: L1FBMnOHZ4vQy9OlbENcu6AzFHwIk3KkdZ7SZwRgBATH"</a:t>
            </a:r>
          </a:p>
          <a:p>
            <a:endParaRPr lang="en-US" sz="2000" b="0" i="0" dirty="0">
              <a:effectLst/>
            </a:endParaRPr>
          </a:p>
          <a:p>
            <a:pPr algn="l"/>
            <a:r>
              <a:rPr lang="en-US" sz="2000" dirty="0">
                <a:cs typeface="Segoe UI" panose="020B0502040204020203" pitchFamily="34" charset="0"/>
              </a:rPr>
              <a:t>  </a:t>
            </a:r>
            <a:r>
              <a:rPr lang="en-US" sz="2000" b="0" i="0" dirty="0">
                <a:effectLst/>
              </a:rPr>
              <a:t>Where: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2000" b="0" i="0" dirty="0">
                <a:effectLst/>
                <a:ea typeface="+mn-lt"/>
                <a:cs typeface="+mn-lt"/>
              </a:rPr>
              <a:t>-H, --header: HTTP headers to </a:t>
            </a:r>
            <a:r>
              <a:rPr lang="en-US" sz="2000" dirty="0">
                <a:ea typeface="+mn-lt"/>
                <a:cs typeface="+mn-lt"/>
              </a:rPr>
              <a:t>get</a:t>
            </a:r>
            <a:r>
              <a:rPr lang="en-US" sz="2000" b="0" i="0" dirty="0">
                <a:effectLst/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the data from the</a:t>
            </a:r>
            <a:r>
              <a:rPr lang="en-US" sz="2000" b="0" i="0" dirty="0">
                <a:effectLst/>
                <a:ea typeface="+mn-lt"/>
                <a:cs typeface="+mn-lt"/>
              </a:rPr>
              <a:t> server with</a:t>
            </a:r>
            <a:r>
              <a:rPr lang="en-US" sz="2000" dirty="0">
                <a:ea typeface="+mn-lt"/>
                <a:cs typeface="+mn-lt"/>
              </a:rPr>
              <a:t> a GET request.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0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807A2-03A4-428D-9DA0-0001BC3D2775}"/>
              </a:ext>
            </a:extLst>
          </p:cNvPr>
          <p:cNvSpPr txBox="1"/>
          <p:nvPr/>
        </p:nvSpPr>
        <p:spPr>
          <a:xfrm>
            <a:off x="2361851" y="275367"/>
            <a:ext cx="6775910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Segoe UI"/>
                <a:cs typeface="Segoe UI"/>
              </a:rPr>
              <a:t>Output: </a:t>
            </a:r>
            <a:r>
              <a:rPr lang="en-US" sz="2800" b="1" dirty="0">
                <a:solidFill>
                  <a:srgbClr val="002060"/>
                </a:solidFill>
                <a:ea typeface="+mn-lt"/>
                <a:cs typeface="+mn-lt"/>
              </a:rPr>
              <a:t>Curl command for HTTP GET</a:t>
            </a:r>
            <a:endParaRPr lang="en-US" sz="2800" dirty="0">
              <a:ea typeface="+mn-lt"/>
              <a:cs typeface="+mn-lt"/>
            </a:endParaRPr>
          </a:p>
          <a:p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911FA-AE7C-BA7C-7434-537B05BFD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16"/>
            <a:ext cx="12192000" cy="134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DE4F51-B9A7-D674-66D9-021115426C8A}"/>
              </a:ext>
            </a:extLst>
          </p:cNvPr>
          <p:cNvSpPr/>
          <p:nvPr/>
        </p:nvSpPr>
        <p:spPr>
          <a:xfrm>
            <a:off x="3713887" y="3560474"/>
            <a:ext cx="4157663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from Get Request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73B18-EF6C-9EF1-98A7-72649EE22509}"/>
              </a:ext>
            </a:extLst>
          </p:cNvPr>
          <p:cNvCxnSpPr>
            <a:cxnSpLocks/>
          </p:cNvCxnSpPr>
          <p:nvPr/>
        </p:nvCxnSpPr>
        <p:spPr>
          <a:xfrm>
            <a:off x="5283200" y="1736436"/>
            <a:ext cx="166255" cy="18240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5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8" y="454230"/>
            <a:ext cx="10914076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  <a:cs typeface="Segoe UI" panose="020B0502040204020203" pitchFamily="34" charset="0"/>
              </a:rPr>
              <a:t>Pagination in </a:t>
            </a:r>
            <a:r>
              <a:rPr lang="fr-FR" sz="4000" b="1" dirty="0" err="1">
                <a:latin typeface="+mn-lt"/>
                <a:cs typeface="Segoe UI" panose="020B0502040204020203" pitchFamily="34" charset="0"/>
              </a:rPr>
              <a:t>request</a:t>
            </a:r>
            <a:r>
              <a:rPr lang="fr-FR" sz="4000" b="1" dirty="0">
                <a:latin typeface="+mn-lt"/>
                <a:cs typeface="Segoe UI" panose="020B0502040204020203" pitchFamily="34" charset="0"/>
              </a:rPr>
              <a:t> basket:</a:t>
            </a:r>
            <a:endParaRPr lang="en-US" sz="4000" b="1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679508" y="1103296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E985FB-3E67-4859-AFFF-69A30209A5C7}"/>
              </a:ext>
            </a:extLst>
          </p:cNvPr>
          <p:cNvSpPr txBox="1"/>
          <p:nvPr/>
        </p:nvSpPr>
        <p:spPr>
          <a:xfrm>
            <a:off x="679508" y="1112566"/>
            <a:ext cx="4723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HTTP-GET</a:t>
            </a: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662E5-511B-457F-ADFD-937AB7FA9330}"/>
              </a:ext>
            </a:extLst>
          </p:cNvPr>
          <p:cNvSpPr txBox="1"/>
          <p:nvPr/>
        </p:nvSpPr>
        <p:spPr>
          <a:xfrm>
            <a:off x="679508" y="1633233"/>
            <a:ext cx="11364855" cy="51090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cs typeface="Calibri"/>
              </a:rPr>
              <a:t>Syntax:</a:t>
            </a:r>
            <a:r>
              <a:rPr lang="en-US" sz="2000" b="1" dirty="0"/>
              <a:t> </a:t>
            </a:r>
            <a:r>
              <a:rPr lang="en-US" sz="2000" b="1" dirty="0">
                <a:solidFill>
                  <a:schemeClr val="tx2"/>
                </a:solidFill>
              </a:rPr>
              <a:t> </a:t>
            </a:r>
            <a:r>
              <a:rPr lang="en-US" sz="2000" dirty="0"/>
              <a:t> curl  [URL]?</a:t>
            </a:r>
            <a:r>
              <a:rPr lang="en-US" sz="2000" dirty="0">
                <a:ea typeface="+mn-lt"/>
                <a:cs typeface="+mn-lt"/>
              </a:rPr>
              <a:t>max=</a:t>
            </a:r>
            <a:r>
              <a:rPr lang="en-US" sz="2000" dirty="0" err="1">
                <a:ea typeface="+mn-lt"/>
                <a:cs typeface="+mn-lt"/>
              </a:rPr>
              <a:t>integarNumber&amp;skip</a:t>
            </a:r>
            <a:r>
              <a:rPr lang="en-US" sz="2000" dirty="0">
                <a:ea typeface="+mn-lt"/>
                <a:cs typeface="+mn-lt"/>
              </a:rPr>
              <a:t>=</a:t>
            </a:r>
            <a:r>
              <a:rPr lang="en-US" sz="2000" dirty="0" err="1">
                <a:ea typeface="+mn-lt"/>
                <a:cs typeface="+mn-lt"/>
              </a:rPr>
              <a:t>integarNumber</a:t>
            </a:r>
            <a:r>
              <a:rPr lang="en-US" sz="2000" dirty="0"/>
              <a:t>-H "</a:t>
            </a:r>
            <a:r>
              <a:rPr lang="en-US" sz="2000" b="0" i="0" dirty="0">
                <a:effectLst/>
              </a:rPr>
              <a:t> '</a:t>
            </a:r>
            <a:r>
              <a:rPr lang="en-US" sz="2000" b="0" i="0" dirty="0" err="1">
                <a:effectLst/>
              </a:rPr>
              <a:t>Authorization:</a:t>
            </a:r>
            <a:r>
              <a:rPr lang="en-US" sz="2000" dirty="0" err="1"/>
              <a:t>Token</a:t>
            </a:r>
            <a:r>
              <a:rPr lang="en-US" sz="2000" dirty="0"/>
              <a:t>”  </a:t>
            </a:r>
          </a:p>
          <a:p>
            <a:r>
              <a:rPr lang="en-US" sz="2000" dirty="0"/>
              <a:t>-H "</a:t>
            </a:r>
            <a:r>
              <a:rPr lang="en-US" sz="2000" b="0" i="0" dirty="0">
                <a:effectLst/>
              </a:rPr>
              <a:t> Accept: </a:t>
            </a:r>
            <a:r>
              <a:rPr lang="en-US" sz="2000" b="0" i="0" dirty="0">
                <a:effectLst/>
                <a:latin typeface="SFMono-Regular"/>
              </a:rPr>
              <a:t>[content type]”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cs typeface="Segoe UI" panose="020B0502040204020203" pitchFamily="34" charset="0"/>
              </a:rPr>
              <a:t>Where:</a:t>
            </a:r>
          </a:p>
          <a:p>
            <a:r>
              <a:rPr lang="en-US" sz="2000" dirty="0">
                <a:cs typeface="Segoe UI" panose="020B0502040204020203" pitchFamily="34" charset="0"/>
              </a:rPr>
              <a:t>-</a:t>
            </a:r>
            <a:r>
              <a:rPr lang="en-US" sz="2000" dirty="0" err="1">
                <a:cs typeface="Segoe UI" panose="020B0502040204020203" pitchFamily="34" charset="0"/>
              </a:rPr>
              <a:t>max:Maximum</a:t>
            </a:r>
            <a:r>
              <a:rPr lang="en-US" sz="2000" dirty="0">
                <a:cs typeface="Segoe UI" panose="020B0502040204020203" pitchFamily="34" charset="0"/>
              </a:rPr>
              <a:t> number of requests to return; default 20</a:t>
            </a:r>
          </a:p>
          <a:p>
            <a:r>
              <a:rPr lang="en-US" sz="2000" dirty="0">
                <a:cs typeface="Segoe UI"/>
              </a:rPr>
              <a:t>-skip:  </a:t>
            </a:r>
            <a:r>
              <a:rPr lang="en-US" sz="2000" i="0" dirty="0">
                <a:effectLst/>
              </a:rPr>
              <a:t>Number of requests to skip; default </a:t>
            </a:r>
            <a:r>
              <a:rPr lang="en-US" sz="2000" dirty="0"/>
              <a:t>0</a:t>
            </a:r>
            <a:endParaRPr lang="en-US" sz="2000" b="1" dirty="0">
              <a:cs typeface="Segoe UI" panose="020B0502040204020203" pitchFamily="34" charset="0"/>
            </a:endParaRPr>
          </a:p>
          <a:p>
            <a:r>
              <a:rPr lang="en-US" sz="2000" b="1" dirty="0">
                <a:cs typeface="Segoe UI" panose="020B0502040204020203" pitchFamily="34" charset="0"/>
              </a:rPr>
              <a:t>Example:</a:t>
            </a:r>
            <a:endParaRPr lang="en-US" sz="2000" b="1" i="0" dirty="0">
              <a:effectLst/>
              <a:cs typeface="Segoe UI" panose="020B0502040204020203" pitchFamily="34" charset="0"/>
            </a:endParaRPr>
          </a:p>
          <a:p>
            <a:r>
              <a:rPr lang="en-US" sz="2000" b="0" i="0" dirty="0">
                <a:effectLst/>
              </a:rPr>
              <a:t>curl 'https://rbaskets.in/</a:t>
            </a:r>
            <a:r>
              <a:rPr lang="en-US" sz="2000" b="0" i="0" dirty="0" err="1">
                <a:effectLst/>
              </a:rPr>
              <a:t>api</a:t>
            </a:r>
            <a:r>
              <a:rPr lang="en-US" sz="2000" b="0" i="0" dirty="0">
                <a:effectLst/>
              </a:rPr>
              <a:t>/baskets/p4mcpjs/</a:t>
            </a:r>
            <a:r>
              <a:rPr lang="en-US" sz="2000" b="0" i="0" dirty="0" err="1">
                <a:effectLst/>
              </a:rPr>
              <a:t>requests?max</a:t>
            </a:r>
            <a:r>
              <a:rPr lang="en-US" sz="2000" b="0" i="0" dirty="0">
                <a:effectLst/>
              </a:rPr>
              <a:t>=1&amp;skip=1' -H 'Authorization: L1FBMnOHZ4vQy9OlbENcu6AzFHwIk3KkdZ7SZwRgBATH' -H 'Accept: application/</a:t>
            </a:r>
            <a:r>
              <a:rPr lang="en-US" sz="2000" b="0" i="0" dirty="0" err="1">
                <a:effectLst/>
              </a:rPr>
              <a:t>json</a:t>
            </a:r>
            <a:r>
              <a:rPr lang="en-US" sz="2000" b="0" i="0" dirty="0">
                <a:effectLst/>
              </a:rPr>
              <a:t>’</a:t>
            </a:r>
          </a:p>
          <a:p>
            <a:endParaRPr lang="en-US" sz="2000" dirty="0">
              <a:cs typeface="Segoe UI" panose="020B0502040204020203" pitchFamily="34" charset="0"/>
            </a:endParaRPr>
          </a:p>
          <a:p>
            <a:r>
              <a:rPr lang="en-US" sz="2000" b="1" dirty="0">
                <a:cs typeface="Segoe UI" panose="020B0502040204020203" pitchFamily="34" charset="0"/>
              </a:rPr>
              <a:t>Output:</a:t>
            </a: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70C81-E8E5-151E-F140-63F20EB0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" y="4916271"/>
            <a:ext cx="12192000" cy="6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1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807A2-03A4-428D-9DA0-0001BC3D2775}"/>
              </a:ext>
            </a:extLst>
          </p:cNvPr>
          <p:cNvSpPr txBox="1"/>
          <p:nvPr/>
        </p:nvSpPr>
        <p:spPr>
          <a:xfrm>
            <a:off x="369455" y="0"/>
            <a:ext cx="11451172" cy="16619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cs typeface="Segoe UI" panose="020B0502040204020203" pitchFamily="34" charset="0"/>
              </a:rPr>
              <a:t>Implementation of Request Basket with </a:t>
            </a:r>
            <a:r>
              <a:rPr lang="en-US" sz="2800" b="1" dirty="0" err="1">
                <a:cs typeface="Segoe UI" panose="020B0502040204020203" pitchFamily="34" charset="0"/>
              </a:rPr>
              <a:t>ReqBin</a:t>
            </a:r>
            <a:r>
              <a:rPr lang="en-US" sz="2800" b="1" dirty="0">
                <a:cs typeface="Segoe UI" panose="020B0502040204020203" pitchFamily="34" charset="0"/>
              </a:rPr>
              <a:t> online curl command:</a:t>
            </a:r>
          </a:p>
          <a:p>
            <a:r>
              <a:rPr lang="en-US" sz="2000" dirty="0" err="1">
                <a:cs typeface="Segoe UI" panose="020B0502040204020203" pitchFamily="34" charset="0"/>
              </a:rPr>
              <a:t>ReqBin</a:t>
            </a:r>
            <a:r>
              <a:rPr lang="en-US" sz="2000" dirty="0">
                <a:cs typeface="Segoe UI" panose="020B0502040204020203" pitchFamily="34" charset="0"/>
              </a:rPr>
              <a:t> is an online API testing tool for REST </a:t>
            </a:r>
            <a:r>
              <a:rPr lang="en-US" sz="2000" dirty="0" err="1">
                <a:cs typeface="Segoe UI" panose="020B0502040204020203" pitchFamily="34" charset="0"/>
              </a:rPr>
              <a:t>Api</a:t>
            </a:r>
            <a:r>
              <a:rPr lang="en-US" sz="2000" dirty="0">
                <a:cs typeface="Segoe UI" panose="020B0502040204020203" pitchFamily="34" charset="0"/>
              </a:rPr>
              <a:t> and Curl command. Test API endpoints by making API requests directly from your browser. Here is the link for </a:t>
            </a:r>
            <a:r>
              <a:rPr lang="en-US" sz="2000" dirty="0"/>
              <a:t>Online API Testing Tool : </a:t>
            </a:r>
            <a:r>
              <a:rPr lang="en-US" sz="2000" dirty="0">
                <a:hlinkClick r:id="rId2"/>
              </a:rPr>
              <a:t>https://reqbin.com/curl</a:t>
            </a:r>
            <a:endParaRPr lang="en-US" sz="2000" dirty="0"/>
          </a:p>
          <a:p>
            <a:endParaRPr lang="en-US" sz="2000" b="1" dirty="0">
              <a:latin typeface="+mn-lt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D9F68-BE94-B29C-4DF1-FAF51A2B842A}"/>
              </a:ext>
            </a:extLst>
          </p:cNvPr>
          <p:cNvSpPr txBox="1"/>
          <p:nvPr/>
        </p:nvSpPr>
        <p:spPr>
          <a:xfrm>
            <a:off x="4267200" y="1677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+mn-lt"/>
                <a:cs typeface="Segoe UI"/>
              </a:rPr>
              <a:t>Output: HTTP POST </a:t>
            </a:r>
            <a:r>
              <a:rPr lang="fr-FR" sz="1800" b="1" dirty="0" err="1">
                <a:latin typeface="+mn-lt"/>
                <a:cs typeface="Segoe UI"/>
              </a:rPr>
              <a:t>request</a:t>
            </a:r>
            <a:r>
              <a:rPr lang="fr-FR" sz="1800" b="1" dirty="0">
                <a:latin typeface="+mn-lt"/>
                <a:cs typeface="Segoe UI"/>
              </a:rPr>
              <a:t> </a:t>
            </a:r>
            <a:endParaRPr lang="en-US" sz="1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F4F0B-B876-8C98-651F-E69BBD00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3" y="2283546"/>
            <a:ext cx="119919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807A2-03A4-428D-9DA0-0001BC3D2775}"/>
              </a:ext>
            </a:extLst>
          </p:cNvPr>
          <p:cNvSpPr txBox="1"/>
          <p:nvPr/>
        </p:nvSpPr>
        <p:spPr>
          <a:xfrm>
            <a:off x="369455" y="0"/>
            <a:ext cx="11451172" cy="10464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cs typeface="Segoe UI" panose="020B0502040204020203" pitchFamily="34" charset="0"/>
              </a:rPr>
              <a:t>Implementation of Request Basket with </a:t>
            </a:r>
            <a:r>
              <a:rPr lang="en-US" sz="2800" b="1" dirty="0" err="1">
                <a:cs typeface="Segoe UI" panose="020B0502040204020203" pitchFamily="34" charset="0"/>
              </a:rPr>
              <a:t>ReqBin</a:t>
            </a:r>
            <a:r>
              <a:rPr lang="en-US" sz="2800" b="1" dirty="0">
                <a:cs typeface="Segoe UI" panose="020B0502040204020203" pitchFamily="34" charset="0"/>
              </a:rPr>
              <a:t> online curl command:</a:t>
            </a:r>
          </a:p>
          <a:p>
            <a:endParaRPr lang="en-US" sz="2000" b="1" dirty="0">
              <a:latin typeface="+mn-lt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D9F68-BE94-B29C-4DF1-FAF51A2B842A}"/>
              </a:ext>
            </a:extLst>
          </p:cNvPr>
          <p:cNvSpPr txBox="1"/>
          <p:nvPr/>
        </p:nvSpPr>
        <p:spPr>
          <a:xfrm>
            <a:off x="3842327" y="1046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+mn-lt"/>
                <a:cs typeface="Segoe UI"/>
              </a:rPr>
              <a:t>Output: HTTP GET </a:t>
            </a:r>
            <a:r>
              <a:rPr lang="fr-FR" sz="1800" b="1" dirty="0" err="1">
                <a:latin typeface="+mn-lt"/>
                <a:cs typeface="Segoe UI"/>
              </a:rPr>
              <a:t>request</a:t>
            </a:r>
            <a:r>
              <a:rPr lang="fr-FR" sz="1800" b="1" dirty="0">
                <a:latin typeface="+mn-lt"/>
                <a:cs typeface="Segoe UI"/>
              </a:rPr>
              <a:t> </a:t>
            </a:r>
            <a:endParaRPr lang="en-US" sz="1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6E41F-90AD-D66E-A5A4-3DA5FDA87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1" y="1615283"/>
            <a:ext cx="960965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8" y="454230"/>
            <a:ext cx="10914076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+mn-lt"/>
                <a:cs typeface="Segoe UI" panose="020B0502040204020203" pitchFamily="34" charset="0"/>
              </a:rPr>
              <a:t>References</a:t>
            </a:r>
            <a:r>
              <a:rPr lang="fr-FR" sz="4000" b="1" dirty="0">
                <a:latin typeface="+mn-lt"/>
                <a:cs typeface="Segoe UI" panose="020B0502040204020203" pitchFamily="34" charset="0"/>
              </a:rPr>
              <a:t>:</a:t>
            </a:r>
            <a:endParaRPr lang="en-US" sz="4000" b="1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734924" y="1169123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7B8275-4C54-6711-F747-8A67B6F8C1CA}"/>
              </a:ext>
            </a:extLst>
          </p:cNvPr>
          <p:cNvSpPr txBox="1"/>
          <p:nvPr/>
        </p:nvSpPr>
        <p:spPr>
          <a:xfrm>
            <a:off x="734924" y="1228416"/>
            <a:ext cx="9702165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https://rbaskets.in/web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hlinkClick r:id="rId3"/>
              </a:rPr>
              <a:t>https://reqbin.com/curl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hlinkClick r:id="rId4"/>
              </a:rPr>
              <a:t>https://github.com/darklynx/request-baskets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29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7" y="454230"/>
            <a:ext cx="10914077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+mn-lt"/>
                <a:cs typeface="Segoe UI" panose="020B0502040204020203" pitchFamily="34" charset="0"/>
              </a:rPr>
              <a:t>Context</a:t>
            </a:r>
            <a:endParaRPr lang="en-US" sz="4000" b="1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855000" y="1122704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8E9C86-BC6B-46CC-9926-2CE5A32EC0CB}"/>
              </a:ext>
            </a:extLst>
          </p:cNvPr>
          <p:cNvSpPr txBox="1"/>
          <p:nvPr/>
        </p:nvSpPr>
        <p:spPr>
          <a:xfrm>
            <a:off x="679507" y="1451241"/>
            <a:ext cx="1053298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cs typeface="Segoe UI" panose="020B0502040204020203" pitchFamily="34" charset="0"/>
                <a:hlinkClick r:id="rId2" action="ppaction://hlinksldjump"/>
              </a:rPr>
              <a:t>Introduction</a:t>
            </a:r>
            <a:endParaRPr lang="en-US" sz="2000" b="1" dirty="0">
              <a:solidFill>
                <a:schemeClr val="tx2"/>
              </a:solidFill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cs typeface="Segoe UI" panose="020B0502040204020203" pitchFamily="34" charset="0"/>
                <a:hlinkClick r:id="rId3" action="ppaction://hlinksldjump"/>
              </a:rPr>
              <a:t>Features of Request Basket</a:t>
            </a:r>
            <a:endParaRPr lang="en-US" sz="2000" b="1" dirty="0">
              <a:solidFill>
                <a:schemeClr val="tx2"/>
              </a:solidFill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cs typeface="Segoe UI" panose="020B0502040204020203" pitchFamily="34" charset="0"/>
                <a:hlinkClick r:id="rId4" action="ppaction://hlinksldjump"/>
              </a:rPr>
              <a:t>Configure HTTTP Response.</a:t>
            </a:r>
            <a:endParaRPr lang="en-US" sz="2000" b="1" dirty="0">
              <a:solidFill>
                <a:schemeClr val="tx2"/>
              </a:solidFill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cs typeface="Segoe UI" panose="020B0502040204020203" pitchFamily="34" charset="0"/>
                <a:hlinkClick r:id="rId5" action="ppaction://hlinksldjump"/>
              </a:rPr>
              <a:t>Implementation of Request Basket using CURL</a:t>
            </a:r>
            <a:endParaRPr lang="en-US" sz="2000" b="1" dirty="0">
              <a:solidFill>
                <a:schemeClr val="tx2"/>
              </a:solidFill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cs typeface="Segoe UI" panose="020B0502040204020203" pitchFamily="34" charset="0"/>
                <a:hlinkClick r:id="rId6" action="ppaction://hlinksldjump"/>
              </a:rPr>
              <a:t>Implementation of Request Basket with </a:t>
            </a:r>
            <a:r>
              <a:rPr lang="en-US" sz="2000" b="1" dirty="0" err="1">
                <a:solidFill>
                  <a:schemeClr val="tx2"/>
                </a:solidFill>
                <a:cs typeface="Segoe UI" panose="020B0502040204020203" pitchFamily="34" charset="0"/>
                <a:hlinkClick r:id="rId6" action="ppaction://hlinksldjump"/>
              </a:rPr>
              <a:t>ReqBin</a:t>
            </a:r>
            <a:r>
              <a:rPr lang="en-US" sz="2000" b="1" dirty="0">
                <a:solidFill>
                  <a:schemeClr val="tx2"/>
                </a:solidFill>
                <a:cs typeface="Segoe UI" panose="020B0502040204020203" pitchFamily="34" charset="0"/>
                <a:hlinkClick r:id="rId6" action="ppaction://hlinksldjump"/>
              </a:rPr>
              <a:t> online curl command</a:t>
            </a:r>
            <a:endParaRPr lang="en-US" sz="2000" b="1" dirty="0">
              <a:solidFill>
                <a:schemeClr val="tx2"/>
              </a:solidFill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cs typeface="Segoe UI" panose="020B0502040204020203" pitchFamily="34" charset="0"/>
                <a:hlinkClick r:id="rId7" action="ppaction://hlinksldjump"/>
              </a:rPr>
              <a:t>References</a:t>
            </a:r>
            <a:endParaRPr lang="en-US" sz="2000" b="1" dirty="0">
              <a:solidFill>
                <a:schemeClr val="tx2"/>
              </a:solidFill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Segoe UI" panose="020B0502040204020203" pitchFamily="34" charset="0"/>
            </a:endParaRPr>
          </a:p>
          <a:p>
            <a:endParaRPr lang="en-US" sz="1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8" y="454230"/>
            <a:ext cx="10914076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  <a:cs typeface="Segoe UI" panose="020B0502040204020203" pitchFamily="34" charset="0"/>
              </a:rPr>
              <a:t>Introduction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734924" y="1169123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81252D-CDA9-4517-BEF8-D692056B7A26}"/>
              </a:ext>
            </a:extLst>
          </p:cNvPr>
          <p:cNvSpPr txBox="1"/>
          <p:nvPr/>
        </p:nvSpPr>
        <p:spPr>
          <a:xfrm>
            <a:off x="679508" y="1481938"/>
            <a:ext cx="10645628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 Baskets</a:t>
            </a:r>
            <a:r>
              <a:rPr lang="en-US" sz="2000" b="0" i="0" dirty="0">
                <a:effectLst/>
              </a:rPr>
              <a:t> is a web service to collect arbitrary HTTP requests and inspect them via RESTful API or simple web UI.</a:t>
            </a:r>
          </a:p>
          <a:p>
            <a:endParaRPr lang="en-US" sz="2000" dirty="0">
              <a:cs typeface="Segoe UI" panose="020B0502040204020203" pitchFamily="34" charset="0"/>
            </a:endParaRPr>
          </a:p>
          <a:p>
            <a:r>
              <a:rPr lang="en-US" sz="2000" dirty="0">
                <a:cs typeface="Calibri"/>
              </a:rPr>
              <a:t>Sometimes Web UI is prepared before Backend Api. That time we need some Demo data for the UI from the request basket </a:t>
            </a:r>
            <a:r>
              <a:rPr lang="en-US" sz="2000" dirty="0" err="1">
                <a:cs typeface="Calibri"/>
              </a:rPr>
              <a:t>api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>
                <a:cs typeface="Calibri"/>
              </a:rPr>
              <a:t> </a:t>
            </a:r>
          </a:p>
          <a:p>
            <a:r>
              <a:rPr lang="en-US" sz="2000" dirty="0"/>
              <a:t>I</a:t>
            </a:r>
            <a:r>
              <a:rPr lang="en-US" sz="2000" b="0" i="0" dirty="0">
                <a:effectLst/>
              </a:rPr>
              <a:t>t is strongly inspired by ideas and application design of the </a:t>
            </a:r>
            <a:r>
              <a:rPr lang="en-US" sz="20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RequestHub</a:t>
            </a:r>
            <a:r>
              <a:rPr lang="en-US" sz="2000" b="0" i="0" dirty="0">
                <a:effectLst/>
              </a:rPr>
              <a:t> project and reproduces functionality offered by </a:t>
            </a:r>
            <a:r>
              <a:rPr lang="en-US" sz="2000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RequestBin</a:t>
            </a:r>
            <a:r>
              <a:rPr lang="en-US" sz="2000" b="0" i="0" dirty="0">
                <a:effectLst/>
              </a:rPr>
              <a:t> service.</a:t>
            </a:r>
            <a:endParaRPr lang="en-US" sz="2000" b="0" i="0" dirty="0">
              <a:effectLst/>
              <a:cs typeface="Calibri"/>
            </a:endParaRPr>
          </a:p>
          <a:p>
            <a:endParaRPr lang="en-US" sz="2000" b="0" i="0" dirty="0">
              <a:effectLst/>
            </a:endParaRPr>
          </a:p>
          <a:p>
            <a:r>
              <a:rPr lang="en-US" sz="2000" dirty="0">
                <a:cs typeface="Calibri"/>
              </a:rPr>
              <a:t>Request Baskets service is available on our demonstration server: </a:t>
            </a:r>
            <a:r>
              <a:rPr lang="en-US" sz="2000" dirty="0">
                <a:cs typeface="Calibri"/>
                <a:hlinkClick r:id="rId5"/>
              </a:rPr>
              <a:t>https://rbaskets.in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8" y="392086"/>
            <a:ext cx="10914076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Calibri Light"/>
              </a:rPr>
              <a:t>Features of </a:t>
            </a:r>
            <a:r>
              <a:rPr lang="en-US" sz="4000" b="1" dirty="0">
                <a:latin typeface="+mn-lt"/>
                <a:ea typeface="+mj-lt"/>
                <a:cs typeface="+mj-lt"/>
              </a:rPr>
              <a:t> Request Baskets</a:t>
            </a:r>
            <a:r>
              <a:rPr lang="fr-FR" sz="4000" b="1" dirty="0">
                <a:latin typeface="+mn-lt"/>
                <a:cs typeface="Segoe UI" panose="020B0502040204020203" pitchFamily="34" charset="0"/>
              </a:rPr>
              <a:t>:</a:t>
            </a:r>
            <a:endParaRPr lang="en-US" sz="4000" b="1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D64F7-C9A8-46C1-8FFD-03765260F784}"/>
              </a:ext>
            </a:extLst>
          </p:cNvPr>
          <p:cNvSpPr txBox="1"/>
          <p:nvPr/>
        </p:nvSpPr>
        <p:spPr>
          <a:xfrm>
            <a:off x="679508" y="1409106"/>
            <a:ext cx="11421511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  <a:hlinkClick r:id="rId2"/>
              </a:rPr>
              <a:t>Restful API</a:t>
            </a:r>
            <a:r>
              <a:rPr lang="en-US" sz="2000" dirty="0">
                <a:ea typeface="+mn-lt"/>
                <a:cs typeface="+mn-lt"/>
              </a:rPr>
              <a:t> to manage and configure baskets, see </a:t>
            </a:r>
            <a:r>
              <a:rPr lang="en-US" sz="2000" dirty="0">
                <a:ea typeface="+mn-lt"/>
                <a:cs typeface="+mn-lt"/>
                <a:hlinkClick r:id="rId3"/>
              </a:rPr>
              <a:t>request baskets API</a:t>
            </a:r>
            <a:r>
              <a:rPr lang="en-US" sz="2000" dirty="0">
                <a:ea typeface="+mn-lt"/>
                <a:cs typeface="+mn-lt"/>
              </a:rPr>
              <a:t> documentation in interactive mode.</a:t>
            </a:r>
            <a:endParaRPr lang="en-US" sz="2000" dirty="0"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All baskets are protected by unique tokens from unauthorized access.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Individually configurable capacity for every basket.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Pagination support to retrieve collections: basket names, collected requests.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Configurable responses for every HTTP method.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679508" y="113683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8" y="454230"/>
            <a:ext cx="10914076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How To Use It?</a:t>
            </a:r>
            <a:endParaRPr lang="en-US" sz="4000" b="1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734924" y="1252248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81252D-CDA9-4517-BEF8-D692056B7A26}"/>
              </a:ext>
            </a:extLst>
          </p:cNvPr>
          <p:cNvSpPr txBox="1"/>
          <p:nvPr/>
        </p:nvSpPr>
        <p:spPr>
          <a:xfrm>
            <a:off x="471055" y="1443841"/>
            <a:ext cx="10761717" cy="43396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/>
              </a:rPr>
              <a:t>First of all we have to create a new basket to collect all HTTP Request.</a:t>
            </a:r>
            <a:r>
              <a:rPr lang="en-US" sz="2000" dirty="0">
                <a:ea typeface="+mn-lt"/>
                <a:cs typeface="+mn-lt"/>
              </a:rPr>
              <a:t> Enter this  URL to create basket.</a:t>
            </a:r>
          </a:p>
          <a:p>
            <a:r>
              <a:rPr lang="en-US" sz="2000" dirty="0">
                <a:ea typeface="+mn-lt"/>
                <a:cs typeface="+mn-lt"/>
              </a:rPr>
              <a:t>        </a:t>
            </a:r>
            <a:r>
              <a:rPr lang="en-US" sz="2000" dirty="0">
                <a:ea typeface="+mn-lt"/>
                <a:cs typeface="+mn-lt"/>
                <a:hlinkClick r:id="rId2"/>
              </a:rPr>
              <a:t>https://rbaskets.in/web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/>
              </a:rPr>
              <a:t>After click create button the token will be generated for every new basket and collect it on your notepad. That will be used for fetching the data from this basket.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cs typeface="Calibri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B75C8-9C5A-A611-6598-2B6B29ED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28" y="3674733"/>
            <a:ext cx="4633362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8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581891" y="454230"/>
            <a:ext cx="11011693" cy="6556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  <a:cs typeface="Segoe UI"/>
              </a:rPr>
              <a:t>Configurable HTTP </a:t>
            </a:r>
            <a:r>
              <a:rPr lang="fr-FR" sz="4000" b="1" dirty="0" err="1">
                <a:latin typeface="+mn-lt"/>
                <a:cs typeface="Segoe UI"/>
              </a:rPr>
              <a:t>response</a:t>
            </a:r>
            <a:r>
              <a:rPr lang="fr-FR" sz="4000" b="1" dirty="0">
                <a:latin typeface="+mn-lt"/>
                <a:cs typeface="Segoe UI"/>
              </a:rPr>
              <a:t>:</a:t>
            </a:r>
            <a:endParaRPr lang="en-US" sz="4000" b="1" dirty="0">
              <a:latin typeface="+mn-lt"/>
              <a:cs typeface="Segoe U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679508" y="1121770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5B4B83-F280-4F65-A22E-E3E41BF742AD}"/>
              </a:ext>
            </a:extLst>
          </p:cNvPr>
          <p:cNvSpPr txBox="1"/>
          <p:nvPr/>
        </p:nvSpPr>
        <p:spPr>
          <a:xfrm>
            <a:off x="533283" y="1645443"/>
            <a:ext cx="6253411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cs typeface="Calibri"/>
              </a:rPr>
              <a:t>We can configure HTTP response for every Http method like </a:t>
            </a:r>
            <a:r>
              <a:rPr lang="en-US" sz="2000" dirty="0" err="1">
                <a:cs typeface="Calibri"/>
              </a:rPr>
              <a:t>POST,GET,Delete,Update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For this we have to write response body like as JSON object.</a:t>
            </a:r>
          </a:p>
          <a:p>
            <a:r>
              <a:rPr lang="en-US" sz="2000" dirty="0">
                <a:ea typeface="+mn-lt"/>
                <a:cs typeface="Calibri"/>
              </a:rPr>
              <a:t>Ex. {</a:t>
            </a:r>
          </a:p>
          <a:p>
            <a:r>
              <a:rPr lang="en-US" sz="2000" dirty="0">
                <a:ea typeface="+mn-lt"/>
                <a:cs typeface="Calibri"/>
              </a:rPr>
              <a:t>       “</a:t>
            </a:r>
            <a:r>
              <a:rPr lang="en-US" sz="2000" dirty="0" err="1">
                <a:ea typeface="+mn-lt"/>
                <a:cs typeface="Calibri"/>
              </a:rPr>
              <a:t>status”:true</a:t>
            </a:r>
            <a:r>
              <a:rPr lang="en-US" sz="2000" dirty="0">
                <a:ea typeface="+mn-lt"/>
                <a:cs typeface="Calibri"/>
              </a:rPr>
              <a:t>,</a:t>
            </a:r>
          </a:p>
          <a:p>
            <a:r>
              <a:rPr lang="en-US" sz="2000" dirty="0">
                <a:ea typeface="+mn-lt"/>
                <a:cs typeface="Calibri"/>
              </a:rPr>
              <a:t>	“Message”:”Successfully saved”</a:t>
            </a:r>
          </a:p>
          <a:p>
            <a:r>
              <a:rPr lang="en-US" sz="2000" dirty="0">
                <a:ea typeface="+mn-lt"/>
                <a:cs typeface="Calibri"/>
              </a:rPr>
              <a:t>      }</a:t>
            </a:r>
            <a:endParaRPr lang="en-US" sz="2000" dirty="0">
              <a:ea typeface="+mn-lt"/>
              <a:cs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04ACB-8E3E-4257-977C-D309266FBA74}"/>
              </a:ext>
            </a:extLst>
          </p:cNvPr>
          <p:cNvCxnSpPr/>
          <p:nvPr/>
        </p:nvCxnSpPr>
        <p:spPr>
          <a:xfrm>
            <a:off x="6904138" y="2004969"/>
            <a:ext cx="0" cy="362404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4F3702-C4B1-0A24-E609-1012BE50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4" y="1637211"/>
            <a:ext cx="472579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0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9" y="237766"/>
            <a:ext cx="10832984" cy="1394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Segoe UI" panose="020B0502040204020203" pitchFamily="34" charset="0"/>
              </a:rPr>
              <a:t>Implementation of Request Basket using CURL In Linux: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679508" y="1456625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FAC739-FE03-4ACF-8F12-89549732937D}"/>
              </a:ext>
            </a:extLst>
          </p:cNvPr>
          <p:cNvSpPr txBox="1"/>
          <p:nvPr/>
        </p:nvSpPr>
        <p:spPr>
          <a:xfrm>
            <a:off x="679508" y="1812615"/>
            <a:ext cx="10645628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000" b="1" dirty="0">
                <a:cs typeface="Segoe UI" panose="020B0502040204020203" pitchFamily="34" charset="0"/>
              </a:rPr>
              <a:t>Curl</a:t>
            </a:r>
          </a:p>
          <a:p>
            <a:pPr lvl="1"/>
            <a:r>
              <a:rPr lang="en-US" sz="2000" dirty="0">
                <a:cs typeface="Segoe UI"/>
              </a:rPr>
              <a:t>Curl stands for Client for URLs and it is a command-line tool for Linux, Windows, and macOS for transferring data over the network using HTTP, HTTPS, FTP, and SFTP protocols.</a:t>
            </a:r>
          </a:p>
          <a:p>
            <a:pPr lvl="1"/>
            <a:endParaRPr lang="en-US" sz="2000" dirty="0">
              <a:cs typeface="Segoe UI" panose="020B0502040204020203" pitchFamily="34" charset="0"/>
            </a:endParaRPr>
          </a:p>
          <a:p>
            <a:pPr lvl="1"/>
            <a:r>
              <a:rPr lang="en-US" sz="2000" dirty="0">
                <a:cs typeface="Segoe UI"/>
              </a:rPr>
              <a:t>Mainly we can send http request and can test </a:t>
            </a:r>
            <a:r>
              <a:rPr lang="en-US" sz="2000" dirty="0" err="1">
                <a:cs typeface="Segoe UI"/>
              </a:rPr>
              <a:t>api</a:t>
            </a:r>
            <a:r>
              <a:rPr lang="en-US" sz="2000" dirty="0">
                <a:cs typeface="Segoe UI"/>
              </a:rPr>
              <a:t> using cmd.</a:t>
            </a:r>
          </a:p>
          <a:p>
            <a:pPr lvl="1"/>
            <a:r>
              <a:rPr lang="en-US" sz="2000" dirty="0">
                <a:cs typeface="Segoe UI"/>
              </a:rPr>
              <a:t>To store some data in this basket </a:t>
            </a:r>
            <a:r>
              <a:rPr lang="en-US" sz="2000" dirty="0" err="1">
                <a:cs typeface="Segoe UI"/>
              </a:rPr>
              <a:t>api</a:t>
            </a:r>
            <a:r>
              <a:rPr lang="en-US" sz="2000" dirty="0">
                <a:cs typeface="Segoe UI"/>
              </a:rPr>
              <a:t> end point we have to run cmd.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3200" b="1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B54A51-7CD3-4F9D-B4C3-A12E126415FE}"/>
              </a:ext>
            </a:extLst>
          </p:cNvPr>
          <p:cNvSpPr txBox="1">
            <a:spLocks/>
          </p:cNvSpPr>
          <p:nvPr/>
        </p:nvSpPr>
        <p:spPr>
          <a:xfrm>
            <a:off x="679508" y="454230"/>
            <a:ext cx="10914076" cy="6556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  <a:cs typeface="Segoe UI"/>
              </a:rPr>
              <a:t>HTTP POST </a:t>
            </a:r>
            <a:r>
              <a:rPr lang="fr-FR" sz="4000" b="1" dirty="0" err="1">
                <a:latin typeface="+mn-lt"/>
                <a:cs typeface="Segoe UI"/>
              </a:rPr>
              <a:t>request</a:t>
            </a:r>
            <a:r>
              <a:rPr lang="fr-FR" sz="4000" b="1" dirty="0">
                <a:latin typeface="+mn-lt"/>
                <a:cs typeface="Segoe UI"/>
              </a:rPr>
              <a:t> on basket </a:t>
            </a:r>
            <a:r>
              <a:rPr lang="fr-FR" sz="4000" b="1" dirty="0" err="1">
                <a:latin typeface="+mn-lt"/>
                <a:cs typeface="Segoe UI"/>
              </a:rPr>
              <a:t>using</a:t>
            </a:r>
            <a:r>
              <a:rPr lang="fr-FR" sz="4000" b="1" dirty="0">
                <a:latin typeface="+mn-lt"/>
                <a:cs typeface="Segoe UI"/>
              </a:rPr>
              <a:t> </a:t>
            </a:r>
            <a:r>
              <a:rPr lang="fr-FR" sz="4000" b="1" dirty="0" err="1">
                <a:latin typeface="+mn-lt"/>
                <a:cs typeface="Segoe UI"/>
              </a:rPr>
              <a:t>Curl</a:t>
            </a:r>
            <a:r>
              <a:rPr lang="fr-FR" sz="4000" b="1" dirty="0">
                <a:latin typeface="+mn-lt"/>
                <a:cs typeface="Segoe UI"/>
              </a:rPr>
              <a:t>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697980" y="1103300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9662E5-511B-457F-ADFD-937AB7FA9330}"/>
              </a:ext>
            </a:extLst>
          </p:cNvPr>
          <p:cNvSpPr txBox="1"/>
          <p:nvPr/>
        </p:nvSpPr>
        <p:spPr>
          <a:xfrm>
            <a:off x="679508" y="1274564"/>
            <a:ext cx="11512492" cy="43088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cs typeface="Segoe UI"/>
              </a:rPr>
              <a:t>Command-curl:</a:t>
            </a:r>
          </a:p>
          <a:p>
            <a:r>
              <a:rPr lang="en-US" sz="2000" b="1" dirty="0">
                <a:cs typeface="Segoe UI" panose="020B0502040204020203" pitchFamily="34" charset="0"/>
              </a:rPr>
              <a:t> syntax: </a:t>
            </a:r>
          </a:p>
          <a:p>
            <a:r>
              <a:rPr lang="en-US" sz="2000" b="0" i="0" dirty="0">
                <a:effectLst/>
              </a:rPr>
              <a:t>  curl -X POST [URL] -H "Content-Type: </a:t>
            </a:r>
            <a:r>
              <a:rPr lang="en-US" sz="2000" b="0" i="0" dirty="0">
                <a:effectLst/>
                <a:latin typeface="SFMono-Regular"/>
              </a:rPr>
              <a:t>[content type]”</a:t>
            </a:r>
            <a:r>
              <a:rPr lang="en-US" sz="2000" b="0" i="0" dirty="0">
                <a:effectLst/>
              </a:rPr>
              <a:t> -d "[JSON data]" </a:t>
            </a:r>
          </a:p>
          <a:p>
            <a:endParaRPr lang="en-US" sz="2000" dirty="0">
              <a:cs typeface="Segoe UI" panose="020B0502040204020203" pitchFamily="34" charset="0"/>
            </a:endParaRPr>
          </a:p>
          <a:p>
            <a:r>
              <a:rPr lang="en-US" sz="2000" b="1" dirty="0">
                <a:cs typeface="Segoe UI" panose="020B0502040204020203" pitchFamily="34" charset="0"/>
              </a:rPr>
              <a:t>Example:</a:t>
            </a:r>
            <a:endParaRPr lang="en-US" sz="2000" b="1" i="0" dirty="0">
              <a:effectLst/>
              <a:cs typeface="Segoe UI" panose="020B0502040204020203" pitchFamily="34" charset="0"/>
            </a:endParaRPr>
          </a:p>
          <a:p>
            <a:r>
              <a:rPr lang="en-US" sz="2000" b="0" i="0" dirty="0">
                <a:effectLst/>
              </a:rPr>
              <a:t>curl -X POST  https://rbaskets.in/p4mcpjs -H 'Content-Type: application/</a:t>
            </a:r>
            <a:r>
              <a:rPr lang="en-US" sz="2000" b="0" i="0" dirty="0" err="1">
                <a:effectLst/>
              </a:rPr>
              <a:t>json</a:t>
            </a:r>
            <a:r>
              <a:rPr lang="en-US" sz="2000" b="0" i="0" dirty="0">
                <a:effectLst/>
              </a:rPr>
              <a:t>'  -d '{"id":1,"UserName":"Roni"}'</a:t>
            </a:r>
          </a:p>
          <a:p>
            <a:endParaRPr lang="en-US" sz="2000" b="0" i="0" dirty="0">
              <a:effectLst/>
            </a:endParaRPr>
          </a:p>
          <a:p>
            <a:r>
              <a:rPr lang="en-US" sz="2000" dirty="0">
                <a:cs typeface="Segoe UI"/>
              </a:rPr>
              <a:t>  </a:t>
            </a:r>
            <a:r>
              <a:rPr lang="en-US" sz="2000" b="0" i="0" dirty="0">
                <a:effectLst/>
              </a:rPr>
              <a:t>Where</a:t>
            </a:r>
            <a:r>
              <a:rPr lang="en-US" sz="2000" dirty="0"/>
              <a:t>:</a:t>
            </a: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 -</a:t>
            </a:r>
            <a:r>
              <a:rPr lang="en-US" sz="2000" b="0" i="0" dirty="0">
                <a:effectLst/>
              </a:rPr>
              <a:t>X, --request: HTTP method to use when communicating with the server.</a:t>
            </a:r>
            <a:endParaRPr lang="en-US" sz="2000" b="0" i="0" dirty="0">
              <a:effectLst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-H, --header: HTTP headers to send to the server with a POST request.</a:t>
            </a:r>
            <a:endParaRPr lang="en-US" sz="2000" b="0" i="0" dirty="0">
              <a:effectLst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-d, --data: Data to be sent to the server using a POST request</a:t>
            </a:r>
            <a:r>
              <a:rPr lang="en-US" sz="2000" b="0" i="0" dirty="0">
                <a:effectLst/>
                <a:latin typeface="-apple-system"/>
              </a:rPr>
              <a:t>.</a:t>
            </a:r>
          </a:p>
          <a:p>
            <a:endParaRPr lang="en-US" dirty="0">
              <a:solidFill>
                <a:srgbClr val="50A14F"/>
              </a:solidFill>
              <a:latin typeface="SFMono-Regular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807A2-03A4-428D-9DA0-0001BC3D2775}"/>
              </a:ext>
            </a:extLst>
          </p:cNvPr>
          <p:cNvSpPr txBox="1"/>
          <p:nvPr/>
        </p:nvSpPr>
        <p:spPr>
          <a:xfrm>
            <a:off x="2361851" y="275367"/>
            <a:ext cx="83281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cs typeface="Segoe UI"/>
              </a:rPr>
              <a:t>Output:Curl</a:t>
            </a:r>
            <a:r>
              <a:rPr lang="en-US" sz="3600" b="1" dirty="0">
                <a:solidFill>
                  <a:srgbClr val="002060"/>
                </a:solidFill>
                <a:cs typeface="Segoe UI"/>
              </a:rPr>
              <a:t> command for HTTP POST</a:t>
            </a:r>
            <a:endParaRPr lang="en-US" sz="3600" b="1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CA22B8-F5E4-DFC5-F98D-BF53FEF87E58}"/>
              </a:ext>
            </a:extLst>
          </p:cNvPr>
          <p:cNvSpPr/>
          <p:nvPr/>
        </p:nvSpPr>
        <p:spPr>
          <a:xfrm>
            <a:off x="2005157" y="4308619"/>
            <a:ext cx="4157663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from POST Request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17116C-0071-59EC-9A13-B1A7120E8E87}"/>
              </a:ext>
            </a:extLst>
          </p:cNvPr>
          <p:cNvSpPr/>
          <p:nvPr/>
        </p:nvSpPr>
        <p:spPr>
          <a:xfrm>
            <a:off x="8329612" y="4280912"/>
            <a:ext cx="3486149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E8A25D-F7E7-476D-3691-632E3252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2" y="1037973"/>
            <a:ext cx="10341236" cy="150127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C005B5-337F-FB75-3A63-D25BDD36645E}"/>
              </a:ext>
            </a:extLst>
          </p:cNvPr>
          <p:cNvCxnSpPr/>
          <p:nvPr/>
        </p:nvCxnSpPr>
        <p:spPr>
          <a:xfrm>
            <a:off x="3066473" y="1736436"/>
            <a:ext cx="138545" cy="25823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5A59E-0F69-85BA-1714-6EC6FF93D307}"/>
              </a:ext>
            </a:extLst>
          </p:cNvPr>
          <p:cNvCxnSpPr/>
          <p:nvPr/>
        </p:nvCxnSpPr>
        <p:spPr>
          <a:xfrm>
            <a:off x="10196945" y="1209964"/>
            <a:ext cx="73891" cy="30709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17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1AD807EE1744B8D3C176AB832DB3A" ma:contentTypeVersion="2" ma:contentTypeDescription="Create a new document." ma:contentTypeScope="" ma:versionID="e98548af34f393a75f11c92b128f7011">
  <xsd:schema xmlns:xsd="http://www.w3.org/2001/XMLSchema" xmlns:xs="http://www.w3.org/2001/XMLSchema" xmlns:p="http://schemas.microsoft.com/office/2006/metadata/properties" xmlns:ns2="3f05c6eb-3512-4eca-835a-abf798efc80c" targetNamespace="http://schemas.microsoft.com/office/2006/metadata/properties" ma:root="true" ma:fieldsID="c4bea326f45afa2a47e9b30019206bef" ns2:_="">
    <xsd:import namespace="3f05c6eb-3512-4eca-835a-abf798efc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5c6eb-3512-4eca-835a-abf798efc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48E102-4C70-4315-B9DD-E2CBDED93B55}"/>
</file>

<file path=customXml/itemProps2.xml><?xml version="1.0" encoding="utf-8"?>
<ds:datastoreItem xmlns:ds="http://schemas.openxmlformats.org/officeDocument/2006/customXml" ds:itemID="{40744289-6E7C-470B-A479-426836DBEA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67358-1A76-4D9A-9D55-03FA66D7AD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2669</TotalTime>
  <Words>838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Arial,Sans-Serif</vt:lpstr>
      <vt:lpstr>Calibri</vt:lpstr>
      <vt:lpstr>Calibri Light</vt:lpstr>
      <vt:lpstr>Century Gothic</vt:lpstr>
      <vt:lpstr>Segoe UI</vt:lpstr>
      <vt:lpstr>SFMono-Regular</vt:lpstr>
      <vt:lpstr>Wingdings</vt:lpstr>
      <vt:lpstr>Retrospect</vt:lpstr>
      <vt:lpstr>Request Baskets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Basket Interface: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Shashangka Shekhar</dc:creator>
  <cp:lastModifiedBy>Shamiul Imran</cp:lastModifiedBy>
  <cp:revision>738</cp:revision>
  <dcterms:created xsi:type="dcterms:W3CDTF">2020-07-10T06:49:59Z</dcterms:created>
  <dcterms:modified xsi:type="dcterms:W3CDTF">2023-01-22T07:34:47Z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0x01010087A1AD807EE1744B8D3C176AB832DB3A</vt:lpwstr>
  </property>
</Properties>
</file>