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EFD545-54AB-41BA-A713-33A44084E3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E088-3151-4178-AAA9-8898110AD1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88D8-7AE2-42CB-A0B4-FCC6887E52AB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4DBC1-3E7A-4EBA-AA1F-2CECD1DEE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92BE-BB18-4ED3-B05A-AC0C9B949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F6A09-CB58-4C1A-85E0-6B54B99FB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631F-07A9-4103-961D-4FC63F6313FA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384D-82D5-4D68-995A-45FCD244A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  <a:stCxn id="200" idx="2"/>
            <a:endCxn id="132" idx="0"/>
          </p:cNvCxnSpPr>
          <p:nvPr/>
        </p:nvCxnSpPr>
        <p:spPr>
          <a:xfrm>
            <a:off x="11484204" y="3732212"/>
            <a:ext cx="22489" cy="1972656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US" dirty="0"/>
              <a:t>Security Scan post activity Roadmap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FDDFDC-C009-0BE4-C687-0FE1C0AE5AD1}"/>
              </a:ext>
            </a:extLst>
          </p:cNvPr>
          <p:cNvGrpSpPr/>
          <p:nvPr/>
        </p:nvGrpSpPr>
        <p:grpSpPr>
          <a:xfrm>
            <a:off x="643869" y="5632290"/>
            <a:ext cx="11206969" cy="1084019"/>
            <a:chOff x="643869" y="5632290"/>
            <a:chExt cx="11206969" cy="108401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932253" y="5658958"/>
              <a:ext cx="732167" cy="4906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643869" y="6480572"/>
              <a:ext cx="162729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Phase -1a</a:t>
              </a:r>
            </a:p>
          </p:txBody>
        </p: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908023" y="6314532"/>
              <a:ext cx="8307119" cy="13937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24B98F-606C-5143-873D-620CA1C7FBB0}"/>
                </a:ext>
              </a:extLst>
            </p:cNvPr>
            <p:cNvSpPr/>
            <p:nvPr/>
          </p:nvSpPr>
          <p:spPr>
            <a:xfrm>
              <a:off x="2288624" y="5632290"/>
              <a:ext cx="732167" cy="4906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A9E7E9-E977-2FB1-CA49-AA462A3736B7}"/>
                </a:ext>
              </a:extLst>
            </p:cNvPr>
            <p:cNvSpPr/>
            <p:nvPr/>
          </p:nvSpPr>
          <p:spPr>
            <a:xfrm>
              <a:off x="3859517" y="5654971"/>
              <a:ext cx="732167" cy="4906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A770631-6323-46A2-803D-61947E2981B2}"/>
                </a:ext>
              </a:extLst>
            </p:cNvPr>
            <p:cNvSpPr/>
            <p:nvPr/>
          </p:nvSpPr>
          <p:spPr>
            <a:xfrm>
              <a:off x="6979765" y="5693410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17E8D66-BA28-9522-D522-D097EA5263C7}"/>
                </a:ext>
              </a:extLst>
            </p:cNvPr>
            <p:cNvSpPr/>
            <p:nvPr/>
          </p:nvSpPr>
          <p:spPr>
            <a:xfrm>
              <a:off x="5455614" y="5654971"/>
              <a:ext cx="732167" cy="4906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02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6DF3586-1C88-5389-B5B0-BAF611359276}"/>
                </a:ext>
              </a:extLst>
            </p:cNvPr>
            <p:cNvSpPr/>
            <p:nvPr/>
          </p:nvSpPr>
          <p:spPr>
            <a:xfrm>
              <a:off x="11162547" y="5704868"/>
              <a:ext cx="688291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08-10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F887B57-DE36-7E7E-6903-86AD6C02E185}"/>
                </a:ext>
              </a:extLst>
            </p:cNvPr>
            <p:cNvSpPr/>
            <p:nvPr/>
          </p:nvSpPr>
          <p:spPr>
            <a:xfrm>
              <a:off x="8482976" y="5707454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F214E1-DFBC-DB12-26A1-746E41DFB9B6}"/>
                </a:ext>
              </a:extLst>
            </p:cNvPr>
            <p:cNvSpPr/>
            <p:nvPr/>
          </p:nvSpPr>
          <p:spPr>
            <a:xfrm>
              <a:off x="9671751" y="5707284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07</a:t>
              </a:r>
            </a:p>
          </p:txBody>
        </p:sp>
      </p:grp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265534" y="3963852"/>
            <a:ext cx="2101786" cy="1138983"/>
            <a:chOff x="446364" y="3962124"/>
            <a:chExt cx="2101786" cy="732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FF8946-CF14-DF08-C025-3EF2F3E71881}"/>
                </a:ext>
              </a:extLst>
            </p:cNvPr>
            <p:cNvSpPr txBox="1"/>
            <p:nvPr/>
          </p:nvSpPr>
          <p:spPr>
            <a:xfrm>
              <a:off x="1099579" y="4003866"/>
              <a:ext cx="1448571" cy="4158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</a:rPr>
                <a:t>Security Scan Changes discussion</a:t>
              </a: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44560" y="4543818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Done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9697509" y="6285681"/>
            <a:ext cx="2223305" cy="456147"/>
            <a:chOff x="4597494" y="6446259"/>
            <a:chExt cx="1726914" cy="456147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4597494" y="6666669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Phase -1b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4597494" y="6446259"/>
              <a:ext cx="1726914" cy="1923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  <a:stCxn id="76" idx="2"/>
            <a:endCxn id="42" idx="0"/>
          </p:cNvCxnSpPr>
          <p:nvPr/>
        </p:nvCxnSpPr>
        <p:spPr>
          <a:xfrm>
            <a:off x="7288192" y="2923608"/>
            <a:ext cx="57657" cy="2769802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  <a:stCxn id="85" idx="2"/>
            <a:endCxn id="169" idx="0"/>
          </p:cNvCxnSpPr>
          <p:nvPr/>
        </p:nvCxnSpPr>
        <p:spPr>
          <a:xfrm>
            <a:off x="8780445" y="2244505"/>
            <a:ext cx="68615" cy="3462949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10430781" y="2842335"/>
            <a:ext cx="1911594" cy="889877"/>
            <a:chOff x="9514671" y="2137867"/>
            <a:chExt cx="1911594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31483" y="2162736"/>
              <a:ext cx="129478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</a:rPr>
                <a:t>Production Deployment</a:t>
              </a: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08</a:t>
              </a:r>
            </a:p>
          </p:txBody>
        </p:sp>
      </p:grpSp>
      <p:grpSp>
        <p:nvGrpSpPr>
          <p:cNvPr id="18" name="Group 17" title="Milestone">
            <a:extLst>
              <a:ext uri="{FF2B5EF4-FFF2-40B4-BE49-F238E27FC236}">
                <a16:creationId xmlns:a16="http://schemas.microsoft.com/office/drawing/2014/main" id="{D442FA2C-2320-3CB0-5331-DA1071E8B7FC}"/>
              </a:ext>
            </a:extLst>
          </p:cNvPr>
          <p:cNvGrpSpPr/>
          <p:nvPr/>
        </p:nvGrpSpPr>
        <p:grpSpPr>
          <a:xfrm>
            <a:off x="1599211" y="3317210"/>
            <a:ext cx="2081005" cy="1383384"/>
            <a:chOff x="446364" y="3962124"/>
            <a:chExt cx="2081005" cy="890061"/>
          </a:xfrm>
        </p:grpSpPr>
        <p:grpSp>
          <p:nvGrpSpPr>
            <p:cNvPr id="20" name="Group 19" title="Milestone Text">
              <a:extLst>
                <a:ext uri="{FF2B5EF4-FFF2-40B4-BE49-F238E27FC236}">
                  <a16:creationId xmlns:a16="http://schemas.microsoft.com/office/drawing/2014/main" id="{A19B974B-D0A9-3CBE-5A9F-177417C37FDF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58915E-B9CF-9A49-CB84-A39AA53AD83F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Data-transformer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5FD68E-978E-0FDF-96FF-E6678A78ABB6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C8B680-FFF2-05F9-AD85-12E1F52A1E5E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24" name="Rectangle: Rounded Corners 23" title="Milestone Graphic">
              <a:extLst>
                <a:ext uri="{FF2B5EF4-FFF2-40B4-BE49-F238E27FC236}">
                  <a16:creationId xmlns:a16="http://schemas.microsoft.com/office/drawing/2014/main" id="{B678545E-6D69-22AE-A8E9-6CDCB9F55000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Done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7" name="Graphic 26" title="Milestone Flag">
              <a:extLst>
                <a:ext uri="{FF2B5EF4-FFF2-40B4-BE49-F238E27FC236}">
                  <a16:creationId xmlns:a16="http://schemas.microsoft.com/office/drawing/2014/main" id="{D3AE7BED-30C9-015A-E8FD-A5BEED079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631408-02D8-1AC5-F018-F0FB691D5738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44" name="Group 43" title="Milestone">
            <a:extLst>
              <a:ext uri="{FF2B5EF4-FFF2-40B4-BE49-F238E27FC236}">
                <a16:creationId xmlns:a16="http://schemas.microsoft.com/office/drawing/2014/main" id="{823A9736-1E64-1BAC-B044-E7E6398114D4}"/>
              </a:ext>
            </a:extLst>
          </p:cNvPr>
          <p:cNvGrpSpPr/>
          <p:nvPr/>
        </p:nvGrpSpPr>
        <p:grpSpPr>
          <a:xfrm>
            <a:off x="3162896" y="2800533"/>
            <a:ext cx="2081005" cy="1383384"/>
            <a:chOff x="446364" y="3962124"/>
            <a:chExt cx="2081005" cy="890061"/>
          </a:xfrm>
        </p:grpSpPr>
        <p:grpSp>
          <p:nvGrpSpPr>
            <p:cNvPr id="46" name="Group 45" title="Milestone Text">
              <a:extLst>
                <a:ext uri="{FF2B5EF4-FFF2-40B4-BE49-F238E27FC236}">
                  <a16:creationId xmlns:a16="http://schemas.microsoft.com/office/drawing/2014/main" id="{35E1CF2F-1CFF-4FB4-10B8-7F0DB40A4B76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1227F-B01D-6C35-1A46-495F6BC579BE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138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85000"/>
                      </a:schemeClr>
                    </a:solidFill>
                  </a:rPr>
                  <a:t>kalmar-lobstar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CDE1AC-8767-59E7-9C36-E12013133DB5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B12817-3300-E0D2-02A5-0C7BA5C21684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48" name="Rectangle: Rounded Corners 47" title="Milestone Graphic">
              <a:extLst>
                <a:ext uri="{FF2B5EF4-FFF2-40B4-BE49-F238E27FC236}">
                  <a16:creationId xmlns:a16="http://schemas.microsoft.com/office/drawing/2014/main" id="{5E008F11-BC97-A98B-6C51-392809366B24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Done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49" name="Graphic 48" title="Milestone Flag">
              <a:extLst>
                <a:ext uri="{FF2B5EF4-FFF2-40B4-BE49-F238E27FC236}">
                  <a16:creationId xmlns:a16="http://schemas.microsoft.com/office/drawing/2014/main" id="{BFDF7718-0222-275D-AC02-A92E122B50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4553D2C-9B43-BC0F-6144-4B6ED1B09006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58" name="Group 57" title="Milestone">
            <a:extLst>
              <a:ext uri="{FF2B5EF4-FFF2-40B4-BE49-F238E27FC236}">
                <a16:creationId xmlns:a16="http://schemas.microsoft.com/office/drawing/2014/main" id="{0B7F0939-113D-7E15-7C49-2475605E8AA6}"/>
              </a:ext>
            </a:extLst>
          </p:cNvPr>
          <p:cNvGrpSpPr/>
          <p:nvPr/>
        </p:nvGrpSpPr>
        <p:grpSpPr>
          <a:xfrm>
            <a:off x="4733666" y="2196329"/>
            <a:ext cx="2081005" cy="1383384"/>
            <a:chOff x="446364" y="3962124"/>
            <a:chExt cx="2081005" cy="890061"/>
          </a:xfrm>
        </p:grpSpPr>
        <p:grpSp>
          <p:nvGrpSpPr>
            <p:cNvPr id="59" name="Group 58" title="Milestone Text">
              <a:extLst>
                <a:ext uri="{FF2B5EF4-FFF2-40B4-BE49-F238E27FC236}">
                  <a16:creationId xmlns:a16="http://schemas.microsoft.com/office/drawing/2014/main" id="{F2070402-A927-F333-75EC-345865BA1AD9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F27D2C-A608-C28C-4318-5E81D6AAC392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138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85000"/>
                      </a:schemeClr>
                    </a:solidFill>
                  </a:rPr>
                  <a:t>TransAIR</a:t>
                </a:r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 FSU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86D9184-5F18-3BD5-C459-755B089A7AF7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32C258-9EE2-3B88-E437-A0CA6A20856F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62" name="Rectangle: Rounded Corners 61" title="Milestone Graphic">
              <a:extLst>
                <a:ext uri="{FF2B5EF4-FFF2-40B4-BE49-F238E27FC236}">
                  <a16:creationId xmlns:a16="http://schemas.microsoft.com/office/drawing/2014/main" id="{211F2D05-ABF6-6A17-A085-7C450D323A7F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Done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64" name="Graphic 63" title="Milestone Flag">
              <a:extLst>
                <a:ext uri="{FF2B5EF4-FFF2-40B4-BE49-F238E27FC236}">
                  <a16:creationId xmlns:a16="http://schemas.microsoft.com/office/drawing/2014/main" id="{2B1B283D-600C-4198-CDF9-0602D62D2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BC4BC1B-694C-A554-772E-DB9CDC21ED67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70" name="Group 69" title="Milestone">
            <a:extLst>
              <a:ext uri="{FF2B5EF4-FFF2-40B4-BE49-F238E27FC236}">
                <a16:creationId xmlns:a16="http://schemas.microsoft.com/office/drawing/2014/main" id="{C12A0341-BDAD-B5F7-0764-BE7586B00880}"/>
              </a:ext>
            </a:extLst>
          </p:cNvPr>
          <p:cNvGrpSpPr/>
          <p:nvPr/>
        </p:nvGrpSpPr>
        <p:grpSpPr>
          <a:xfrm>
            <a:off x="6234822" y="1540224"/>
            <a:ext cx="2081005" cy="1383384"/>
            <a:chOff x="446364" y="3962124"/>
            <a:chExt cx="2081005" cy="890061"/>
          </a:xfrm>
        </p:grpSpPr>
        <p:grpSp>
          <p:nvGrpSpPr>
            <p:cNvPr id="71" name="Group 70" title="Milestone Text">
              <a:extLst>
                <a:ext uri="{FF2B5EF4-FFF2-40B4-BE49-F238E27FC236}">
                  <a16:creationId xmlns:a16="http://schemas.microsoft.com/office/drawing/2014/main" id="{659BA303-F89E-FAD9-D3DE-9D6D429103A9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6AE2F84-2158-2089-0C0C-C88B94003923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138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85000"/>
                      </a:schemeClr>
                    </a:solidFill>
                  </a:rPr>
                  <a:t>Transcomm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2D06B68-9F3E-ACB7-FB75-CC65BDAA4CEA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3F02BB-6020-BF46-B55F-FD3347A56CB5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76" name="Rectangle: Rounded Corners 75" title="Milestone Graphic">
              <a:extLst>
                <a:ext uri="{FF2B5EF4-FFF2-40B4-BE49-F238E27FC236}">
                  <a16:creationId xmlns:a16="http://schemas.microsoft.com/office/drawing/2014/main" id="{E6512A62-ABC6-4EAB-9EBB-1FB6D6BDC6D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77" name="Graphic 76" title="Milestone Flag">
              <a:extLst>
                <a:ext uri="{FF2B5EF4-FFF2-40B4-BE49-F238E27FC236}">
                  <a16:creationId xmlns:a16="http://schemas.microsoft.com/office/drawing/2014/main" id="{13D1E841-FDC6-F702-EDAB-49236C59E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E54BA8-04AD-A0AD-6E1E-AD05211EBCE4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83" name="Group 82" title="Milestone">
            <a:extLst>
              <a:ext uri="{FF2B5EF4-FFF2-40B4-BE49-F238E27FC236}">
                <a16:creationId xmlns:a16="http://schemas.microsoft.com/office/drawing/2014/main" id="{7FCD8E0B-6A32-F72F-4549-DE04E0AAAF48}"/>
              </a:ext>
            </a:extLst>
          </p:cNvPr>
          <p:cNvGrpSpPr/>
          <p:nvPr/>
        </p:nvGrpSpPr>
        <p:grpSpPr>
          <a:xfrm>
            <a:off x="7727075" y="861121"/>
            <a:ext cx="2081005" cy="1383384"/>
            <a:chOff x="446364" y="3962124"/>
            <a:chExt cx="2081005" cy="890061"/>
          </a:xfrm>
        </p:grpSpPr>
        <p:grpSp>
          <p:nvGrpSpPr>
            <p:cNvPr id="84" name="Group 83" title="Milestone Text">
              <a:extLst>
                <a:ext uri="{FF2B5EF4-FFF2-40B4-BE49-F238E27FC236}">
                  <a16:creationId xmlns:a16="http://schemas.microsoft.com/office/drawing/2014/main" id="{6228B2BD-D872-81D1-62D5-5CC717094348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2383EE-4040-726E-B7F9-6701CB0955B3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138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Dubai custom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E03DCC3-00F4-FB4F-6F62-F0216EF860D1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7FFBC23-A1D2-EBFA-133F-F864374596DB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85" name="Rectangle: Rounded Corners 84" title="Milestone Graphic">
              <a:extLst>
                <a:ext uri="{FF2B5EF4-FFF2-40B4-BE49-F238E27FC236}">
                  <a16:creationId xmlns:a16="http://schemas.microsoft.com/office/drawing/2014/main" id="{EE51C639-BFF5-70A6-7D0D-6118DEE0D80F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86" name="Graphic 85" title="Milestone Flag">
              <a:extLst>
                <a:ext uri="{FF2B5EF4-FFF2-40B4-BE49-F238E27FC236}">
                  <a16:creationId xmlns:a16="http://schemas.microsoft.com/office/drawing/2014/main" id="{EC6B7898-00BE-E8FE-832A-B65C9CEFB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5FDA3D1-BE6A-BFCE-D7BD-3C5932F9F313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06</a:t>
              </a:r>
            </a:p>
          </p:txBody>
        </p:sp>
      </p:grpSp>
      <p:cxnSp>
        <p:nvCxnSpPr>
          <p:cNvPr id="94" name="Straight Connector 93" title="callout lines">
            <a:extLst>
              <a:ext uri="{FF2B5EF4-FFF2-40B4-BE49-F238E27FC236}">
                <a16:creationId xmlns:a16="http://schemas.microsoft.com/office/drawing/2014/main" id="{AE1BA54D-7D2E-F3EB-8CF7-6E9ABB1B98B2}"/>
              </a:ext>
            </a:extLst>
          </p:cNvPr>
          <p:cNvCxnSpPr>
            <a:cxnSpLocks/>
            <a:stCxn id="62" idx="2"/>
            <a:endCxn id="43" idx="0"/>
          </p:cNvCxnSpPr>
          <p:nvPr/>
        </p:nvCxnSpPr>
        <p:spPr>
          <a:xfrm>
            <a:off x="5787036" y="3579713"/>
            <a:ext cx="34662" cy="2075258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 title="callout lines">
            <a:extLst>
              <a:ext uri="{FF2B5EF4-FFF2-40B4-BE49-F238E27FC236}">
                <a16:creationId xmlns:a16="http://schemas.microsoft.com/office/drawing/2014/main" id="{C38D127A-3045-1D5E-AD17-9E8889A1227C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>
            <a:off x="4216266" y="4183917"/>
            <a:ext cx="9335" cy="1471054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title="callout lines">
            <a:extLst>
              <a:ext uri="{FF2B5EF4-FFF2-40B4-BE49-F238E27FC236}">
                <a16:creationId xmlns:a16="http://schemas.microsoft.com/office/drawing/2014/main" id="{1079772E-17DC-FAAC-91D2-A97DDEA0A5E3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2652581" y="4700594"/>
            <a:ext cx="2127" cy="931696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  <a:stCxn id="113" idx="2"/>
            <a:endCxn id="26" idx="0"/>
          </p:cNvCxnSpPr>
          <p:nvPr/>
        </p:nvCxnSpPr>
        <p:spPr>
          <a:xfrm flipH="1">
            <a:off x="1298337" y="5102835"/>
            <a:ext cx="2004" cy="556123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22A1F4D0-33DF-2CA7-C4B9-932C0A61CE8F}"/>
              </a:ext>
            </a:extLst>
          </p:cNvPr>
          <p:cNvGrpSpPr/>
          <p:nvPr/>
        </p:nvGrpSpPr>
        <p:grpSpPr>
          <a:xfrm>
            <a:off x="8977532" y="3726726"/>
            <a:ext cx="1911594" cy="1247331"/>
            <a:chOff x="9514671" y="2137867"/>
            <a:chExt cx="1911594" cy="8898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6951F2-4FC8-055D-95FF-AB132BAA1DE8}"/>
                </a:ext>
              </a:extLst>
            </p:cNvPr>
            <p:cNvSpPr txBox="1"/>
            <p:nvPr/>
          </p:nvSpPr>
          <p:spPr>
            <a:xfrm>
              <a:off x="10131483" y="2162736"/>
              <a:ext cx="1294782" cy="6148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</a:rPr>
                <a:t>Planning and preparation for Production deployment</a:t>
              </a:r>
            </a:p>
          </p:txBody>
        </p:sp>
        <p:sp>
          <p:nvSpPr>
            <p:cNvPr id="16" name="Rectangle: Rounded Corners 15" title="Milestone Graphic">
              <a:extLst>
                <a:ext uri="{FF2B5EF4-FFF2-40B4-BE49-F238E27FC236}">
                  <a16:creationId xmlns:a16="http://schemas.microsoft.com/office/drawing/2014/main" id="{2B310680-F61C-80A8-CDB5-6989FB9BF058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7" name="Graphic 16" title="Milestone Flag">
              <a:extLst>
                <a:ext uri="{FF2B5EF4-FFF2-40B4-BE49-F238E27FC236}">
                  <a16:creationId xmlns:a16="http://schemas.microsoft.com/office/drawing/2014/main" id="{342532DC-C7F9-64C4-3CFC-6C4DE378E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7EC448-1DDC-7E5C-C9E0-AF9B1F914730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07</a:t>
              </a:r>
            </a:p>
          </p:txBody>
        </p:sp>
      </p:grpSp>
      <p:cxnSp>
        <p:nvCxnSpPr>
          <p:cNvPr id="25" name="Straight Connector 24" title="callout lines">
            <a:extLst>
              <a:ext uri="{FF2B5EF4-FFF2-40B4-BE49-F238E27FC236}">
                <a16:creationId xmlns:a16="http://schemas.microsoft.com/office/drawing/2014/main" id="{1646D52E-B150-5B27-EA76-F782ABA28CAF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10030955" y="4974057"/>
            <a:ext cx="6880" cy="733227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FCD9C4"/>
      </a:accent1>
      <a:accent2>
        <a:srgbClr val="8CE7F3"/>
      </a:accent2>
      <a:accent3>
        <a:srgbClr val="D6F2B0"/>
      </a:accent3>
      <a:accent4>
        <a:srgbClr val="ECAED0"/>
      </a:accent4>
      <a:accent5>
        <a:srgbClr val="F9BD99"/>
      </a:accent5>
      <a:accent6>
        <a:srgbClr val="A7E356"/>
      </a:accent6>
      <a:hlink>
        <a:srgbClr val="FCD9C4"/>
      </a:hlink>
      <a:folHlink>
        <a:srgbClr val="FCD9C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7_Roadmap timeline dark_AAS_v4" id="{E798BBB9-4F62-4294-8011-DE68DFE9A0E7}" vid="{A07C9B6C-F13F-4C0C-BAE3-1563A1221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177D8D-96D1-46BF-9E33-F0004E4FA5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E1FF35-CEAD-40A2-9669-2DC78ABFA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7A17D-BBDB-403A-9504-99E108A8D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dark</Template>
  <TotalTime>111</TotalTime>
  <Words>105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Security Scan post activity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Md Yeasin ARAFAT</dc:creator>
  <cp:lastModifiedBy>Md Yeasin ARAFAT</cp:lastModifiedBy>
  <cp:revision>9</cp:revision>
  <dcterms:created xsi:type="dcterms:W3CDTF">2023-10-30T08:24:37Z</dcterms:created>
  <dcterms:modified xsi:type="dcterms:W3CDTF">2023-11-03T05:54:18Z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