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8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D4CFF"/>
    <a:srgbClr val="A473FF"/>
    <a:srgbClr val="FF9C4B"/>
    <a:srgbClr val="A1C447"/>
    <a:srgbClr val="8B961D"/>
    <a:srgbClr val="68CF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5" autoAdjust="0"/>
    <p:restoredTop sz="94852" autoAdjust="0"/>
  </p:normalViewPr>
  <p:slideViewPr>
    <p:cSldViewPr snapToGrid="0" snapToObjects="1">
      <p:cViewPr>
        <p:scale>
          <a:sx n="152" d="100"/>
          <a:sy n="152" d="100"/>
        </p:scale>
        <p:origin x="-616" y="-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DA6643-8E32-9A4C-AD52-F8801A2A5AF1}" type="datetimeFigureOut">
              <a:rPr lang="en-US" smtClean="0"/>
              <a:t>9/30/15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E494E-83A9-D94F-9BBD-407B3C248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945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9B88-68D5-6043-A568-A8B8D3B4C326}" type="datetimeFigureOut">
              <a:rPr lang="en-US" smtClean="0"/>
              <a:pPr/>
              <a:t>9/30/15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4D0E-3788-0746-A226-DC2064330C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379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9B88-68D5-6043-A568-A8B8D3B4C326}" type="datetimeFigureOut">
              <a:rPr lang="en-US" smtClean="0"/>
              <a:pPr/>
              <a:t>9/30/15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4D0E-3788-0746-A226-DC2064330C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84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9B88-68D5-6043-A568-A8B8D3B4C326}" type="datetimeFigureOut">
              <a:rPr lang="en-US" smtClean="0"/>
              <a:pPr/>
              <a:t>9/30/15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4D0E-3788-0746-A226-DC2064330C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69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9B88-68D5-6043-A568-A8B8D3B4C326}" type="datetimeFigureOut">
              <a:rPr lang="en-US" smtClean="0"/>
              <a:pPr/>
              <a:t>9/30/15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4D0E-3788-0746-A226-DC2064330C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38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9B88-68D5-6043-A568-A8B8D3B4C326}" type="datetimeFigureOut">
              <a:rPr lang="en-US" smtClean="0"/>
              <a:pPr/>
              <a:t>9/30/15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4D0E-3788-0746-A226-DC2064330C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529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9B88-68D5-6043-A568-A8B8D3B4C326}" type="datetimeFigureOut">
              <a:rPr lang="en-US" smtClean="0"/>
              <a:pPr/>
              <a:t>9/30/15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4D0E-3788-0746-A226-DC2064330C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77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9B88-68D5-6043-A568-A8B8D3B4C326}" type="datetimeFigureOut">
              <a:rPr lang="en-US" smtClean="0"/>
              <a:pPr/>
              <a:t>9/30/15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4D0E-3788-0746-A226-DC2064330C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29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9B88-68D5-6043-A568-A8B8D3B4C326}" type="datetimeFigureOut">
              <a:rPr lang="en-US" smtClean="0"/>
              <a:pPr/>
              <a:t>9/30/15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4D0E-3788-0746-A226-DC2064330C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030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9B88-68D5-6043-A568-A8B8D3B4C326}" type="datetimeFigureOut">
              <a:rPr lang="en-US" smtClean="0"/>
              <a:pPr/>
              <a:t>9/30/15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4D0E-3788-0746-A226-DC2064330C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587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9B88-68D5-6043-A568-A8B8D3B4C326}" type="datetimeFigureOut">
              <a:rPr lang="en-US" smtClean="0"/>
              <a:pPr/>
              <a:t>9/30/15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4D0E-3788-0746-A226-DC2064330C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290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9B88-68D5-6043-A568-A8B8D3B4C326}" type="datetimeFigureOut">
              <a:rPr lang="en-US" smtClean="0"/>
              <a:pPr/>
              <a:t>9/30/15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4D0E-3788-0746-A226-DC2064330C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958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D9B88-68D5-6043-A568-A8B8D3B4C326}" type="datetimeFigureOut">
              <a:rPr lang="en-US" smtClean="0"/>
              <a:pPr/>
              <a:t>9/30/15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E4D0E-3788-0746-A226-DC2064330C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00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91657"/>
              </p:ext>
            </p:extLst>
          </p:nvPr>
        </p:nvGraphicFramePr>
        <p:xfrm>
          <a:off x="158750" y="381000"/>
          <a:ext cx="3057258" cy="3292391"/>
        </p:xfrm>
        <a:graphic>
          <a:graphicData uri="http://schemas.openxmlformats.org/drawingml/2006/table">
            <a:tbl>
              <a:tblPr/>
              <a:tblGrid>
                <a:gridCol w="901071"/>
                <a:gridCol w="931911"/>
                <a:gridCol w="1224276"/>
              </a:tblGrid>
              <a:tr h="2443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"/>
                          <a:cs typeface="Helvetica"/>
                        </a:rPr>
                        <a:t>Systematic name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elvetica"/>
                        <a:cs typeface="Helvetica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"/>
                          <a:cs typeface="Helvetica"/>
                        </a:rPr>
                        <a:t>Standard 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/>
                          <a:cs typeface="Helvetica"/>
                        </a:rPr>
                        <a:t>Name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/>
                          <a:cs typeface="Helvetica"/>
                        </a:rPr>
                        <a:t>Fold increase in Class 3 cells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Helvetica"/>
                          <a:cs typeface="Helvetica"/>
                        </a:rPr>
                        <a:t>YMR247C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1" u="none" strike="noStrike" dirty="0">
                          <a:solidFill>
                            <a:srgbClr val="000000"/>
                          </a:solidFill>
                          <a:effectLst/>
                          <a:latin typeface="Helvetica"/>
                          <a:cs typeface="Helvetica"/>
                        </a:rPr>
                        <a:t>LTN1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Helvetica"/>
                          <a:cs typeface="Helvetica"/>
                        </a:rPr>
                        <a:t>3.278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Helvetica"/>
                          <a:cs typeface="Helvetica"/>
                        </a:rPr>
                        <a:t>YDR333C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1" u="none" strike="noStrike" dirty="0">
                          <a:solidFill>
                            <a:srgbClr val="000000"/>
                          </a:solidFill>
                          <a:effectLst/>
                          <a:latin typeface="Helvetica"/>
                          <a:cs typeface="Helvetica"/>
                        </a:rPr>
                        <a:t>RQC1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Helvetica"/>
                          <a:cs typeface="Helvetica"/>
                        </a:rPr>
                        <a:t>2.316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Helvetica"/>
                          <a:cs typeface="Helvetica"/>
                        </a:rPr>
                        <a:t>YPL106C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elvetica"/>
                        <a:cs typeface="Helvetica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1" u="none" strike="noStrike" dirty="0">
                          <a:solidFill>
                            <a:srgbClr val="000000"/>
                          </a:solidFill>
                          <a:effectLst/>
                          <a:latin typeface="Helvetica"/>
                          <a:cs typeface="Helvetica"/>
                        </a:rPr>
                        <a:t>SSE1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Helvetica"/>
                          <a:cs typeface="Helvetica"/>
                        </a:rPr>
                        <a:t>2.148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Helvetica"/>
                          <a:cs typeface="Helvetica"/>
                        </a:rPr>
                        <a:t>YGR135W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1" u="none" strike="noStrike" dirty="0">
                          <a:solidFill>
                            <a:srgbClr val="000000"/>
                          </a:solidFill>
                          <a:effectLst/>
                          <a:latin typeface="Helvetica"/>
                          <a:cs typeface="Helvetica"/>
                        </a:rPr>
                        <a:t>PRE9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/>
                          <a:cs typeface="Helvetica"/>
                        </a:rPr>
                        <a:t>2.116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Helvetica"/>
                          <a:cs typeface="Helvetica"/>
                        </a:rPr>
                        <a:t>YLR021W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1" u="none" strike="noStrike" dirty="0">
                          <a:solidFill>
                            <a:srgbClr val="000000"/>
                          </a:solidFill>
                          <a:effectLst/>
                          <a:latin typeface="Helvetica"/>
                          <a:cs typeface="Helvetica"/>
                        </a:rPr>
                        <a:t>IRC25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Helvetica"/>
                          <a:cs typeface="Helvetica"/>
                        </a:rPr>
                        <a:t>1.473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Helvetica"/>
                          <a:cs typeface="Helvetica"/>
                        </a:rPr>
                        <a:t>YAL040C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1" u="none" strike="noStrike" dirty="0">
                          <a:solidFill>
                            <a:srgbClr val="000000"/>
                          </a:solidFill>
                          <a:effectLst/>
                          <a:latin typeface="Helvetica"/>
                          <a:cs typeface="Helvetica"/>
                        </a:rPr>
                        <a:t>CLN3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Helvetica"/>
                          <a:cs typeface="Helvetica"/>
                        </a:rPr>
                        <a:t>4.069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Helvetica"/>
                          <a:cs typeface="Helvetica"/>
                        </a:rPr>
                        <a:t>YOR026W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1" u="none" strike="noStrike" dirty="0">
                          <a:solidFill>
                            <a:srgbClr val="000000"/>
                          </a:solidFill>
                          <a:effectLst/>
                          <a:latin typeface="Helvetica"/>
                          <a:cs typeface="Helvetica"/>
                        </a:rPr>
                        <a:t>BUB3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Helvetica"/>
                          <a:cs typeface="Helvetica"/>
                        </a:rPr>
                        <a:t>1.807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Helvetica"/>
                          <a:cs typeface="Helvetica"/>
                        </a:rPr>
                        <a:t>YPR120C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1" u="none" strike="noStrike" dirty="0">
                          <a:solidFill>
                            <a:srgbClr val="000000"/>
                          </a:solidFill>
                          <a:effectLst/>
                          <a:latin typeface="Helvetica"/>
                          <a:cs typeface="Helvetica"/>
                        </a:rPr>
                        <a:t>CLB5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Helvetica"/>
                          <a:cs typeface="Helvetica"/>
                        </a:rPr>
                        <a:t>1.739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Helvetica"/>
                          <a:cs typeface="Helvetica"/>
                        </a:rPr>
                        <a:t>YLR039C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1" u="none" strike="noStrike" dirty="0">
                          <a:solidFill>
                            <a:srgbClr val="000000"/>
                          </a:solidFill>
                          <a:effectLst/>
                          <a:latin typeface="Helvetica"/>
                          <a:cs typeface="Helvetica"/>
                        </a:rPr>
                        <a:t>RIC1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Helvetica"/>
                          <a:cs typeface="Helvetica"/>
                        </a:rPr>
                        <a:t>3.141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Helvetica"/>
                          <a:cs typeface="Helvetica"/>
                        </a:rPr>
                        <a:t>YPR095C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1" u="none" strike="noStrike" dirty="0">
                          <a:solidFill>
                            <a:srgbClr val="000000"/>
                          </a:solidFill>
                          <a:effectLst/>
                          <a:latin typeface="Helvetica"/>
                          <a:cs typeface="Helvetica"/>
                        </a:rPr>
                        <a:t>SYT1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Helvetica"/>
                          <a:cs typeface="Helvetica"/>
                        </a:rPr>
                        <a:t>2.280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Helvetica"/>
                          <a:cs typeface="Helvetica"/>
                        </a:rPr>
                        <a:t>YPL178W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1" u="none" strike="noStrike" dirty="0">
                          <a:solidFill>
                            <a:srgbClr val="000000"/>
                          </a:solidFill>
                          <a:effectLst/>
                          <a:latin typeface="Helvetica"/>
                          <a:cs typeface="Helvetica"/>
                        </a:rPr>
                        <a:t>CBC2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Helvetica"/>
                          <a:cs typeface="Helvetica"/>
                        </a:rPr>
                        <a:t>2.916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Helvetica"/>
                          <a:cs typeface="Helvetica"/>
                        </a:rPr>
                        <a:t>YML017W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1" u="none" strike="noStrike" dirty="0">
                          <a:solidFill>
                            <a:srgbClr val="000000"/>
                          </a:solidFill>
                          <a:effectLst/>
                          <a:latin typeface="Helvetica"/>
                          <a:cs typeface="Helvetica"/>
                        </a:rPr>
                        <a:t>PSP2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Helvetica"/>
                          <a:cs typeface="Helvetica"/>
                        </a:rPr>
                        <a:t>2.442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Helvetica"/>
                          <a:cs typeface="Helvetica"/>
                        </a:rPr>
                        <a:t>YGL213C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1" u="none" strike="noStrike" dirty="0">
                          <a:solidFill>
                            <a:srgbClr val="000000"/>
                          </a:solidFill>
                          <a:effectLst/>
                          <a:latin typeface="Helvetica"/>
                          <a:cs typeface="Helvetica"/>
                        </a:rPr>
                        <a:t>SKI8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Helvetica"/>
                          <a:cs typeface="Helvetica"/>
                        </a:rPr>
                        <a:t>1.695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Helvetica"/>
                          <a:cs typeface="Helvetica"/>
                        </a:rPr>
                        <a:t>YAL013W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1" u="none" strike="noStrike" dirty="0">
                          <a:solidFill>
                            <a:srgbClr val="000000"/>
                          </a:solidFill>
                          <a:effectLst/>
                          <a:latin typeface="Helvetica"/>
                          <a:cs typeface="Helvetica"/>
                        </a:rPr>
                        <a:t>DEP1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Helvetica"/>
                          <a:cs typeface="Helvetica"/>
                        </a:rPr>
                        <a:t>2.357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Helvetica"/>
                          <a:cs typeface="Helvetica"/>
                        </a:rPr>
                        <a:t>YOR293W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1" u="none" strike="noStrike" smtClean="0">
                          <a:solidFill>
                            <a:srgbClr val="000000"/>
                          </a:solidFill>
                          <a:effectLst/>
                          <a:latin typeface="Helvetica"/>
                          <a:cs typeface="Helvetica"/>
                        </a:rPr>
                        <a:t>RPS10A</a:t>
                      </a:r>
                      <a:endParaRPr lang="en-US" sz="700" b="0" i="1" u="none" strike="noStrike" dirty="0">
                        <a:solidFill>
                          <a:srgbClr val="000000"/>
                        </a:solidFill>
                        <a:effectLst/>
                        <a:latin typeface="Helvetica"/>
                        <a:cs typeface="Helvetica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Helvetica"/>
                          <a:cs typeface="Helvetica"/>
                        </a:rPr>
                        <a:t>1.691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/>
                          <a:cs typeface="Helvetica"/>
                        </a:rPr>
                        <a:t>YDR083W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1" u="none" strike="noStrike" dirty="0">
                          <a:solidFill>
                            <a:srgbClr val="000000"/>
                          </a:solidFill>
                          <a:effectLst/>
                          <a:latin typeface="Helvetica"/>
                          <a:cs typeface="Helvetica"/>
                        </a:rPr>
                        <a:t>RRP8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/>
                          <a:cs typeface="Helvetica"/>
                        </a:rPr>
                        <a:t>1.461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-5479" y="13596"/>
            <a:ext cx="3424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Helvetica"/>
                <a:cs typeface="Helvetica"/>
              </a:rPr>
              <a:t>Supplementary file </a:t>
            </a:r>
            <a:r>
              <a:rPr lang="en-US" sz="800" dirty="0" smtClean="0">
                <a:latin typeface="Helvetica"/>
                <a:cs typeface="Helvetica"/>
              </a:rPr>
              <a:t>1  </a:t>
            </a:r>
            <a:r>
              <a:rPr lang="en-US" sz="800" dirty="0" smtClean="0">
                <a:latin typeface="Helvetica"/>
                <a:cs typeface="Helvetica"/>
              </a:rPr>
              <a:t>List of confirmed mutants from the HCM-based</a:t>
            </a:r>
          </a:p>
          <a:p>
            <a:r>
              <a:rPr lang="en-US" sz="800" dirty="0" smtClean="0">
                <a:latin typeface="Helvetica"/>
                <a:cs typeface="Helvetica"/>
              </a:rPr>
              <a:t>screen that have increased Class 3 cells </a:t>
            </a:r>
            <a:endParaRPr lang="en-US" sz="8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446975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9323</TotalTime>
  <Words>77</Words>
  <Application>Microsoft Macintosh PowerPoint</Application>
  <PresentationFormat>On-screen Show (4:3)</PresentationFormat>
  <Paragraphs>53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Gu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Nyström</dc:creator>
  <cp:lastModifiedBy>Junsheng Yang</cp:lastModifiedBy>
  <cp:revision>1208</cp:revision>
  <cp:lastPrinted>2014-10-20T06:32:57Z</cp:lastPrinted>
  <dcterms:created xsi:type="dcterms:W3CDTF">2013-02-25T19:20:10Z</dcterms:created>
  <dcterms:modified xsi:type="dcterms:W3CDTF">2015-10-01T03:59:52Z</dcterms:modified>
</cp:coreProperties>
</file>