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313" r:id="rId2"/>
    <p:sldId id="331" r:id="rId3"/>
    <p:sldId id="292" r:id="rId4"/>
    <p:sldId id="293" r:id="rId5"/>
    <p:sldId id="294" r:id="rId6"/>
    <p:sldId id="295" r:id="rId7"/>
    <p:sldId id="296" r:id="rId8"/>
    <p:sldId id="297" r:id="rId9"/>
    <p:sldId id="298" r:id="rId10"/>
    <p:sldId id="327" r:id="rId11"/>
    <p:sldId id="302" r:id="rId12"/>
    <p:sldId id="321" r:id="rId13"/>
    <p:sldId id="303" r:id="rId14"/>
    <p:sldId id="328" r:id="rId15"/>
    <p:sldId id="329" r:id="rId16"/>
    <p:sldId id="330" r:id="rId17"/>
    <p:sldId id="314" r:id="rId18"/>
  </p:sldIdLst>
  <p:sldSz cx="12192000" cy="6858000"/>
  <p:notesSz cx="6858000" cy="9144000"/>
  <p:defaultTextStyle>
    <a:defPPr>
      <a:defRPr lang="en-MM"/>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79"/>
    <p:restoredTop sz="94651"/>
  </p:normalViewPr>
  <p:slideViewPr>
    <p:cSldViewPr snapToGrid="0">
      <p:cViewPr varScale="1">
        <p:scale>
          <a:sx n="145" d="100"/>
          <a:sy n="145" d="100"/>
        </p:scale>
        <p:origin x="208"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M"/>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2A651C-24B2-094F-94B3-F5C35BCB760F}" type="datetimeFigureOut">
              <a:rPr lang="en-MM" smtClean="0"/>
              <a:t>23/10/2023</a:t>
            </a:fld>
            <a:endParaRPr lang="en-MM"/>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M"/>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M"/>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M"/>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6B8DF5-064E-3A4C-B5FE-B4F4E0BDDFE0}" type="slidenum">
              <a:rPr lang="en-MM" smtClean="0"/>
              <a:t>‹#›</a:t>
            </a:fld>
            <a:endParaRPr lang="en-MM"/>
          </a:p>
        </p:txBody>
      </p:sp>
    </p:spTree>
    <p:extLst>
      <p:ext uri="{BB962C8B-B14F-4D97-AF65-F5344CB8AC3E}">
        <p14:creationId xmlns:p14="http://schemas.microsoft.com/office/powerpoint/2010/main" val="2820694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M"/>
          </a:p>
        </p:txBody>
      </p:sp>
      <p:sp>
        <p:nvSpPr>
          <p:cNvPr id="4" name="Slide Number Placeholder 3"/>
          <p:cNvSpPr>
            <a:spLocks noGrp="1"/>
          </p:cNvSpPr>
          <p:nvPr>
            <p:ph type="sldNum" sz="quarter" idx="5"/>
          </p:nvPr>
        </p:nvSpPr>
        <p:spPr/>
        <p:txBody>
          <a:bodyPr/>
          <a:lstStyle/>
          <a:p>
            <a:fld id="{3BD52C0B-AFE3-914D-A2C6-69F35CB9AF28}" type="slidenum">
              <a:rPr lang="en-MM" smtClean="0"/>
              <a:t>1</a:t>
            </a:fld>
            <a:endParaRPr lang="en-MM"/>
          </a:p>
        </p:txBody>
      </p:sp>
    </p:spTree>
    <p:extLst>
      <p:ext uri="{BB962C8B-B14F-4D97-AF65-F5344CB8AC3E}">
        <p14:creationId xmlns:p14="http://schemas.microsoft.com/office/powerpoint/2010/main" val="3946671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EACBA-D9AD-7CFB-E9AC-D1A11AAF8E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M"/>
          </a:p>
        </p:txBody>
      </p:sp>
      <p:sp>
        <p:nvSpPr>
          <p:cNvPr id="3" name="Subtitle 2">
            <a:extLst>
              <a:ext uri="{FF2B5EF4-FFF2-40B4-BE49-F238E27FC236}">
                <a16:creationId xmlns:a16="http://schemas.microsoft.com/office/drawing/2014/main" id="{0ACE213B-8210-7B9F-6BD1-E7902EFB6A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M"/>
          </a:p>
        </p:txBody>
      </p:sp>
      <p:sp>
        <p:nvSpPr>
          <p:cNvPr id="4" name="Date Placeholder 3">
            <a:extLst>
              <a:ext uri="{FF2B5EF4-FFF2-40B4-BE49-F238E27FC236}">
                <a16:creationId xmlns:a16="http://schemas.microsoft.com/office/drawing/2014/main" id="{245E9001-4887-E909-AAD2-1F27AA6B9FCA}"/>
              </a:ext>
            </a:extLst>
          </p:cNvPr>
          <p:cNvSpPr>
            <a:spLocks noGrp="1"/>
          </p:cNvSpPr>
          <p:nvPr>
            <p:ph type="dt" sz="half" idx="10"/>
          </p:nvPr>
        </p:nvSpPr>
        <p:spPr/>
        <p:txBody>
          <a:bodyPr/>
          <a:lstStyle/>
          <a:p>
            <a:fld id="{CC056411-C6EA-B845-ADBA-D54C16258785}" type="datetimeFigureOut">
              <a:rPr lang="en-MM" smtClean="0"/>
              <a:t>23/10/2023</a:t>
            </a:fld>
            <a:endParaRPr lang="en-MM"/>
          </a:p>
        </p:txBody>
      </p:sp>
      <p:sp>
        <p:nvSpPr>
          <p:cNvPr id="5" name="Footer Placeholder 4">
            <a:extLst>
              <a:ext uri="{FF2B5EF4-FFF2-40B4-BE49-F238E27FC236}">
                <a16:creationId xmlns:a16="http://schemas.microsoft.com/office/drawing/2014/main" id="{9CD19C4D-F5B1-274D-B710-E7313535AA72}"/>
              </a:ext>
            </a:extLst>
          </p:cNvPr>
          <p:cNvSpPr>
            <a:spLocks noGrp="1"/>
          </p:cNvSpPr>
          <p:nvPr>
            <p:ph type="ftr" sz="quarter" idx="11"/>
          </p:nvPr>
        </p:nvSpPr>
        <p:spPr/>
        <p:txBody>
          <a:bodyPr/>
          <a:lstStyle/>
          <a:p>
            <a:endParaRPr lang="en-MM"/>
          </a:p>
        </p:txBody>
      </p:sp>
      <p:sp>
        <p:nvSpPr>
          <p:cNvPr id="6" name="Slide Number Placeholder 5">
            <a:extLst>
              <a:ext uri="{FF2B5EF4-FFF2-40B4-BE49-F238E27FC236}">
                <a16:creationId xmlns:a16="http://schemas.microsoft.com/office/drawing/2014/main" id="{AFDD6461-B55A-3F31-D6BA-8789A07A412E}"/>
              </a:ext>
            </a:extLst>
          </p:cNvPr>
          <p:cNvSpPr>
            <a:spLocks noGrp="1"/>
          </p:cNvSpPr>
          <p:nvPr>
            <p:ph type="sldNum" sz="quarter" idx="12"/>
          </p:nvPr>
        </p:nvSpPr>
        <p:spPr/>
        <p:txBody>
          <a:bodyPr/>
          <a:lstStyle/>
          <a:p>
            <a:fld id="{81803C09-7A54-3740-8F6E-84D7A927EE93}" type="slidenum">
              <a:rPr lang="en-MM" smtClean="0"/>
              <a:t>‹#›</a:t>
            </a:fld>
            <a:endParaRPr lang="en-MM"/>
          </a:p>
        </p:txBody>
      </p:sp>
    </p:spTree>
    <p:extLst>
      <p:ext uri="{BB962C8B-B14F-4D97-AF65-F5344CB8AC3E}">
        <p14:creationId xmlns:p14="http://schemas.microsoft.com/office/powerpoint/2010/main" val="206338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2DE3A-FDD7-4F10-5C10-FEA8C07C023F}"/>
              </a:ext>
            </a:extLst>
          </p:cNvPr>
          <p:cNvSpPr>
            <a:spLocks noGrp="1"/>
          </p:cNvSpPr>
          <p:nvPr>
            <p:ph type="title"/>
          </p:nvPr>
        </p:nvSpPr>
        <p:spPr/>
        <p:txBody>
          <a:bodyPr/>
          <a:lstStyle/>
          <a:p>
            <a:r>
              <a:rPr lang="en-US"/>
              <a:t>Click to edit Master title style</a:t>
            </a:r>
            <a:endParaRPr lang="en-MM"/>
          </a:p>
        </p:txBody>
      </p:sp>
      <p:sp>
        <p:nvSpPr>
          <p:cNvPr id="3" name="Vertical Text Placeholder 2">
            <a:extLst>
              <a:ext uri="{FF2B5EF4-FFF2-40B4-BE49-F238E27FC236}">
                <a16:creationId xmlns:a16="http://schemas.microsoft.com/office/drawing/2014/main" id="{6F5EF360-AB72-FC61-B5B9-173EE31311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M"/>
          </a:p>
        </p:txBody>
      </p:sp>
      <p:sp>
        <p:nvSpPr>
          <p:cNvPr id="4" name="Date Placeholder 3">
            <a:extLst>
              <a:ext uri="{FF2B5EF4-FFF2-40B4-BE49-F238E27FC236}">
                <a16:creationId xmlns:a16="http://schemas.microsoft.com/office/drawing/2014/main" id="{77E795BA-E882-772A-4259-DC3A13A358E1}"/>
              </a:ext>
            </a:extLst>
          </p:cNvPr>
          <p:cNvSpPr>
            <a:spLocks noGrp="1"/>
          </p:cNvSpPr>
          <p:nvPr>
            <p:ph type="dt" sz="half" idx="10"/>
          </p:nvPr>
        </p:nvSpPr>
        <p:spPr/>
        <p:txBody>
          <a:bodyPr/>
          <a:lstStyle/>
          <a:p>
            <a:fld id="{CC056411-C6EA-B845-ADBA-D54C16258785}" type="datetimeFigureOut">
              <a:rPr lang="en-MM" smtClean="0"/>
              <a:t>23/10/2023</a:t>
            </a:fld>
            <a:endParaRPr lang="en-MM"/>
          </a:p>
        </p:txBody>
      </p:sp>
      <p:sp>
        <p:nvSpPr>
          <p:cNvPr id="5" name="Footer Placeholder 4">
            <a:extLst>
              <a:ext uri="{FF2B5EF4-FFF2-40B4-BE49-F238E27FC236}">
                <a16:creationId xmlns:a16="http://schemas.microsoft.com/office/drawing/2014/main" id="{8E7EBD60-4563-0686-341E-6EDB5C5C190A}"/>
              </a:ext>
            </a:extLst>
          </p:cNvPr>
          <p:cNvSpPr>
            <a:spLocks noGrp="1"/>
          </p:cNvSpPr>
          <p:nvPr>
            <p:ph type="ftr" sz="quarter" idx="11"/>
          </p:nvPr>
        </p:nvSpPr>
        <p:spPr/>
        <p:txBody>
          <a:bodyPr/>
          <a:lstStyle/>
          <a:p>
            <a:endParaRPr lang="en-MM"/>
          </a:p>
        </p:txBody>
      </p:sp>
      <p:sp>
        <p:nvSpPr>
          <p:cNvPr id="6" name="Slide Number Placeholder 5">
            <a:extLst>
              <a:ext uri="{FF2B5EF4-FFF2-40B4-BE49-F238E27FC236}">
                <a16:creationId xmlns:a16="http://schemas.microsoft.com/office/drawing/2014/main" id="{1BD0B1E0-3B5F-D1B5-2C3D-54F3B93298B8}"/>
              </a:ext>
            </a:extLst>
          </p:cNvPr>
          <p:cNvSpPr>
            <a:spLocks noGrp="1"/>
          </p:cNvSpPr>
          <p:nvPr>
            <p:ph type="sldNum" sz="quarter" idx="12"/>
          </p:nvPr>
        </p:nvSpPr>
        <p:spPr/>
        <p:txBody>
          <a:bodyPr/>
          <a:lstStyle/>
          <a:p>
            <a:fld id="{81803C09-7A54-3740-8F6E-84D7A927EE93}" type="slidenum">
              <a:rPr lang="en-MM" smtClean="0"/>
              <a:t>‹#›</a:t>
            </a:fld>
            <a:endParaRPr lang="en-MM"/>
          </a:p>
        </p:txBody>
      </p:sp>
    </p:spTree>
    <p:extLst>
      <p:ext uri="{BB962C8B-B14F-4D97-AF65-F5344CB8AC3E}">
        <p14:creationId xmlns:p14="http://schemas.microsoft.com/office/powerpoint/2010/main" val="4251322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3C1820-70C7-34FA-91F2-CAE17C04EC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M"/>
          </a:p>
        </p:txBody>
      </p:sp>
      <p:sp>
        <p:nvSpPr>
          <p:cNvPr id="3" name="Vertical Text Placeholder 2">
            <a:extLst>
              <a:ext uri="{FF2B5EF4-FFF2-40B4-BE49-F238E27FC236}">
                <a16:creationId xmlns:a16="http://schemas.microsoft.com/office/drawing/2014/main" id="{FCFA89F9-4818-474D-1FE8-BE61A8C500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M"/>
          </a:p>
        </p:txBody>
      </p:sp>
      <p:sp>
        <p:nvSpPr>
          <p:cNvPr id="4" name="Date Placeholder 3">
            <a:extLst>
              <a:ext uri="{FF2B5EF4-FFF2-40B4-BE49-F238E27FC236}">
                <a16:creationId xmlns:a16="http://schemas.microsoft.com/office/drawing/2014/main" id="{1584CEDC-E01A-EE3C-6192-4A0CDA5C6C6C}"/>
              </a:ext>
            </a:extLst>
          </p:cNvPr>
          <p:cNvSpPr>
            <a:spLocks noGrp="1"/>
          </p:cNvSpPr>
          <p:nvPr>
            <p:ph type="dt" sz="half" idx="10"/>
          </p:nvPr>
        </p:nvSpPr>
        <p:spPr/>
        <p:txBody>
          <a:bodyPr/>
          <a:lstStyle/>
          <a:p>
            <a:fld id="{CC056411-C6EA-B845-ADBA-D54C16258785}" type="datetimeFigureOut">
              <a:rPr lang="en-MM" smtClean="0"/>
              <a:t>23/10/2023</a:t>
            </a:fld>
            <a:endParaRPr lang="en-MM"/>
          </a:p>
        </p:txBody>
      </p:sp>
      <p:sp>
        <p:nvSpPr>
          <p:cNvPr id="5" name="Footer Placeholder 4">
            <a:extLst>
              <a:ext uri="{FF2B5EF4-FFF2-40B4-BE49-F238E27FC236}">
                <a16:creationId xmlns:a16="http://schemas.microsoft.com/office/drawing/2014/main" id="{559FB742-3D04-E54D-B9D4-CB3F8B2B90DF}"/>
              </a:ext>
            </a:extLst>
          </p:cNvPr>
          <p:cNvSpPr>
            <a:spLocks noGrp="1"/>
          </p:cNvSpPr>
          <p:nvPr>
            <p:ph type="ftr" sz="quarter" idx="11"/>
          </p:nvPr>
        </p:nvSpPr>
        <p:spPr/>
        <p:txBody>
          <a:bodyPr/>
          <a:lstStyle/>
          <a:p>
            <a:endParaRPr lang="en-MM"/>
          </a:p>
        </p:txBody>
      </p:sp>
      <p:sp>
        <p:nvSpPr>
          <p:cNvPr id="6" name="Slide Number Placeholder 5">
            <a:extLst>
              <a:ext uri="{FF2B5EF4-FFF2-40B4-BE49-F238E27FC236}">
                <a16:creationId xmlns:a16="http://schemas.microsoft.com/office/drawing/2014/main" id="{D1F0C860-DFFF-3071-88DE-487EDA54F980}"/>
              </a:ext>
            </a:extLst>
          </p:cNvPr>
          <p:cNvSpPr>
            <a:spLocks noGrp="1"/>
          </p:cNvSpPr>
          <p:nvPr>
            <p:ph type="sldNum" sz="quarter" idx="12"/>
          </p:nvPr>
        </p:nvSpPr>
        <p:spPr/>
        <p:txBody>
          <a:bodyPr/>
          <a:lstStyle/>
          <a:p>
            <a:fld id="{81803C09-7A54-3740-8F6E-84D7A927EE93}" type="slidenum">
              <a:rPr lang="en-MM" smtClean="0"/>
              <a:t>‹#›</a:t>
            </a:fld>
            <a:endParaRPr lang="en-MM"/>
          </a:p>
        </p:txBody>
      </p:sp>
    </p:spTree>
    <p:extLst>
      <p:ext uri="{BB962C8B-B14F-4D97-AF65-F5344CB8AC3E}">
        <p14:creationId xmlns:p14="http://schemas.microsoft.com/office/powerpoint/2010/main" val="1248519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FC7BF-1257-D9DA-E46E-1F76DFA1B8B9}"/>
              </a:ext>
            </a:extLst>
          </p:cNvPr>
          <p:cNvSpPr>
            <a:spLocks noGrp="1"/>
          </p:cNvSpPr>
          <p:nvPr>
            <p:ph type="title"/>
          </p:nvPr>
        </p:nvSpPr>
        <p:spPr/>
        <p:txBody>
          <a:bodyPr/>
          <a:lstStyle/>
          <a:p>
            <a:r>
              <a:rPr lang="en-US"/>
              <a:t>Click to edit Master title style</a:t>
            </a:r>
            <a:endParaRPr lang="en-MM"/>
          </a:p>
        </p:txBody>
      </p:sp>
      <p:sp>
        <p:nvSpPr>
          <p:cNvPr id="3" name="Content Placeholder 2">
            <a:extLst>
              <a:ext uri="{FF2B5EF4-FFF2-40B4-BE49-F238E27FC236}">
                <a16:creationId xmlns:a16="http://schemas.microsoft.com/office/drawing/2014/main" id="{29CFC75C-E6A1-B8AD-0FC5-0C5C81E202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M"/>
          </a:p>
        </p:txBody>
      </p:sp>
      <p:sp>
        <p:nvSpPr>
          <p:cNvPr id="4" name="Date Placeholder 3">
            <a:extLst>
              <a:ext uri="{FF2B5EF4-FFF2-40B4-BE49-F238E27FC236}">
                <a16:creationId xmlns:a16="http://schemas.microsoft.com/office/drawing/2014/main" id="{4F76F4FA-D22F-DC8C-6F8C-A2217CBF8E9F}"/>
              </a:ext>
            </a:extLst>
          </p:cNvPr>
          <p:cNvSpPr>
            <a:spLocks noGrp="1"/>
          </p:cNvSpPr>
          <p:nvPr>
            <p:ph type="dt" sz="half" idx="10"/>
          </p:nvPr>
        </p:nvSpPr>
        <p:spPr/>
        <p:txBody>
          <a:bodyPr/>
          <a:lstStyle/>
          <a:p>
            <a:fld id="{CC056411-C6EA-B845-ADBA-D54C16258785}" type="datetimeFigureOut">
              <a:rPr lang="en-MM" smtClean="0"/>
              <a:t>23/10/2023</a:t>
            </a:fld>
            <a:endParaRPr lang="en-MM"/>
          </a:p>
        </p:txBody>
      </p:sp>
      <p:sp>
        <p:nvSpPr>
          <p:cNvPr id="5" name="Footer Placeholder 4">
            <a:extLst>
              <a:ext uri="{FF2B5EF4-FFF2-40B4-BE49-F238E27FC236}">
                <a16:creationId xmlns:a16="http://schemas.microsoft.com/office/drawing/2014/main" id="{5C86FC62-7B78-6A5C-2B39-5E5F8EDA26E7}"/>
              </a:ext>
            </a:extLst>
          </p:cNvPr>
          <p:cNvSpPr>
            <a:spLocks noGrp="1"/>
          </p:cNvSpPr>
          <p:nvPr>
            <p:ph type="ftr" sz="quarter" idx="11"/>
          </p:nvPr>
        </p:nvSpPr>
        <p:spPr/>
        <p:txBody>
          <a:bodyPr/>
          <a:lstStyle/>
          <a:p>
            <a:endParaRPr lang="en-MM"/>
          </a:p>
        </p:txBody>
      </p:sp>
      <p:sp>
        <p:nvSpPr>
          <p:cNvPr id="6" name="Slide Number Placeholder 5">
            <a:extLst>
              <a:ext uri="{FF2B5EF4-FFF2-40B4-BE49-F238E27FC236}">
                <a16:creationId xmlns:a16="http://schemas.microsoft.com/office/drawing/2014/main" id="{21B9AD80-075B-9621-B3EC-C7D45F33E398}"/>
              </a:ext>
            </a:extLst>
          </p:cNvPr>
          <p:cNvSpPr>
            <a:spLocks noGrp="1"/>
          </p:cNvSpPr>
          <p:nvPr>
            <p:ph type="sldNum" sz="quarter" idx="12"/>
          </p:nvPr>
        </p:nvSpPr>
        <p:spPr/>
        <p:txBody>
          <a:bodyPr/>
          <a:lstStyle/>
          <a:p>
            <a:fld id="{81803C09-7A54-3740-8F6E-84D7A927EE93}" type="slidenum">
              <a:rPr lang="en-MM" smtClean="0"/>
              <a:t>‹#›</a:t>
            </a:fld>
            <a:endParaRPr lang="en-MM"/>
          </a:p>
        </p:txBody>
      </p:sp>
    </p:spTree>
    <p:extLst>
      <p:ext uri="{BB962C8B-B14F-4D97-AF65-F5344CB8AC3E}">
        <p14:creationId xmlns:p14="http://schemas.microsoft.com/office/powerpoint/2010/main" val="2250308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06342-969F-B119-8899-9F779DC97C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M"/>
          </a:p>
        </p:txBody>
      </p:sp>
      <p:sp>
        <p:nvSpPr>
          <p:cNvPr id="3" name="Text Placeholder 2">
            <a:extLst>
              <a:ext uri="{FF2B5EF4-FFF2-40B4-BE49-F238E27FC236}">
                <a16:creationId xmlns:a16="http://schemas.microsoft.com/office/drawing/2014/main" id="{B4FFA0C0-08BD-177A-8095-D62E3D2867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D009A7-8408-9A39-E15E-AB1377035869}"/>
              </a:ext>
            </a:extLst>
          </p:cNvPr>
          <p:cNvSpPr>
            <a:spLocks noGrp="1"/>
          </p:cNvSpPr>
          <p:nvPr>
            <p:ph type="dt" sz="half" idx="10"/>
          </p:nvPr>
        </p:nvSpPr>
        <p:spPr/>
        <p:txBody>
          <a:bodyPr/>
          <a:lstStyle/>
          <a:p>
            <a:fld id="{CC056411-C6EA-B845-ADBA-D54C16258785}" type="datetimeFigureOut">
              <a:rPr lang="en-MM" smtClean="0"/>
              <a:t>23/10/2023</a:t>
            </a:fld>
            <a:endParaRPr lang="en-MM"/>
          </a:p>
        </p:txBody>
      </p:sp>
      <p:sp>
        <p:nvSpPr>
          <p:cNvPr id="5" name="Footer Placeholder 4">
            <a:extLst>
              <a:ext uri="{FF2B5EF4-FFF2-40B4-BE49-F238E27FC236}">
                <a16:creationId xmlns:a16="http://schemas.microsoft.com/office/drawing/2014/main" id="{A70A1DD6-F052-4024-ADAA-40F9FB334692}"/>
              </a:ext>
            </a:extLst>
          </p:cNvPr>
          <p:cNvSpPr>
            <a:spLocks noGrp="1"/>
          </p:cNvSpPr>
          <p:nvPr>
            <p:ph type="ftr" sz="quarter" idx="11"/>
          </p:nvPr>
        </p:nvSpPr>
        <p:spPr/>
        <p:txBody>
          <a:bodyPr/>
          <a:lstStyle/>
          <a:p>
            <a:endParaRPr lang="en-MM"/>
          </a:p>
        </p:txBody>
      </p:sp>
      <p:sp>
        <p:nvSpPr>
          <p:cNvPr id="6" name="Slide Number Placeholder 5">
            <a:extLst>
              <a:ext uri="{FF2B5EF4-FFF2-40B4-BE49-F238E27FC236}">
                <a16:creationId xmlns:a16="http://schemas.microsoft.com/office/drawing/2014/main" id="{E53EBC76-947E-70E8-64F1-F740775C6B4E}"/>
              </a:ext>
            </a:extLst>
          </p:cNvPr>
          <p:cNvSpPr>
            <a:spLocks noGrp="1"/>
          </p:cNvSpPr>
          <p:nvPr>
            <p:ph type="sldNum" sz="quarter" idx="12"/>
          </p:nvPr>
        </p:nvSpPr>
        <p:spPr/>
        <p:txBody>
          <a:bodyPr/>
          <a:lstStyle/>
          <a:p>
            <a:fld id="{81803C09-7A54-3740-8F6E-84D7A927EE93}" type="slidenum">
              <a:rPr lang="en-MM" smtClean="0"/>
              <a:t>‹#›</a:t>
            </a:fld>
            <a:endParaRPr lang="en-MM"/>
          </a:p>
        </p:txBody>
      </p:sp>
    </p:spTree>
    <p:extLst>
      <p:ext uri="{BB962C8B-B14F-4D97-AF65-F5344CB8AC3E}">
        <p14:creationId xmlns:p14="http://schemas.microsoft.com/office/powerpoint/2010/main" val="3587631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4F9D7-BE62-C3A8-74CF-971CC7D9C910}"/>
              </a:ext>
            </a:extLst>
          </p:cNvPr>
          <p:cNvSpPr>
            <a:spLocks noGrp="1"/>
          </p:cNvSpPr>
          <p:nvPr>
            <p:ph type="title"/>
          </p:nvPr>
        </p:nvSpPr>
        <p:spPr/>
        <p:txBody>
          <a:bodyPr/>
          <a:lstStyle/>
          <a:p>
            <a:r>
              <a:rPr lang="en-US"/>
              <a:t>Click to edit Master title style</a:t>
            </a:r>
            <a:endParaRPr lang="en-MM"/>
          </a:p>
        </p:txBody>
      </p:sp>
      <p:sp>
        <p:nvSpPr>
          <p:cNvPr id="3" name="Content Placeholder 2">
            <a:extLst>
              <a:ext uri="{FF2B5EF4-FFF2-40B4-BE49-F238E27FC236}">
                <a16:creationId xmlns:a16="http://schemas.microsoft.com/office/drawing/2014/main" id="{2E838077-83A2-698D-1829-8CE120AC13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M"/>
          </a:p>
        </p:txBody>
      </p:sp>
      <p:sp>
        <p:nvSpPr>
          <p:cNvPr id="4" name="Content Placeholder 3">
            <a:extLst>
              <a:ext uri="{FF2B5EF4-FFF2-40B4-BE49-F238E27FC236}">
                <a16:creationId xmlns:a16="http://schemas.microsoft.com/office/drawing/2014/main" id="{424F7911-C739-422E-CDEC-F8CB21795F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M"/>
          </a:p>
        </p:txBody>
      </p:sp>
      <p:sp>
        <p:nvSpPr>
          <p:cNvPr id="5" name="Date Placeholder 4">
            <a:extLst>
              <a:ext uri="{FF2B5EF4-FFF2-40B4-BE49-F238E27FC236}">
                <a16:creationId xmlns:a16="http://schemas.microsoft.com/office/drawing/2014/main" id="{B90255F8-9EB4-30D4-C7EA-5CCEE151BA1F}"/>
              </a:ext>
            </a:extLst>
          </p:cNvPr>
          <p:cNvSpPr>
            <a:spLocks noGrp="1"/>
          </p:cNvSpPr>
          <p:nvPr>
            <p:ph type="dt" sz="half" idx="10"/>
          </p:nvPr>
        </p:nvSpPr>
        <p:spPr/>
        <p:txBody>
          <a:bodyPr/>
          <a:lstStyle/>
          <a:p>
            <a:fld id="{CC056411-C6EA-B845-ADBA-D54C16258785}" type="datetimeFigureOut">
              <a:rPr lang="en-MM" smtClean="0"/>
              <a:t>23/10/2023</a:t>
            </a:fld>
            <a:endParaRPr lang="en-MM"/>
          </a:p>
        </p:txBody>
      </p:sp>
      <p:sp>
        <p:nvSpPr>
          <p:cNvPr id="6" name="Footer Placeholder 5">
            <a:extLst>
              <a:ext uri="{FF2B5EF4-FFF2-40B4-BE49-F238E27FC236}">
                <a16:creationId xmlns:a16="http://schemas.microsoft.com/office/drawing/2014/main" id="{0AF60A2F-0991-2E34-46F5-91FE9B2EC297}"/>
              </a:ext>
            </a:extLst>
          </p:cNvPr>
          <p:cNvSpPr>
            <a:spLocks noGrp="1"/>
          </p:cNvSpPr>
          <p:nvPr>
            <p:ph type="ftr" sz="quarter" idx="11"/>
          </p:nvPr>
        </p:nvSpPr>
        <p:spPr/>
        <p:txBody>
          <a:bodyPr/>
          <a:lstStyle/>
          <a:p>
            <a:endParaRPr lang="en-MM"/>
          </a:p>
        </p:txBody>
      </p:sp>
      <p:sp>
        <p:nvSpPr>
          <p:cNvPr id="7" name="Slide Number Placeholder 6">
            <a:extLst>
              <a:ext uri="{FF2B5EF4-FFF2-40B4-BE49-F238E27FC236}">
                <a16:creationId xmlns:a16="http://schemas.microsoft.com/office/drawing/2014/main" id="{5C48F1F0-DD9E-440C-3403-B7648CB7DF99}"/>
              </a:ext>
            </a:extLst>
          </p:cNvPr>
          <p:cNvSpPr>
            <a:spLocks noGrp="1"/>
          </p:cNvSpPr>
          <p:nvPr>
            <p:ph type="sldNum" sz="quarter" idx="12"/>
          </p:nvPr>
        </p:nvSpPr>
        <p:spPr/>
        <p:txBody>
          <a:bodyPr/>
          <a:lstStyle/>
          <a:p>
            <a:fld id="{81803C09-7A54-3740-8F6E-84D7A927EE93}" type="slidenum">
              <a:rPr lang="en-MM" smtClean="0"/>
              <a:t>‹#›</a:t>
            </a:fld>
            <a:endParaRPr lang="en-MM"/>
          </a:p>
        </p:txBody>
      </p:sp>
    </p:spTree>
    <p:extLst>
      <p:ext uri="{BB962C8B-B14F-4D97-AF65-F5344CB8AC3E}">
        <p14:creationId xmlns:p14="http://schemas.microsoft.com/office/powerpoint/2010/main" val="1690123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EBD36-1532-B4BC-625B-53262158CB95}"/>
              </a:ext>
            </a:extLst>
          </p:cNvPr>
          <p:cNvSpPr>
            <a:spLocks noGrp="1"/>
          </p:cNvSpPr>
          <p:nvPr>
            <p:ph type="title"/>
          </p:nvPr>
        </p:nvSpPr>
        <p:spPr>
          <a:xfrm>
            <a:off x="839788" y="365125"/>
            <a:ext cx="10515600" cy="1325563"/>
          </a:xfrm>
        </p:spPr>
        <p:txBody>
          <a:bodyPr/>
          <a:lstStyle/>
          <a:p>
            <a:r>
              <a:rPr lang="en-US"/>
              <a:t>Click to edit Master title style</a:t>
            </a:r>
            <a:endParaRPr lang="en-MM"/>
          </a:p>
        </p:txBody>
      </p:sp>
      <p:sp>
        <p:nvSpPr>
          <p:cNvPr id="3" name="Text Placeholder 2">
            <a:extLst>
              <a:ext uri="{FF2B5EF4-FFF2-40B4-BE49-F238E27FC236}">
                <a16:creationId xmlns:a16="http://schemas.microsoft.com/office/drawing/2014/main" id="{F7443F7D-1656-16C1-FB5E-3C2309FEA2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25C9F4-CB86-AFD7-2F54-500FAC451E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M"/>
          </a:p>
        </p:txBody>
      </p:sp>
      <p:sp>
        <p:nvSpPr>
          <p:cNvPr id="5" name="Text Placeholder 4">
            <a:extLst>
              <a:ext uri="{FF2B5EF4-FFF2-40B4-BE49-F238E27FC236}">
                <a16:creationId xmlns:a16="http://schemas.microsoft.com/office/drawing/2014/main" id="{231D6EB1-9492-205C-C409-FC2F822E46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913542-FE43-D658-28EB-FD1A55253A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M"/>
          </a:p>
        </p:txBody>
      </p:sp>
      <p:sp>
        <p:nvSpPr>
          <p:cNvPr id="7" name="Date Placeholder 6">
            <a:extLst>
              <a:ext uri="{FF2B5EF4-FFF2-40B4-BE49-F238E27FC236}">
                <a16:creationId xmlns:a16="http://schemas.microsoft.com/office/drawing/2014/main" id="{ADAA4B46-33DC-7A8D-380F-E531F2370939}"/>
              </a:ext>
            </a:extLst>
          </p:cNvPr>
          <p:cNvSpPr>
            <a:spLocks noGrp="1"/>
          </p:cNvSpPr>
          <p:nvPr>
            <p:ph type="dt" sz="half" idx="10"/>
          </p:nvPr>
        </p:nvSpPr>
        <p:spPr/>
        <p:txBody>
          <a:bodyPr/>
          <a:lstStyle/>
          <a:p>
            <a:fld id="{CC056411-C6EA-B845-ADBA-D54C16258785}" type="datetimeFigureOut">
              <a:rPr lang="en-MM" smtClean="0"/>
              <a:t>23/10/2023</a:t>
            </a:fld>
            <a:endParaRPr lang="en-MM"/>
          </a:p>
        </p:txBody>
      </p:sp>
      <p:sp>
        <p:nvSpPr>
          <p:cNvPr id="8" name="Footer Placeholder 7">
            <a:extLst>
              <a:ext uri="{FF2B5EF4-FFF2-40B4-BE49-F238E27FC236}">
                <a16:creationId xmlns:a16="http://schemas.microsoft.com/office/drawing/2014/main" id="{24C1867C-A681-24E2-0EDF-4157BA7F9B85}"/>
              </a:ext>
            </a:extLst>
          </p:cNvPr>
          <p:cNvSpPr>
            <a:spLocks noGrp="1"/>
          </p:cNvSpPr>
          <p:nvPr>
            <p:ph type="ftr" sz="quarter" idx="11"/>
          </p:nvPr>
        </p:nvSpPr>
        <p:spPr/>
        <p:txBody>
          <a:bodyPr/>
          <a:lstStyle/>
          <a:p>
            <a:endParaRPr lang="en-MM"/>
          </a:p>
        </p:txBody>
      </p:sp>
      <p:sp>
        <p:nvSpPr>
          <p:cNvPr id="9" name="Slide Number Placeholder 8">
            <a:extLst>
              <a:ext uri="{FF2B5EF4-FFF2-40B4-BE49-F238E27FC236}">
                <a16:creationId xmlns:a16="http://schemas.microsoft.com/office/drawing/2014/main" id="{2F638275-2260-249D-40C6-EC588104A575}"/>
              </a:ext>
            </a:extLst>
          </p:cNvPr>
          <p:cNvSpPr>
            <a:spLocks noGrp="1"/>
          </p:cNvSpPr>
          <p:nvPr>
            <p:ph type="sldNum" sz="quarter" idx="12"/>
          </p:nvPr>
        </p:nvSpPr>
        <p:spPr/>
        <p:txBody>
          <a:bodyPr/>
          <a:lstStyle/>
          <a:p>
            <a:fld id="{81803C09-7A54-3740-8F6E-84D7A927EE93}" type="slidenum">
              <a:rPr lang="en-MM" smtClean="0"/>
              <a:t>‹#›</a:t>
            </a:fld>
            <a:endParaRPr lang="en-MM"/>
          </a:p>
        </p:txBody>
      </p:sp>
    </p:spTree>
    <p:extLst>
      <p:ext uri="{BB962C8B-B14F-4D97-AF65-F5344CB8AC3E}">
        <p14:creationId xmlns:p14="http://schemas.microsoft.com/office/powerpoint/2010/main" val="4003941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95393-44C7-F557-09D6-2E6F724BA345}"/>
              </a:ext>
            </a:extLst>
          </p:cNvPr>
          <p:cNvSpPr>
            <a:spLocks noGrp="1"/>
          </p:cNvSpPr>
          <p:nvPr>
            <p:ph type="title"/>
          </p:nvPr>
        </p:nvSpPr>
        <p:spPr/>
        <p:txBody>
          <a:bodyPr/>
          <a:lstStyle/>
          <a:p>
            <a:r>
              <a:rPr lang="en-US"/>
              <a:t>Click to edit Master title style</a:t>
            </a:r>
            <a:endParaRPr lang="en-MM"/>
          </a:p>
        </p:txBody>
      </p:sp>
      <p:sp>
        <p:nvSpPr>
          <p:cNvPr id="3" name="Date Placeholder 2">
            <a:extLst>
              <a:ext uri="{FF2B5EF4-FFF2-40B4-BE49-F238E27FC236}">
                <a16:creationId xmlns:a16="http://schemas.microsoft.com/office/drawing/2014/main" id="{EC1FE681-08C3-1D4F-2AC7-E0B99512A22F}"/>
              </a:ext>
            </a:extLst>
          </p:cNvPr>
          <p:cNvSpPr>
            <a:spLocks noGrp="1"/>
          </p:cNvSpPr>
          <p:nvPr>
            <p:ph type="dt" sz="half" idx="10"/>
          </p:nvPr>
        </p:nvSpPr>
        <p:spPr/>
        <p:txBody>
          <a:bodyPr/>
          <a:lstStyle/>
          <a:p>
            <a:fld id="{CC056411-C6EA-B845-ADBA-D54C16258785}" type="datetimeFigureOut">
              <a:rPr lang="en-MM" smtClean="0"/>
              <a:t>23/10/2023</a:t>
            </a:fld>
            <a:endParaRPr lang="en-MM"/>
          </a:p>
        </p:txBody>
      </p:sp>
      <p:sp>
        <p:nvSpPr>
          <p:cNvPr id="4" name="Footer Placeholder 3">
            <a:extLst>
              <a:ext uri="{FF2B5EF4-FFF2-40B4-BE49-F238E27FC236}">
                <a16:creationId xmlns:a16="http://schemas.microsoft.com/office/drawing/2014/main" id="{D341256C-2C03-4FBA-D035-D31003393FF0}"/>
              </a:ext>
            </a:extLst>
          </p:cNvPr>
          <p:cNvSpPr>
            <a:spLocks noGrp="1"/>
          </p:cNvSpPr>
          <p:nvPr>
            <p:ph type="ftr" sz="quarter" idx="11"/>
          </p:nvPr>
        </p:nvSpPr>
        <p:spPr/>
        <p:txBody>
          <a:bodyPr/>
          <a:lstStyle/>
          <a:p>
            <a:endParaRPr lang="en-MM"/>
          </a:p>
        </p:txBody>
      </p:sp>
      <p:sp>
        <p:nvSpPr>
          <p:cNvPr id="5" name="Slide Number Placeholder 4">
            <a:extLst>
              <a:ext uri="{FF2B5EF4-FFF2-40B4-BE49-F238E27FC236}">
                <a16:creationId xmlns:a16="http://schemas.microsoft.com/office/drawing/2014/main" id="{9600C9F6-4E2D-F4F0-FA28-5352AC8146C3}"/>
              </a:ext>
            </a:extLst>
          </p:cNvPr>
          <p:cNvSpPr>
            <a:spLocks noGrp="1"/>
          </p:cNvSpPr>
          <p:nvPr>
            <p:ph type="sldNum" sz="quarter" idx="12"/>
          </p:nvPr>
        </p:nvSpPr>
        <p:spPr/>
        <p:txBody>
          <a:bodyPr/>
          <a:lstStyle/>
          <a:p>
            <a:fld id="{81803C09-7A54-3740-8F6E-84D7A927EE93}" type="slidenum">
              <a:rPr lang="en-MM" smtClean="0"/>
              <a:t>‹#›</a:t>
            </a:fld>
            <a:endParaRPr lang="en-MM"/>
          </a:p>
        </p:txBody>
      </p:sp>
    </p:spTree>
    <p:extLst>
      <p:ext uri="{BB962C8B-B14F-4D97-AF65-F5344CB8AC3E}">
        <p14:creationId xmlns:p14="http://schemas.microsoft.com/office/powerpoint/2010/main" val="241337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ED4F9D-59E6-4F88-6BD6-B280BAE36B09}"/>
              </a:ext>
            </a:extLst>
          </p:cNvPr>
          <p:cNvSpPr>
            <a:spLocks noGrp="1"/>
          </p:cNvSpPr>
          <p:nvPr>
            <p:ph type="dt" sz="half" idx="10"/>
          </p:nvPr>
        </p:nvSpPr>
        <p:spPr/>
        <p:txBody>
          <a:bodyPr/>
          <a:lstStyle/>
          <a:p>
            <a:fld id="{CC056411-C6EA-B845-ADBA-D54C16258785}" type="datetimeFigureOut">
              <a:rPr lang="en-MM" smtClean="0"/>
              <a:t>23/10/2023</a:t>
            </a:fld>
            <a:endParaRPr lang="en-MM"/>
          </a:p>
        </p:txBody>
      </p:sp>
      <p:sp>
        <p:nvSpPr>
          <p:cNvPr id="3" name="Footer Placeholder 2">
            <a:extLst>
              <a:ext uri="{FF2B5EF4-FFF2-40B4-BE49-F238E27FC236}">
                <a16:creationId xmlns:a16="http://schemas.microsoft.com/office/drawing/2014/main" id="{924C4FC8-EF70-514D-1C59-571BF5096852}"/>
              </a:ext>
            </a:extLst>
          </p:cNvPr>
          <p:cNvSpPr>
            <a:spLocks noGrp="1"/>
          </p:cNvSpPr>
          <p:nvPr>
            <p:ph type="ftr" sz="quarter" idx="11"/>
          </p:nvPr>
        </p:nvSpPr>
        <p:spPr/>
        <p:txBody>
          <a:bodyPr/>
          <a:lstStyle/>
          <a:p>
            <a:endParaRPr lang="en-MM"/>
          </a:p>
        </p:txBody>
      </p:sp>
      <p:sp>
        <p:nvSpPr>
          <p:cNvPr id="4" name="Slide Number Placeholder 3">
            <a:extLst>
              <a:ext uri="{FF2B5EF4-FFF2-40B4-BE49-F238E27FC236}">
                <a16:creationId xmlns:a16="http://schemas.microsoft.com/office/drawing/2014/main" id="{9C5E27AB-EE78-5228-F36B-F5CA27F2867B}"/>
              </a:ext>
            </a:extLst>
          </p:cNvPr>
          <p:cNvSpPr>
            <a:spLocks noGrp="1"/>
          </p:cNvSpPr>
          <p:nvPr>
            <p:ph type="sldNum" sz="quarter" idx="12"/>
          </p:nvPr>
        </p:nvSpPr>
        <p:spPr/>
        <p:txBody>
          <a:bodyPr/>
          <a:lstStyle/>
          <a:p>
            <a:fld id="{81803C09-7A54-3740-8F6E-84D7A927EE93}" type="slidenum">
              <a:rPr lang="en-MM" smtClean="0"/>
              <a:t>‹#›</a:t>
            </a:fld>
            <a:endParaRPr lang="en-MM"/>
          </a:p>
        </p:txBody>
      </p:sp>
    </p:spTree>
    <p:extLst>
      <p:ext uri="{BB962C8B-B14F-4D97-AF65-F5344CB8AC3E}">
        <p14:creationId xmlns:p14="http://schemas.microsoft.com/office/powerpoint/2010/main" val="3442238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6EC8F-CA9D-29DD-D536-88FDF937AB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M"/>
          </a:p>
        </p:txBody>
      </p:sp>
      <p:sp>
        <p:nvSpPr>
          <p:cNvPr id="3" name="Content Placeholder 2">
            <a:extLst>
              <a:ext uri="{FF2B5EF4-FFF2-40B4-BE49-F238E27FC236}">
                <a16:creationId xmlns:a16="http://schemas.microsoft.com/office/drawing/2014/main" id="{B4990713-B2D8-F0BC-595A-E7FCF927B8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M"/>
          </a:p>
        </p:txBody>
      </p:sp>
      <p:sp>
        <p:nvSpPr>
          <p:cNvPr id="4" name="Text Placeholder 3">
            <a:extLst>
              <a:ext uri="{FF2B5EF4-FFF2-40B4-BE49-F238E27FC236}">
                <a16:creationId xmlns:a16="http://schemas.microsoft.com/office/drawing/2014/main" id="{017116B9-220B-C351-8984-82412A8EBA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9CC5C7-C43E-86B2-1EC1-6B858638E678}"/>
              </a:ext>
            </a:extLst>
          </p:cNvPr>
          <p:cNvSpPr>
            <a:spLocks noGrp="1"/>
          </p:cNvSpPr>
          <p:nvPr>
            <p:ph type="dt" sz="half" idx="10"/>
          </p:nvPr>
        </p:nvSpPr>
        <p:spPr/>
        <p:txBody>
          <a:bodyPr/>
          <a:lstStyle/>
          <a:p>
            <a:fld id="{CC056411-C6EA-B845-ADBA-D54C16258785}" type="datetimeFigureOut">
              <a:rPr lang="en-MM" smtClean="0"/>
              <a:t>23/10/2023</a:t>
            </a:fld>
            <a:endParaRPr lang="en-MM"/>
          </a:p>
        </p:txBody>
      </p:sp>
      <p:sp>
        <p:nvSpPr>
          <p:cNvPr id="6" name="Footer Placeholder 5">
            <a:extLst>
              <a:ext uri="{FF2B5EF4-FFF2-40B4-BE49-F238E27FC236}">
                <a16:creationId xmlns:a16="http://schemas.microsoft.com/office/drawing/2014/main" id="{08BB5518-B59A-0D07-933B-894610229576}"/>
              </a:ext>
            </a:extLst>
          </p:cNvPr>
          <p:cNvSpPr>
            <a:spLocks noGrp="1"/>
          </p:cNvSpPr>
          <p:nvPr>
            <p:ph type="ftr" sz="quarter" idx="11"/>
          </p:nvPr>
        </p:nvSpPr>
        <p:spPr/>
        <p:txBody>
          <a:bodyPr/>
          <a:lstStyle/>
          <a:p>
            <a:endParaRPr lang="en-MM"/>
          </a:p>
        </p:txBody>
      </p:sp>
      <p:sp>
        <p:nvSpPr>
          <p:cNvPr id="7" name="Slide Number Placeholder 6">
            <a:extLst>
              <a:ext uri="{FF2B5EF4-FFF2-40B4-BE49-F238E27FC236}">
                <a16:creationId xmlns:a16="http://schemas.microsoft.com/office/drawing/2014/main" id="{4556C54F-DC38-556A-95CF-10DF7CC2A9FF}"/>
              </a:ext>
            </a:extLst>
          </p:cNvPr>
          <p:cNvSpPr>
            <a:spLocks noGrp="1"/>
          </p:cNvSpPr>
          <p:nvPr>
            <p:ph type="sldNum" sz="quarter" idx="12"/>
          </p:nvPr>
        </p:nvSpPr>
        <p:spPr/>
        <p:txBody>
          <a:bodyPr/>
          <a:lstStyle/>
          <a:p>
            <a:fld id="{81803C09-7A54-3740-8F6E-84D7A927EE93}" type="slidenum">
              <a:rPr lang="en-MM" smtClean="0"/>
              <a:t>‹#›</a:t>
            </a:fld>
            <a:endParaRPr lang="en-MM"/>
          </a:p>
        </p:txBody>
      </p:sp>
    </p:spTree>
    <p:extLst>
      <p:ext uri="{BB962C8B-B14F-4D97-AF65-F5344CB8AC3E}">
        <p14:creationId xmlns:p14="http://schemas.microsoft.com/office/powerpoint/2010/main" val="706355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366F9-E534-6DD1-5BA7-4D57927CD4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M"/>
          </a:p>
        </p:txBody>
      </p:sp>
      <p:sp>
        <p:nvSpPr>
          <p:cNvPr id="3" name="Picture Placeholder 2">
            <a:extLst>
              <a:ext uri="{FF2B5EF4-FFF2-40B4-BE49-F238E27FC236}">
                <a16:creationId xmlns:a16="http://schemas.microsoft.com/office/drawing/2014/main" id="{78AD869E-FCCD-6818-F8D5-7577C464A4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M"/>
          </a:p>
        </p:txBody>
      </p:sp>
      <p:sp>
        <p:nvSpPr>
          <p:cNvPr id="4" name="Text Placeholder 3">
            <a:extLst>
              <a:ext uri="{FF2B5EF4-FFF2-40B4-BE49-F238E27FC236}">
                <a16:creationId xmlns:a16="http://schemas.microsoft.com/office/drawing/2014/main" id="{C9A2D59C-DE90-8A4F-284D-B7D4A22B8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E5E2BD-D292-C8A8-5E64-1F4E7B1B27F3}"/>
              </a:ext>
            </a:extLst>
          </p:cNvPr>
          <p:cNvSpPr>
            <a:spLocks noGrp="1"/>
          </p:cNvSpPr>
          <p:nvPr>
            <p:ph type="dt" sz="half" idx="10"/>
          </p:nvPr>
        </p:nvSpPr>
        <p:spPr/>
        <p:txBody>
          <a:bodyPr/>
          <a:lstStyle/>
          <a:p>
            <a:fld id="{CC056411-C6EA-B845-ADBA-D54C16258785}" type="datetimeFigureOut">
              <a:rPr lang="en-MM" smtClean="0"/>
              <a:t>23/10/2023</a:t>
            </a:fld>
            <a:endParaRPr lang="en-MM"/>
          </a:p>
        </p:txBody>
      </p:sp>
      <p:sp>
        <p:nvSpPr>
          <p:cNvPr id="6" name="Footer Placeholder 5">
            <a:extLst>
              <a:ext uri="{FF2B5EF4-FFF2-40B4-BE49-F238E27FC236}">
                <a16:creationId xmlns:a16="http://schemas.microsoft.com/office/drawing/2014/main" id="{6E274C65-B8CB-FC80-9A59-7BA2B52E259A}"/>
              </a:ext>
            </a:extLst>
          </p:cNvPr>
          <p:cNvSpPr>
            <a:spLocks noGrp="1"/>
          </p:cNvSpPr>
          <p:nvPr>
            <p:ph type="ftr" sz="quarter" idx="11"/>
          </p:nvPr>
        </p:nvSpPr>
        <p:spPr/>
        <p:txBody>
          <a:bodyPr/>
          <a:lstStyle/>
          <a:p>
            <a:endParaRPr lang="en-MM"/>
          </a:p>
        </p:txBody>
      </p:sp>
      <p:sp>
        <p:nvSpPr>
          <p:cNvPr id="7" name="Slide Number Placeholder 6">
            <a:extLst>
              <a:ext uri="{FF2B5EF4-FFF2-40B4-BE49-F238E27FC236}">
                <a16:creationId xmlns:a16="http://schemas.microsoft.com/office/drawing/2014/main" id="{1778CF9A-E628-30E0-4277-B34FBDC5D4D7}"/>
              </a:ext>
            </a:extLst>
          </p:cNvPr>
          <p:cNvSpPr>
            <a:spLocks noGrp="1"/>
          </p:cNvSpPr>
          <p:nvPr>
            <p:ph type="sldNum" sz="quarter" idx="12"/>
          </p:nvPr>
        </p:nvSpPr>
        <p:spPr/>
        <p:txBody>
          <a:bodyPr/>
          <a:lstStyle/>
          <a:p>
            <a:fld id="{81803C09-7A54-3740-8F6E-84D7A927EE93}" type="slidenum">
              <a:rPr lang="en-MM" smtClean="0"/>
              <a:t>‹#›</a:t>
            </a:fld>
            <a:endParaRPr lang="en-MM"/>
          </a:p>
        </p:txBody>
      </p:sp>
    </p:spTree>
    <p:extLst>
      <p:ext uri="{BB962C8B-B14F-4D97-AF65-F5344CB8AC3E}">
        <p14:creationId xmlns:p14="http://schemas.microsoft.com/office/powerpoint/2010/main" val="270211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865CBE-B796-9DB0-297F-09470F8465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M"/>
          </a:p>
        </p:txBody>
      </p:sp>
      <p:sp>
        <p:nvSpPr>
          <p:cNvPr id="3" name="Text Placeholder 2">
            <a:extLst>
              <a:ext uri="{FF2B5EF4-FFF2-40B4-BE49-F238E27FC236}">
                <a16:creationId xmlns:a16="http://schemas.microsoft.com/office/drawing/2014/main" id="{95B1CD3E-5852-D4A6-5284-0546028EB2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M"/>
          </a:p>
        </p:txBody>
      </p:sp>
      <p:sp>
        <p:nvSpPr>
          <p:cNvPr id="4" name="Date Placeholder 3">
            <a:extLst>
              <a:ext uri="{FF2B5EF4-FFF2-40B4-BE49-F238E27FC236}">
                <a16:creationId xmlns:a16="http://schemas.microsoft.com/office/drawing/2014/main" id="{03DEDC09-83D6-3D64-646F-646BBE9B8D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056411-C6EA-B845-ADBA-D54C16258785}" type="datetimeFigureOut">
              <a:rPr lang="en-MM" smtClean="0"/>
              <a:t>23/10/2023</a:t>
            </a:fld>
            <a:endParaRPr lang="en-MM"/>
          </a:p>
        </p:txBody>
      </p:sp>
      <p:sp>
        <p:nvSpPr>
          <p:cNvPr id="5" name="Footer Placeholder 4">
            <a:extLst>
              <a:ext uri="{FF2B5EF4-FFF2-40B4-BE49-F238E27FC236}">
                <a16:creationId xmlns:a16="http://schemas.microsoft.com/office/drawing/2014/main" id="{F5F318FD-9C00-419E-B277-CC9205537E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M"/>
          </a:p>
        </p:txBody>
      </p:sp>
      <p:sp>
        <p:nvSpPr>
          <p:cNvPr id="6" name="Slide Number Placeholder 5">
            <a:extLst>
              <a:ext uri="{FF2B5EF4-FFF2-40B4-BE49-F238E27FC236}">
                <a16:creationId xmlns:a16="http://schemas.microsoft.com/office/drawing/2014/main" id="{FC888990-4EFC-B3DB-0F45-4C6BDD47B3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803C09-7A54-3740-8F6E-84D7A927EE93}" type="slidenum">
              <a:rPr lang="en-MM" smtClean="0"/>
              <a:t>‹#›</a:t>
            </a:fld>
            <a:endParaRPr lang="en-MM"/>
          </a:p>
        </p:txBody>
      </p:sp>
    </p:spTree>
    <p:extLst>
      <p:ext uri="{BB962C8B-B14F-4D97-AF65-F5344CB8AC3E}">
        <p14:creationId xmlns:p14="http://schemas.microsoft.com/office/powerpoint/2010/main" val="3542124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MM"/>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nual Input 1">
            <a:extLst>
              <a:ext uri="{FF2B5EF4-FFF2-40B4-BE49-F238E27FC236}">
                <a16:creationId xmlns:a16="http://schemas.microsoft.com/office/drawing/2014/main" id="{A31FA3DF-41A2-C5EC-FDA2-7D86CF4B56B2}"/>
              </a:ext>
            </a:extLst>
          </p:cNvPr>
          <p:cNvSpPr/>
          <p:nvPr/>
        </p:nvSpPr>
        <p:spPr>
          <a:xfrm rot="5400000">
            <a:off x="470139" y="-468829"/>
            <a:ext cx="6858003" cy="7815533"/>
          </a:xfrm>
          <a:prstGeom prst="flowChartManualInput">
            <a:avLst/>
          </a:prstGeom>
          <a:solidFill>
            <a:srgbClr val="C0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M">
              <a:solidFill>
                <a:srgbClr val="C00000"/>
              </a:solidFill>
            </a:endParaRPr>
          </a:p>
        </p:txBody>
      </p:sp>
      <p:sp>
        <p:nvSpPr>
          <p:cNvPr id="5" name="TextBox 4">
            <a:extLst>
              <a:ext uri="{FF2B5EF4-FFF2-40B4-BE49-F238E27FC236}">
                <a16:creationId xmlns:a16="http://schemas.microsoft.com/office/drawing/2014/main" id="{3A95C227-984D-A6B1-4BAC-194386196287}"/>
              </a:ext>
            </a:extLst>
          </p:cNvPr>
          <p:cNvSpPr txBox="1"/>
          <p:nvPr/>
        </p:nvSpPr>
        <p:spPr>
          <a:xfrm>
            <a:off x="9161253" y="6512943"/>
            <a:ext cx="3030747" cy="307777"/>
          </a:xfrm>
          <a:prstGeom prst="rect">
            <a:avLst/>
          </a:prstGeom>
          <a:noFill/>
        </p:spPr>
        <p:txBody>
          <a:bodyPr wrap="square" rtlCol="0">
            <a:spAutoFit/>
          </a:bodyPr>
          <a:lstStyle/>
          <a:p>
            <a:r>
              <a:rPr lang="en-MM" sz="1400"/>
              <a:t>Email : nonamesecurity@gmail.com</a:t>
            </a:r>
          </a:p>
        </p:txBody>
      </p:sp>
      <p:sp>
        <p:nvSpPr>
          <p:cNvPr id="6" name="TextBox 5">
            <a:extLst>
              <a:ext uri="{FF2B5EF4-FFF2-40B4-BE49-F238E27FC236}">
                <a16:creationId xmlns:a16="http://schemas.microsoft.com/office/drawing/2014/main" id="{1DA9063F-818F-2192-0C9C-38D7C7945EB0}"/>
              </a:ext>
            </a:extLst>
          </p:cNvPr>
          <p:cNvSpPr txBox="1"/>
          <p:nvPr/>
        </p:nvSpPr>
        <p:spPr>
          <a:xfrm>
            <a:off x="267423" y="1632375"/>
            <a:ext cx="7134041" cy="3139321"/>
          </a:xfrm>
          <a:prstGeom prst="rect">
            <a:avLst/>
          </a:prstGeom>
          <a:noFill/>
        </p:spPr>
        <p:txBody>
          <a:bodyPr wrap="square" rtlCol="0">
            <a:spAutoFit/>
          </a:bodyPr>
          <a:lstStyle/>
          <a:p>
            <a:r>
              <a:rPr lang="en-MM" sz="6600" b="1" dirty="0">
                <a:solidFill>
                  <a:schemeClr val="bg1"/>
                </a:solidFill>
                <a:latin typeface="Gill Sans MT" panose="020B0502020104020203" pitchFamily="34" charset="77"/>
                <a:cs typeface="Lao MN" pitchFamily="2" charset="0"/>
              </a:rPr>
              <a:t>INTRO TO</a:t>
            </a:r>
          </a:p>
          <a:p>
            <a:r>
              <a:rPr lang="en-MM" sz="6600" b="1" dirty="0">
                <a:solidFill>
                  <a:schemeClr val="bg1"/>
                </a:solidFill>
                <a:latin typeface="Gill Sans MT" panose="020B0502020104020203" pitchFamily="34" charset="77"/>
                <a:cs typeface="Lao MN" pitchFamily="2" charset="0"/>
              </a:rPr>
              <a:t>CYBER SECURITY</a:t>
            </a:r>
          </a:p>
        </p:txBody>
      </p:sp>
      <p:sp>
        <p:nvSpPr>
          <p:cNvPr id="8" name="TextBox 7">
            <a:extLst>
              <a:ext uri="{FF2B5EF4-FFF2-40B4-BE49-F238E27FC236}">
                <a16:creationId xmlns:a16="http://schemas.microsoft.com/office/drawing/2014/main" id="{3D676393-4B50-3D10-342D-2BBAC0FF5584}"/>
              </a:ext>
            </a:extLst>
          </p:cNvPr>
          <p:cNvSpPr txBox="1"/>
          <p:nvPr/>
        </p:nvSpPr>
        <p:spPr>
          <a:xfrm>
            <a:off x="10072727" y="125886"/>
            <a:ext cx="1699504" cy="369332"/>
          </a:xfrm>
          <a:prstGeom prst="rect">
            <a:avLst/>
          </a:prstGeom>
          <a:noFill/>
        </p:spPr>
        <p:txBody>
          <a:bodyPr wrap="none" rtlCol="0">
            <a:spAutoFit/>
          </a:bodyPr>
          <a:lstStyle/>
          <a:p>
            <a:r>
              <a:rPr lang="en-MM">
                <a:solidFill>
                  <a:schemeClr val="bg2">
                    <a:lumMod val="10000"/>
                  </a:schemeClr>
                </a:solidFill>
                <a:latin typeface="Gill Sans MT" panose="020B0502020104020203" pitchFamily="34" charset="77"/>
              </a:rPr>
              <a:t>OCT - </a:t>
            </a:r>
            <a:r>
              <a:rPr lang="en-MM" b="0" i="0">
                <a:solidFill>
                  <a:schemeClr val="bg2">
                    <a:lumMod val="10000"/>
                  </a:schemeClr>
                </a:solidFill>
                <a:effectLst/>
                <a:latin typeface="system-ui"/>
              </a:rPr>
              <a:t>1.2.2024</a:t>
            </a:r>
            <a:endParaRPr lang="en-MM">
              <a:solidFill>
                <a:schemeClr val="bg2">
                  <a:lumMod val="10000"/>
                </a:schemeClr>
              </a:solidFill>
              <a:latin typeface="Gill Sans MT" panose="020B0502020104020203" pitchFamily="34" charset="77"/>
            </a:endParaRPr>
          </a:p>
        </p:txBody>
      </p:sp>
      <p:sp>
        <p:nvSpPr>
          <p:cNvPr id="9" name="TextBox 8">
            <a:extLst>
              <a:ext uri="{FF2B5EF4-FFF2-40B4-BE49-F238E27FC236}">
                <a16:creationId xmlns:a16="http://schemas.microsoft.com/office/drawing/2014/main" id="{941B44E9-8A74-7466-9F36-F9461F5CABA5}"/>
              </a:ext>
            </a:extLst>
          </p:cNvPr>
          <p:cNvSpPr txBox="1"/>
          <p:nvPr/>
        </p:nvSpPr>
        <p:spPr>
          <a:xfrm>
            <a:off x="9161255" y="6270449"/>
            <a:ext cx="2366513" cy="307777"/>
          </a:xfrm>
          <a:prstGeom prst="rect">
            <a:avLst/>
          </a:prstGeom>
          <a:noFill/>
        </p:spPr>
        <p:txBody>
          <a:bodyPr wrap="square" rtlCol="0">
            <a:spAutoFit/>
          </a:bodyPr>
          <a:lstStyle/>
          <a:p>
            <a:r>
              <a:rPr lang="en-MM" sz="1400"/>
              <a:t>Phone : 09 675196229</a:t>
            </a:r>
          </a:p>
        </p:txBody>
      </p:sp>
      <p:sp>
        <p:nvSpPr>
          <p:cNvPr id="10" name="TextBox 9">
            <a:extLst>
              <a:ext uri="{FF2B5EF4-FFF2-40B4-BE49-F238E27FC236}">
                <a16:creationId xmlns:a16="http://schemas.microsoft.com/office/drawing/2014/main" id="{FA107101-60D0-B4ED-5112-712DA26EFCDB}"/>
              </a:ext>
            </a:extLst>
          </p:cNvPr>
          <p:cNvSpPr txBox="1"/>
          <p:nvPr/>
        </p:nvSpPr>
        <p:spPr>
          <a:xfrm>
            <a:off x="294960" y="6019642"/>
            <a:ext cx="3181705" cy="369332"/>
          </a:xfrm>
          <a:prstGeom prst="rect">
            <a:avLst/>
          </a:prstGeom>
          <a:noFill/>
        </p:spPr>
        <p:txBody>
          <a:bodyPr wrap="none" rtlCol="0">
            <a:spAutoFit/>
          </a:bodyPr>
          <a:lstStyle/>
          <a:p>
            <a:r>
              <a:rPr lang="en-MM" b="1" dirty="0">
                <a:solidFill>
                  <a:schemeClr val="bg1"/>
                </a:solidFill>
                <a:latin typeface="Gill Sans MT" panose="020B0502020104020203" pitchFamily="34" charset="77"/>
              </a:rPr>
              <a:t>Ko Wai Phyo Aung ( B</a:t>
            </a:r>
            <a:r>
              <a:rPr lang="my-MM" b="1" dirty="0">
                <a:solidFill>
                  <a:schemeClr val="bg1"/>
                </a:solidFill>
                <a:latin typeface="Gill Sans MT" panose="020B0502020104020203" pitchFamily="34" charset="77"/>
              </a:rPr>
              <a:t>C.</a:t>
            </a:r>
            <a:r>
              <a:rPr lang="en-MM" b="1" dirty="0">
                <a:solidFill>
                  <a:schemeClr val="bg1"/>
                </a:solidFill>
                <a:latin typeface="Gill Sans MT" panose="020B0502020104020203" pitchFamily="34" charset="77"/>
              </a:rPr>
              <a:t>Sc )</a:t>
            </a:r>
          </a:p>
        </p:txBody>
      </p:sp>
      <p:pic>
        <p:nvPicPr>
          <p:cNvPr id="12" name="Picture 11">
            <a:extLst>
              <a:ext uri="{FF2B5EF4-FFF2-40B4-BE49-F238E27FC236}">
                <a16:creationId xmlns:a16="http://schemas.microsoft.com/office/drawing/2014/main" id="{BEF52591-2F7A-96D2-0B10-BE90E8F2D01E}"/>
              </a:ext>
            </a:extLst>
          </p:cNvPr>
          <p:cNvPicPr>
            <a:picLocks noChangeAspect="1"/>
          </p:cNvPicPr>
          <p:nvPr/>
        </p:nvPicPr>
        <p:blipFill>
          <a:blip r:embed="rId3"/>
          <a:stretch>
            <a:fillRect/>
          </a:stretch>
        </p:blipFill>
        <p:spPr>
          <a:xfrm>
            <a:off x="6607116" y="-34233"/>
            <a:ext cx="6126192" cy="6007667"/>
          </a:xfrm>
          <a:prstGeom prst="rect">
            <a:avLst/>
          </a:prstGeom>
        </p:spPr>
      </p:pic>
      <p:sp>
        <p:nvSpPr>
          <p:cNvPr id="4" name="TextBox 3">
            <a:extLst>
              <a:ext uri="{FF2B5EF4-FFF2-40B4-BE49-F238E27FC236}">
                <a16:creationId xmlns:a16="http://schemas.microsoft.com/office/drawing/2014/main" id="{DEE1A40B-7056-4206-5A95-87A47234F8ED}"/>
              </a:ext>
            </a:extLst>
          </p:cNvPr>
          <p:cNvSpPr txBox="1"/>
          <p:nvPr/>
        </p:nvSpPr>
        <p:spPr>
          <a:xfrm>
            <a:off x="284677" y="6289764"/>
            <a:ext cx="2520242" cy="369332"/>
          </a:xfrm>
          <a:prstGeom prst="rect">
            <a:avLst/>
          </a:prstGeom>
          <a:noFill/>
        </p:spPr>
        <p:txBody>
          <a:bodyPr wrap="none" rtlCol="0">
            <a:spAutoFit/>
          </a:bodyPr>
          <a:lstStyle/>
          <a:p>
            <a:r>
              <a:rPr lang="en-MM" dirty="0">
                <a:solidFill>
                  <a:schemeClr val="bg1"/>
                </a:solidFill>
                <a:latin typeface="Gill Sans MT" panose="020B0502020104020203" pitchFamily="34" charset="77"/>
              </a:rPr>
              <a:t>Cyber Security Engin</a:t>
            </a:r>
            <a:r>
              <a:rPr lang="my-MM" dirty="0">
                <a:solidFill>
                  <a:schemeClr val="bg1"/>
                </a:solidFill>
                <a:latin typeface="Gill Sans MT" panose="020B0502020104020203" pitchFamily="34" charset="77"/>
              </a:rPr>
              <a:t>e</a:t>
            </a:r>
            <a:r>
              <a:rPr lang="en-MM" dirty="0">
                <a:solidFill>
                  <a:schemeClr val="bg1"/>
                </a:solidFill>
                <a:latin typeface="Gill Sans MT" panose="020B0502020104020203" pitchFamily="34" charset="77"/>
              </a:rPr>
              <a:t>er</a:t>
            </a:r>
          </a:p>
        </p:txBody>
      </p:sp>
    </p:spTree>
    <p:extLst>
      <p:ext uri="{BB962C8B-B14F-4D97-AF65-F5344CB8AC3E}">
        <p14:creationId xmlns:p14="http://schemas.microsoft.com/office/powerpoint/2010/main" val="597068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F1F3E-80F4-321A-7A66-494058D86E46}"/>
              </a:ext>
            </a:extLst>
          </p:cNvPr>
          <p:cNvSpPr>
            <a:spLocks noGrp="1"/>
          </p:cNvSpPr>
          <p:nvPr>
            <p:ph type="ctrTitle"/>
          </p:nvPr>
        </p:nvSpPr>
        <p:spPr>
          <a:xfrm>
            <a:off x="1524000" y="42344"/>
            <a:ext cx="9144000" cy="1035120"/>
          </a:xfrm>
        </p:spPr>
        <p:txBody>
          <a:bodyPr>
            <a:normAutofit/>
          </a:bodyPr>
          <a:lstStyle/>
          <a:p>
            <a:r>
              <a:rPr lang="en-US" sz="4400" b="1" dirty="0">
                <a:solidFill>
                  <a:srgbClr val="FF0000"/>
                </a:solidFill>
                <a:effectLst/>
                <a:latin typeface="Gill Sans MT" panose="020B0502020104020203" pitchFamily="34" charset="77"/>
              </a:rPr>
              <a:t>CYBER SECURITY RISK</a:t>
            </a:r>
          </a:p>
        </p:txBody>
      </p:sp>
      <p:sp>
        <p:nvSpPr>
          <p:cNvPr id="3" name="Subtitle 2">
            <a:extLst>
              <a:ext uri="{FF2B5EF4-FFF2-40B4-BE49-F238E27FC236}">
                <a16:creationId xmlns:a16="http://schemas.microsoft.com/office/drawing/2014/main" id="{1D92C8FC-E217-5779-43C6-874D4283991B}"/>
              </a:ext>
            </a:extLst>
          </p:cNvPr>
          <p:cNvSpPr>
            <a:spLocks noGrp="1"/>
          </p:cNvSpPr>
          <p:nvPr>
            <p:ph type="subTitle" idx="1"/>
          </p:nvPr>
        </p:nvSpPr>
        <p:spPr>
          <a:xfrm>
            <a:off x="1524000" y="2261107"/>
            <a:ext cx="9548191" cy="2964036"/>
          </a:xfrm>
        </p:spPr>
        <p:txBody>
          <a:bodyPr>
            <a:normAutofit fontScale="70000" lnSpcReduction="20000"/>
          </a:bodyPr>
          <a:lstStyle/>
          <a:p>
            <a:pPr algn="l">
              <a:lnSpc>
                <a:spcPct val="150000"/>
              </a:lnSpc>
            </a:pPr>
            <a:r>
              <a:rPr lang="my-MM" dirty="0">
                <a:latin typeface="Noto Sans Myanmar" panose="020B0502040504020204" pitchFamily="34" charset="0"/>
              </a:rPr>
              <a:t>Information Security Risk</a:t>
            </a:r>
          </a:p>
          <a:p>
            <a:pPr algn="l">
              <a:lnSpc>
                <a:spcPct val="150000"/>
              </a:lnSpc>
            </a:pPr>
            <a:r>
              <a:rPr lang="my-MM" sz="2400" dirty="0">
                <a:effectLst/>
                <a:latin typeface="Noto Sans Myanmar" panose="020B0502040504020204" pitchFamily="34" charset="0"/>
              </a:rPr>
              <a:t>Web App Security Risk</a:t>
            </a:r>
          </a:p>
          <a:p>
            <a:pPr algn="l">
              <a:lnSpc>
                <a:spcPct val="150000"/>
              </a:lnSpc>
            </a:pPr>
            <a:r>
              <a:rPr lang="my-MM" dirty="0">
                <a:latin typeface="Noto Sans Myanmar" panose="020B0502040504020204" pitchFamily="34" charset="0"/>
              </a:rPr>
              <a:t>Mobile App Security Risk</a:t>
            </a:r>
          </a:p>
          <a:p>
            <a:pPr algn="l">
              <a:lnSpc>
                <a:spcPct val="150000"/>
              </a:lnSpc>
            </a:pPr>
            <a:r>
              <a:rPr lang="my-MM" sz="2400" dirty="0">
                <a:effectLst/>
                <a:latin typeface="Noto Sans Myanmar" panose="020B0502040504020204" pitchFamily="34" charset="0"/>
              </a:rPr>
              <a:t>Mobile Security Risk</a:t>
            </a:r>
          </a:p>
          <a:p>
            <a:pPr algn="l">
              <a:lnSpc>
                <a:spcPct val="150000"/>
              </a:lnSpc>
            </a:pPr>
            <a:r>
              <a:rPr lang="my-MM" dirty="0">
                <a:latin typeface="Noto Sans Myanmar" panose="020B0502040504020204" pitchFamily="34" charset="0"/>
              </a:rPr>
              <a:t>Network Security Risk </a:t>
            </a:r>
          </a:p>
          <a:p>
            <a:pPr algn="l">
              <a:lnSpc>
                <a:spcPct val="150000"/>
              </a:lnSpc>
            </a:pPr>
            <a:r>
              <a:rPr lang="en-US" sz="2400" dirty="0">
                <a:effectLst/>
                <a:latin typeface="Noto Sans Myanmar" panose="020B0502040504020204" pitchFamily="34" charset="0"/>
              </a:rPr>
              <a:t>E</a:t>
            </a:r>
            <a:r>
              <a:rPr lang="my-MM" sz="2400" dirty="0">
                <a:effectLst/>
                <a:latin typeface="Noto Sans Myanmar" panose="020B0502040504020204" pitchFamily="34" charset="0"/>
              </a:rPr>
              <a:t>tc...</a:t>
            </a:r>
          </a:p>
        </p:txBody>
      </p:sp>
      <p:sp>
        <p:nvSpPr>
          <p:cNvPr id="5" name="Diagonal Stripe 4">
            <a:extLst>
              <a:ext uri="{FF2B5EF4-FFF2-40B4-BE49-F238E27FC236}">
                <a16:creationId xmlns:a16="http://schemas.microsoft.com/office/drawing/2014/main" id="{6E33D8F8-BD46-9F25-9963-29B4483FC9F2}"/>
              </a:ext>
            </a:extLst>
          </p:cNvPr>
          <p:cNvSpPr/>
          <p:nvPr/>
        </p:nvSpPr>
        <p:spPr>
          <a:xfrm rot="10800000">
            <a:off x="11277600" y="5943600"/>
            <a:ext cx="914400" cy="914400"/>
          </a:xfrm>
          <a:prstGeom prst="diagStrip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M">
              <a:solidFill>
                <a:schemeClr val="tx1"/>
              </a:solidFill>
            </a:endParaRPr>
          </a:p>
        </p:txBody>
      </p:sp>
      <p:pic>
        <p:nvPicPr>
          <p:cNvPr id="6" name="Picture 5">
            <a:extLst>
              <a:ext uri="{FF2B5EF4-FFF2-40B4-BE49-F238E27FC236}">
                <a16:creationId xmlns:a16="http://schemas.microsoft.com/office/drawing/2014/main" id="{A88E0BF3-A5D6-9C2A-74B4-2202B2713F66}"/>
              </a:ext>
            </a:extLst>
          </p:cNvPr>
          <p:cNvPicPr>
            <a:picLocks noChangeAspect="1"/>
          </p:cNvPicPr>
          <p:nvPr/>
        </p:nvPicPr>
        <p:blipFill>
          <a:blip r:embed="rId2"/>
          <a:stretch>
            <a:fillRect/>
          </a:stretch>
        </p:blipFill>
        <p:spPr>
          <a:xfrm>
            <a:off x="11072191" y="0"/>
            <a:ext cx="1119809" cy="1119809"/>
          </a:xfrm>
          <a:prstGeom prst="rect">
            <a:avLst/>
          </a:prstGeom>
        </p:spPr>
      </p:pic>
      <p:sp>
        <p:nvSpPr>
          <p:cNvPr id="7" name="TextBox 6">
            <a:extLst>
              <a:ext uri="{FF2B5EF4-FFF2-40B4-BE49-F238E27FC236}">
                <a16:creationId xmlns:a16="http://schemas.microsoft.com/office/drawing/2014/main" id="{BDC758F7-A461-ED36-DE3C-B5868DCAC4C8}"/>
              </a:ext>
            </a:extLst>
          </p:cNvPr>
          <p:cNvSpPr txBox="1"/>
          <p:nvPr/>
        </p:nvSpPr>
        <p:spPr>
          <a:xfrm>
            <a:off x="2865211" y="1263388"/>
            <a:ext cx="6461577" cy="646331"/>
          </a:xfrm>
          <a:prstGeom prst="rect">
            <a:avLst/>
          </a:prstGeom>
          <a:noFill/>
        </p:spPr>
        <p:txBody>
          <a:bodyPr wrap="none" rtlCol="0">
            <a:spAutoFit/>
          </a:bodyPr>
          <a:lstStyle/>
          <a:p>
            <a:r>
              <a:rPr lang="my-MM" sz="1800" dirty="0">
                <a:effectLst/>
                <a:latin typeface="Noto Sans Myanmar" panose="020B0502040504020204" pitchFamily="34" charset="0"/>
              </a:rPr>
              <a:t>ကျနော် တို့ကSecurity နယ် ပယ် မှာလဲ ပဲ Laws and Risk တွေရှိပါတယ်</a:t>
            </a:r>
          </a:p>
          <a:p>
            <a:endParaRPr lang="en-MM" dirty="0"/>
          </a:p>
        </p:txBody>
      </p:sp>
      <p:pic>
        <p:nvPicPr>
          <p:cNvPr id="8" name="Picture 7">
            <a:extLst>
              <a:ext uri="{FF2B5EF4-FFF2-40B4-BE49-F238E27FC236}">
                <a16:creationId xmlns:a16="http://schemas.microsoft.com/office/drawing/2014/main" id="{CCDFB64D-2435-C7FE-6DAD-12D12F6204ED}"/>
              </a:ext>
            </a:extLst>
          </p:cNvPr>
          <p:cNvPicPr>
            <a:picLocks noChangeAspect="1"/>
          </p:cNvPicPr>
          <p:nvPr/>
        </p:nvPicPr>
        <p:blipFill>
          <a:blip r:embed="rId3"/>
          <a:stretch>
            <a:fillRect/>
          </a:stretch>
        </p:blipFill>
        <p:spPr>
          <a:xfrm>
            <a:off x="5545108" y="2191707"/>
            <a:ext cx="5706366" cy="3102836"/>
          </a:xfrm>
          <a:prstGeom prst="rect">
            <a:avLst/>
          </a:prstGeom>
        </p:spPr>
      </p:pic>
    </p:spTree>
    <p:extLst>
      <p:ext uri="{BB962C8B-B14F-4D97-AF65-F5344CB8AC3E}">
        <p14:creationId xmlns:p14="http://schemas.microsoft.com/office/powerpoint/2010/main" val="3098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3DE12-589B-4650-0409-A205C1398203}"/>
              </a:ext>
            </a:extLst>
          </p:cNvPr>
          <p:cNvSpPr>
            <a:spLocks noGrp="1"/>
          </p:cNvSpPr>
          <p:nvPr>
            <p:ph type="title"/>
          </p:nvPr>
        </p:nvSpPr>
        <p:spPr/>
        <p:txBody>
          <a:bodyPr/>
          <a:lstStyle/>
          <a:p>
            <a:r>
              <a:rPr lang="my-MM" b="1">
                <a:solidFill>
                  <a:srgbClr val="FF0000"/>
                </a:solidFill>
                <a:latin typeface="Gill Sans MT" panose="020B0502020104020203" pitchFamily="34" charset="77"/>
              </a:rPr>
              <a:t>Type Of Cyber Attack</a:t>
            </a:r>
            <a:endParaRPr lang="en-MM" b="1">
              <a:solidFill>
                <a:srgbClr val="FF0000"/>
              </a:solidFill>
              <a:latin typeface="Gill Sans MT" panose="020B0502020104020203" pitchFamily="34" charset="77"/>
            </a:endParaRPr>
          </a:p>
        </p:txBody>
      </p:sp>
      <p:sp>
        <p:nvSpPr>
          <p:cNvPr id="3" name="Content Placeholder 2">
            <a:extLst>
              <a:ext uri="{FF2B5EF4-FFF2-40B4-BE49-F238E27FC236}">
                <a16:creationId xmlns:a16="http://schemas.microsoft.com/office/drawing/2014/main" id="{E174D6D8-1035-63A1-5442-B0F2F463A34B}"/>
              </a:ext>
            </a:extLst>
          </p:cNvPr>
          <p:cNvSpPr>
            <a:spLocks noGrp="1"/>
          </p:cNvSpPr>
          <p:nvPr>
            <p:ph idx="1"/>
          </p:nvPr>
        </p:nvSpPr>
        <p:spPr>
          <a:xfrm>
            <a:off x="637903" y="1690687"/>
            <a:ext cx="10515600" cy="4802187"/>
          </a:xfrm>
        </p:spPr>
        <p:txBody>
          <a:bodyPr>
            <a:noAutofit/>
          </a:bodyPr>
          <a:lstStyle/>
          <a:p>
            <a:pPr marL="0" indent="0" algn="ctr">
              <a:lnSpc>
                <a:spcPct val="100000"/>
              </a:lnSpc>
              <a:buNone/>
            </a:pPr>
            <a:r>
              <a:rPr lang="en-US" sz="1400" b="1" i="0">
                <a:solidFill>
                  <a:srgbClr val="FF0000"/>
                </a:solidFill>
                <a:effectLst/>
                <a:latin typeface="Söhne"/>
              </a:rPr>
              <a:t>Malware: </a:t>
            </a:r>
            <a:endParaRPr lang="my-MM" sz="1400" b="1" i="0">
              <a:solidFill>
                <a:srgbClr val="FF0000"/>
              </a:solidFill>
              <a:effectLst/>
              <a:latin typeface="Söhne"/>
            </a:endParaRPr>
          </a:p>
          <a:p>
            <a:pPr algn="l"/>
            <a:r>
              <a:rPr lang="en-US" sz="1050" b="0" i="0">
                <a:solidFill>
                  <a:srgbClr val="242424"/>
                </a:solidFill>
                <a:effectLst/>
                <a:latin typeface="source-serif-pro"/>
              </a:rPr>
              <a:t>Malware </a:t>
            </a:r>
            <a:r>
              <a:rPr lang="my-MM" sz="1050" b="0" i="0">
                <a:solidFill>
                  <a:srgbClr val="242424"/>
                </a:solidFill>
                <a:effectLst/>
                <a:latin typeface="source-serif-pro"/>
              </a:rPr>
              <a:t>ဆိုတာ အင်္ဂလိပ်စကား (၂) လုံး </a:t>
            </a:r>
            <a:r>
              <a:rPr lang="en-US" sz="1050" b="0" i="0">
                <a:solidFill>
                  <a:srgbClr val="242424"/>
                </a:solidFill>
                <a:effectLst/>
                <a:latin typeface="source-serif-pro"/>
              </a:rPr>
              <a:t>Malicious Software </a:t>
            </a:r>
            <a:r>
              <a:rPr lang="my-MM" sz="1050" b="0" i="0">
                <a:solidFill>
                  <a:srgbClr val="242424"/>
                </a:solidFill>
                <a:effectLst/>
                <a:latin typeface="source-serif-pro"/>
              </a:rPr>
              <a:t>ကိုပေါင်းစပ်ပြီး ကွန်ပျူတာပညာရှင်တွေက အလွယ်ခေါ်ကြတဲ့ </a:t>
            </a:r>
            <a:r>
              <a:rPr lang="en-US" sz="1050" b="0" i="0">
                <a:solidFill>
                  <a:srgbClr val="242424"/>
                </a:solidFill>
                <a:effectLst/>
                <a:latin typeface="source-serif-pro"/>
              </a:rPr>
              <a:t>virus </a:t>
            </a:r>
            <a:r>
              <a:rPr lang="my-MM" sz="1050" b="0" i="0">
                <a:solidFill>
                  <a:srgbClr val="242424"/>
                </a:solidFill>
                <a:effectLst/>
                <a:latin typeface="source-serif-pro"/>
              </a:rPr>
              <a:t>လို </a:t>
            </a:r>
            <a:r>
              <a:rPr lang="en-US" sz="1050" b="0" i="0">
                <a:solidFill>
                  <a:srgbClr val="242424"/>
                </a:solidFill>
                <a:effectLst/>
                <a:latin typeface="source-serif-pro"/>
              </a:rPr>
              <a:t>program </a:t>
            </a:r>
            <a:r>
              <a:rPr lang="my-MM" sz="1050" b="0" i="0">
                <a:solidFill>
                  <a:srgbClr val="242424"/>
                </a:solidFill>
                <a:effectLst/>
                <a:latin typeface="source-serif-pro"/>
              </a:rPr>
              <a:t>တွေပါပဲ။ အဲ့ဒီ </a:t>
            </a:r>
            <a:r>
              <a:rPr lang="en-US" sz="1050" b="0" i="0">
                <a:solidFill>
                  <a:srgbClr val="242424"/>
                </a:solidFill>
                <a:effectLst/>
                <a:latin typeface="source-serif-pro"/>
              </a:rPr>
              <a:t>Malware </a:t>
            </a:r>
            <a:r>
              <a:rPr lang="my-MM" sz="1050" b="0" i="0">
                <a:solidFill>
                  <a:srgbClr val="242424"/>
                </a:solidFill>
                <a:effectLst/>
                <a:latin typeface="source-serif-pro"/>
              </a:rPr>
              <a:t>ကကွန်ပျူတာပိုင်ရှင်ရဲ့ ခွင့်ပြုချက်မရပဲ ၊ မသိစေပဲ </a:t>
            </a:r>
            <a:r>
              <a:rPr lang="en-US" sz="1050" b="0" i="0">
                <a:solidFill>
                  <a:srgbClr val="242424"/>
                </a:solidFill>
                <a:effectLst/>
                <a:latin typeface="source-serif-pro"/>
              </a:rPr>
              <a:t>single computer / server / computer network </a:t>
            </a:r>
            <a:r>
              <a:rPr lang="my-MM" sz="1050" b="0" i="0">
                <a:solidFill>
                  <a:srgbClr val="242424"/>
                </a:solidFill>
                <a:effectLst/>
                <a:latin typeface="source-serif-pro"/>
              </a:rPr>
              <a:t>ထဲ၀င်ပြီး ကွန်ပျူတာ </a:t>
            </a:r>
            <a:r>
              <a:rPr lang="en-US" sz="1050" b="0" i="0">
                <a:solidFill>
                  <a:srgbClr val="242424"/>
                </a:solidFill>
                <a:effectLst/>
                <a:latin typeface="source-serif-pro"/>
              </a:rPr>
              <a:t>System </a:t>
            </a:r>
            <a:r>
              <a:rPr lang="my-MM" sz="1050" b="0" i="0">
                <a:solidFill>
                  <a:srgbClr val="242424"/>
                </a:solidFill>
                <a:effectLst/>
                <a:latin typeface="source-serif-pro"/>
              </a:rPr>
              <a:t>ပျက်ဆီးစေနိုင်အောင် ၊ အနှောက်အယှက်ဖြစ်အောင်ရေးလေ့ရှိကြပါတယ်။ </a:t>
            </a:r>
            <a:r>
              <a:rPr lang="en-US" sz="1050" b="0" i="0">
                <a:solidFill>
                  <a:srgbClr val="242424"/>
                </a:solidFill>
                <a:effectLst/>
                <a:latin typeface="source-serif-pro"/>
              </a:rPr>
              <a:t>Malware </a:t>
            </a:r>
            <a:r>
              <a:rPr lang="my-MM" sz="1050" b="0" i="0">
                <a:solidFill>
                  <a:srgbClr val="242424"/>
                </a:solidFill>
                <a:effectLst/>
                <a:latin typeface="source-serif-pro"/>
              </a:rPr>
              <a:t>တစ်ခုမှာ </a:t>
            </a:r>
            <a:r>
              <a:rPr lang="en-US" sz="1050" b="0" i="0">
                <a:solidFill>
                  <a:srgbClr val="242424"/>
                </a:solidFill>
                <a:effectLst/>
                <a:latin typeface="source-serif-pro"/>
              </a:rPr>
              <a:t>Computer Virus, Worms, Trojan Horses, Most Rootkits, Spyware, Dishonest Adware, Crimeware and Other Malicious and Unwanted Software </a:t>
            </a:r>
            <a:r>
              <a:rPr lang="my-MM" sz="1050" b="0" i="0">
                <a:solidFill>
                  <a:srgbClr val="242424"/>
                </a:solidFill>
                <a:effectLst/>
                <a:latin typeface="source-serif-pro"/>
              </a:rPr>
              <a:t>တွေပါ၀င်လေ့ရှိပါတယ်။</a:t>
            </a:r>
          </a:p>
          <a:p>
            <a:br>
              <a:rPr lang="my-MM" sz="1050"/>
            </a:br>
            <a:r>
              <a:rPr lang="my-MM" sz="1050"/>
              <a:t>					</a:t>
            </a:r>
            <a:r>
              <a:rPr lang="en-US" sz="1400" b="1" i="0">
                <a:solidFill>
                  <a:srgbClr val="FF0000"/>
                </a:solidFill>
                <a:effectLst/>
                <a:latin typeface="Söhne"/>
              </a:rPr>
              <a:t>Phishing</a:t>
            </a:r>
            <a:r>
              <a:rPr lang="en-US" sz="1400" b="1" i="0">
                <a:effectLst/>
                <a:latin typeface="Söhne"/>
              </a:rPr>
              <a:t>: </a:t>
            </a:r>
            <a:endParaRPr lang="my-MM" sz="1400" b="1" i="0">
              <a:effectLst/>
              <a:latin typeface="Söhne"/>
            </a:endParaRPr>
          </a:p>
          <a:p>
            <a:pPr marL="0" indent="0" algn="ctr">
              <a:lnSpc>
                <a:spcPct val="100000"/>
              </a:lnSpc>
              <a:buNone/>
            </a:pPr>
            <a:r>
              <a:rPr lang="my-MM" sz="1050" b="0" i="0">
                <a:solidFill>
                  <a:srgbClr val="242424"/>
                </a:solidFill>
                <a:effectLst/>
                <a:latin typeface="source-serif-pro"/>
              </a:rPr>
              <a:t>p</a:t>
            </a:r>
            <a:r>
              <a:rPr lang="en-US" sz="1050" b="0" i="0" err="1">
                <a:solidFill>
                  <a:srgbClr val="242424"/>
                </a:solidFill>
                <a:effectLst/>
                <a:latin typeface="source-serif-pro"/>
              </a:rPr>
              <a:t>hishing</a:t>
            </a:r>
            <a:r>
              <a:rPr lang="en-US" sz="1050" b="0" i="0">
                <a:solidFill>
                  <a:srgbClr val="242424"/>
                </a:solidFill>
                <a:effectLst/>
                <a:latin typeface="source-serif-pro"/>
              </a:rPr>
              <a:t> </a:t>
            </a:r>
            <a:r>
              <a:rPr lang="my-MM" sz="1050" b="0" i="0">
                <a:solidFill>
                  <a:srgbClr val="242424"/>
                </a:solidFill>
                <a:effectLst/>
                <a:latin typeface="source-serif-pro"/>
              </a:rPr>
              <a:t>ဆိုတာက အချင်းချင်းဆက်သွယ်ကျတဲ့အခါ ပေးပို့လိုက်တဲ့ </a:t>
            </a:r>
            <a:r>
              <a:rPr lang="en-US" sz="1050" b="0" i="0">
                <a:solidFill>
                  <a:srgbClr val="242424"/>
                </a:solidFill>
                <a:effectLst/>
                <a:latin typeface="source-serif-pro"/>
              </a:rPr>
              <a:t>Data </a:t>
            </a:r>
            <a:r>
              <a:rPr lang="my-MM" sz="1050" b="0" i="0">
                <a:solidFill>
                  <a:srgbClr val="242424"/>
                </a:solidFill>
                <a:effectLst/>
                <a:latin typeface="source-serif-pro"/>
              </a:rPr>
              <a:t>ထဲမှာ </a:t>
            </a:r>
            <a:r>
              <a:rPr lang="en-US" sz="1050" b="0" i="0">
                <a:solidFill>
                  <a:srgbClr val="242424"/>
                </a:solidFill>
                <a:effectLst/>
                <a:latin typeface="source-serif-pro"/>
              </a:rPr>
              <a:t>Malware </a:t>
            </a:r>
            <a:r>
              <a:rPr lang="my-MM" sz="1050" b="0" i="0">
                <a:solidFill>
                  <a:srgbClr val="242424"/>
                </a:solidFill>
                <a:effectLst/>
                <a:latin typeface="source-serif-pro"/>
              </a:rPr>
              <a:t>လို </a:t>
            </a:r>
            <a:r>
              <a:rPr lang="en-US" sz="1050" b="0" i="0">
                <a:solidFill>
                  <a:srgbClr val="242424"/>
                </a:solidFill>
                <a:effectLst/>
                <a:latin typeface="source-serif-pro"/>
              </a:rPr>
              <a:t>Phishing </a:t>
            </a:r>
            <a:r>
              <a:rPr lang="my-MM" sz="1050" b="0" i="0">
                <a:solidFill>
                  <a:srgbClr val="242424"/>
                </a:solidFill>
                <a:effectLst/>
                <a:latin typeface="source-serif-pro"/>
              </a:rPr>
              <a:t>တခုထည့်ပေးလိုက်ပြီး </a:t>
            </a:r>
            <a:r>
              <a:rPr lang="en-US" sz="1050" b="0" i="0">
                <a:solidFill>
                  <a:srgbClr val="242424"/>
                </a:solidFill>
                <a:effectLst/>
                <a:latin typeface="source-serif-pro"/>
              </a:rPr>
              <a:t>User </a:t>
            </a:r>
            <a:r>
              <a:rPr lang="my-MM" sz="1050" b="0" i="0">
                <a:solidFill>
                  <a:srgbClr val="242424"/>
                </a:solidFill>
                <a:effectLst/>
                <a:latin typeface="source-serif-pro"/>
              </a:rPr>
              <a:t>ရဲ့ အရေးကြီးအချက်လက်တွေကို ခိုးယူတာကို ဆိုလိုပါတယ် ။ တနည်းအားဖြင့် ပြောရရင် </a:t>
            </a:r>
            <a:r>
              <a:rPr lang="en-US" sz="1050" b="0" i="0">
                <a:solidFill>
                  <a:srgbClr val="242424"/>
                </a:solidFill>
                <a:effectLst/>
                <a:latin typeface="source-serif-pro"/>
              </a:rPr>
              <a:t>Hack </a:t>
            </a:r>
            <a:r>
              <a:rPr lang="my-MM" sz="1050" b="0" i="0">
                <a:solidFill>
                  <a:srgbClr val="242424"/>
                </a:solidFill>
                <a:effectLst/>
                <a:latin typeface="source-serif-pro"/>
              </a:rPr>
              <a:t>တယ်ပေါ့ ။ </a:t>
            </a:r>
            <a:r>
              <a:rPr lang="en-US" sz="1050" b="0" i="0">
                <a:solidFill>
                  <a:srgbClr val="242424"/>
                </a:solidFill>
                <a:effectLst/>
                <a:latin typeface="source-serif-pro"/>
              </a:rPr>
              <a:t>Phishing </a:t>
            </a:r>
            <a:r>
              <a:rPr lang="my-MM" sz="1050" b="0" i="0">
                <a:solidFill>
                  <a:srgbClr val="242424"/>
                </a:solidFill>
                <a:effectLst/>
                <a:latin typeface="source-serif-pro"/>
              </a:rPr>
              <a:t>က များသောအားဖြင့် </a:t>
            </a:r>
            <a:r>
              <a:rPr lang="en-US" sz="1050" b="0" i="0">
                <a:solidFill>
                  <a:srgbClr val="242424"/>
                </a:solidFill>
                <a:effectLst/>
                <a:latin typeface="source-serif-pro"/>
              </a:rPr>
              <a:t>Email </a:t>
            </a:r>
            <a:r>
              <a:rPr lang="my-MM" sz="1050" b="0" i="0">
                <a:solidFill>
                  <a:srgbClr val="242424"/>
                </a:solidFill>
                <a:effectLst/>
                <a:latin typeface="source-serif-pro"/>
              </a:rPr>
              <a:t>ကနေ တဆင့်ဖောက်တတ်ပါတယ် ။ သူတို့ရဲ့ အဓိကရည်ရွယ်ချက်က </a:t>
            </a:r>
            <a:r>
              <a:rPr lang="en-US" sz="1050" b="0" i="0">
                <a:solidFill>
                  <a:srgbClr val="242424"/>
                </a:solidFill>
                <a:effectLst/>
                <a:latin typeface="source-serif-pro"/>
              </a:rPr>
              <a:t>User </a:t>
            </a:r>
            <a:r>
              <a:rPr lang="my-MM" sz="1050" b="0" i="0">
                <a:solidFill>
                  <a:srgbClr val="242424"/>
                </a:solidFill>
                <a:effectLst/>
                <a:latin typeface="source-serif-pro"/>
              </a:rPr>
              <a:t>တွေရဲ့ အရေးကြီးဒေတာတွေကို ခိုးယူဖို့ဖြစ်ပါတယ် ။ ဥပမာ — </a:t>
            </a:r>
            <a:r>
              <a:rPr lang="en-US" sz="1050" b="0" i="0">
                <a:solidFill>
                  <a:srgbClr val="242424"/>
                </a:solidFill>
                <a:effectLst/>
                <a:latin typeface="source-serif-pro"/>
              </a:rPr>
              <a:t>Credit Card and Login Information </a:t>
            </a:r>
            <a:r>
              <a:rPr lang="my-MM" sz="1050" b="0" i="0">
                <a:solidFill>
                  <a:srgbClr val="242424"/>
                </a:solidFill>
                <a:effectLst/>
                <a:latin typeface="source-serif-pro"/>
              </a:rPr>
              <a:t>တွေ လိုချင်လို့ပါ ။ </a:t>
            </a:r>
            <a:r>
              <a:rPr lang="en-US" sz="1050" b="0" i="0">
                <a:solidFill>
                  <a:srgbClr val="242424"/>
                </a:solidFill>
                <a:effectLst/>
                <a:latin typeface="source-serif-pro"/>
              </a:rPr>
              <a:t>Phishing </a:t>
            </a:r>
            <a:r>
              <a:rPr lang="my-MM" sz="1050" b="0" i="0">
                <a:solidFill>
                  <a:srgbClr val="242424"/>
                </a:solidFill>
                <a:effectLst/>
                <a:latin typeface="source-serif-pro"/>
              </a:rPr>
              <a:t>ဆိုတာ များသောအားဖြင့် </a:t>
            </a:r>
            <a:r>
              <a:rPr lang="en-US" sz="1050" b="0" i="0">
                <a:solidFill>
                  <a:srgbClr val="242424"/>
                </a:solidFill>
                <a:effectLst/>
                <a:latin typeface="source-serif-pro"/>
              </a:rPr>
              <a:t>Cyber Attack </a:t>
            </a:r>
            <a:r>
              <a:rPr lang="my-MM" sz="1050" b="0" i="0">
                <a:solidFill>
                  <a:srgbClr val="242424"/>
                </a:solidFill>
                <a:effectLst/>
                <a:latin typeface="source-serif-pro"/>
              </a:rPr>
              <a:t>ကနေလာတာများပါတယ် ။ အဲ့တာကြောင့် </a:t>
            </a:r>
            <a:r>
              <a:rPr lang="en-US" sz="1050" b="0" i="0">
                <a:solidFill>
                  <a:srgbClr val="242424"/>
                </a:solidFill>
                <a:effectLst/>
                <a:latin typeface="source-serif-pro"/>
              </a:rPr>
              <a:t>Internet </a:t>
            </a:r>
            <a:r>
              <a:rPr lang="my-MM" sz="1050" b="0" i="0">
                <a:solidFill>
                  <a:srgbClr val="242424"/>
                </a:solidFill>
                <a:effectLst/>
                <a:latin typeface="source-serif-pro"/>
              </a:rPr>
              <a:t>အသုံးပြုတဲ့သူတွေအတိုင်း </a:t>
            </a:r>
            <a:r>
              <a:rPr lang="en-US" sz="1050" b="0" i="0">
                <a:solidFill>
                  <a:srgbClr val="242424"/>
                </a:solidFill>
                <a:effectLst/>
                <a:latin typeface="source-serif-pro"/>
              </a:rPr>
              <a:t>Phishing </a:t>
            </a:r>
            <a:r>
              <a:rPr lang="my-MM" sz="1050" b="0" i="0">
                <a:solidFill>
                  <a:srgbClr val="242424"/>
                </a:solidFill>
                <a:effectLst/>
                <a:latin typeface="source-serif-pro"/>
              </a:rPr>
              <a:t>နဲ့ပတ်သက်တဲ့ အကြောင်းအရာတွေကို သိထားသင့်ပါတယ် ။ ဒါမှလည်း ကျွန်တော်တို့ရဲ့ </a:t>
            </a:r>
            <a:r>
              <a:rPr lang="en-US" sz="1050" b="0" i="0">
                <a:solidFill>
                  <a:srgbClr val="242424"/>
                </a:solidFill>
                <a:effectLst/>
                <a:latin typeface="source-serif-pro"/>
              </a:rPr>
              <a:t>Network </a:t>
            </a:r>
            <a:r>
              <a:rPr lang="my-MM" sz="1050" b="0" i="0">
                <a:solidFill>
                  <a:srgbClr val="242424"/>
                </a:solidFill>
                <a:effectLst/>
                <a:latin typeface="source-serif-pro"/>
              </a:rPr>
              <a:t>ကို ကာကွယ်နိုင်မှာဖြစ်ပါတယ် ။ </a:t>
            </a:r>
          </a:p>
          <a:p>
            <a:pPr marL="0" indent="0" algn="ctr">
              <a:lnSpc>
                <a:spcPct val="100000"/>
              </a:lnSpc>
              <a:buNone/>
            </a:pPr>
            <a:endParaRPr lang="my-MM" sz="1050" b="0" i="0">
              <a:solidFill>
                <a:srgbClr val="242424"/>
              </a:solidFill>
              <a:effectLst/>
              <a:latin typeface="source-serif-pro"/>
            </a:endParaRPr>
          </a:p>
          <a:p>
            <a:pPr marL="0" indent="0" algn="ctr">
              <a:lnSpc>
                <a:spcPct val="100000"/>
              </a:lnSpc>
              <a:buNone/>
            </a:pPr>
            <a:r>
              <a:rPr lang="en-US" sz="1400" b="1" i="0">
                <a:solidFill>
                  <a:srgbClr val="FF0000"/>
                </a:solidFill>
                <a:effectLst/>
                <a:latin typeface="Söhne"/>
              </a:rPr>
              <a:t>Denial-of-Service (DoS) and Distributed Denial-of-Service (DDoS): </a:t>
            </a:r>
            <a:endParaRPr lang="my-MM" sz="1400" b="1" i="0">
              <a:solidFill>
                <a:srgbClr val="FF0000"/>
              </a:solidFill>
              <a:effectLst/>
              <a:latin typeface="Söhne"/>
            </a:endParaRPr>
          </a:p>
          <a:p>
            <a:pPr marL="0" indent="0" algn="ctr">
              <a:lnSpc>
                <a:spcPct val="100000"/>
              </a:lnSpc>
              <a:buNone/>
            </a:pPr>
            <a:r>
              <a:rPr lang="en-US" sz="1400" b="0" i="0">
                <a:effectLst/>
                <a:latin typeface="Söhne"/>
              </a:rPr>
              <a:t>DoS attacks involve overwhelming a target system or network with an excessive amount of traffic, causing it to become unavailable to legitimate users. DDoS attacks are similar but involve multiple compromised systems, known as a botnet, to launch the attack.</a:t>
            </a:r>
          </a:p>
        </p:txBody>
      </p:sp>
      <p:sp>
        <p:nvSpPr>
          <p:cNvPr id="4" name="Diagonal Stripe 3">
            <a:extLst>
              <a:ext uri="{FF2B5EF4-FFF2-40B4-BE49-F238E27FC236}">
                <a16:creationId xmlns:a16="http://schemas.microsoft.com/office/drawing/2014/main" id="{2E32E1F7-0921-3F0D-A533-ED0C8E40D086}"/>
              </a:ext>
            </a:extLst>
          </p:cNvPr>
          <p:cNvSpPr/>
          <p:nvPr/>
        </p:nvSpPr>
        <p:spPr>
          <a:xfrm rot="10800000">
            <a:off x="11277600" y="5943600"/>
            <a:ext cx="914400" cy="914400"/>
          </a:xfrm>
          <a:prstGeom prst="diagStrip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M">
              <a:solidFill>
                <a:schemeClr val="tx1"/>
              </a:solidFill>
            </a:endParaRPr>
          </a:p>
        </p:txBody>
      </p:sp>
      <p:pic>
        <p:nvPicPr>
          <p:cNvPr id="5" name="Picture 4">
            <a:extLst>
              <a:ext uri="{FF2B5EF4-FFF2-40B4-BE49-F238E27FC236}">
                <a16:creationId xmlns:a16="http://schemas.microsoft.com/office/drawing/2014/main" id="{D8D6E126-BA48-3306-39BB-3F7F38E3E15C}"/>
              </a:ext>
            </a:extLst>
          </p:cNvPr>
          <p:cNvPicPr>
            <a:picLocks noChangeAspect="1"/>
          </p:cNvPicPr>
          <p:nvPr/>
        </p:nvPicPr>
        <p:blipFill>
          <a:blip r:embed="rId2"/>
          <a:stretch>
            <a:fillRect/>
          </a:stretch>
        </p:blipFill>
        <p:spPr>
          <a:xfrm>
            <a:off x="11072191" y="0"/>
            <a:ext cx="1119809" cy="1119809"/>
          </a:xfrm>
          <a:prstGeom prst="rect">
            <a:avLst/>
          </a:prstGeom>
        </p:spPr>
      </p:pic>
    </p:spTree>
    <p:extLst>
      <p:ext uri="{BB962C8B-B14F-4D97-AF65-F5344CB8AC3E}">
        <p14:creationId xmlns:p14="http://schemas.microsoft.com/office/powerpoint/2010/main" val="872591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agonal Stripe 3">
            <a:extLst>
              <a:ext uri="{FF2B5EF4-FFF2-40B4-BE49-F238E27FC236}">
                <a16:creationId xmlns:a16="http://schemas.microsoft.com/office/drawing/2014/main" id="{7F914A3D-D1A0-A8DD-A0FB-93D5D8F0704F}"/>
              </a:ext>
            </a:extLst>
          </p:cNvPr>
          <p:cNvSpPr/>
          <p:nvPr/>
        </p:nvSpPr>
        <p:spPr>
          <a:xfrm rot="10800000">
            <a:off x="11277600" y="5943600"/>
            <a:ext cx="914400" cy="914400"/>
          </a:xfrm>
          <a:prstGeom prst="diagStrip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M">
              <a:solidFill>
                <a:schemeClr val="tx1"/>
              </a:solidFill>
            </a:endParaRPr>
          </a:p>
        </p:txBody>
      </p:sp>
      <p:pic>
        <p:nvPicPr>
          <p:cNvPr id="5" name="Picture 4">
            <a:extLst>
              <a:ext uri="{FF2B5EF4-FFF2-40B4-BE49-F238E27FC236}">
                <a16:creationId xmlns:a16="http://schemas.microsoft.com/office/drawing/2014/main" id="{2A2D38D8-9299-0496-C6D0-8436DC0A6B59}"/>
              </a:ext>
            </a:extLst>
          </p:cNvPr>
          <p:cNvPicPr>
            <a:picLocks noChangeAspect="1"/>
          </p:cNvPicPr>
          <p:nvPr/>
        </p:nvPicPr>
        <p:blipFill>
          <a:blip r:embed="rId2"/>
          <a:stretch>
            <a:fillRect/>
          </a:stretch>
        </p:blipFill>
        <p:spPr>
          <a:xfrm>
            <a:off x="11072191" y="0"/>
            <a:ext cx="1119809" cy="1119809"/>
          </a:xfrm>
          <a:prstGeom prst="rect">
            <a:avLst/>
          </a:prstGeom>
        </p:spPr>
      </p:pic>
      <p:sp>
        <p:nvSpPr>
          <p:cNvPr id="6" name="Subtitle 5">
            <a:extLst>
              <a:ext uri="{FF2B5EF4-FFF2-40B4-BE49-F238E27FC236}">
                <a16:creationId xmlns:a16="http://schemas.microsoft.com/office/drawing/2014/main" id="{E1C5E447-684F-55F3-4318-16C0D689DBA2}"/>
              </a:ext>
            </a:extLst>
          </p:cNvPr>
          <p:cNvSpPr>
            <a:spLocks noGrp="1"/>
          </p:cNvSpPr>
          <p:nvPr>
            <p:ph type="subTitle" idx="1"/>
          </p:nvPr>
        </p:nvSpPr>
        <p:spPr>
          <a:xfrm>
            <a:off x="1524000" y="483079"/>
            <a:ext cx="9144000" cy="5805578"/>
          </a:xfrm>
        </p:spPr>
        <p:txBody>
          <a:bodyPr>
            <a:normAutofit/>
          </a:bodyPr>
          <a:lstStyle/>
          <a:p>
            <a:pPr marL="571500" indent="-571500" algn="ctr">
              <a:lnSpc>
                <a:spcPct val="100000"/>
              </a:lnSpc>
              <a:buFont typeface="Arial" panose="020B0604020202020204" pitchFamily="34" charset="0"/>
              <a:buChar char="•"/>
            </a:pPr>
            <a:r>
              <a:rPr lang="en-US" sz="1400" b="1" i="0">
                <a:solidFill>
                  <a:srgbClr val="FF0000"/>
                </a:solidFill>
                <a:effectLst/>
                <a:latin typeface="Söhne"/>
              </a:rPr>
              <a:t>SQL Injection:</a:t>
            </a:r>
            <a:endParaRPr lang="my-MM" sz="1400" b="1" i="0">
              <a:solidFill>
                <a:srgbClr val="FF0000"/>
              </a:solidFill>
              <a:effectLst/>
              <a:latin typeface="Söhne"/>
            </a:endParaRPr>
          </a:p>
          <a:p>
            <a:pPr marL="342900" indent="-342900" algn="ctr">
              <a:lnSpc>
                <a:spcPct val="100000"/>
              </a:lnSpc>
              <a:buFont typeface="Arial" panose="020B0604020202020204" pitchFamily="34" charset="0"/>
              <a:buChar char="•"/>
            </a:pPr>
            <a:r>
              <a:rPr lang="en-US" sz="1400" b="0" i="0">
                <a:solidFill>
                  <a:srgbClr val="242424"/>
                </a:solidFill>
                <a:effectLst/>
                <a:latin typeface="source-serif-pro"/>
              </a:rPr>
              <a:t>SQL injection </a:t>
            </a:r>
            <a:r>
              <a:rPr lang="my-MM" sz="1400" b="0" i="0">
                <a:solidFill>
                  <a:srgbClr val="242424"/>
                </a:solidFill>
                <a:effectLst/>
                <a:latin typeface="source-serif-pro"/>
              </a:rPr>
              <a:t>ဆိုတာကတော့ </a:t>
            </a:r>
            <a:r>
              <a:rPr lang="en-US" sz="1400" b="0" i="0">
                <a:solidFill>
                  <a:srgbClr val="242424"/>
                </a:solidFill>
                <a:effectLst/>
                <a:latin typeface="source-serif-pro"/>
              </a:rPr>
              <a:t>Website </a:t>
            </a:r>
            <a:r>
              <a:rPr lang="my-MM" sz="1400" b="0" i="0">
                <a:solidFill>
                  <a:srgbClr val="242424"/>
                </a:solidFill>
                <a:effectLst/>
                <a:latin typeface="source-serif-pro"/>
              </a:rPr>
              <a:t>များကို တိုက်ခိုက်ရာတွင် အသုံးပြုသောနည်းလမ်းများထဲမှတိုက်ခိုက်မှု ပုံစံ တစ်ခုပါ။ အခြခံအားဖြင်တော့ </a:t>
            </a:r>
            <a:r>
              <a:rPr lang="en-US" sz="1400" b="0" i="0">
                <a:solidFill>
                  <a:srgbClr val="242424"/>
                </a:solidFill>
                <a:effectLst/>
                <a:latin typeface="source-serif-pro"/>
              </a:rPr>
              <a:t>Database </a:t>
            </a:r>
            <a:r>
              <a:rPr lang="my-MM" sz="1400" b="0" i="0">
                <a:solidFill>
                  <a:srgbClr val="242424"/>
                </a:solidFill>
                <a:effectLst/>
                <a:latin typeface="source-serif-pro"/>
              </a:rPr>
              <a:t>ချိတ်ဆက်ရေးသားထားတဲ့ </a:t>
            </a:r>
            <a:r>
              <a:rPr lang="en-US" sz="1400" b="0" i="0">
                <a:solidFill>
                  <a:srgbClr val="242424"/>
                </a:solidFill>
                <a:effectLst/>
                <a:latin typeface="source-serif-pro"/>
              </a:rPr>
              <a:t>Website </a:t>
            </a:r>
            <a:r>
              <a:rPr lang="my-MM" sz="1400" b="0" i="0">
                <a:solidFill>
                  <a:srgbClr val="242424"/>
                </a:solidFill>
                <a:effectLst/>
                <a:latin typeface="source-serif-pro"/>
              </a:rPr>
              <a:t>ရဲ့အားနည်းချက်ကိုသုံးပြီး ထို </a:t>
            </a:r>
            <a:r>
              <a:rPr lang="en-US" sz="1400" b="0" i="0">
                <a:solidFill>
                  <a:srgbClr val="242424"/>
                </a:solidFill>
                <a:effectLst/>
                <a:latin typeface="source-serif-pro"/>
              </a:rPr>
              <a:t>Website </a:t>
            </a:r>
            <a:r>
              <a:rPr lang="my-MM" sz="1400" b="0" i="0">
                <a:solidFill>
                  <a:srgbClr val="242424"/>
                </a:solidFill>
                <a:effectLst/>
                <a:latin typeface="source-serif-pro"/>
              </a:rPr>
              <a:t>ရဲ့ </a:t>
            </a:r>
            <a:r>
              <a:rPr lang="en-US" sz="1400" b="0" i="0">
                <a:solidFill>
                  <a:srgbClr val="242424"/>
                </a:solidFill>
                <a:effectLst/>
                <a:latin typeface="source-serif-pro"/>
              </a:rPr>
              <a:t>Database </a:t>
            </a:r>
            <a:r>
              <a:rPr lang="my-MM" sz="1400" b="0" i="0">
                <a:solidFill>
                  <a:srgbClr val="242424"/>
                </a:solidFill>
                <a:effectLst/>
                <a:latin typeface="source-serif-pro"/>
              </a:rPr>
              <a:t>ထဲက ကန့်သတ် </a:t>
            </a:r>
            <a:r>
              <a:rPr lang="en-US" sz="1400" b="0" i="0">
                <a:solidFill>
                  <a:srgbClr val="242424"/>
                </a:solidFill>
                <a:effectLst/>
                <a:latin typeface="source-serif-pro"/>
              </a:rPr>
              <a:t>Data </a:t>
            </a:r>
            <a:r>
              <a:rPr lang="my-MM" sz="1400" b="0" i="0">
                <a:solidFill>
                  <a:srgbClr val="242424"/>
                </a:solidFill>
                <a:effectLst/>
                <a:latin typeface="source-serif-pro"/>
              </a:rPr>
              <a:t>များနှင့် ပုဂ္ဂိုလ် ရေးဆိုင်ရာ အချက်လတ်များကို ခွင့်ပြုချက်မရှိပဲဝင်ရောက် ကြည့်ရှုခြင်း နှောက်ယှက်ခြင်းပါပဲ။ </a:t>
            </a:r>
            <a:r>
              <a:rPr lang="en-US" sz="1400" b="0" i="0">
                <a:solidFill>
                  <a:srgbClr val="242424"/>
                </a:solidFill>
                <a:effectLst/>
                <a:latin typeface="source-serif-pro"/>
              </a:rPr>
              <a:t>SQL query </a:t>
            </a:r>
            <a:r>
              <a:rPr lang="my-MM" sz="1400" b="0" i="0">
                <a:solidFill>
                  <a:srgbClr val="242424"/>
                </a:solidFill>
                <a:effectLst/>
                <a:latin typeface="source-serif-pro"/>
              </a:rPr>
              <a:t>ကိုပဲ အသုံးပြုပြီး </a:t>
            </a:r>
            <a:r>
              <a:rPr lang="en-US" sz="1400" b="0" i="0">
                <a:solidFill>
                  <a:srgbClr val="242424"/>
                </a:solidFill>
                <a:effectLst/>
                <a:latin typeface="source-serif-pro"/>
              </a:rPr>
              <a:t>Attach </a:t>
            </a:r>
            <a:r>
              <a:rPr lang="my-MM" sz="1400" b="0" i="0">
                <a:solidFill>
                  <a:srgbClr val="242424"/>
                </a:solidFill>
                <a:effectLst/>
                <a:latin typeface="source-serif-pro"/>
              </a:rPr>
              <a:t>လုပ်ပါတယ်။ sqlmapကဲ့သို့ </a:t>
            </a:r>
            <a:r>
              <a:rPr lang="en-US" sz="1400" b="0" i="0">
                <a:solidFill>
                  <a:srgbClr val="242424"/>
                </a:solidFill>
                <a:effectLst/>
                <a:latin typeface="source-serif-pro"/>
              </a:rPr>
              <a:t>Auto injection tools </a:t>
            </a:r>
            <a:r>
              <a:rPr lang="my-MM" sz="1400" b="0" i="0">
                <a:solidFill>
                  <a:srgbClr val="242424"/>
                </a:solidFill>
                <a:effectLst/>
                <a:latin typeface="source-serif-pro"/>
              </a:rPr>
              <a:t>များသုံးပြီးလည်း </a:t>
            </a:r>
            <a:r>
              <a:rPr lang="en-US" sz="1400" b="0" i="0">
                <a:solidFill>
                  <a:srgbClr val="242424"/>
                </a:solidFill>
                <a:effectLst/>
                <a:latin typeface="source-serif-pro"/>
              </a:rPr>
              <a:t>Attach </a:t>
            </a:r>
            <a:r>
              <a:rPr lang="my-MM" sz="1400" b="0" i="0">
                <a:solidFill>
                  <a:srgbClr val="242424"/>
                </a:solidFill>
                <a:effectLst/>
                <a:latin typeface="source-serif-pro"/>
              </a:rPr>
              <a:t>လုပ်ကြပါတယ်။ </a:t>
            </a:r>
            <a:r>
              <a:rPr lang="en-US" sz="1400" b="0" i="0">
                <a:solidFill>
                  <a:srgbClr val="242424"/>
                </a:solidFill>
                <a:effectLst/>
                <a:latin typeface="source-serif-pro"/>
              </a:rPr>
              <a:t>Developer </a:t>
            </a:r>
            <a:r>
              <a:rPr lang="my-MM" sz="1400" b="0" i="0">
                <a:solidFill>
                  <a:srgbClr val="242424"/>
                </a:solidFill>
                <a:effectLst/>
                <a:latin typeface="source-serif-pro"/>
              </a:rPr>
              <a:t>များအနေနဲ့လည်း </a:t>
            </a:r>
            <a:r>
              <a:rPr lang="en-US" sz="1400" b="0" i="0">
                <a:solidFill>
                  <a:srgbClr val="242424"/>
                </a:solidFill>
                <a:effectLst/>
                <a:latin typeface="source-serif-pro"/>
              </a:rPr>
              <a:t>SQL auto injection tools </a:t>
            </a:r>
            <a:r>
              <a:rPr lang="my-MM" sz="1400" b="0" i="0">
                <a:solidFill>
                  <a:srgbClr val="242424"/>
                </a:solidFill>
                <a:effectLst/>
                <a:latin typeface="source-serif-pro"/>
              </a:rPr>
              <a:t>များသုံး၍ မိမိ </a:t>
            </a:r>
            <a:r>
              <a:rPr lang="en-US" sz="1400" b="0" i="0">
                <a:solidFill>
                  <a:srgbClr val="242424"/>
                </a:solidFill>
                <a:effectLst/>
                <a:latin typeface="source-serif-pro"/>
              </a:rPr>
              <a:t>Website </a:t>
            </a:r>
            <a:r>
              <a:rPr lang="my-MM" sz="1400" b="0" i="0">
                <a:solidFill>
                  <a:srgbClr val="242424"/>
                </a:solidFill>
                <a:effectLst/>
                <a:latin typeface="source-serif-pro"/>
              </a:rPr>
              <a:t>၏ </a:t>
            </a:r>
            <a:r>
              <a:rPr lang="en-US" sz="1400" b="0" i="0">
                <a:solidFill>
                  <a:srgbClr val="242424"/>
                </a:solidFill>
                <a:effectLst/>
                <a:latin typeface="source-serif-pro"/>
              </a:rPr>
              <a:t>SQL injection attack </a:t>
            </a:r>
            <a:r>
              <a:rPr lang="my-MM" sz="1400" b="0" i="0">
                <a:solidFill>
                  <a:srgbClr val="242424"/>
                </a:solidFill>
                <a:effectLst/>
                <a:latin typeface="source-serif-pro"/>
              </a:rPr>
              <a:t>လုပ်လို့ရမရ စမ်းသက်နိုင်ပါတယ်။ မိမိ </a:t>
            </a:r>
            <a:r>
              <a:rPr lang="en-US" sz="1400" b="0" i="0">
                <a:solidFill>
                  <a:srgbClr val="242424"/>
                </a:solidFill>
                <a:effectLst/>
                <a:latin typeface="source-serif-pro"/>
              </a:rPr>
              <a:t>Website </a:t>
            </a:r>
            <a:r>
              <a:rPr lang="my-MM" sz="1400" b="0" i="0">
                <a:solidFill>
                  <a:srgbClr val="242424"/>
                </a:solidFill>
                <a:effectLst/>
                <a:latin typeface="source-serif-pro"/>
              </a:rPr>
              <a:t>မှာ </a:t>
            </a:r>
            <a:r>
              <a:rPr lang="en-US" sz="1400" b="0" i="0">
                <a:solidFill>
                  <a:srgbClr val="242424"/>
                </a:solidFill>
                <a:effectLst/>
                <a:latin typeface="source-serif-pro"/>
              </a:rPr>
              <a:t>SQL injection attach </a:t>
            </a:r>
            <a:r>
              <a:rPr lang="my-MM" sz="1400" b="0" i="0">
                <a:solidFill>
                  <a:srgbClr val="242424"/>
                </a:solidFill>
                <a:effectLst/>
                <a:latin typeface="source-serif-pro"/>
              </a:rPr>
              <a:t>လုပ်လို့ရနေလျှင် အမြန်ဆုံးပြုပြင်သင့်ပါတယ်။ </a:t>
            </a:r>
            <a:r>
              <a:rPr lang="en-US" sz="1400" b="0" i="0">
                <a:solidFill>
                  <a:srgbClr val="242424"/>
                </a:solidFill>
                <a:effectLst/>
                <a:latin typeface="source-serif-pro"/>
              </a:rPr>
              <a:t>ORM framework (Entity Framework, </a:t>
            </a:r>
            <a:r>
              <a:rPr lang="en-US" sz="1400" b="0" i="0" err="1">
                <a:solidFill>
                  <a:srgbClr val="242424"/>
                </a:solidFill>
                <a:effectLst/>
                <a:latin typeface="source-serif-pro"/>
              </a:rPr>
              <a:t>Squelize</a:t>
            </a:r>
            <a:r>
              <a:rPr lang="en-US" sz="1400" b="0" i="0">
                <a:solidFill>
                  <a:srgbClr val="242424"/>
                </a:solidFill>
                <a:effectLst/>
                <a:latin typeface="source-serif-pro"/>
              </a:rPr>
              <a:t>, </a:t>
            </a:r>
            <a:r>
              <a:rPr lang="en-US" sz="1400" b="0" i="0" err="1">
                <a:solidFill>
                  <a:srgbClr val="242424"/>
                </a:solidFill>
                <a:effectLst/>
                <a:latin typeface="source-serif-pro"/>
              </a:rPr>
              <a:t>etc</a:t>
            </a:r>
            <a:r>
              <a:rPr lang="en-US" sz="1400" b="0" i="0">
                <a:solidFill>
                  <a:srgbClr val="242424"/>
                </a:solidFill>
                <a:effectLst/>
                <a:latin typeface="source-serif-pro"/>
              </a:rPr>
              <a:t>) </a:t>
            </a:r>
            <a:r>
              <a:rPr lang="my-MM" sz="1400" b="0" i="0">
                <a:solidFill>
                  <a:srgbClr val="242424"/>
                </a:solidFill>
                <a:effectLst/>
                <a:latin typeface="source-serif-pro"/>
              </a:rPr>
              <a:t>အသုံးပြုရေးသားထားသော </a:t>
            </a:r>
            <a:r>
              <a:rPr lang="en-US" sz="1400" b="0" i="0">
                <a:solidFill>
                  <a:srgbClr val="242424"/>
                </a:solidFill>
                <a:effectLst/>
                <a:latin typeface="source-serif-pro"/>
              </a:rPr>
              <a:t>Website </a:t>
            </a:r>
            <a:r>
              <a:rPr lang="my-MM" sz="1400" b="0" i="0">
                <a:solidFill>
                  <a:srgbClr val="242424"/>
                </a:solidFill>
                <a:effectLst/>
                <a:latin typeface="source-serif-pro"/>
              </a:rPr>
              <a:t>များသည် အခြေခံအားဖြင့်တော့ </a:t>
            </a:r>
            <a:r>
              <a:rPr lang="en-US" sz="1400" b="0" i="0">
                <a:solidFill>
                  <a:srgbClr val="242424"/>
                </a:solidFill>
                <a:effectLst/>
                <a:latin typeface="source-serif-pro"/>
              </a:rPr>
              <a:t>SQL injection </a:t>
            </a:r>
            <a:r>
              <a:rPr lang="my-MM" sz="1400" b="0" i="0">
                <a:solidFill>
                  <a:srgbClr val="242424"/>
                </a:solidFill>
                <a:effectLst/>
                <a:latin typeface="source-serif-pro"/>
              </a:rPr>
              <a:t>ကိုကာကွယ်ပြီးဖြစ်သည်။ သို့သော် ၁၀၀% တော့အာမမခံနိုင်ပါ</a:t>
            </a:r>
          </a:p>
          <a:p>
            <a:pPr marL="342900" indent="-342900" algn="ctr">
              <a:lnSpc>
                <a:spcPct val="100000"/>
              </a:lnSpc>
              <a:buFont typeface="Arial" panose="020B0604020202020204" pitchFamily="34" charset="0"/>
              <a:buChar char="•"/>
            </a:pPr>
            <a:endParaRPr lang="en-MM" sz="1400"/>
          </a:p>
          <a:p>
            <a:pPr marL="0" indent="0" algn="ctr">
              <a:lnSpc>
                <a:spcPct val="100000"/>
              </a:lnSpc>
              <a:buNone/>
            </a:pPr>
            <a:r>
              <a:rPr lang="en-US" sz="1400" b="0" i="0">
                <a:solidFill>
                  <a:srgbClr val="FF0000"/>
                </a:solidFill>
                <a:effectLst/>
                <a:latin typeface="Söhne"/>
              </a:rPr>
              <a:t>Man-in-the-Middle (MitM) Attack: </a:t>
            </a:r>
            <a:endParaRPr lang="my-MM" sz="1400" b="0" i="0">
              <a:solidFill>
                <a:srgbClr val="FF0000"/>
              </a:solidFill>
              <a:effectLst/>
              <a:latin typeface="Söhne"/>
            </a:endParaRPr>
          </a:p>
          <a:p>
            <a:pPr marL="0" indent="0" algn="ctr">
              <a:lnSpc>
                <a:spcPct val="100000"/>
              </a:lnSpc>
              <a:buNone/>
            </a:pPr>
            <a:r>
              <a:rPr lang="en-US" sz="1400" b="0" i="0">
                <a:effectLst/>
                <a:latin typeface="Söhne"/>
              </a:rPr>
              <a:t>In a MitM attack, an attacker intercepts and relays communication between two parties without their knowledge. The attacker can eavesdrop on sensitive information or manipulate data being transmitted, compromising the integrity and confidentiality of the communication.</a:t>
            </a:r>
          </a:p>
          <a:p>
            <a:pPr marL="342900" indent="-342900">
              <a:buFont typeface="Arial" panose="020B0604020202020204" pitchFamily="34" charset="0"/>
              <a:buChar char="•"/>
            </a:pPr>
            <a:endParaRPr lang="en-MM" sz="1400"/>
          </a:p>
        </p:txBody>
      </p:sp>
    </p:spTree>
    <p:extLst>
      <p:ext uri="{BB962C8B-B14F-4D97-AF65-F5344CB8AC3E}">
        <p14:creationId xmlns:p14="http://schemas.microsoft.com/office/powerpoint/2010/main" val="2902389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74D6D8-1035-63A1-5442-B0F2F463A34B}"/>
              </a:ext>
            </a:extLst>
          </p:cNvPr>
          <p:cNvSpPr>
            <a:spLocks noGrp="1"/>
          </p:cNvSpPr>
          <p:nvPr>
            <p:ph idx="1"/>
          </p:nvPr>
        </p:nvSpPr>
        <p:spPr>
          <a:xfrm>
            <a:off x="838200" y="477065"/>
            <a:ext cx="10515600" cy="5723437"/>
          </a:xfrm>
        </p:spPr>
        <p:txBody>
          <a:bodyPr>
            <a:noAutofit/>
          </a:bodyPr>
          <a:lstStyle/>
          <a:p>
            <a:pPr marL="0" indent="0" algn="ctr">
              <a:lnSpc>
                <a:spcPct val="120000"/>
              </a:lnSpc>
              <a:buNone/>
            </a:pPr>
            <a:r>
              <a:rPr lang="en-US" sz="1400" b="1" i="0">
                <a:solidFill>
                  <a:srgbClr val="FF0000"/>
                </a:solidFill>
                <a:effectLst/>
                <a:latin typeface="Söhne"/>
              </a:rPr>
              <a:t>Cross-Site Scripting (XSS):</a:t>
            </a:r>
            <a:endParaRPr lang="my-MM" sz="1400" b="1" i="0">
              <a:solidFill>
                <a:srgbClr val="FF0000"/>
              </a:solidFill>
              <a:effectLst/>
              <a:latin typeface="Söhne"/>
            </a:endParaRPr>
          </a:p>
          <a:p>
            <a:pPr marL="0" indent="0" algn="ctr">
              <a:lnSpc>
                <a:spcPct val="120000"/>
              </a:lnSpc>
              <a:buNone/>
            </a:pPr>
            <a:r>
              <a:rPr lang="en-US" sz="1400" b="0" i="0">
                <a:effectLst/>
                <a:latin typeface="Söhne"/>
              </a:rPr>
              <a:t> XSS attacks occur when an attacker injects malicious scripts into web pages viewed by other users. These scripts can then execute within the victims' browsers, allowing the attacker to steal sensitive information or perform actions on behalf of the user.</a:t>
            </a:r>
          </a:p>
          <a:p>
            <a:pPr marL="0" indent="0" algn="ctr">
              <a:lnSpc>
                <a:spcPct val="120000"/>
              </a:lnSpc>
              <a:buNone/>
            </a:pPr>
            <a:r>
              <a:rPr lang="en-US" sz="1400" b="1" i="0">
                <a:solidFill>
                  <a:srgbClr val="FF0000"/>
                </a:solidFill>
                <a:effectLst/>
                <a:latin typeface="Söhne"/>
              </a:rPr>
              <a:t>Social Engineering:</a:t>
            </a:r>
            <a:endParaRPr lang="my-MM" sz="1400" b="1" i="0">
              <a:solidFill>
                <a:srgbClr val="FF0000"/>
              </a:solidFill>
              <a:effectLst/>
              <a:latin typeface="Söhne"/>
            </a:endParaRPr>
          </a:p>
          <a:p>
            <a:pPr marL="0" indent="0" algn="ctr">
              <a:lnSpc>
                <a:spcPct val="120000"/>
              </a:lnSpc>
              <a:buNone/>
            </a:pPr>
            <a:r>
              <a:rPr lang="en-US" sz="1400" b="0" i="0">
                <a:effectLst/>
                <a:latin typeface="Söhne"/>
              </a:rPr>
              <a:t> Social engineering attacks exploit human psychology and manipulation rather than technical vulnerabilities. This can include tactics like impersonation, pretexting, baiting, or phishing calls to deceive individuals into divulging confidential information or granting unauthorized access.</a:t>
            </a:r>
          </a:p>
          <a:p>
            <a:pPr marL="0" indent="0" algn="ctr">
              <a:lnSpc>
                <a:spcPct val="120000"/>
              </a:lnSpc>
              <a:buNone/>
            </a:pPr>
            <a:r>
              <a:rPr lang="en-US" sz="1400" b="1" i="0">
                <a:solidFill>
                  <a:srgbClr val="FF0000"/>
                </a:solidFill>
                <a:effectLst/>
                <a:latin typeface="Söhne"/>
              </a:rPr>
              <a:t>Ransomware:</a:t>
            </a:r>
            <a:endParaRPr lang="my-MM" sz="1400" b="1" i="0">
              <a:solidFill>
                <a:srgbClr val="FF0000"/>
              </a:solidFill>
              <a:effectLst/>
              <a:latin typeface="Söhne"/>
            </a:endParaRPr>
          </a:p>
          <a:p>
            <a:pPr marL="0" indent="0" algn="ctr">
              <a:lnSpc>
                <a:spcPct val="120000"/>
              </a:lnSpc>
              <a:buNone/>
            </a:pPr>
            <a:r>
              <a:rPr lang="en-US" sz="1400" b="0" i="0">
                <a:effectLst/>
                <a:latin typeface="Söhne"/>
              </a:rPr>
              <a:t> Ransomware is a type of malware that encrypts a victim's data and demands a ransom to provide the decryption key. It often spreads through malicious email attachments or exploit kits, causing significant disruptions and financial losses for individuals and organizations.</a:t>
            </a:r>
          </a:p>
          <a:p>
            <a:pPr marL="0" indent="0" algn="ctr">
              <a:lnSpc>
                <a:spcPct val="120000"/>
              </a:lnSpc>
              <a:buNone/>
            </a:pPr>
            <a:r>
              <a:rPr lang="en-US" sz="1400" b="1" i="0">
                <a:solidFill>
                  <a:srgbClr val="FF0000"/>
                </a:solidFill>
                <a:effectLst/>
                <a:latin typeface="Söhne"/>
              </a:rPr>
              <a:t>Zero-Day Exploits:</a:t>
            </a:r>
            <a:endParaRPr lang="my-MM" sz="1400" b="1" i="0">
              <a:solidFill>
                <a:srgbClr val="FF0000"/>
              </a:solidFill>
              <a:effectLst/>
              <a:latin typeface="Söhne"/>
            </a:endParaRPr>
          </a:p>
          <a:p>
            <a:pPr marL="0" indent="0" algn="ctr">
              <a:lnSpc>
                <a:spcPct val="120000"/>
              </a:lnSpc>
              <a:buNone/>
            </a:pPr>
            <a:r>
              <a:rPr lang="en-US" sz="1400" b="0" i="0">
                <a:effectLst/>
                <a:latin typeface="Söhne"/>
              </a:rPr>
              <a:t> Zero-day exploits target vulnerabilities in software that are unknown to the software vendor or have no available patch or fix. Attackers can exploit these vulnerabilities to gain unauthorized access or launch attacks before security measures are in place.</a:t>
            </a:r>
          </a:p>
          <a:p>
            <a:pPr marL="0" indent="0" algn="ctr">
              <a:lnSpc>
                <a:spcPct val="120000"/>
              </a:lnSpc>
              <a:buNone/>
            </a:pPr>
            <a:r>
              <a:rPr lang="en-US" sz="1400" b="1" i="0">
                <a:solidFill>
                  <a:srgbClr val="FF0000"/>
                </a:solidFill>
                <a:effectLst/>
                <a:latin typeface="Söhne"/>
              </a:rPr>
              <a:t>Advanced Persistent Threats (APTs):</a:t>
            </a:r>
            <a:endParaRPr lang="my-MM" sz="1400" b="1" i="0">
              <a:solidFill>
                <a:srgbClr val="FF0000"/>
              </a:solidFill>
              <a:effectLst/>
              <a:latin typeface="Söhne"/>
            </a:endParaRPr>
          </a:p>
          <a:p>
            <a:pPr marL="0" indent="0" algn="ctr">
              <a:lnSpc>
                <a:spcPct val="120000"/>
              </a:lnSpc>
              <a:buNone/>
            </a:pPr>
            <a:r>
              <a:rPr lang="en-US" sz="1400" b="0" i="0">
                <a:effectLst/>
                <a:latin typeface="Söhne"/>
              </a:rPr>
              <a:t> APTs are sophisticated, long-term attacks by highly skilled adversaries, often sponsored by nation-states or organized crime groups. APTs involve careful planning, reconnaissance, and multiple attack vectors to infiltrate networks, gather intelligence, and maintain persistence for an extended period.</a:t>
            </a:r>
            <a:endParaRPr lang="en-MM" sz="1400"/>
          </a:p>
        </p:txBody>
      </p:sp>
      <p:sp>
        <p:nvSpPr>
          <p:cNvPr id="2" name="Diagonal Stripe 1">
            <a:extLst>
              <a:ext uri="{FF2B5EF4-FFF2-40B4-BE49-F238E27FC236}">
                <a16:creationId xmlns:a16="http://schemas.microsoft.com/office/drawing/2014/main" id="{6E98FFF0-F1EF-9338-FE7C-20E5F4876DE0}"/>
              </a:ext>
            </a:extLst>
          </p:cNvPr>
          <p:cNvSpPr/>
          <p:nvPr/>
        </p:nvSpPr>
        <p:spPr>
          <a:xfrm rot="10800000">
            <a:off x="11277600" y="5943600"/>
            <a:ext cx="914400" cy="914400"/>
          </a:xfrm>
          <a:prstGeom prst="diagStrip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M">
              <a:solidFill>
                <a:schemeClr val="tx1"/>
              </a:solidFill>
            </a:endParaRPr>
          </a:p>
        </p:txBody>
      </p:sp>
      <p:pic>
        <p:nvPicPr>
          <p:cNvPr id="4" name="Picture 3">
            <a:extLst>
              <a:ext uri="{FF2B5EF4-FFF2-40B4-BE49-F238E27FC236}">
                <a16:creationId xmlns:a16="http://schemas.microsoft.com/office/drawing/2014/main" id="{86FF0986-F67B-D679-C271-4756DEAEED56}"/>
              </a:ext>
            </a:extLst>
          </p:cNvPr>
          <p:cNvPicPr>
            <a:picLocks noChangeAspect="1"/>
          </p:cNvPicPr>
          <p:nvPr/>
        </p:nvPicPr>
        <p:blipFill>
          <a:blip r:embed="rId2"/>
          <a:stretch>
            <a:fillRect/>
          </a:stretch>
        </p:blipFill>
        <p:spPr>
          <a:xfrm>
            <a:off x="11072191" y="0"/>
            <a:ext cx="1119809" cy="1119809"/>
          </a:xfrm>
          <a:prstGeom prst="rect">
            <a:avLst/>
          </a:prstGeom>
        </p:spPr>
      </p:pic>
    </p:spTree>
    <p:extLst>
      <p:ext uri="{BB962C8B-B14F-4D97-AF65-F5344CB8AC3E}">
        <p14:creationId xmlns:p14="http://schemas.microsoft.com/office/powerpoint/2010/main" val="1852337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agonal Stripe 3">
            <a:extLst>
              <a:ext uri="{FF2B5EF4-FFF2-40B4-BE49-F238E27FC236}">
                <a16:creationId xmlns:a16="http://schemas.microsoft.com/office/drawing/2014/main" id="{7F914A3D-D1A0-A8DD-A0FB-93D5D8F0704F}"/>
              </a:ext>
            </a:extLst>
          </p:cNvPr>
          <p:cNvSpPr/>
          <p:nvPr/>
        </p:nvSpPr>
        <p:spPr>
          <a:xfrm rot="10800000">
            <a:off x="11277600" y="5943600"/>
            <a:ext cx="914400" cy="914400"/>
          </a:xfrm>
          <a:prstGeom prst="diagStrip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M">
              <a:solidFill>
                <a:schemeClr val="tx1"/>
              </a:solidFill>
            </a:endParaRPr>
          </a:p>
        </p:txBody>
      </p:sp>
      <p:pic>
        <p:nvPicPr>
          <p:cNvPr id="5" name="Picture 4">
            <a:extLst>
              <a:ext uri="{FF2B5EF4-FFF2-40B4-BE49-F238E27FC236}">
                <a16:creationId xmlns:a16="http://schemas.microsoft.com/office/drawing/2014/main" id="{2A2D38D8-9299-0496-C6D0-8436DC0A6B59}"/>
              </a:ext>
            </a:extLst>
          </p:cNvPr>
          <p:cNvPicPr>
            <a:picLocks noChangeAspect="1"/>
          </p:cNvPicPr>
          <p:nvPr/>
        </p:nvPicPr>
        <p:blipFill>
          <a:blip r:embed="rId2"/>
          <a:stretch>
            <a:fillRect/>
          </a:stretch>
        </p:blipFill>
        <p:spPr>
          <a:xfrm>
            <a:off x="11072191" y="0"/>
            <a:ext cx="1119809" cy="1119809"/>
          </a:xfrm>
          <a:prstGeom prst="rect">
            <a:avLst/>
          </a:prstGeom>
        </p:spPr>
      </p:pic>
      <p:sp>
        <p:nvSpPr>
          <p:cNvPr id="2" name="Title 1">
            <a:extLst>
              <a:ext uri="{FF2B5EF4-FFF2-40B4-BE49-F238E27FC236}">
                <a16:creationId xmlns:a16="http://schemas.microsoft.com/office/drawing/2014/main" id="{041F2E79-941E-07CD-B942-8985DCCB066F}"/>
              </a:ext>
            </a:extLst>
          </p:cNvPr>
          <p:cNvSpPr>
            <a:spLocks noGrp="1"/>
          </p:cNvSpPr>
          <p:nvPr>
            <p:ph type="title"/>
          </p:nvPr>
        </p:nvSpPr>
        <p:spPr>
          <a:xfrm>
            <a:off x="838200" y="249716"/>
            <a:ext cx="10515600" cy="1325563"/>
          </a:xfrm>
        </p:spPr>
        <p:txBody>
          <a:bodyPr>
            <a:noAutofit/>
          </a:bodyPr>
          <a:lstStyle/>
          <a:p>
            <a:pPr algn="ctr"/>
            <a:r>
              <a:rPr lang="my-MM" b="1" dirty="0">
                <a:solidFill>
                  <a:srgbClr val="FF0000"/>
                </a:solidFill>
                <a:latin typeface="Gill Sans MT" panose="020B0502020104020203" pitchFamily="34" charset="77"/>
              </a:rPr>
              <a:t>TYPE OF PENTESTING</a:t>
            </a:r>
            <a:endParaRPr lang="en-MM" b="1" dirty="0">
              <a:solidFill>
                <a:srgbClr val="FF0000"/>
              </a:solidFill>
              <a:latin typeface="Gill Sans MT" panose="020B0502020104020203" pitchFamily="34" charset="77"/>
            </a:endParaRPr>
          </a:p>
        </p:txBody>
      </p:sp>
      <p:sp>
        <p:nvSpPr>
          <p:cNvPr id="3" name="Content Placeholder 2">
            <a:extLst>
              <a:ext uri="{FF2B5EF4-FFF2-40B4-BE49-F238E27FC236}">
                <a16:creationId xmlns:a16="http://schemas.microsoft.com/office/drawing/2014/main" id="{68E838B8-8C62-886E-1020-85D37FD604AF}"/>
              </a:ext>
            </a:extLst>
          </p:cNvPr>
          <p:cNvSpPr>
            <a:spLocks noGrp="1"/>
          </p:cNvSpPr>
          <p:nvPr>
            <p:ph idx="1"/>
          </p:nvPr>
        </p:nvSpPr>
        <p:spPr/>
        <p:txBody>
          <a:bodyPr>
            <a:normAutofit lnSpcReduction="10000"/>
          </a:bodyPr>
          <a:lstStyle/>
          <a:p>
            <a:pPr>
              <a:lnSpc>
                <a:spcPct val="150000"/>
              </a:lnSpc>
            </a:pPr>
            <a:r>
              <a:rPr lang="my-MM" dirty="0"/>
              <a:t>Web </a:t>
            </a:r>
            <a:r>
              <a:rPr lang="en-US" dirty="0"/>
              <a:t>Application Test</a:t>
            </a:r>
          </a:p>
          <a:p>
            <a:pPr>
              <a:lnSpc>
                <a:spcPct val="150000"/>
              </a:lnSpc>
            </a:pPr>
            <a:r>
              <a:rPr lang="en-US" dirty="0"/>
              <a:t>Mobile Application Test</a:t>
            </a:r>
            <a:endParaRPr lang="en-MM" dirty="0"/>
          </a:p>
          <a:p>
            <a:pPr>
              <a:lnSpc>
                <a:spcPct val="150000"/>
              </a:lnSpc>
            </a:pPr>
            <a:r>
              <a:rPr lang="en-US" dirty="0"/>
              <a:t>Social Engineering Test</a:t>
            </a:r>
            <a:endParaRPr lang="en-MM" dirty="0"/>
          </a:p>
          <a:p>
            <a:pPr>
              <a:lnSpc>
                <a:spcPct val="150000"/>
              </a:lnSpc>
            </a:pPr>
            <a:r>
              <a:rPr lang="en-US" dirty="0"/>
              <a:t>Network Penetration Test</a:t>
            </a:r>
            <a:endParaRPr lang="en-MM" dirty="0"/>
          </a:p>
          <a:p>
            <a:pPr>
              <a:lnSpc>
                <a:spcPct val="150000"/>
              </a:lnSpc>
            </a:pPr>
            <a:r>
              <a:rPr lang="en-US" dirty="0"/>
              <a:t>Cloud Penetration Test</a:t>
            </a:r>
          </a:p>
          <a:p>
            <a:pPr>
              <a:lnSpc>
                <a:spcPct val="150000"/>
              </a:lnSpc>
            </a:pPr>
            <a:r>
              <a:rPr lang="en-US" dirty="0"/>
              <a:t>Physical Penetration Test</a:t>
            </a:r>
            <a:endParaRPr lang="en-MM" dirty="0"/>
          </a:p>
          <a:p>
            <a:pPr>
              <a:lnSpc>
                <a:spcPct val="150000"/>
              </a:lnSpc>
            </a:pPr>
            <a:endParaRPr lang="en-MM" dirty="0"/>
          </a:p>
        </p:txBody>
      </p:sp>
    </p:spTree>
    <p:extLst>
      <p:ext uri="{BB962C8B-B14F-4D97-AF65-F5344CB8AC3E}">
        <p14:creationId xmlns:p14="http://schemas.microsoft.com/office/powerpoint/2010/main" val="3290448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agonal Stripe 3">
            <a:extLst>
              <a:ext uri="{FF2B5EF4-FFF2-40B4-BE49-F238E27FC236}">
                <a16:creationId xmlns:a16="http://schemas.microsoft.com/office/drawing/2014/main" id="{7F914A3D-D1A0-A8DD-A0FB-93D5D8F0704F}"/>
              </a:ext>
            </a:extLst>
          </p:cNvPr>
          <p:cNvSpPr/>
          <p:nvPr/>
        </p:nvSpPr>
        <p:spPr>
          <a:xfrm rot="10800000">
            <a:off x="11277600" y="5943600"/>
            <a:ext cx="914400" cy="914400"/>
          </a:xfrm>
          <a:prstGeom prst="diagStrip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M">
              <a:solidFill>
                <a:schemeClr val="tx1"/>
              </a:solidFill>
            </a:endParaRPr>
          </a:p>
        </p:txBody>
      </p:sp>
      <p:pic>
        <p:nvPicPr>
          <p:cNvPr id="5" name="Picture 4">
            <a:extLst>
              <a:ext uri="{FF2B5EF4-FFF2-40B4-BE49-F238E27FC236}">
                <a16:creationId xmlns:a16="http://schemas.microsoft.com/office/drawing/2014/main" id="{2A2D38D8-9299-0496-C6D0-8436DC0A6B59}"/>
              </a:ext>
            </a:extLst>
          </p:cNvPr>
          <p:cNvPicPr>
            <a:picLocks noChangeAspect="1"/>
          </p:cNvPicPr>
          <p:nvPr/>
        </p:nvPicPr>
        <p:blipFill>
          <a:blip r:embed="rId2"/>
          <a:stretch>
            <a:fillRect/>
          </a:stretch>
        </p:blipFill>
        <p:spPr>
          <a:xfrm>
            <a:off x="11072191" y="0"/>
            <a:ext cx="1119809" cy="1119809"/>
          </a:xfrm>
          <a:prstGeom prst="rect">
            <a:avLst/>
          </a:prstGeom>
        </p:spPr>
      </p:pic>
      <p:sp>
        <p:nvSpPr>
          <p:cNvPr id="2" name="Title 1">
            <a:extLst>
              <a:ext uri="{FF2B5EF4-FFF2-40B4-BE49-F238E27FC236}">
                <a16:creationId xmlns:a16="http://schemas.microsoft.com/office/drawing/2014/main" id="{041F2E79-941E-07CD-B942-8985DCCB066F}"/>
              </a:ext>
            </a:extLst>
          </p:cNvPr>
          <p:cNvSpPr>
            <a:spLocks noGrp="1"/>
          </p:cNvSpPr>
          <p:nvPr>
            <p:ph type="title"/>
          </p:nvPr>
        </p:nvSpPr>
        <p:spPr>
          <a:xfrm>
            <a:off x="0" y="223084"/>
            <a:ext cx="12192000" cy="1325563"/>
          </a:xfrm>
        </p:spPr>
        <p:txBody>
          <a:bodyPr>
            <a:noAutofit/>
          </a:bodyPr>
          <a:lstStyle/>
          <a:p>
            <a:pPr algn="ctr"/>
            <a:r>
              <a:rPr lang="my-MM" b="1" dirty="0">
                <a:solidFill>
                  <a:srgbClr val="FF0000"/>
                </a:solidFill>
                <a:latin typeface="Gill Sans MT" panose="020B0502020104020203" pitchFamily="34" charset="77"/>
              </a:rPr>
              <a:t>PENETRATION TESTING PHASE </a:t>
            </a:r>
            <a:endParaRPr lang="en-MM" b="1" dirty="0">
              <a:solidFill>
                <a:srgbClr val="FF0000"/>
              </a:solidFill>
              <a:latin typeface="Gill Sans MT" panose="020B0502020104020203" pitchFamily="34" charset="77"/>
            </a:endParaRPr>
          </a:p>
        </p:txBody>
      </p:sp>
      <p:pic>
        <p:nvPicPr>
          <p:cNvPr id="6" name="Picture 5">
            <a:extLst>
              <a:ext uri="{FF2B5EF4-FFF2-40B4-BE49-F238E27FC236}">
                <a16:creationId xmlns:a16="http://schemas.microsoft.com/office/drawing/2014/main" id="{54A5E3D7-1231-F0BA-8819-61638AFBD1CF}"/>
              </a:ext>
            </a:extLst>
          </p:cNvPr>
          <p:cNvPicPr>
            <a:picLocks noChangeAspect="1"/>
          </p:cNvPicPr>
          <p:nvPr/>
        </p:nvPicPr>
        <p:blipFill>
          <a:blip r:embed="rId3"/>
          <a:stretch>
            <a:fillRect/>
          </a:stretch>
        </p:blipFill>
        <p:spPr>
          <a:xfrm>
            <a:off x="1047485" y="2151969"/>
            <a:ext cx="10097030" cy="4271023"/>
          </a:xfrm>
          <a:prstGeom prst="rect">
            <a:avLst/>
          </a:prstGeom>
        </p:spPr>
      </p:pic>
    </p:spTree>
    <p:extLst>
      <p:ext uri="{BB962C8B-B14F-4D97-AF65-F5344CB8AC3E}">
        <p14:creationId xmlns:p14="http://schemas.microsoft.com/office/powerpoint/2010/main" val="1711015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agonal Stripe 3">
            <a:extLst>
              <a:ext uri="{FF2B5EF4-FFF2-40B4-BE49-F238E27FC236}">
                <a16:creationId xmlns:a16="http://schemas.microsoft.com/office/drawing/2014/main" id="{7F914A3D-D1A0-A8DD-A0FB-93D5D8F0704F}"/>
              </a:ext>
            </a:extLst>
          </p:cNvPr>
          <p:cNvSpPr/>
          <p:nvPr/>
        </p:nvSpPr>
        <p:spPr>
          <a:xfrm rot="10800000">
            <a:off x="11277600" y="5943600"/>
            <a:ext cx="914400" cy="914400"/>
          </a:xfrm>
          <a:prstGeom prst="diagStrip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M">
              <a:solidFill>
                <a:schemeClr val="tx1"/>
              </a:solidFill>
            </a:endParaRPr>
          </a:p>
        </p:txBody>
      </p:sp>
      <p:pic>
        <p:nvPicPr>
          <p:cNvPr id="5" name="Picture 4">
            <a:extLst>
              <a:ext uri="{FF2B5EF4-FFF2-40B4-BE49-F238E27FC236}">
                <a16:creationId xmlns:a16="http://schemas.microsoft.com/office/drawing/2014/main" id="{2A2D38D8-9299-0496-C6D0-8436DC0A6B59}"/>
              </a:ext>
            </a:extLst>
          </p:cNvPr>
          <p:cNvPicPr>
            <a:picLocks noChangeAspect="1"/>
          </p:cNvPicPr>
          <p:nvPr/>
        </p:nvPicPr>
        <p:blipFill>
          <a:blip r:embed="rId2"/>
          <a:stretch>
            <a:fillRect/>
          </a:stretch>
        </p:blipFill>
        <p:spPr>
          <a:xfrm>
            <a:off x="11072191" y="0"/>
            <a:ext cx="1119809" cy="1119809"/>
          </a:xfrm>
          <a:prstGeom prst="rect">
            <a:avLst/>
          </a:prstGeom>
        </p:spPr>
      </p:pic>
      <p:sp>
        <p:nvSpPr>
          <p:cNvPr id="2" name="Title 1">
            <a:extLst>
              <a:ext uri="{FF2B5EF4-FFF2-40B4-BE49-F238E27FC236}">
                <a16:creationId xmlns:a16="http://schemas.microsoft.com/office/drawing/2014/main" id="{041F2E79-941E-07CD-B942-8985DCCB066F}"/>
              </a:ext>
            </a:extLst>
          </p:cNvPr>
          <p:cNvSpPr>
            <a:spLocks noGrp="1"/>
          </p:cNvSpPr>
          <p:nvPr>
            <p:ph type="title"/>
          </p:nvPr>
        </p:nvSpPr>
        <p:spPr>
          <a:xfrm>
            <a:off x="838200" y="249716"/>
            <a:ext cx="10515600" cy="1325563"/>
          </a:xfrm>
        </p:spPr>
        <p:txBody>
          <a:bodyPr>
            <a:noAutofit/>
          </a:bodyPr>
          <a:lstStyle/>
          <a:p>
            <a:pPr algn="ctr"/>
            <a:r>
              <a:rPr lang="my-MM" b="1" dirty="0">
                <a:solidFill>
                  <a:srgbClr val="FF0000"/>
                </a:solidFill>
                <a:latin typeface="Gill Sans MT" panose="020B0502020104020203" pitchFamily="34" charset="77"/>
              </a:rPr>
              <a:t>CYBER</a:t>
            </a:r>
            <a:r>
              <a:rPr lang="en-US" b="1" dirty="0">
                <a:solidFill>
                  <a:srgbClr val="FF0000"/>
                </a:solidFill>
                <a:latin typeface="Gill Sans MT" panose="020B0502020104020203" pitchFamily="34" charset="77"/>
              </a:rPr>
              <a:t> </a:t>
            </a:r>
            <a:r>
              <a:rPr lang="my-MM" b="1" dirty="0">
                <a:solidFill>
                  <a:srgbClr val="FF0000"/>
                </a:solidFill>
                <a:latin typeface="Gill Sans MT" panose="020B0502020104020203" pitchFamily="34" charset="77"/>
              </a:rPr>
              <a:t>KILL</a:t>
            </a:r>
            <a:r>
              <a:rPr lang="en-US" b="1" dirty="0">
                <a:solidFill>
                  <a:srgbClr val="FF0000"/>
                </a:solidFill>
                <a:latin typeface="Gill Sans MT" panose="020B0502020104020203" pitchFamily="34" charset="77"/>
              </a:rPr>
              <a:t> </a:t>
            </a:r>
            <a:r>
              <a:rPr lang="my-MM" b="1" dirty="0">
                <a:solidFill>
                  <a:srgbClr val="FF0000"/>
                </a:solidFill>
                <a:latin typeface="Gill Sans MT" panose="020B0502020104020203" pitchFamily="34" charset="77"/>
              </a:rPr>
              <a:t>CHAIN MODEL</a:t>
            </a:r>
            <a:endParaRPr lang="en-MM" b="1" dirty="0">
              <a:solidFill>
                <a:srgbClr val="FF0000"/>
              </a:solidFill>
              <a:latin typeface="Gill Sans MT" panose="020B0502020104020203" pitchFamily="34" charset="77"/>
            </a:endParaRPr>
          </a:p>
        </p:txBody>
      </p:sp>
      <p:pic>
        <p:nvPicPr>
          <p:cNvPr id="6" name="Picture 5">
            <a:extLst>
              <a:ext uri="{FF2B5EF4-FFF2-40B4-BE49-F238E27FC236}">
                <a16:creationId xmlns:a16="http://schemas.microsoft.com/office/drawing/2014/main" id="{9D4012F2-81C7-E1D5-3E3B-A8D3FD89A208}"/>
              </a:ext>
            </a:extLst>
          </p:cNvPr>
          <p:cNvPicPr>
            <a:picLocks noChangeAspect="1"/>
          </p:cNvPicPr>
          <p:nvPr/>
        </p:nvPicPr>
        <p:blipFill>
          <a:blip r:embed="rId3"/>
          <a:stretch>
            <a:fillRect/>
          </a:stretch>
        </p:blipFill>
        <p:spPr>
          <a:xfrm>
            <a:off x="3329187" y="1575279"/>
            <a:ext cx="5841445" cy="5035728"/>
          </a:xfrm>
          <a:prstGeom prst="rect">
            <a:avLst/>
          </a:prstGeom>
        </p:spPr>
      </p:pic>
    </p:spTree>
    <p:extLst>
      <p:ext uri="{BB962C8B-B14F-4D97-AF65-F5344CB8AC3E}">
        <p14:creationId xmlns:p14="http://schemas.microsoft.com/office/powerpoint/2010/main" val="23755470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nual Input 1">
            <a:extLst>
              <a:ext uri="{FF2B5EF4-FFF2-40B4-BE49-F238E27FC236}">
                <a16:creationId xmlns:a16="http://schemas.microsoft.com/office/drawing/2014/main" id="{A31FA3DF-41A2-C5EC-FDA2-7D86CF4B56B2}"/>
              </a:ext>
            </a:extLst>
          </p:cNvPr>
          <p:cNvSpPr/>
          <p:nvPr/>
        </p:nvSpPr>
        <p:spPr>
          <a:xfrm rot="5400000">
            <a:off x="478765" y="-478765"/>
            <a:ext cx="6858003" cy="7815533"/>
          </a:xfrm>
          <a:prstGeom prst="flowChartManualInput">
            <a:avLst/>
          </a:prstGeom>
          <a:solidFill>
            <a:srgbClr val="C0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MM">
                <a:solidFill>
                  <a:srgbClr val="C00000"/>
                </a:solidFill>
              </a:rPr>
              <a:t>\</a:t>
            </a:r>
          </a:p>
        </p:txBody>
      </p:sp>
      <p:pic>
        <p:nvPicPr>
          <p:cNvPr id="4" name="Picture 3">
            <a:extLst>
              <a:ext uri="{FF2B5EF4-FFF2-40B4-BE49-F238E27FC236}">
                <a16:creationId xmlns:a16="http://schemas.microsoft.com/office/drawing/2014/main" id="{C68CCFF1-CCDB-7192-022D-63BE06EE4995}"/>
              </a:ext>
            </a:extLst>
          </p:cNvPr>
          <p:cNvPicPr>
            <a:picLocks noChangeAspect="1"/>
          </p:cNvPicPr>
          <p:nvPr/>
        </p:nvPicPr>
        <p:blipFill>
          <a:blip r:embed="rId2"/>
          <a:stretch>
            <a:fillRect/>
          </a:stretch>
        </p:blipFill>
        <p:spPr>
          <a:xfrm>
            <a:off x="7393990" y="226268"/>
            <a:ext cx="4798010" cy="4423369"/>
          </a:xfrm>
          <a:prstGeom prst="rect">
            <a:avLst/>
          </a:prstGeom>
        </p:spPr>
      </p:pic>
      <p:sp>
        <p:nvSpPr>
          <p:cNvPr id="5" name="TextBox 4">
            <a:extLst>
              <a:ext uri="{FF2B5EF4-FFF2-40B4-BE49-F238E27FC236}">
                <a16:creationId xmlns:a16="http://schemas.microsoft.com/office/drawing/2014/main" id="{3A95C227-984D-A6B1-4BAC-194386196287}"/>
              </a:ext>
            </a:extLst>
          </p:cNvPr>
          <p:cNvSpPr txBox="1"/>
          <p:nvPr/>
        </p:nvSpPr>
        <p:spPr>
          <a:xfrm>
            <a:off x="9739223" y="6512943"/>
            <a:ext cx="2452777" cy="276999"/>
          </a:xfrm>
          <a:prstGeom prst="rect">
            <a:avLst/>
          </a:prstGeom>
          <a:noFill/>
        </p:spPr>
        <p:txBody>
          <a:bodyPr wrap="square" rtlCol="0">
            <a:spAutoFit/>
          </a:bodyPr>
          <a:lstStyle/>
          <a:p>
            <a:r>
              <a:rPr lang="en-MM" sz="1200"/>
              <a:t>Email : nonamesecurity@gmail.com</a:t>
            </a:r>
          </a:p>
        </p:txBody>
      </p:sp>
      <p:sp>
        <p:nvSpPr>
          <p:cNvPr id="9" name="TextBox 8">
            <a:extLst>
              <a:ext uri="{FF2B5EF4-FFF2-40B4-BE49-F238E27FC236}">
                <a16:creationId xmlns:a16="http://schemas.microsoft.com/office/drawing/2014/main" id="{941B44E9-8A74-7466-9F36-F9461F5CABA5}"/>
              </a:ext>
            </a:extLst>
          </p:cNvPr>
          <p:cNvSpPr txBox="1"/>
          <p:nvPr/>
        </p:nvSpPr>
        <p:spPr>
          <a:xfrm>
            <a:off x="9739223" y="6270449"/>
            <a:ext cx="2366513" cy="276999"/>
          </a:xfrm>
          <a:prstGeom prst="rect">
            <a:avLst/>
          </a:prstGeom>
          <a:noFill/>
        </p:spPr>
        <p:txBody>
          <a:bodyPr wrap="square" rtlCol="0">
            <a:spAutoFit/>
          </a:bodyPr>
          <a:lstStyle/>
          <a:p>
            <a:r>
              <a:rPr lang="en-MM" sz="1200"/>
              <a:t>Phone : 09 675196229</a:t>
            </a:r>
          </a:p>
        </p:txBody>
      </p:sp>
      <p:sp>
        <p:nvSpPr>
          <p:cNvPr id="3" name="TextBox 2">
            <a:extLst>
              <a:ext uri="{FF2B5EF4-FFF2-40B4-BE49-F238E27FC236}">
                <a16:creationId xmlns:a16="http://schemas.microsoft.com/office/drawing/2014/main" id="{3508E34B-0DF8-BCE2-1D59-3DCD2565A34C}"/>
              </a:ext>
            </a:extLst>
          </p:cNvPr>
          <p:cNvSpPr txBox="1"/>
          <p:nvPr/>
        </p:nvSpPr>
        <p:spPr>
          <a:xfrm>
            <a:off x="203295" y="3013501"/>
            <a:ext cx="6578532" cy="830997"/>
          </a:xfrm>
          <a:prstGeom prst="rect">
            <a:avLst/>
          </a:prstGeom>
          <a:noFill/>
        </p:spPr>
        <p:txBody>
          <a:bodyPr wrap="none" rtlCol="0">
            <a:spAutoFit/>
          </a:bodyPr>
          <a:lstStyle/>
          <a:p>
            <a:r>
              <a:rPr lang="en-MM" sz="4800" dirty="0">
                <a:solidFill>
                  <a:schemeClr val="bg1"/>
                </a:solidFill>
                <a:latin typeface="Gill Sans MT" panose="020B0502020104020203" pitchFamily="34" charset="77"/>
              </a:rPr>
              <a:t>THANK YOU SO MUCH</a:t>
            </a:r>
          </a:p>
        </p:txBody>
      </p:sp>
      <p:pic>
        <p:nvPicPr>
          <p:cNvPr id="10" name="Picture 9">
            <a:extLst>
              <a:ext uri="{FF2B5EF4-FFF2-40B4-BE49-F238E27FC236}">
                <a16:creationId xmlns:a16="http://schemas.microsoft.com/office/drawing/2014/main" id="{568D2600-3D91-CFC5-F437-89693E2ABA40}"/>
              </a:ext>
            </a:extLst>
          </p:cNvPr>
          <p:cNvPicPr>
            <a:picLocks noChangeAspect="1"/>
          </p:cNvPicPr>
          <p:nvPr/>
        </p:nvPicPr>
        <p:blipFill>
          <a:blip r:embed="rId2"/>
          <a:stretch>
            <a:fillRect/>
          </a:stretch>
        </p:blipFill>
        <p:spPr>
          <a:xfrm>
            <a:off x="11072191" y="0"/>
            <a:ext cx="1119809" cy="1119809"/>
          </a:xfrm>
          <a:prstGeom prst="rect">
            <a:avLst/>
          </a:prstGeom>
        </p:spPr>
      </p:pic>
    </p:spTree>
    <p:extLst>
      <p:ext uri="{BB962C8B-B14F-4D97-AF65-F5344CB8AC3E}">
        <p14:creationId xmlns:p14="http://schemas.microsoft.com/office/powerpoint/2010/main" val="1820903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F1F3E-80F4-321A-7A66-494058D86E46}"/>
              </a:ext>
            </a:extLst>
          </p:cNvPr>
          <p:cNvSpPr>
            <a:spLocks noGrp="1"/>
          </p:cNvSpPr>
          <p:nvPr>
            <p:ph type="title"/>
          </p:nvPr>
        </p:nvSpPr>
        <p:spPr>
          <a:xfrm>
            <a:off x="0" y="134764"/>
            <a:ext cx="12192000" cy="1325563"/>
          </a:xfrm>
        </p:spPr>
        <p:txBody>
          <a:bodyPr>
            <a:normAutofit/>
          </a:bodyPr>
          <a:lstStyle/>
          <a:p>
            <a:pPr algn="ctr"/>
            <a:r>
              <a:rPr lang="my-MM" sz="4400" b="1" dirty="0">
                <a:solidFill>
                  <a:srgbClr val="FF0000"/>
                </a:solidFill>
                <a:effectLst/>
                <a:latin typeface="Gill Sans MT" panose="020B0502020104020203" pitchFamily="34" charset="77"/>
              </a:rPr>
              <a:t>TYPE OF CYBER SECURITY</a:t>
            </a:r>
            <a:endParaRPr lang="en-US" sz="4400" b="1" dirty="0">
              <a:solidFill>
                <a:srgbClr val="FF0000"/>
              </a:solidFill>
              <a:effectLst/>
              <a:latin typeface="Gill Sans MT" panose="020B0502020104020203" pitchFamily="34" charset="77"/>
            </a:endParaRPr>
          </a:p>
        </p:txBody>
      </p:sp>
      <p:sp>
        <p:nvSpPr>
          <p:cNvPr id="4" name="Content Placeholder 3">
            <a:extLst>
              <a:ext uri="{FF2B5EF4-FFF2-40B4-BE49-F238E27FC236}">
                <a16:creationId xmlns:a16="http://schemas.microsoft.com/office/drawing/2014/main" id="{D3910A2C-19F1-BAFE-A3C7-48CC6F82C3D7}"/>
              </a:ext>
            </a:extLst>
          </p:cNvPr>
          <p:cNvSpPr>
            <a:spLocks noGrp="1"/>
          </p:cNvSpPr>
          <p:nvPr>
            <p:ph idx="1"/>
          </p:nvPr>
        </p:nvSpPr>
        <p:spPr>
          <a:xfrm>
            <a:off x="838200" y="1595091"/>
            <a:ext cx="10515600" cy="5032375"/>
          </a:xfrm>
        </p:spPr>
        <p:txBody>
          <a:bodyPr>
            <a:noAutofit/>
          </a:bodyPr>
          <a:lstStyle/>
          <a:p>
            <a:pPr>
              <a:lnSpc>
                <a:spcPct val="160000"/>
              </a:lnSpc>
            </a:pPr>
            <a:r>
              <a:rPr lang="en-US" sz="1800" dirty="0">
                <a:effectLst/>
                <a:latin typeface="Helvetica Neue" panose="02000503000000020004" pitchFamily="2" charset="0"/>
              </a:rPr>
              <a:t>Network Security </a:t>
            </a:r>
          </a:p>
          <a:p>
            <a:pPr>
              <a:lnSpc>
                <a:spcPct val="160000"/>
              </a:lnSpc>
            </a:pPr>
            <a:r>
              <a:rPr lang="en-US" sz="1800" dirty="0">
                <a:effectLst/>
                <a:latin typeface="Helvetica Neue" panose="02000503000000020004" pitchFamily="2" charset="0"/>
              </a:rPr>
              <a:t>Application Security</a:t>
            </a:r>
            <a:endParaRPr lang="my-MM" sz="1800" dirty="0">
              <a:effectLst/>
              <a:latin typeface="Helvetica Neue" panose="02000503000000020004" pitchFamily="2" charset="0"/>
            </a:endParaRPr>
          </a:p>
          <a:p>
            <a:pPr>
              <a:lnSpc>
                <a:spcPct val="160000"/>
              </a:lnSpc>
            </a:pPr>
            <a:r>
              <a:rPr lang="en-US" sz="1800" dirty="0">
                <a:effectLst/>
                <a:latin typeface="Helvetica Neue" panose="02000503000000020004" pitchFamily="2" charset="0"/>
              </a:rPr>
              <a:t>Web Application Security</a:t>
            </a:r>
            <a:endParaRPr lang="my-MM" sz="1800" dirty="0">
              <a:effectLst/>
              <a:latin typeface="Helvetica Neue" panose="02000503000000020004" pitchFamily="2" charset="0"/>
            </a:endParaRPr>
          </a:p>
          <a:p>
            <a:pPr>
              <a:lnSpc>
                <a:spcPct val="160000"/>
              </a:lnSpc>
            </a:pPr>
            <a:r>
              <a:rPr lang="en-US" sz="1800" dirty="0">
                <a:effectLst/>
                <a:latin typeface="Helvetica Neue" panose="02000503000000020004" pitchFamily="2" charset="0"/>
              </a:rPr>
              <a:t>Mobile Application Security </a:t>
            </a:r>
          </a:p>
          <a:p>
            <a:pPr>
              <a:lnSpc>
                <a:spcPct val="160000"/>
              </a:lnSpc>
            </a:pPr>
            <a:r>
              <a:rPr lang="en-US" sz="1800" dirty="0">
                <a:effectLst/>
                <a:latin typeface="Helvetica Neue" panose="02000503000000020004" pitchFamily="2" charset="0"/>
              </a:rPr>
              <a:t>Information Security </a:t>
            </a:r>
          </a:p>
          <a:p>
            <a:pPr>
              <a:lnSpc>
                <a:spcPct val="160000"/>
              </a:lnSpc>
            </a:pPr>
            <a:r>
              <a:rPr lang="en-US" sz="1800" dirty="0">
                <a:effectLst/>
                <a:latin typeface="Helvetica Neue" panose="02000503000000020004" pitchFamily="2" charset="0"/>
              </a:rPr>
              <a:t>Cloud Security</a:t>
            </a:r>
            <a:endParaRPr lang="my-MM" sz="1800" dirty="0">
              <a:effectLst/>
              <a:latin typeface="Helvetica Neue" panose="02000503000000020004" pitchFamily="2" charset="0"/>
            </a:endParaRPr>
          </a:p>
          <a:p>
            <a:pPr>
              <a:lnSpc>
                <a:spcPct val="160000"/>
              </a:lnSpc>
            </a:pPr>
            <a:r>
              <a:rPr lang="en-US" sz="1800" dirty="0">
                <a:effectLst/>
                <a:latin typeface="Helvetica Neue" panose="02000503000000020004" pitchFamily="2" charset="0"/>
              </a:rPr>
              <a:t>Mobile Security</a:t>
            </a:r>
            <a:endParaRPr lang="my-MM" sz="1800" dirty="0">
              <a:effectLst/>
              <a:latin typeface="Helvetica Neue" panose="02000503000000020004" pitchFamily="2" charset="0"/>
            </a:endParaRPr>
          </a:p>
          <a:p>
            <a:pPr>
              <a:lnSpc>
                <a:spcPct val="160000"/>
              </a:lnSpc>
            </a:pPr>
            <a:r>
              <a:rPr lang="en-US" sz="1800" dirty="0">
                <a:effectLst/>
                <a:latin typeface="Helvetica Neue" panose="02000503000000020004" pitchFamily="2" charset="0"/>
              </a:rPr>
              <a:t>Physical Security </a:t>
            </a:r>
          </a:p>
          <a:p>
            <a:pPr>
              <a:lnSpc>
                <a:spcPct val="160000"/>
              </a:lnSpc>
            </a:pPr>
            <a:r>
              <a:rPr lang="en-US" sz="1800" dirty="0">
                <a:effectLst/>
                <a:latin typeface="Helvetica Neue" panose="02000503000000020004" pitchFamily="2" charset="0"/>
              </a:rPr>
              <a:t>End-User Security</a:t>
            </a:r>
          </a:p>
        </p:txBody>
      </p:sp>
      <p:sp>
        <p:nvSpPr>
          <p:cNvPr id="5" name="Diagonal Stripe 4">
            <a:extLst>
              <a:ext uri="{FF2B5EF4-FFF2-40B4-BE49-F238E27FC236}">
                <a16:creationId xmlns:a16="http://schemas.microsoft.com/office/drawing/2014/main" id="{6E33D8F8-BD46-9F25-9963-29B4483FC9F2}"/>
              </a:ext>
            </a:extLst>
          </p:cNvPr>
          <p:cNvSpPr/>
          <p:nvPr/>
        </p:nvSpPr>
        <p:spPr>
          <a:xfrm rot="10800000">
            <a:off x="11277600" y="5943600"/>
            <a:ext cx="914400" cy="914400"/>
          </a:xfrm>
          <a:prstGeom prst="diagStrip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M">
              <a:solidFill>
                <a:schemeClr val="tx1"/>
              </a:solidFill>
            </a:endParaRPr>
          </a:p>
        </p:txBody>
      </p:sp>
      <p:pic>
        <p:nvPicPr>
          <p:cNvPr id="6" name="Picture 5">
            <a:extLst>
              <a:ext uri="{FF2B5EF4-FFF2-40B4-BE49-F238E27FC236}">
                <a16:creationId xmlns:a16="http://schemas.microsoft.com/office/drawing/2014/main" id="{A88E0BF3-A5D6-9C2A-74B4-2202B2713F66}"/>
              </a:ext>
            </a:extLst>
          </p:cNvPr>
          <p:cNvPicPr>
            <a:picLocks noChangeAspect="1"/>
          </p:cNvPicPr>
          <p:nvPr/>
        </p:nvPicPr>
        <p:blipFill>
          <a:blip r:embed="rId2"/>
          <a:stretch>
            <a:fillRect/>
          </a:stretch>
        </p:blipFill>
        <p:spPr>
          <a:xfrm>
            <a:off x="11072191" y="0"/>
            <a:ext cx="1119809" cy="1119809"/>
          </a:xfrm>
          <a:prstGeom prst="rect">
            <a:avLst/>
          </a:prstGeom>
        </p:spPr>
      </p:pic>
    </p:spTree>
    <p:extLst>
      <p:ext uri="{BB962C8B-B14F-4D97-AF65-F5344CB8AC3E}">
        <p14:creationId xmlns:p14="http://schemas.microsoft.com/office/powerpoint/2010/main" val="1437542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74D6D8-1035-63A1-5442-B0F2F463A34B}"/>
              </a:ext>
            </a:extLst>
          </p:cNvPr>
          <p:cNvSpPr>
            <a:spLocks noGrp="1"/>
          </p:cNvSpPr>
          <p:nvPr>
            <p:ph idx="1"/>
          </p:nvPr>
        </p:nvSpPr>
        <p:spPr>
          <a:xfrm>
            <a:off x="2340528" y="4445074"/>
            <a:ext cx="7510937" cy="1910352"/>
          </a:xfrm>
        </p:spPr>
        <p:txBody>
          <a:bodyPr/>
          <a:lstStyle/>
          <a:p>
            <a:pPr marL="0" indent="0" algn="ctr">
              <a:lnSpc>
                <a:spcPct val="150000"/>
              </a:lnSpc>
              <a:buNone/>
            </a:pPr>
            <a:r>
              <a:rPr lang="en-US" sz="1800">
                <a:effectLst/>
                <a:latin typeface="Pyidaungsu"/>
              </a:rPr>
              <a:t>Cyber Security </a:t>
            </a:r>
            <a:r>
              <a:rPr lang="my-MM" sz="1800">
                <a:effectLst/>
                <a:latin typeface="Pyidaungsu"/>
              </a:rPr>
              <a:t>ဆိုတာ </a:t>
            </a:r>
            <a:r>
              <a:rPr lang="en-US" sz="1800">
                <a:effectLst/>
                <a:latin typeface="Pyidaungsu"/>
              </a:rPr>
              <a:t>Organizations </a:t>
            </a:r>
            <a:r>
              <a:rPr lang="my-MM" sz="1800">
                <a:latin typeface="Pyidaungsu"/>
              </a:rPr>
              <a:t>တွေရဲ့ </a:t>
            </a:r>
            <a:r>
              <a:rPr lang="en-US" sz="1800">
                <a:effectLst/>
                <a:latin typeface="Pyidaungsu"/>
              </a:rPr>
              <a:t>Sensitive Information, Resource , Access </a:t>
            </a:r>
            <a:r>
              <a:rPr lang="my-MM" sz="1800">
                <a:latin typeface="Pyidaungsu"/>
              </a:rPr>
              <a:t>စတာတွေကို မသက်ဆိုင်တဲ့သူများ</a:t>
            </a:r>
            <a:r>
              <a:rPr lang="my-MM" sz="1800">
                <a:effectLst/>
                <a:latin typeface="Pyidaungsu"/>
              </a:rPr>
              <a:t> အလွယ်တကူ ဝင်ရောက်အသုံးပြုခွင့်မရအောင်</a:t>
            </a:r>
            <a:r>
              <a:rPr lang="en-US" sz="1800">
                <a:effectLst/>
                <a:latin typeface="Pyidaungsu"/>
              </a:rPr>
              <a:t> </a:t>
            </a:r>
            <a:r>
              <a:rPr lang="my-MM" sz="1800">
                <a:effectLst/>
                <a:latin typeface="Pyidaungsu"/>
              </a:rPr>
              <a:t>လုပ်ဆောင်ဖြစ်ပါတယ် အဓိကအနေနဲ့ CIA Triangle ကိုအခြေခံပြီးတော့ ကာကွယ်တာဖြစ်ပါတယ် </a:t>
            </a:r>
          </a:p>
          <a:p>
            <a:pPr marL="0" indent="0" algn="ctr">
              <a:lnSpc>
                <a:spcPct val="150000"/>
              </a:lnSpc>
              <a:buNone/>
            </a:pPr>
            <a:endParaRPr lang="my-MM"/>
          </a:p>
        </p:txBody>
      </p:sp>
      <p:pic>
        <p:nvPicPr>
          <p:cNvPr id="4" name="Picture 3">
            <a:extLst>
              <a:ext uri="{FF2B5EF4-FFF2-40B4-BE49-F238E27FC236}">
                <a16:creationId xmlns:a16="http://schemas.microsoft.com/office/drawing/2014/main" id="{476D8AE5-60A2-436D-923A-B539CEA839E3}"/>
              </a:ext>
            </a:extLst>
          </p:cNvPr>
          <p:cNvPicPr>
            <a:picLocks noChangeAspect="1"/>
          </p:cNvPicPr>
          <p:nvPr/>
        </p:nvPicPr>
        <p:blipFill>
          <a:blip r:embed="rId2"/>
          <a:stretch>
            <a:fillRect/>
          </a:stretch>
        </p:blipFill>
        <p:spPr>
          <a:xfrm>
            <a:off x="4176618" y="814384"/>
            <a:ext cx="3838755" cy="3829098"/>
          </a:xfrm>
          <a:prstGeom prst="rect">
            <a:avLst/>
          </a:prstGeom>
        </p:spPr>
      </p:pic>
      <p:sp>
        <p:nvSpPr>
          <p:cNvPr id="5" name="Diagonal Stripe 4">
            <a:extLst>
              <a:ext uri="{FF2B5EF4-FFF2-40B4-BE49-F238E27FC236}">
                <a16:creationId xmlns:a16="http://schemas.microsoft.com/office/drawing/2014/main" id="{40761028-F27A-5E10-19FA-16E2B7A04FFF}"/>
              </a:ext>
            </a:extLst>
          </p:cNvPr>
          <p:cNvSpPr/>
          <p:nvPr/>
        </p:nvSpPr>
        <p:spPr>
          <a:xfrm rot="10800000">
            <a:off x="11277600" y="5943600"/>
            <a:ext cx="914400" cy="914400"/>
          </a:xfrm>
          <a:prstGeom prst="diagStrip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M">
              <a:solidFill>
                <a:schemeClr val="tx1"/>
              </a:solidFill>
            </a:endParaRPr>
          </a:p>
        </p:txBody>
      </p:sp>
      <p:pic>
        <p:nvPicPr>
          <p:cNvPr id="6" name="Picture 5">
            <a:extLst>
              <a:ext uri="{FF2B5EF4-FFF2-40B4-BE49-F238E27FC236}">
                <a16:creationId xmlns:a16="http://schemas.microsoft.com/office/drawing/2014/main" id="{92E3E732-3A3C-FDB6-7EC4-270F4D1CB957}"/>
              </a:ext>
            </a:extLst>
          </p:cNvPr>
          <p:cNvPicPr>
            <a:picLocks noChangeAspect="1"/>
          </p:cNvPicPr>
          <p:nvPr/>
        </p:nvPicPr>
        <p:blipFill>
          <a:blip r:embed="rId3"/>
          <a:stretch>
            <a:fillRect/>
          </a:stretch>
        </p:blipFill>
        <p:spPr>
          <a:xfrm>
            <a:off x="11072191" y="0"/>
            <a:ext cx="1119809" cy="1119809"/>
          </a:xfrm>
          <a:prstGeom prst="rect">
            <a:avLst/>
          </a:prstGeom>
        </p:spPr>
      </p:pic>
    </p:spTree>
    <p:extLst>
      <p:ext uri="{BB962C8B-B14F-4D97-AF65-F5344CB8AC3E}">
        <p14:creationId xmlns:p14="http://schemas.microsoft.com/office/powerpoint/2010/main" val="2829463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3DE12-589B-4650-0409-A205C1398203}"/>
              </a:ext>
            </a:extLst>
          </p:cNvPr>
          <p:cNvSpPr>
            <a:spLocks noGrp="1"/>
          </p:cNvSpPr>
          <p:nvPr>
            <p:ph type="title"/>
          </p:nvPr>
        </p:nvSpPr>
        <p:spPr>
          <a:xfrm>
            <a:off x="838200" y="441228"/>
            <a:ext cx="10515600" cy="1325563"/>
          </a:xfrm>
        </p:spPr>
        <p:txBody>
          <a:bodyPr/>
          <a:lstStyle/>
          <a:p>
            <a:pPr algn="ctr"/>
            <a:r>
              <a:rPr lang="my-MM" b="1">
                <a:solidFill>
                  <a:srgbClr val="FF0000"/>
                </a:solidFill>
                <a:latin typeface="Gill Sans MT" panose="020B0502020104020203" pitchFamily="34" charset="77"/>
              </a:rPr>
              <a:t>CIA ?</a:t>
            </a:r>
            <a:endParaRPr lang="en-MM" b="1">
              <a:solidFill>
                <a:srgbClr val="FF0000"/>
              </a:solidFill>
              <a:latin typeface="Gill Sans MT" panose="020B0502020104020203" pitchFamily="34" charset="77"/>
            </a:endParaRPr>
          </a:p>
        </p:txBody>
      </p:sp>
      <p:sp>
        <p:nvSpPr>
          <p:cNvPr id="3" name="Content Placeholder 2">
            <a:extLst>
              <a:ext uri="{FF2B5EF4-FFF2-40B4-BE49-F238E27FC236}">
                <a16:creationId xmlns:a16="http://schemas.microsoft.com/office/drawing/2014/main" id="{E174D6D8-1035-63A1-5442-B0F2F463A34B}"/>
              </a:ext>
            </a:extLst>
          </p:cNvPr>
          <p:cNvSpPr>
            <a:spLocks noGrp="1"/>
          </p:cNvSpPr>
          <p:nvPr>
            <p:ph idx="1"/>
          </p:nvPr>
        </p:nvSpPr>
        <p:spPr>
          <a:xfrm>
            <a:off x="517585" y="1777042"/>
            <a:ext cx="11674415" cy="4451230"/>
          </a:xfrm>
        </p:spPr>
        <p:txBody>
          <a:bodyPr>
            <a:noAutofit/>
          </a:bodyPr>
          <a:lstStyle/>
          <a:p>
            <a:pPr marL="0" indent="0">
              <a:lnSpc>
                <a:spcPct val="110000"/>
              </a:lnSpc>
              <a:buNone/>
            </a:pPr>
            <a:r>
              <a:rPr lang="en-US" sz="2000" b="1">
                <a:effectLst/>
                <a:latin typeface="Gill Sans MT" panose="020B0502020104020203" pitchFamily="34" charset="77"/>
              </a:rPr>
              <a:t>Confidentiality</a:t>
            </a:r>
            <a:r>
              <a:rPr lang="my-MM" sz="2000" b="0" i="0">
                <a:effectLst/>
                <a:latin typeface="Google Sans"/>
              </a:rPr>
              <a:t> </a:t>
            </a:r>
          </a:p>
          <a:p>
            <a:pPr>
              <a:lnSpc>
                <a:spcPct val="110000"/>
              </a:lnSpc>
            </a:pPr>
            <a:r>
              <a:rPr lang="en-US" sz="1800" b="0" i="0">
                <a:effectLst/>
              </a:rPr>
              <a:t>Protect against unauthorized access to information.</a:t>
            </a:r>
          </a:p>
          <a:p>
            <a:pPr>
              <a:lnSpc>
                <a:spcPct val="110000"/>
              </a:lnSpc>
            </a:pPr>
            <a:endParaRPr lang="en-US" sz="1600" b="1" i="0">
              <a:effectLst/>
              <a:latin typeface="Open Sans" panose="020F0502020204030204" pitchFamily="34" charset="0"/>
            </a:endParaRPr>
          </a:p>
          <a:p>
            <a:pPr marL="0" indent="0">
              <a:lnSpc>
                <a:spcPct val="110000"/>
              </a:lnSpc>
              <a:buNone/>
            </a:pPr>
            <a:r>
              <a:rPr lang="en-US" sz="2000" b="1">
                <a:effectLst/>
                <a:latin typeface="Gill Sans MT" panose="020B0502020104020203" pitchFamily="34" charset="77"/>
              </a:rPr>
              <a:t>Integrity</a:t>
            </a:r>
            <a:endParaRPr lang="my-MM" sz="2000" b="1">
              <a:effectLst/>
              <a:latin typeface="Gill Sans MT" panose="020B0502020104020203" pitchFamily="34" charset="77"/>
            </a:endParaRPr>
          </a:p>
          <a:p>
            <a:pPr>
              <a:lnSpc>
                <a:spcPct val="110000"/>
              </a:lnSpc>
            </a:pPr>
            <a:r>
              <a:rPr lang="en-US" sz="1800" b="0" i="0">
                <a:effectLst/>
              </a:rPr>
              <a:t>Protect against unauthorized modification of information. Even if an adversary can't read your data, they can either corrupt it or selectively modify it to cause further damage later on.</a:t>
            </a:r>
          </a:p>
          <a:p>
            <a:pPr>
              <a:lnSpc>
                <a:spcPct val="110000"/>
              </a:lnSpc>
            </a:pPr>
            <a:endParaRPr lang="en-US" sz="1600" b="1" i="0">
              <a:effectLst/>
              <a:latin typeface="Open Sans" panose="020F0502020204030204" pitchFamily="34" charset="0"/>
            </a:endParaRPr>
          </a:p>
          <a:p>
            <a:pPr marL="0" indent="0">
              <a:lnSpc>
                <a:spcPct val="110000"/>
              </a:lnSpc>
              <a:buNone/>
            </a:pPr>
            <a:r>
              <a:rPr lang="en-US" sz="2000" b="1">
                <a:effectLst/>
                <a:latin typeface="Gill Sans MT" panose="020B0502020104020203" pitchFamily="34" charset="77"/>
              </a:rPr>
              <a:t>Availability</a:t>
            </a:r>
            <a:endParaRPr lang="my-MM" sz="2000" b="1">
              <a:effectLst/>
              <a:latin typeface="Gill Sans MT" panose="020B0502020104020203" pitchFamily="34" charset="77"/>
            </a:endParaRPr>
          </a:p>
          <a:p>
            <a:pPr>
              <a:lnSpc>
                <a:spcPct val="110000"/>
              </a:lnSpc>
            </a:pPr>
            <a:r>
              <a:rPr lang="en-US" sz="1800" b="0" i="0">
                <a:effectLst/>
              </a:rPr>
              <a:t>Protect against denial of access to information. Even if an adversary can't access or modify your data, they can prevent you from accessing it or using it. For example, they can destroy or congest communication lines, or bring down the data server.</a:t>
            </a:r>
          </a:p>
          <a:p>
            <a:pPr>
              <a:lnSpc>
                <a:spcPct val="110000"/>
              </a:lnSpc>
            </a:pPr>
            <a:endParaRPr lang="en-MM" sz="1600"/>
          </a:p>
        </p:txBody>
      </p:sp>
      <p:sp>
        <p:nvSpPr>
          <p:cNvPr id="4" name="Diagonal Stripe 3">
            <a:extLst>
              <a:ext uri="{FF2B5EF4-FFF2-40B4-BE49-F238E27FC236}">
                <a16:creationId xmlns:a16="http://schemas.microsoft.com/office/drawing/2014/main" id="{45CC7F3E-12B0-00EE-5B7A-F5950F216DF6}"/>
              </a:ext>
            </a:extLst>
          </p:cNvPr>
          <p:cNvSpPr/>
          <p:nvPr/>
        </p:nvSpPr>
        <p:spPr>
          <a:xfrm rot="10800000">
            <a:off x="11277600" y="5943600"/>
            <a:ext cx="914400" cy="914400"/>
          </a:xfrm>
          <a:prstGeom prst="diagStrip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M">
              <a:solidFill>
                <a:schemeClr val="tx1"/>
              </a:solidFill>
            </a:endParaRPr>
          </a:p>
        </p:txBody>
      </p:sp>
      <p:pic>
        <p:nvPicPr>
          <p:cNvPr id="5" name="Picture 4">
            <a:extLst>
              <a:ext uri="{FF2B5EF4-FFF2-40B4-BE49-F238E27FC236}">
                <a16:creationId xmlns:a16="http://schemas.microsoft.com/office/drawing/2014/main" id="{E7422A6B-9CED-E18A-7A92-415720AD8F0D}"/>
              </a:ext>
            </a:extLst>
          </p:cNvPr>
          <p:cNvPicPr>
            <a:picLocks noChangeAspect="1"/>
          </p:cNvPicPr>
          <p:nvPr/>
        </p:nvPicPr>
        <p:blipFill>
          <a:blip r:embed="rId2"/>
          <a:stretch>
            <a:fillRect/>
          </a:stretch>
        </p:blipFill>
        <p:spPr>
          <a:xfrm>
            <a:off x="11072191" y="0"/>
            <a:ext cx="1119809" cy="1119809"/>
          </a:xfrm>
          <a:prstGeom prst="rect">
            <a:avLst/>
          </a:prstGeom>
        </p:spPr>
      </p:pic>
    </p:spTree>
    <p:extLst>
      <p:ext uri="{BB962C8B-B14F-4D97-AF65-F5344CB8AC3E}">
        <p14:creationId xmlns:p14="http://schemas.microsoft.com/office/powerpoint/2010/main" val="3117018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3DE12-589B-4650-0409-A205C1398203}"/>
              </a:ext>
            </a:extLst>
          </p:cNvPr>
          <p:cNvSpPr>
            <a:spLocks noGrp="1"/>
          </p:cNvSpPr>
          <p:nvPr>
            <p:ph type="title"/>
          </p:nvPr>
        </p:nvSpPr>
        <p:spPr>
          <a:xfrm>
            <a:off x="838200" y="2239464"/>
            <a:ext cx="10515600" cy="1325563"/>
          </a:xfrm>
        </p:spPr>
        <p:txBody>
          <a:bodyPr>
            <a:normAutofit/>
          </a:bodyPr>
          <a:lstStyle/>
          <a:p>
            <a:pPr algn="ctr"/>
            <a:r>
              <a:rPr lang="my-MM" sz="6600" b="1">
                <a:solidFill>
                  <a:srgbClr val="FF0000"/>
                </a:solidFill>
                <a:latin typeface="Gill Sans MT" panose="020B0502020104020203" pitchFamily="34" charset="77"/>
              </a:rPr>
              <a:t>CIA ?</a:t>
            </a:r>
            <a:endParaRPr lang="en-MM" sz="6600" b="1">
              <a:solidFill>
                <a:srgbClr val="FF0000"/>
              </a:solidFill>
              <a:latin typeface="Gill Sans MT" panose="020B0502020104020203" pitchFamily="34" charset="77"/>
            </a:endParaRPr>
          </a:p>
        </p:txBody>
      </p:sp>
      <p:sp>
        <p:nvSpPr>
          <p:cNvPr id="3" name="Content Placeholder 2">
            <a:extLst>
              <a:ext uri="{FF2B5EF4-FFF2-40B4-BE49-F238E27FC236}">
                <a16:creationId xmlns:a16="http://schemas.microsoft.com/office/drawing/2014/main" id="{E174D6D8-1035-63A1-5442-B0F2F463A34B}"/>
              </a:ext>
            </a:extLst>
          </p:cNvPr>
          <p:cNvSpPr>
            <a:spLocks noGrp="1"/>
          </p:cNvSpPr>
          <p:nvPr>
            <p:ph idx="1"/>
          </p:nvPr>
        </p:nvSpPr>
        <p:spPr>
          <a:xfrm>
            <a:off x="1093398" y="3565027"/>
            <a:ext cx="10005204" cy="837637"/>
          </a:xfrm>
        </p:spPr>
        <p:txBody>
          <a:bodyPr>
            <a:normAutofit/>
          </a:bodyPr>
          <a:lstStyle/>
          <a:p>
            <a:pPr marL="0" indent="0" algn="ctr">
              <a:lnSpc>
                <a:spcPct val="100000"/>
              </a:lnSpc>
              <a:buNone/>
            </a:pPr>
            <a:r>
              <a:rPr lang="my-MM" sz="1800"/>
              <a:t>CIA ဆိုတာ </a:t>
            </a:r>
          </a:p>
          <a:p>
            <a:pPr marL="0" indent="0" algn="ctr">
              <a:lnSpc>
                <a:spcPct val="100000"/>
              </a:lnSpc>
              <a:buNone/>
            </a:pPr>
            <a:r>
              <a:rPr lang="en-US" sz="1800" b="1" i="0">
                <a:effectLst/>
              </a:rPr>
              <a:t>Confidentiality</a:t>
            </a:r>
            <a:r>
              <a:rPr lang="my-MM" sz="1800" b="1" i="0">
                <a:effectLst/>
              </a:rPr>
              <a:t>,</a:t>
            </a:r>
            <a:r>
              <a:rPr lang="en-US" sz="1800" b="1" i="0">
                <a:effectLst/>
              </a:rPr>
              <a:t> Integrity</a:t>
            </a:r>
            <a:r>
              <a:rPr lang="my-MM" sz="1800" b="1" i="0">
                <a:effectLst/>
              </a:rPr>
              <a:t>,</a:t>
            </a:r>
            <a:r>
              <a:rPr lang="en-US" sz="1800" b="1" i="0">
                <a:effectLst/>
              </a:rPr>
              <a:t> Availability</a:t>
            </a:r>
            <a:r>
              <a:rPr lang="my-MM" sz="1800" b="1"/>
              <a:t> </a:t>
            </a:r>
            <a:r>
              <a:rPr lang="my-MM" sz="1800"/>
              <a:t> သုံးမျိုးပေါင်းပြီးခေါ်ဆိုတာဖြစ်ပါတယ်။</a:t>
            </a:r>
          </a:p>
        </p:txBody>
      </p:sp>
      <p:sp>
        <p:nvSpPr>
          <p:cNvPr id="4" name="Diagonal Stripe 3">
            <a:extLst>
              <a:ext uri="{FF2B5EF4-FFF2-40B4-BE49-F238E27FC236}">
                <a16:creationId xmlns:a16="http://schemas.microsoft.com/office/drawing/2014/main" id="{6E69B129-DD5F-D32A-B221-5CA527381E13}"/>
              </a:ext>
            </a:extLst>
          </p:cNvPr>
          <p:cNvSpPr/>
          <p:nvPr/>
        </p:nvSpPr>
        <p:spPr>
          <a:xfrm rot="10800000">
            <a:off x="11277600" y="5943600"/>
            <a:ext cx="914400" cy="914400"/>
          </a:xfrm>
          <a:prstGeom prst="diagStrip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M">
              <a:solidFill>
                <a:schemeClr val="tx1"/>
              </a:solidFill>
            </a:endParaRPr>
          </a:p>
        </p:txBody>
      </p:sp>
      <p:pic>
        <p:nvPicPr>
          <p:cNvPr id="5" name="Picture 4">
            <a:extLst>
              <a:ext uri="{FF2B5EF4-FFF2-40B4-BE49-F238E27FC236}">
                <a16:creationId xmlns:a16="http://schemas.microsoft.com/office/drawing/2014/main" id="{27BA1059-CD6F-6063-5162-01CE2355FF86}"/>
              </a:ext>
            </a:extLst>
          </p:cNvPr>
          <p:cNvPicPr>
            <a:picLocks noChangeAspect="1"/>
          </p:cNvPicPr>
          <p:nvPr/>
        </p:nvPicPr>
        <p:blipFill>
          <a:blip r:embed="rId2"/>
          <a:stretch>
            <a:fillRect/>
          </a:stretch>
        </p:blipFill>
        <p:spPr>
          <a:xfrm>
            <a:off x="11072191" y="0"/>
            <a:ext cx="1119809" cy="1119809"/>
          </a:xfrm>
          <a:prstGeom prst="rect">
            <a:avLst/>
          </a:prstGeom>
        </p:spPr>
      </p:pic>
    </p:spTree>
    <p:extLst>
      <p:ext uri="{BB962C8B-B14F-4D97-AF65-F5344CB8AC3E}">
        <p14:creationId xmlns:p14="http://schemas.microsoft.com/office/powerpoint/2010/main" val="796229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agonal Stripe 3">
            <a:extLst>
              <a:ext uri="{FF2B5EF4-FFF2-40B4-BE49-F238E27FC236}">
                <a16:creationId xmlns:a16="http://schemas.microsoft.com/office/drawing/2014/main" id="{59039E1C-84E8-7F29-BA8C-888ED44A57D6}"/>
              </a:ext>
            </a:extLst>
          </p:cNvPr>
          <p:cNvSpPr/>
          <p:nvPr/>
        </p:nvSpPr>
        <p:spPr>
          <a:xfrm rot="10800000">
            <a:off x="11277600" y="5943600"/>
            <a:ext cx="914400" cy="914400"/>
          </a:xfrm>
          <a:prstGeom prst="diagStrip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M">
              <a:solidFill>
                <a:schemeClr val="tx1"/>
              </a:solidFill>
            </a:endParaRPr>
          </a:p>
        </p:txBody>
      </p:sp>
      <p:pic>
        <p:nvPicPr>
          <p:cNvPr id="5" name="Picture 4">
            <a:extLst>
              <a:ext uri="{FF2B5EF4-FFF2-40B4-BE49-F238E27FC236}">
                <a16:creationId xmlns:a16="http://schemas.microsoft.com/office/drawing/2014/main" id="{7C17A0C7-3B34-BCA1-111E-6FCA24D94469}"/>
              </a:ext>
            </a:extLst>
          </p:cNvPr>
          <p:cNvPicPr>
            <a:picLocks noChangeAspect="1"/>
          </p:cNvPicPr>
          <p:nvPr/>
        </p:nvPicPr>
        <p:blipFill>
          <a:blip r:embed="rId2"/>
          <a:stretch>
            <a:fillRect/>
          </a:stretch>
        </p:blipFill>
        <p:spPr>
          <a:xfrm>
            <a:off x="11072191" y="0"/>
            <a:ext cx="1119809" cy="1119809"/>
          </a:xfrm>
          <a:prstGeom prst="rect">
            <a:avLst/>
          </a:prstGeom>
        </p:spPr>
      </p:pic>
      <p:sp>
        <p:nvSpPr>
          <p:cNvPr id="6" name="Title 1">
            <a:extLst>
              <a:ext uri="{FF2B5EF4-FFF2-40B4-BE49-F238E27FC236}">
                <a16:creationId xmlns:a16="http://schemas.microsoft.com/office/drawing/2014/main" id="{1CC3BFFC-51B3-9AF0-F2F2-DB23E059708E}"/>
              </a:ext>
            </a:extLst>
          </p:cNvPr>
          <p:cNvSpPr txBox="1">
            <a:spLocks/>
          </p:cNvSpPr>
          <p:nvPr/>
        </p:nvSpPr>
        <p:spPr>
          <a:xfrm>
            <a:off x="846826" y="223946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MM" sz="6600" b="1">
                <a:solidFill>
                  <a:srgbClr val="FF0000"/>
                </a:solidFill>
                <a:latin typeface="Gill Sans MT" panose="020B0502020104020203" pitchFamily="34" charset="77"/>
              </a:rPr>
              <a:t>Confidentiality</a:t>
            </a:r>
          </a:p>
        </p:txBody>
      </p:sp>
      <p:sp>
        <p:nvSpPr>
          <p:cNvPr id="15" name="Content Placeholder 2">
            <a:extLst>
              <a:ext uri="{FF2B5EF4-FFF2-40B4-BE49-F238E27FC236}">
                <a16:creationId xmlns:a16="http://schemas.microsoft.com/office/drawing/2014/main" id="{4BC5B9E5-21D9-E5CD-DCA8-0B50D61C1DC5}"/>
              </a:ext>
            </a:extLst>
          </p:cNvPr>
          <p:cNvSpPr txBox="1">
            <a:spLocks/>
          </p:cNvSpPr>
          <p:nvPr/>
        </p:nvSpPr>
        <p:spPr>
          <a:xfrm>
            <a:off x="2680653" y="3565027"/>
            <a:ext cx="6842904" cy="837637"/>
          </a:xfrm>
          <a:prstGeom prst="rect">
            <a:avLst/>
          </a:prstGeom>
        </p:spPr>
        <p:txBody>
          <a:bodyPr vert="horz" lIns="108000" tIns="0" rIns="144000" bIns="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Font typeface="Arial" panose="020B0604020202020204" pitchFamily="34" charset="0"/>
              <a:buNone/>
            </a:pPr>
            <a:r>
              <a:rPr lang="en-US" sz="1600" dirty="0">
                <a:latin typeface="Google Sans"/>
              </a:rPr>
              <a:t>Confidentiality</a:t>
            </a:r>
            <a:r>
              <a:rPr lang="my-MM" sz="1600" dirty="0">
                <a:latin typeface="Google Sans"/>
              </a:rPr>
              <a:t> ဆိုတာက</a:t>
            </a:r>
            <a:r>
              <a:rPr lang="my-MM" sz="1600" dirty="0"/>
              <a:t> </a:t>
            </a:r>
            <a:r>
              <a:rPr lang="en-US" sz="1600" dirty="0">
                <a:latin typeface="Pyidaungsu"/>
              </a:rPr>
              <a:t>Organizations</a:t>
            </a:r>
            <a:r>
              <a:rPr lang="my-MM" sz="1600" dirty="0">
                <a:latin typeface="Pyidaungsu"/>
              </a:rPr>
              <a:t> တွေရဲ့အရေးကြီးတဲ့ Secret Information တွေကို မသက်ဆိုင်တဲ့သူတွေမရရှိ အောင် ကာကွယ်ရတာဖြစ်ပါတယ် </a:t>
            </a:r>
          </a:p>
          <a:p>
            <a:pPr algn="ctr">
              <a:lnSpc>
                <a:spcPct val="100000"/>
              </a:lnSpc>
            </a:pPr>
            <a:r>
              <a:rPr lang="en-US" sz="1800" dirty="0">
                <a:latin typeface="Pyidaungsu"/>
              </a:rPr>
              <a:t>E</a:t>
            </a:r>
            <a:r>
              <a:rPr lang="my-MM" sz="1800" dirty="0">
                <a:latin typeface="Pyidaungsu"/>
              </a:rPr>
              <a:t>xp – username – password  </a:t>
            </a:r>
            <a:endParaRPr lang="my-MM" sz="1800" dirty="0"/>
          </a:p>
          <a:p>
            <a:pPr marL="0" indent="0">
              <a:buFont typeface="Arial" panose="020B0604020202020204" pitchFamily="34" charset="0"/>
              <a:buNone/>
            </a:pPr>
            <a:endParaRPr lang="en-US" sz="1800" dirty="0">
              <a:latin typeface="Google Sans"/>
            </a:endParaRPr>
          </a:p>
        </p:txBody>
      </p:sp>
    </p:spTree>
    <p:extLst>
      <p:ext uri="{BB962C8B-B14F-4D97-AF65-F5344CB8AC3E}">
        <p14:creationId xmlns:p14="http://schemas.microsoft.com/office/powerpoint/2010/main" val="1855760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3DE12-589B-4650-0409-A205C1398203}"/>
              </a:ext>
            </a:extLst>
          </p:cNvPr>
          <p:cNvSpPr>
            <a:spLocks noGrp="1"/>
          </p:cNvSpPr>
          <p:nvPr>
            <p:ph type="title"/>
          </p:nvPr>
        </p:nvSpPr>
        <p:spPr>
          <a:xfrm>
            <a:off x="838200" y="1314359"/>
            <a:ext cx="10515600" cy="1325563"/>
          </a:xfrm>
        </p:spPr>
        <p:txBody>
          <a:bodyPr>
            <a:normAutofit/>
          </a:bodyPr>
          <a:lstStyle/>
          <a:p>
            <a:pPr algn="ctr" fontAlgn="ctr"/>
            <a:r>
              <a:rPr lang="en-US" sz="6600" b="1" i="0">
                <a:solidFill>
                  <a:srgbClr val="FF0000"/>
                </a:solidFill>
                <a:effectLst/>
                <a:latin typeface="Gill Sans MT" panose="020B0502020104020203" pitchFamily="34" charset="77"/>
              </a:rPr>
              <a:t>integrity</a:t>
            </a:r>
            <a:endParaRPr lang="en-MM" sz="6600" b="1">
              <a:solidFill>
                <a:srgbClr val="FF0000"/>
              </a:solidFill>
              <a:latin typeface="Gill Sans MT" panose="020B0502020104020203" pitchFamily="34" charset="77"/>
            </a:endParaRPr>
          </a:p>
        </p:txBody>
      </p:sp>
      <p:sp>
        <p:nvSpPr>
          <p:cNvPr id="8" name="TextBox 7">
            <a:extLst>
              <a:ext uri="{FF2B5EF4-FFF2-40B4-BE49-F238E27FC236}">
                <a16:creationId xmlns:a16="http://schemas.microsoft.com/office/drawing/2014/main" id="{177AEAA5-3F58-D330-1061-4A4D86ADE46F}"/>
              </a:ext>
            </a:extLst>
          </p:cNvPr>
          <p:cNvSpPr txBox="1"/>
          <p:nvPr/>
        </p:nvSpPr>
        <p:spPr>
          <a:xfrm>
            <a:off x="838201" y="3429000"/>
            <a:ext cx="10515599" cy="1908215"/>
          </a:xfrm>
          <a:prstGeom prst="rect">
            <a:avLst/>
          </a:prstGeom>
          <a:noFill/>
        </p:spPr>
        <p:txBody>
          <a:bodyPr wrap="square" rtlCol="0">
            <a:spAutoFit/>
          </a:bodyPr>
          <a:lstStyle/>
          <a:p>
            <a:pPr algn="ctr">
              <a:lnSpc>
                <a:spcPct val="150000"/>
              </a:lnSpc>
            </a:pPr>
            <a:r>
              <a:rPr lang="en-US" sz="1600" b="0" i="0" dirty="0">
                <a:effectLst/>
                <a:latin typeface="Google Sans"/>
              </a:rPr>
              <a:t>Integrity</a:t>
            </a:r>
            <a:r>
              <a:rPr lang="my-MM" sz="1600" b="0" i="0" dirty="0">
                <a:effectLst/>
                <a:latin typeface="Google Sans"/>
              </a:rPr>
              <a:t> </a:t>
            </a:r>
            <a:r>
              <a:rPr lang="my-MM" sz="1600" dirty="0">
                <a:latin typeface="Google Sans"/>
              </a:rPr>
              <a:t>ဆိုတာက Organization တွေရဲ့  Sensitive Data တွေကိုမသက်ဆိုင်တဲ့သူတွေက ဝင်ရောက်ပြုပြင်တာမျိုးတွေလုပ်ဆောင်လို့မရအောင် လုပ်ရတာဖြစ်ပါတယ် </a:t>
            </a:r>
          </a:p>
          <a:p>
            <a:pPr algn="ctr">
              <a:lnSpc>
                <a:spcPct val="150000"/>
              </a:lnSpc>
            </a:pPr>
            <a:r>
              <a:rPr lang="en-US" sz="1600" dirty="0">
                <a:latin typeface="Google Sans"/>
              </a:rPr>
              <a:t>E</a:t>
            </a:r>
            <a:r>
              <a:rPr lang="my-MM" sz="1600" dirty="0">
                <a:latin typeface="Google Sans"/>
              </a:rPr>
              <a:t>xp – Organization တွေရဲ့  Finical Information တွေကိုမသက်ဆိုင်တဲ့ သူတွေက ပြုပြင်လို့မရအောင် လုပ်ဆောင်ရတာမျိုးဖြစ်ပါတယ် နှောက်ပြီး file တွေကို ပြင်ထားမပြင်ထားဘူးလားဆိုတာကို Hashing လုပ်ကြည့်ရပါတယ် ။ တစ်ကယ်လို့ hash value တွေပြောင်းလဲနေတယ်ဆိုရင်တော့ file တွေကိုပြင်ထားတယ်လို့ သတ်မှတ်လို့ရပါတယ် </a:t>
            </a:r>
          </a:p>
        </p:txBody>
      </p:sp>
      <p:sp>
        <p:nvSpPr>
          <p:cNvPr id="3" name="Diagonal Stripe 2">
            <a:extLst>
              <a:ext uri="{FF2B5EF4-FFF2-40B4-BE49-F238E27FC236}">
                <a16:creationId xmlns:a16="http://schemas.microsoft.com/office/drawing/2014/main" id="{FE557D3D-3B51-27C4-159C-776B81AFFF9A}"/>
              </a:ext>
            </a:extLst>
          </p:cNvPr>
          <p:cNvSpPr/>
          <p:nvPr/>
        </p:nvSpPr>
        <p:spPr>
          <a:xfrm rot="10800000">
            <a:off x="11277600" y="5943600"/>
            <a:ext cx="914400" cy="914400"/>
          </a:xfrm>
          <a:prstGeom prst="diagStrip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M">
              <a:solidFill>
                <a:schemeClr val="tx1"/>
              </a:solidFill>
            </a:endParaRPr>
          </a:p>
        </p:txBody>
      </p:sp>
      <p:pic>
        <p:nvPicPr>
          <p:cNvPr id="4" name="Picture 3">
            <a:extLst>
              <a:ext uri="{FF2B5EF4-FFF2-40B4-BE49-F238E27FC236}">
                <a16:creationId xmlns:a16="http://schemas.microsoft.com/office/drawing/2014/main" id="{1E1A81BD-F8AE-50A4-7A5C-28F1AD268663}"/>
              </a:ext>
            </a:extLst>
          </p:cNvPr>
          <p:cNvPicPr>
            <a:picLocks noChangeAspect="1"/>
          </p:cNvPicPr>
          <p:nvPr/>
        </p:nvPicPr>
        <p:blipFill>
          <a:blip r:embed="rId2"/>
          <a:stretch>
            <a:fillRect/>
          </a:stretch>
        </p:blipFill>
        <p:spPr>
          <a:xfrm>
            <a:off x="11072191" y="0"/>
            <a:ext cx="1119809" cy="1119809"/>
          </a:xfrm>
          <a:prstGeom prst="rect">
            <a:avLst/>
          </a:prstGeom>
        </p:spPr>
      </p:pic>
    </p:spTree>
    <p:extLst>
      <p:ext uri="{BB962C8B-B14F-4D97-AF65-F5344CB8AC3E}">
        <p14:creationId xmlns:p14="http://schemas.microsoft.com/office/powerpoint/2010/main" val="1074771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3DE12-589B-4650-0409-A205C1398203}"/>
              </a:ext>
            </a:extLst>
          </p:cNvPr>
          <p:cNvSpPr>
            <a:spLocks noGrp="1"/>
          </p:cNvSpPr>
          <p:nvPr>
            <p:ph type="title"/>
          </p:nvPr>
        </p:nvSpPr>
        <p:spPr>
          <a:xfrm>
            <a:off x="838200" y="1262108"/>
            <a:ext cx="10515600" cy="1325563"/>
          </a:xfrm>
        </p:spPr>
        <p:txBody>
          <a:bodyPr>
            <a:normAutofit/>
          </a:bodyPr>
          <a:lstStyle/>
          <a:p>
            <a:pPr algn="ctr"/>
            <a:r>
              <a:rPr lang="en-US" sz="6600" b="1" i="0">
                <a:solidFill>
                  <a:srgbClr val="FF0000"/>
                </a:solidFill>
                <a:effectLst/>
                <a:latin typeface="Gill Sans MT" panose="020B0502020104020203" pitchFamily="34" charset="77"/>
              </a:rPr>
              <a:t>Availability</a:t>
            </a:r>
            <a:endParaRPr lang="en-MM" sz="6600">
              <a:solidFill>
                <a:srgbClr val="FF0000"/>
              </a:solidFill>
              <a:latin typeface="Gill Sans MT" panose="020B0502020104020203" pitchFamily="34" charset="77"/>
            </a:endParaRPr>
          </a:p>
        </p:txBody>
      </p:sp>
      <p:sp>
        <p:nvSpPr>
          <p:cNvPr id="3" name="Content Placeholder 2">
            <a:extLst>
              <a:ext uri="{FF2B5EF4-FFF2-40B4-BE49-F238E27FC236}">
                <a16:creationId xmlns:a16="http://schemas.microsoft.com/office/drawing/2014/main" id="{E174D6D8-1035-63A1-5442-B0F2F463A34B}"/>
              </a:ext>
            </a:extLst>
          </p:cNvPr>
          <p:cNvSpPr>
            <a:spLocks noGrp="1"/>
          </p:cNvSpPr>
          <p:nvPr>
            <p:ph idx="1"/>
          </p:nvPr>
        </p:nvSpPr>
        <p:spPr>
          <a:xfrm>
            <a:off x="838200" y="3349625"/>
            <a:ext cx="10515600" cy="1788432"/>
          </a:xfrm>
        </p:spPr>
        <p:txBody>
          <a:bodyPr>
            <a:normAutofit/>
          </a:bodyPr>
          <a:lstStyle/>
          <a:p>
            <a:pPr marL="0" indent="0" algn="ctr">
              <a:lnSpc>
                <a:spcPct val="150000"/>
              </a:lnSpc>
              <a:buNone/>
            </a:pPr>
            <a:r>
              <a:rPr lang="en-US" sz="1600" dirty="0">
                <a:effectLst/>
                <a:latin typeface="Pyidaungsu"/>
              </a:rPr>
              <a:t>Availability </a:t>
            </a:r>
            <a:r>
              <a:rPr lang="my-MM" sz="1600" dirty="0">
                <a:effectLst/>
                <a:latin typeface="Pyidaungsu"/>
              </a:rPr>
              <a:t>ဆိုတာက</a:t>
            </a:r>
            <a:r>
              <a:rPr lang="my-MM" sz="1600" dirty="0">
                <a:latin typeface="Google Sans"/>
              </a:rPr>
              <a:t> Organization တွေရဲ့ </a:t>
            </a:r>
            <a:r>
              <a:rPr lang="en-US" sz="1600" b="0" i="0" dirty="0">
                <a:effectLst/>
                <a:latin typeface="Google Sans"/>
              </a:rPr>
              <a:t>Sensitive information</a:t>
            </a:r>
            <a:r>
              <a:rPr lang="my-MM" sz="1600" b="0" i="0" dirty="0">
                <a:effectLst/>
                <a:latin typeface="Google Sans"/>
              </a:rPr>
              <a:t> Data တွေကို တရားဝင်အသုံးပြုခွင့်ရှိတဲ့ User တွေကအချိန်မရွေးဝင်ရောက်အသုံးပြုခွင့်ရအောင်  လုပ်ဆောင်ပေးရတာဖြစ်ပါတယ်</a:t>
            </a:r>
          </a:p>
          <a:p>
            <a:pPr marL="0" indent="0" algn="ctr">
              <a:lnSpc>
                <a:spcPct val="150000"/>
              </a:lnSpc>
              <a:buNone/>
            </a:pPr>
            <a:r>
              <a:rPr lang="en-US" sz="1600" dirty="0">
                <a:latin typeface="Google Sans"/>
              </a:rPr>
              <a:t>E</a:t>
            </a:r>
            <a:r>
              <a:rPr lang="my-MM" sz="1600" dirty="0">
                <a:latin typeface="Google Sans"/>
              </a:rPr>
              <a:t>xp – HP Department ကလူတွေက HRM Software လိုမျိုး Software တွေကို လိုအပ်တဲ့အချိန်မှာ အချိန်မရွေး ဝင်ရောက်အသုံးပြုခွင့်ရအောင်လုပ်ဆောင်ပေးတာဖြစ်ပါတယ် </a:t>
            </a:r>
            <a:endParaRPr lang="en-US" sz="1600" dirty="0"/>
          </a:p>
          <a:p>
            <a:pPr marL="0" indent="0" algn="ctr">
              <a:lnSpc>
                <a:spcPct val="150000"/>
              </a:lnSpc>
              <a:buNone/>
            </a:pPr>
            <a:endParaRPr lang="en-MM" sz="1600" dirty="0"/>
          </a:p>
        </p:txBody>
      </p:sp>
      <p:sp>
        <p:nvSpPr>
          <p:cNvPr id="4" name="Diagonal Stripe 3">
            <a:extLst>
              <a:ext uri="{FF2B5EF4-FFF2-40B4-BE49-F238E27FC236}">
                <a16:creationId xmlns:a16="http://schemas.microsoft.com/office/drawing/2014/main" id="{B50B2CF5-4387-761B-B34B-2A1535E02BD1}"/>
              </a:ext>
            </a:extLst>
          </p:cNvPr>
          <p:cNvSpPr/>
          <p:nvPr/>
        </p:nvSpPr>
        <p:spPr>
          <a:xfrm rot="10800000">
            <a:off x="11277600" y="5943600"/>
            <a:ext cx="914400" cy="914400"/>
          </a:xfrm>
          <a:prstGeom prst="diagStrip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M">
              <a:solidFill>
                <a:schemeClr val="tx1"/>
              </a:solidFill>
            </a:endParaRPr>
          </a:p>
        </p:txBody>
      </p:sp>
      <p:pic>
        <p:nvPicPr>
          <p:cNvPr id="5" name="Picture 4">
            <a:extLst>
              <a:ext uri="{FF2B5EF4-FFF2-40B4-BE49-F238E27FC236}">
                <a16:creationId xmlns:a16="http://schemas.microsoft.com/office/drawing/2014/main" id="{B15036F9-D0E4-0AF1-3C7B-79ADFE316670}"/>
              </a:ext>
            </a:extLst>
          </p:cNvPr>
          <p:cNvPicPr>
            <a:picLocks noChangeAspect="1"/>
          </p:cNvPicPr>
          <p:nvPr/>
        </p:nvPicPr>
        <p:blipFill>
          <a:blip r:embed="rId2"/>
          <a:stretch>
            <a:fillRect/>
          </a:stretch>
        </p:blipFill>
        <p:spPr>
          <a:xfrm>
            <a:off x="11072191" y="0"/>
            <a:ext cx="1119809" cy="1119809"/>
          </a:xfrm>
          <a:prstGeom prst="rect">
            <a:avLst/>
          </a:prstGeom>
        </p:spPr>
      </p:pic>
    </p:spTree>
    <p:extLst>
      <p:ext uri="{BB962C8B-B14F-4D97-AF65-F5344CB8AC3E}">
        <p14:creationId xmlns:p14="http://schemas.microsoft.com/office/powerpoint/2010/main" val="2010419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3DE12-589B-4650-0409-A205C1398203}"/>
              </a:ext>
            </a:extLst>
          </p:cNvPr>
          <p:cNvSpPr>
            <a:spLocks noGrp="1"/>
          </p:cNvSpPr>
          <p:nvPr>
            <p:ph type="title"/>
          </p:nvPr>
        </p:nvSpPr>
        <p:spPr>
          <a:xfrm>
            <a:off x="-2122" y="0"/>
            <a:ext cx="8081136" cy="845389"/>
          </a:xfrm>
        </p:spPr>
        <p:txBody>
          <a:bodyPr>
            <a:noAutofit/>
          </a:bodyPr>
          <a:lstStyle/>
          <a:p>
            <a:pPr algn="ctr"/>
            <a:r>
              <a:rPr lang="en-US" b="1" i="0" dirty="0">
                <a:solidFill>
                  <a:srgbClr val="FF0000"/>
                </a:solidFill>
                <a:effectLst/>
                <a:latin typeface="Gill Sans MT" panose="020B0502020104020203" pitchFamily="34" charset="77"/>
              </a:rPr>
              <a:t>Information</a:t>
            </a:r>
            <a:r>
              <a:rPr lang="my-MM" b="1" i="0" dirty="0">
                <a:solidFill>
                  <a:srgbClr val="FF0000"/>
                </a:solidFill>
                <a:effectLst/>
                <a:latin typeface="Gill Sans MT" panose="020B0502020104020203" pitchFamily="34" charset="77"/>
              </a:rPr>
              <a:t> </a:t>
            </a:r>
            <a:r>
              <a:rPr lang="my-MM" b="1" dirty="0">
                <a:solidFill>
                  <a:srgbClr val="FF0000"/>
                </a:solidFill>
                <a:latin typeface="Gill Sans MT" panose="020B0502020104020203" pitchFamily="34" charset="77"/>
              </a:rPr>
              <a:t>Security - Basic</a:t>
            </a:r>
            <a:endParaRPr lang="en-MM" b="1" dirty="0">
              <a:solidFill>
                <a:srgbClr val="FF0000"/>
              </a:solidFill>
              <a:latin typeface="Gill Sans MT" panose="020B0502020104020203" pitchFamily="34" charset="77"/>
            </a:endParaRPr>
          </a:p>
        </p:txBody>
      </p:sp>
      <p:sp>
        <p:nvSpPr>
          <p:cNvPr id="3" name="Content Placeholder 2">
            <a:extLst>
              <a:ext uri="{FF2B5EF4-FFF2-40B4-BE49-F238E27FC236}">
                <a16:creationId xmlns:a16="http://schemas.microsoft.com/office/drawing/2014/main" id="{E174D6D8-1035-63A1-5442-B0F2F463A34B}"/>
              </a:ext>
            </a:extLst>
          </p:cNvPr>
          <p:cNvSpPr>
            <a:spLocks noGrp="1"/>
          </p:cNvSpPr>
          <p:nvPr>
            <p:ph idx="1"/>
          </p:nvPr>
        </p:nvSpPr>
        <p:spPr>
          <a:xfrm>
            <a:off x="838200" y="3741511"/>
            <a:ext cx="10515600" cy="2763792"/>
          </a:xfrm>
        </p:spPr>
        <p:txBody>
          <a:bodyPr>
            <a:normAutofit/>
          </a:bodyPr>
          <a:lstStyle/>
          <a:p>
            <a:pPr marL="0" indent="0" algn="ctr">
              <a:lnSpc>
                <a:spcPct val="150000"/>
              </a:lnSpc>
              <a:buNone/>
            </a:pPr>
            <a:r>
              <a:rPr lang="en-US" sz="1600" b="0" i="0" dirty="0">
                <a:effectLst/>
                <a:latin typeface="Google Sans"/>
              </a:rPr>
              <a:t>Information</a:t>
            </a:r>
            <a:r>
              <a:rPr lang="my-MM" sz="1600" b="0" i="0" dirty="0">
                <a:effectLst/>
                <a:latin typeface="Google Sans"/>
              </a:rPr>
              <a:t> </a:t>
            </a:r>
            <a:r>
              <a:rPr lang="my-MM" sz="1600" dirty="0">
                <a:latin typeface="Google Sans"/>
              </a:rPr>
              <a:t>Security ဆိုတာက </a:t>
            </a:r>
            <a:r>
              <a:rPr lang="en-US" sz="1600" dirty="0">
                <a:effectLst/>
                <a:latin typeface="Pyidaungsu"/>
              </a:rPr>
              <a:t>Organizations</a:t>
            </a:r>
            <a:r>
              <a:rPr lang="my-MM" sz="1600" dirty="0">
                <a:effectLst/>
                <a:latin typeface="Pyidaungsu"/>
              </a:rPr>
              <a:t> တွေရဲ့  System , Data တွေကိုမသက်ဆိုင်တဲ့ သူတွေ က ဝင်ရောက် အသုံးပြုမူ့ ခွင့်ပြုချက် မရှိပဲ အချက်အလက်များအားပြုပြင်ပြောင်းလဲ မူစတဲ့ လုပ်ဆောင်ချက်တွေကို </a:t>
            </a:r>
            <a:r>
              <a:rPr lang="my-MM" sz="1600" dirty="0">
                <a:latin typeface="Google Sans"/>
              </a:rPr>
              <a:t> တာဆီးကာကွယ်ရတာဖြစ်ပါတယ်။</a:t>
            </a:r>
          </a:p>
          <a:p>
            <a:pPr marL="0" indent="0" algn="ctr">
              <a:lnSpc>
                <a:spcPct val="150000"/>
              </a:lnSpc>
              <a:buNone/>
            </a:pPr>
            <a:endParaRPr lang="my-MM" sz="1600" dirty="0">
              <a:latin typeface="Google Sans"/>
            </a:endParaRPr>
          </a:p>
          <a:p>
            <a:pPr marL="0" indent="0" algn="ctr">
              <a:lnSpc>
                <a:spcPct val="150000"/>
              </a:lnSpc>
              <a:buNone/>
            </a:pPr>
            <a:r>
              <a:rPr lang="en-US" sz="1600" b="0" i="0" dirty="0">
                <a:effectLst/>
                <a:latin typeface="arial" panose="020B0604020202020204" pitchFamily="34" charset="0"/>
              </a:rPr>
              <a:t>Information security, sometimes shortened to InfoSec, is the practice of protecting information by mitigating information risks. It is part of information risk management.</a:t>
            </a:r>
            <a:endParaRPr lang="en-MM" sz="1600" dirty="0"/>
          </a:p>
        </p:txBody>
      </p:sp>
      <p:pic>
        <p:nvPicPr>
          <p:cNvPr id="4" name="Picture 3">
            <a:extLst>
              <a:ext uri="{FF2B5EF4-FFF2-40B4-BE49-F238E27FC236}">
                <a16:creationId xmlns:a16="http://schemas.microsoft.com/office/drawing/2014/main" id="{1C51CE03-D351-E317-C6A7-AF4085C10245}"/>
              </a:ext>
            </a:extLst>
          </p:cNvPr>
          <p:cNvPicPr>
            <a:picLocks noChangeAspect="1"/>
          </p:cNvPicPr>
          <p:nvPr/>
        </p:nvPicPr>
        <p:blipFill>
          <a:blip r:embed="rId2"/>
          <a:stretch>
            <a:fillRect/>
          </a:stretch>
        </p:blipFill>
        <p:spPr>
          <a:xfrm>
            <a:off x="4112985" y="694642"/>
            <a:ext cx="3966029" cy="2974522"/>
          </a:xfrm>
          <a:prstGeom prst="rect">
            <a:avLst/>
          </a:prstGeom>
        </p:spPr>
      </p:pic>
      <p:sp>
        <p:nvSpPr>
          <p:cNvPr id="5" name="Diagonal Stripe 4">
            <a:extLst>
              <a:ext uri="{FF2B5EF4-FFF2-40B4-BE49-F238E27FC236}">
                <a16:creationId xmlns:a16="http://schemas.microsoft.com/office/drawing/2014/main" id="{AD98C776-BC91-38BE-CE7D-2A8B1C884EDC}"/>
              </a:ext>
            </a:extLst>
          </p:cNvPr>
          <p:cNvSpPr/>
          <p:nvPr/>
        </p:nvSpPr>
        <p:spPr>
          <a:xfrm rot="10800000">
            <a:off x="11277600" y="5943600"/>
            <a:ext cx="914400" cy="914400"/>
          </a:xfrm>
          <a:prstGeom prst="diagStrip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M">
              <a:solidFill>
                <a:schemeClr val="tx1"/>
              </a:solidFill>
            </a:endParaRPr>
          </a:p>
        </p:txBody>
      </p:sp>
      <p:pic>
        <p:nvPicPr>
          <p:cNvPr id="6" name="Picture 5">
            <a:extLst>
              <a:ext uri="{FF2B5EF4-FFF2-40B4-BE49-F238E27FC236}">
                <a16:creationId xmlns:a16="http://schemas.microsoft.com/office/drawing/2014/main" id="{F6D76A10-4396-14A7-55A6-8DA4741D774E}"/>
              </a:ext>
            </a:extLst>
          </p:cNvPr>
          <p:cNvPicPr>
            <a:picLocks noChangeAspect="1"/>
          </p:cNvPicPr>
          <p:nvPr/>
        </p:nvPicPr>
        <p:blipFill>
          <a:blip r:embed="rId3"/>
          <a:stretch>
            <a:fillRect/>
          </a:stretch>
        </p:blipFill>
        <p:spPr>
          <a:xfrm>
            <a:off x="11072191" y="0"/>
            <a:ext cx="1119809" cy="1119809"/>
          </a:xfrm>
          <a:prstGeom prst="rect">
            <a:avLst/>
          </a:prstGeom>
        </p:spPr>
      </p:pic>
    </p:spTree>
    <p:extLst>
      <p:ext uri="{BB962C8B-B14F-4D97-AF65-F5344CB8AC3E}">
        <p14:creationId xmlns:p14="http://schemas.microsoft.com/office/powerpoint/2010/main" val="38553696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529</TotalTime>
  <Words>1899</Words>
  <Application>Microsoft Macintosh PowerPoint</Application>
  <PresentationFormat>Widescreen</PresentationFormat>
  <Paragraphs>88</Paragraphs>
  <Slides>17</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17</vt:i4>
      </vt:variant>
    </vt:vector>
  </HeadingPairs>
  <TitlesOfParts>
    <vt:vector size="31" baseType="lpstr">
      <vt:lpstr>Arial</vt:lpstr>
      <vt:lpstr>Arial</vt:lpstr>
      <vt:lpstr>Calibri</vt:lpstr>
      <vt:lpstr>Calibri Light</vt:lpstr>
      <vt:lpstr>Gill Sans MT</vt:lpstr>
      <vt:lpstr>Google Sans</vt:lpstr>
      <vt:lpstr>Helvetica Neue</vt:lpstr>
      <vt:lpstr>Noto Sans Myanmar</vt:lpstr>
      <vt:lpstr>Open Sans</vt:lpstr>
      <vt:lpstr>Pyidaungsu</vt:lpstr>
      <vt:lpstr>Söhne</vt:lpstr>
      <vt:lpstr>source-serif-pro</vt:lpstr>
      <vt:lpstr>system-ui</vt:lpstr>
      <vt:lpstr>Office Theme</vt:lpstr>
      <vt:lpstr>PowerPoint Presentation</vt:lpstr>
      <vt:lpstr>TYPE OF CYBER SECURITY</vt:lpstr>
      <vt:lpstr>PowerPoint Presentation</vt:lpstr>
      <vt:lpstr>CIA ?</vt:lpstr>
      <vt:lpstr>CIA ?</vt:lpstr>
      <vt:lpstr>PowerPoint Presentation</vt:lpstr>
      <vt:lpstr>integrity</vt:lpstr>
      <vt:lpstr>Availability</vt:lpstr>
      <vt:lpstr>Information Security - Basic</vt:lpstr>
      <vt:lpstr>CYBER SECURITY RISK</vt:lpstr>
      <vt:lpstr>Type Of Cyber Attack</vt:lpstr>
      <vt:lpstr>PowerPoint Presentation</vt:lpstr>
      <vt:lpstr>PowerPoint Presentation</vt:lpstr>
      <vt:lpstr>TYPE OF PENTESTING</vt:lpstr>
      <vt:lpstr>PENETRATION TESTING PHASE </vt:lpstr>
      <vt:lpstr>CYBER KILL CHAIN MODEL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waiphyo aung</dc:creator>
  <cp:lastModifiedBy>waiphyo aung</cp:lastModifiedBy>
  <cp:revision>3</cp:revision>
  <dcterms:created xsi:type="dcterms:W3CDTF">2023-10-23T01:41:56Z</dcterms:created>
  <dcterms:modified xsi:type="dcterms:W3CDTF">2023-10-23T10:34:57Z</dcterms:modified>
</cp:coreProperties>
</file>