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92" r:id="rId3"/>
    <p:sldId id="391" r:id="rId4"/>
    <p:sldId id="390" r:id="rId5"/>
    <p:sldId id="389" r:id="rId6"/>
    <p:sldId id="388" r:id="rId7"/>
    <p:sldId id="387" r:id="rId8"/>
    <p:sldId id="386" r:id="rId9"/>
    <p:sldId id="385" r:id="rId10"/>
    <p:sldId id="384" r:id="rId11"/>
    <p:sldId id="383" r:id="rId12"/>
    <p:sldId id="382" r:id="rId13"/>
    <p:sldId id="381" r:id="rId14"/>
    <p:sldId id="380" r:id="rId15"/>
    <p:sldId id="379" r:id="rId16"/>
    <p:sldId id="378" r:id="rId17"/>
    <p:sldId id="377" r:id="rId18"/>
    <p:sldId id="376" r:id="rId19"/>
    <p:sldId id="375" r:id="rId20"/>
    <p:sldId id="374" r:id="rId21"/>
    <p:sldId id="373" r:id="rId22"/>
    <p:sldId id="372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60" r:id="rId31"/>
    <p:sldId id="371" r:id="rId32"/>
    <p:sldId id="366" r:id="rId33"/>
    <p:sldId id="368" r:id="rId34"/>
    <p:sldId id="369" r:id="rId35"/>
    <p:sldId id="370" r:id="rId36"/>
    <p:sldId id="358" r:id="rId37"/>
    <p:sldId id="361" r:id="rId38"/>
    <p:sldId id="362" r:id="rId39"/>
    <p:sldId id="363" r:id="rId40"/>
    <p:sldId id="364" r:id="rId41"/>
    <p:sldId id="365" r:id="rId42"/>
    <p:sldId id="3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88E27-FB35-46ED-A301-D4E524537AFE}" v="2" dt="2020-09-10T19:44:54.252"/>
    <p1510:client id="{56FAFD3E-5F35-4B51-BB77-AF5939404079}" v="117" dt="2020-09-10T17:44:57.620"/>
    <p1510:client id="{8B765822-4383-449C-9165-DE50E89C4F44}" v="7" dt="2020-09-05T04:54:44.816"/>
    <p1510:client id="{D4016749-338A-41AE-7F1C-749F7FD1605A}" v="29" dt="2020-09-05T04:58:41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garg" userId="15324f69821a311f" providerId="Windows Live" clId="Web-{56FAFD3E-5F35-4B51-BB77-AF5939404079}"/>
    <pc:docChg chg="addSld modSld">
      <pc:chgData name="siddharth garg" userId="15324f69821a311f" providerId="Windows Live" clId="Web-{56FAFD3E-5F35-4B51-BB77-AF5939404079}" dt="2020-09-10T17:44:57.620" v="109" actId="20577"/>
      <pc:docMkLst>
        <pc:docMk/>
      </pc:docMkLst>
      <pc:sldChg chg="modSp">
        <pc:chgData name="siddharth garg" userId="15324f69821a311f" providerId="Windows Live" clId="Web-{56FAFD3E-5F35-4B51-BB77-AF5939404079}" dt="2020-09-10T17:36:56.730" v="12" actId="1076"/>
        <pc:sldMkLst>
          <pc:docMk/>
          <pc:sldMk cId="3036050679" sldId="370"/>
        </pc:sldMkLst>
        <pc:picChg chg="mod">
          <ac:chgData name="siddharth garg" userId="15324f69821a311f" providerId="Windows Live" clId="Web-{56FAFD3E-5F35-4B51-BB77-AF5939404079}" dt="2020-09-10T17:36:56.730" v="12" actId="1076"/>
          <ac:picMkLst>
            <pc:docMk/>
            <pc:sldMk cId="3036050679" sldId="370"/>
            <ac:picMk id="173058" creationId="{00000000-0000-0000-0000-000000000000}"/>
          </ac:picMkLst>
        </pc:picChg>
      </pc:sldChg>
      <pc:sldChg chg="modSp">
        <pc:chgData name="siddharth garg" userId="15324f69821a311f" providerId="Windows Live" clId="Web-{56FAFD3E-5F35-4B51-BB77-AF5939404079}" dt="2020-09-10T17:34:35.273" v="10" actId="1076"/>
        <pc:sldMkLst>
          <pc:docMk/>
          <pc:sldMk cId="1406512034" sldId="372"/>
        </pc:sldMkLst>
        <pc:picChg chg="mod">
          <ac:chgData name="siddharth garg" userId="15324f69821a311f" providerId="Windows Live" clId="Web-{56FAFD3E-5F35-4B51-BB77-AF5939404079}" dt="2020-09-10T17:34:35.273" v="10" actId="1076"/>
          <ac:picMkLst>
            <pc:docMk/>
            <pc:sldMk cId="1406512034" sldId="372"/>
            <ac:picMk id="5" creationId="{F4E1A790-4EE7-4FA9-85D8-257CA933AF40}"/>
          </ac:picMkLst>
        </pc:picChg>
      </pc:sldChg>
      <pc:sldChg chg="modSp">
        <pc:chgData name="siddharth garg" userId="15324f69821a311f" providerId="Windows Live" clId="Web-{56FAFD3E-5F35-4B51-BB77-AF5939404079}" dt="2020-09-10T17:32:18.738" v="7" actId="20577"/>
        <pc:sldMkLst>
          <pc:docMk/>
          <pc:sldMk cId="1968172158" sldId="380"/>
        </pc:sldMkLst>
        <pc:spChg chg="mod">
          <ac:chgData name="siddharth garg" userId="15324f69821a311f" providerId="Windows Live" clId="Web-{56FAFD3E-5F35-4B51-BB77-AF5939404079}" dt="2020-09-10T17:32:18.738" v="7" actId="20577"/>
          <ac:spMkLst>
            <pc:docMk/>
            <pc:sldMk cId="1968172158" sldId="380"/>
            <ac:spMk id="25" creationId="{00000000-0000-0000-0000-000000000000}"/>
          </ac:spMkLst>
        </pc:spChg>
      </pc:sldChg>
      <pc:sldChg chg="modSp">
        <pc:chgData name="siddharth garg" userId="15324f69821a311f" providerId="Windows Live" clId="Web-{56FAFD3E-5F35-4B51-BB77-AF5939404079}" dt="2020-09-10T17:31:48.815" v="4" actId="20577"/>
        <pc:sldMkLst>
          <pc:docMk/>
          <pc:sldMk cId="2288443611" sldId="384"/>
        </pc:sldMkLst>
        <pc:spChg chg="mod">
          <ac:chgData name="siddharth garg" userId="15324f69821a311f" providerId="Windows Live" clId="Web-{56FAFD3E-5F35-4B51-BB77-AF5939404079}" dt="2020-09-10T17:31:48.815" v="4" actId="20577"/>
          <ac:spMkLst>
            <pc:docMk/>
            <pc:sldMk cId="2288443611" sldId="384"/>
            <ac:spMk id="2" creationId="{00000000-0000-0000-0000-000000000000}"/>
          </ac:spMkLst>
        </pc:spChg>
      </pc:sldChg>
      <pc:sldChg chg="addSp delSp modSp new">
        <pc:chgData name="siddharth garg" userId="15324f69821a311f" providerId="Windows Live" clId="Web-{56FAFD3E-5F35-4B51-BB77-AF5939404079}" dt="2020-09-10T17:44:56.401" v="107" actId="20577"/>
        <pc:sldMkLst>
          <pc:docMk/>
          <pc:sldMk cId="1845938345" sldId="393"/>
        </pc:sldMkLst>
        <pc:spChg chg="mod">
          <ac:chgData name="siddharth garg" userId="15324f69821a311f" providerId="Windows Live" clId="Web-{56FAFD3E-5F35-4B51-BB77-AF5939404079}" dt="2020-09-10T17:39:50.548" v="27" actId="20577"/>
          <ac:spMkLst>
            <pc:docMk/>
            <pc:sldMk cId="1845938345" sldId="393"/>
            <ac:spMk id="2" creationId="{1B106796-4A4F-41B3-873F-41908CC82CDF}"/>
          </ac:spMkLst>
        </pc:spChg>
        <pc:spChg chg="mod">
          <ac:chgData name="siddharth garg" userId="15324f69821a311f" providerId="Windows Live" clId="Web-{56FAFD3E-5F35-4B51-BB77-AF5939404079}" dt="2020-09-10T17:44:56.401" v="107" actId="20577"/>
          <ac:spMkLst>
            <pc:docMk/>
            <pc:sldMk cId="1845938345" sldId="393"/>
            <ac:spMk id="3" creationId="{71E98272-27CE-4B8E-A026-CBA5D5ECD007}"/>
          </ac:spMkLst>
        </pc:spChg>
        <pc:spChg chg="add del mod">
          <ac:chgData name="siddharth garg" userId="15324f69821a311f" providerId="Windows Live" clId="Web-{56FAFD3E-5F35-4B51-BB77-AF5939404079}" dt="2020-09-10T17:43:26.867" v="91"/>
          <ac:spMkLst>
            <pc:docMk/>
            <pc:sldMk cId="1845938345" sldId="393"/>
            <ac:spMk id="5" creationId="{F96EB931-818C-46D1-8FC2-BEC680F6C29C}"/>
          </ac:spMkLst>
        </pc:spChg>
      </pc:sldChg>
    </pc:docChg>
  </pc:docChgLst>
  <pc:docChgLst>
    <pc:chgData name="siddharth garg" userId="15324f69821a311f" providerId="Windows Live" clId="Web-{D4016749-338A-41AE-7F1C-749F7FD1605A}"/>
    <pc:docChg chg="addSld modSld">
      <pc:chgData name="siddharth garg" userId="15324f69821a311f" providerId="Windows Live" clId="Web-{D4016749-338A-41AE-7F1C-749F7FD1605A}" dt="2020-09-05T04:58:41.827" v="27"/>
      <pc:docMkLst>
        <pc:docMk/>
      </pc:docMkLst>
      <pc:sldChg chg="modSp">
        <pc:chgData name="siddharth garg" userId="15324f69821a311f" providerId="Windows Live" clId="Web-{D4016749-338A-41AE-7F1C-749F7FD1605A}" dt="2020-09-05T04:57:33.278" v="4" actId="20577"/>
        <pc:sldMkLst>
          <pc:docMk/>
          <pc:sldMk cId="2546386836" sldId="256"/>
        </pc:sldMkLst>
        <pc:spChg chg="mod">
          <ac:chgData name="siddharth garg" userId="15324f69821a311f" providerId="Windows Live" clId="Web-{D4016749-338A-41AE-7F1C-749F7FD1605A}" dt="2020-09-05T04:57:33.278" v="4" actId="20577"/>
          <ac:spMkLst>
            <pc:docMk/>
            <pc:sldMk cId="2546386836" sldId="256"/>
            <ac:spMk id="2" creationId="{00000000-0000-0000-0000-000000000000}"/>
          </ac:spMkLst>
        </pc:spChg>
      </pc:sldChg>
      <pc:sldChg chg="add">
        <pc:chgData name="siddharth garg" userId="15324f69821a311f" providerId="Windows Live" clId="Web-{D4016749-338A-41AE-7F1C-749F7FD1605A}" dt="2020-09-05T04:58:39.952" v="7"/>
        <pc:sldMkLst>
          <pc:docMk/>
          <pc:sldMk cId="1406512034" sldId="372"/>
        </pc:sldMkLst>
      </pc:sldChg>
      <pc:sldChg chg="add">
        <pc:chgData name="siddharth garg" userId="15324f69821a311f" providerId="Windows Live" clId="Web-{D4016749-338A-41AE-7F1C-749F7FD1605A}" dt="2020-09-05T04:58:40.077" v="8"/>
        <pc:sldMkLst>
          <pc:docMk/>
          <pc:sldMk cId="939263127" sldId="373"/>
        </pc:sldMkLst>
      </pc:sldChg>
      <pc:sldChg chg="add">
        <pc:chgData name="siddharth garg" userId="15324f69821a311f" providerId="Windows Live" clId="Web-{D4016749-338A-41AE-7F1C-749F7FD1605A}" dt="2020-09-05T04:58:40.186" v="9"/>
        <pc:sldMkLst>
          <pc:docMk/>
          <pc:sldMk cId="797343383" sldId="374"/>
        </pc:sldMkLst>
      </pc:sldChg>
      <pc:sldChg chg="add">
        <pc:chgData name="siddharth garg" userId="15324f69821a311f" providerId="Windows Live" clId="Web-{D4016749-338A-41AE-7F1C-749F7FD1605A}" dt="2020-09-05T04:58:40.248" v="10"/>
        <pc:sldMkLst>
          <pc:docMk/>
          <pc:sldMk cId="2718212599" sldId="375"/>
        </pc:sldMkLst>
      </pc:sldChg>
      <pc:sldChg chg="add">
        <pc:chgData name="siddharth garg" userId="15324f69821a311f" providerId="Windows Live" clId="Web-{D4016749-338A-41AE-7F1C-749F7FD1605A}" dt="2020-09-05T04:58:40.327" v="11"/>
        <pc:sldMkLst>
          <pc:docMk/>
          <pc:sldMk cId="1396952616" sldId="376"/>
        </pc:sldMkLst>
      </pc:sldChg>
      <pc:sldChg chg="add">
        <pc:chgData name="siddharth garg" userId="15324f69821a311f" providerId="Windows Live" clId="Web-{D4016749-338A-41AE-7F1C-749F7FD1605A}" dt="2020-09-05T04:58:40.452" v="12"/>
        <pc:sldMkLst>
          <pc:docMk/>
          <pc:sldMk cId="2277484783" sldId="377"/>
        </pc:sldMkLst>
      </pc:sldChg>
      <pc:sldChg chg="add">
        <pc:chgData name="siddharth garg" userId="15324f69821a311f" providerId="Windows Live" clId="Web-{D4016749-338A-41AE-7F1C-749F7FD1605A}" dt="2020-09-05T04:58:40.545" v="13"/>
        <pc:sldMkLst>
          <pc:docMk/>
          <pc:sldMk cId="899559699" sldId="378"/>
        </pc:sldMkLst>
      </pc:sldChg>
      <pc:sldChg chg="add">
        <pc:chgData name="siddharth garg" userId="15324f69821a311f" providerId="Windows Live" clId="Web-{D4016749-338A-41AE-7F1C-749F7FD1605A}" dt="2020-09-05T04:58:40.639" v="14"/>
        <pc:sldMkLst>
          <pc:docMk/>
          <pc:sldMk cId="3742294715" sldId="379"/>
        </pc:sldMkLst>
      </pc:sldChg>
      <pc:sldChg chg="add">
        <pc:chgData name="siddharth garg" userId="15324f69821a311f" providerId="Windows Live" clId="Web-{D4016749-338A-41AE-7F1C-749F7FD1605A}" dt="2020-09-05T04:58:40.733" v="15"/>
        <pc:sldMkLst>
          <pc:docMk/>
          <pc:sldMk cId="1968172158" sldId="380"/>
        </pc:sldMkLst>
      </pc:sldChg>
      <pc:sldChg chg="add">
        <pc:chgData name="siddharth garg" userId="15324f69821a311f" providerId="Windows Live" clId="Web-{D4016749-338A-41AE-7F1C-749F7FD1605A}" dt="2020-09-05T04:58:40.811" v="16"/>
        <pc:sldMkLst>
          <pc:docMk/>
          <pc:sldMk cId="488371718" sldId="381"/>
        </pc:sldMkLst>
      </pc:sldChg>
      <pc:sldChg chg="add">
        <pc:chgData name="siddharth garg" userId="15324f69821a311f" providerId="Windows Live" clId="Web-{D4016749-338A-41AE-7F1C-749F7FD1605A}" dt="2020-09-05T04:58:40.873" v="17"/>
        <pc:sldMkLst>
          <pc:docMk/>
          <pc:sldMk cId="3165432463" sldId="382"/>
        </pc:sldMkLst>
      </pc:sldChg>
      <pc:sldChg chg="add">
        <pc:chgData name="siddharth garg" userId="15324f69821a311f" providerId="Windows Live" clId="Web-{D4016749-338A-41AE-7F1C-749F7FD1605A}" dt="2020-09-05T04:58:40.983" v="18"/>
        <pc:sldMkLst>
          <pc:docMk/>
          <pc:sldMk cId="1008413154" sldId="383"/>
        </pc:sldMkLst>
      </pc:sldChg>
      <pc:sldChg chg="add">
        <pc:chgData name="siddharth garg" userId="15324f69821a311f" providerId="Windows Live" clId="Web-{D4016749-338A-41AE-7F1C-749F7FD1605A}" dt="2020-09-05T04:58:41.045" v="19"/>
        <pc:sldMkLst>
          <pc:docMk/>
          <pc:sldMk cId="2288443611" sldId="384"/>
        </pc:sldMkLst>
      </pc:sldChg>
      <pc:sldChg chg="add">
        <pc:chgData name="siddharth garg" userId="15324f69821a311f" providerId="Windows Live" clId="Web-{D4016749-338A-41AE-7F1C-749F7FD1605A}" dt="2020-09-05T04:58:41.155" v="20"/>
        <pc:sldMkLst>
          <pc:docMk/>
          <pc:sldMk cId="40518707" sldId="385"/>
        </pc:sldMkLst>
      </pc:sldChg>
      <pc:sldChg chg="add">
        <pc:chgData name="siddharth garg" userId="15324f69821a311f" providerId="Windows Live" clId="Web-{D4016749-338A-41AE-7F1C-749F7FD1605A}" dt="2020-09-05T04:58:41.233" v="21"/>
        <pc:sldMkLst>
          <pc:docMk/>
          <pc:sldMk cId="1165832769" sldId="386"/>
        </pc:sldMkLst>
      </pc:sldChg>
      <pc:sldChg chg="add">
        <pc:chgData name="siddharth garg" userId="15324f69821a311f" providerId="Windows Live" clId="Web-{D4016749-338A-41AE-7F1C-749F7FD1605A}" dt="2020-09-05T04:58:41.327" v="22"/>
        <pc:sldMkLst>
          <pc:docMk/>
          <pc:sldMk cId="3227716342" sldId="387"/>
        </pc:sldMkLst>
      </pc:sldChg>
      <pc:sldChg chg="add">
        <pc:chgData name="siddharth garg" userId="15324f69821a311f" providerId="Windows Live" clId="Web-{D4016749-338A-41AE-7F1C-749F7FD1605A}" dt="2020-09-05T04:58:41.405" v="23"/>
        <pc:sldMkLst>
          <pc:docMk/>
          <pc:sldMk cId="1031844712" sldId="388"/>
        </pc:sldMkLst>
      </pc:sldChg>
      <pc:sldChg chg="add">
        <pc:chgData name="siddharth garg" userId="15324f69821a311f" providerId="Windows Live" clId="Web-{D4016749-338A-41AE-7F1C-749F7FD1605A}" dt="2020-09-05T04:58:41.498" v="24"/>
        <pc:sldMkLst>
          <pc:docMk/>
          <pc:sldMk cId="1478135270" sldId="389"/>
        </pc:sldMkLst>
      </pc:sldChg>
      <pc:sldChg chg="add">
        <pc:chgData name="siddharth garg" userId="15324f69821a311f" providerId="Windows Live" clId="Web-{D4016749-338A-41AE-7F1C-749F7FD1605A}" dt="2020-09-05T04:58:41.577" v="25"/>
        <pc:sldMkLst>
          <pc:docMk/>
          <pc:sldMk cId="3211924325" sldId="390"/>
        </pc:sldMkLst>
      </pc:sldChg>
      <pc:sldChg chg="add">
        <pc:chgData name="siddharth garg" userId="15324f69821a311f" providerId="Windows Live" clId="Web-{D4016749-338A-41AE-7F1C-749F7FD1605A}" dt="2020-09-05T04:58:41.686" v="26"/>
        <pc:sldMkLst>
          <pc:docMk/>
          <pc:sldMk cId="3354732166" sldId="391"/>
        </pc:sldMkLst>
      </pc:sldChg>
      <pc:sldChg chg="add">
        <pc:chgData name="siddharth garg" userId="15324f69821a311f" providerId="Windows Live" clId="Web-{D4016749-338A-41AE-7F1C-749F7FD1605A}" dt="2020-09-05T04:58:41.827" v="27"/>
        <pc:sldMkLst>
          <pc:docMk/>
          <pc:sldMk cId="3064324951" sldId="392"/>
        </pc:sldMkLst>
      </pc:sldChg>
    </pc:docChg>
  </pc:docChgLst>
  <pc:docChgLst>
    <pc:chgData name="siddharth garg" userId="15324f69821a311f" providerId="Windows Live" clId="Web-{02988E27-FB35-46ED-A301-D4E524537AFE}"/>
    <pc:docChg chg="modSld">
      <pc:chgData name="siddharth garg" userId="15324f69821a311f" providerId="Windows Live" clId="Web-{02988E27-FB35-46ED-A301-D4E524537AFE}" dt="2020-09-10T19:44:54.252" v="1" actId="1076"/>
      <pc:docMkLst>
        <pc:docMk/>
      </pc:docMkLst>
      <pc:sldChg chg="modSp">
        <pc:chgData name="siddharth garg" userId="15324f69821a311f" providerId="Windows Live" clId="Web-{02988E27-FB35-46ED-A301-D4E524537AFE}" dt="2020-09-10T19:44:54.252" v="1" actId="1076"/>
        <pc:sldMkLst>
          <pc:docMk/>
          <pc:sldMk cId="2329944983" sldId="369"/>
        </pc:sldMkLst>
        <pc:picChg chg="mod">
          <ac:chgData name="siddharth garg" userId="15324f69821a311f" providerId="Windows Live" clId="Web-{02988E27-FB35-46ED-A301-D4E524537AFE}" dt="2020-09-10T19:44:54.252" v="1" actId="1076"/>
          <ac:picMkLst>
            <pc:docMk/>
            <pc:sldMk cId="2329944983" sldId="369"/>
            <ac:picMk id="4098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4.wmf"/><Relationship Id="rId1" Type="http://schemas.openxmlformats.org/officeDocument/2006/relationships/image" Target="../media/image119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31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99749-B4A5-4D72-9133-B5FB5A0F5C79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AC3E2-990B-4162-BA6B-0F8EA447F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AC3E2-990B-4162-BA6B-0F8EA447FD5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AC3E2-990B-4162-BA6B-0F8EA447FD5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3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D858-7B5E-4DE9-91F1-0E442D922AC4}" type="datetimeFigureOut">
              <a:rPr lang="en-US" smtClean="0"/>
              <a:pPr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D006-83F1-4145-8C61-A77EBF340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4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54.bin"/><Relationship Id="rId3" Type="http://schemas.openxmlformats.org/officeDocument/2006/relationships/image" Target="../media/image63.png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5.wmf"/><Relationship Id="rId3" Type="http://schemas.openxmlformats.org/officeDocument/2006/relationships/image" Target="../media/image76.png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70.bin"/><Relationship Id="rId3" Type="http://schemas.openxmlformats.org/officeDocument/2006/relationships/image" Target="../media/image78.png"/><Relationship Id="rId21" Type="http://schemas.openxmlformats.org/officeDocument/2006/relationships/image" Target="../media/image89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94.wmf"/><Relationship Id="rId3" Type="http://schemas.openxmlformats.org/officeDocument/2006/relationships/image" Target="../media/image78.png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8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4" Type="http://schemas.openxmlformats.org/officeDocument/2006/relationships/image" Target="../media/image10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0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8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11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21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9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cs.neu.edu/home/vip/teach/IRcourse/IR_surveys/spam-filtering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3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091" y="633925"/>
            <a:ext cx="11251095" cy="2387600"/>
          </a:xfrm>
        </p:spPr>
        <p:txBody>
          <a:bodyPr/>
          <a:lstStyle/>
          <a:p>
            <a:r>
              <a:rPr lang="en-US" dirty="0"/>
              <a:t>Lecture 2: ML Basics + Spam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Garg</a:t>
            </a:r>
          </a:p>
          <a:p>
            <a:r>
              <a:rPr lang="en-US" dirty="0"/>
              <a:t>sg175@nyu.edu</a:t>
            </a:r>
          </a:p>
        </p:txBody>
      </p:sp>
    </p:spTree>
    <p:extLst>
      <p:ext uri="{BB962C8B-B14F-4D97-AF65-F5344CB8AC3E}">
        <p14:creationId xmlns:p14="http://schemas.microsoft.com/office/powerpoint/2010/main" val="254638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 dirty="0"/>
              <a:t>We Won’t Worry About How 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74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3499" y="1969984"/>
            <a:ext cx="57531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4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3285" y="1627010"/>
            <a:ext cx="24098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 descr="L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48" y="1283463"/>
            <a:ext cx="4941426" cy="3531405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1055092" y="1885047"/>
            <a:ext cx="45016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52747" y="2304734"/>
            <a:ext cx="450166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63052" y="1659963"/>
            <a:ext cx="185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Ground-truth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02909" y="2079649"/>
            <a:ext cx="48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LR</a:t>
            </a:r>
          </a:p>
        </p:txBody>
      </p:sp>
      <p:sp>
        <p:nvSpPr>
          <p:cNvPr id="30" name="Oval 29"/>
          <p:cNvSpPr/>
          <p:nvPr/>
        </p:nvSpPr>
        <p:spPr>
          <a:xfrm>
            <a:off x="1223890" y="1842860"/>
            <a:ext cx="98473" cy="98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98480" y="5261317"/>
            <a:ext cx="1251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From regression to classification: if probability of Accept &gt; 0.5, then output Accept.</a:t>
            </a:r>
          </a:p>
        </p:txBody>
      </p:sp>
    </p:spTree>
    <p:extLst>
      <p:ext uri="{BB962C8B-B14F-4D97-AF65-F5344CB8AC3E}">
        <p14:creationId xmlns:p14="http://schemas.microsoft.com/office/powerpoint/2010/main" val="228844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64" y="2368502"/>
            <a:ext cx="12029928" cy="359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Logistic Regression: Multi-</a:t>
            </a:r>
            <a:r>
              <a:rPr lang="en-US" err="1"/>
              <a:t>Variate</a:t>
            </a:r>
            <a:r>
              <a:rPr lang="en-US"/>
              <a:t> Case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07609" y="5115974"/>
            <a:ext cx="4194520" cy="15521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4408" y="1258509"/>
            <a:ext cx="3335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UCI Spam Dataset: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65394" y="1978241"/>
            <a:ext cx="487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https://archive.ics.uci.edu/ml/datasets/Spambase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2339" y="4192173"/>
            <a:ext cx="4655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/>
              <a:t> 57 Real or integer valued features</a:t>
            </a:r>
          </a:p>
          <a:p>
            <a:pPr>
              <a:buFont typeface="Arial" pitchFamily="34" charset="0"/>
              <a:buChar char="•"/>
            </a:pPr>
            <a:r>
              <a:rPr lang="en-US" sz="2400" b="1"/>
              <a:t> Binary output class</a:t>
            </a: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6094413" y="5221288"/>
          <a:ext cx="33448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93" name="Equation" r:id="rId4" imgW="1358640" imgH="558720" progId="Equation.3">
                  <p:embed/>
                </p:oleObj>
              </mc:Choice>
              <mc:Fallback>
                <p:oleObj name="Equation" r:id="rId4" imgW="1358640" imgH="558720" progId="Equation.3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5221288"/>
                        <a:ext cx="3344862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413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LR on Spam Database: Results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predPr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85" y="2317664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0812" y="3080839"/>
            <a:ext cx="248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Prediction probabilities for all “SPAM”  emails in the test set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5789811" y="4200161"/>
            <a:ext cx="483425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7822" y="2023417"/>
            <a:ext cx="322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Prediction probabilities for all “SPAM”  emails in the test set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83324" y="2599412"/>
            <a:ext cx="712762" cy="67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489" y="1308295"/>
            <a:ext cx="789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90% of samples used for training, remaining 10% used for test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9778" y="5275385"/>
            <a:ext cx="427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Which emails are </a:t>
            </a:r>
            <a:r>
              <a:rPr lang="en-US" sz="2400" err="1">
                <a:solidFill>
                  <a:srgbClr val="FF0000"/>
                </a:solidFill>
              </a:rPr>
              <a:t>mis</a:t>
            </a:r>
            <a:r>
              <a:rPr lang="en-US" sz="2400">
                <a:solidFill>
                  <a:srgbClr val="FF0000"/>
                </a:solidFill>
              </a:rPr>
              <a:t>-predicted?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2771335" y="4543865"/>
            <a:ext cx="3404382" cy="158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698609" y="4557932"/>
            <a:ext cx="422031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3880337" y="4569656"/>
            <a:ext cx="422031" cy="281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963508" y="5767754"/>
            <a:ext cx="351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Accuracy on test set: ~92%</a:t>
            </a:r>
          </a:p>
        </p:txBody>
      </p:sp>
      <p:pic>
        <p:nvPicPr>
          <p:cNvPr id="2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3466" y="1800665"/>
            <a:ext cx="4583734" cy="2144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Oval 25"/>
          <p:cNvSpPr/>
          <p:nvPr/>
        </p:nvSpPr>
        <p:spPr>
          <a:xfrm>
            <a:off x="9819249" y="1800665"/>
            <a:ext cx="984739" cy="40796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3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8" grpId="0" animBg="1"/>
      <p:bldP spid="19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eff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96" y="2199026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Which Features Matter?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706438" y="1887538"/>
          <a:ext cx="33448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5" name="Equation" r:id="rId4" imgW="1358640" imgH="558720" progId="Equation.3">
                  <p:embed/>
                </p:oleObj>
              </mc:Choice>
              <mc:Fallback>
                <p:oleObj name="Equation" r:id="rId4" imgW="1358640" imgH="558720" progId="Equation.3">
                  <p:embed/>
                  <p:pic>
                    <p:nvPicPr>
                      <p:cNvPr id="134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887538"/>
                        <a:ext cx="3344862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031" y="1252024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Our Model: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6065" y="1631852"/>
            <a:ext cx="5871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What does </a:t>
            </a:r>
            <a:r>
              <a:rPr lang="en-US" sz="2800" b="1" i="1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sz="2800" b="1" i="1" baseline="-25000">
                <a:solidFill>
                  <a:srgbClr val="FF0000"/>
                </a:solidFill>
              </a:rPr>
              <a:t>i</a:t>
            </a:r>
            <a:r>
              <a:rPr lang="en-US" sz="2800" b="1">
                <a:solidFill>
                  <a:srgbClr val="FF0000"/>
                </a:solidFill>
              </a:rPr>
              <a:t>=0 imply about feature </a:t>
            </a:r>
            <a:r>
              <a:rPr lang="en-US" sz="2800" b="1" i="1" err="1">
                <a:solidFill>
                  <a:srgbClr val="FF0000"/>
                </a:solidFill>
              </a:rPr>
              <a:t>i</a:t>
            </a:r>
            <a:r>
              <a:rPr lang="en-US" sz="28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56" y="4206240"/>
            <a:ext cx="5556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Reasonable hypothesis: features with larger absolute values of </a:t>
            </a:r>
            <a:r>
              <a:rPr lang="en-US" sz="2400" i="1">
                <a:latin typeface="Symbol" pitchFamily="18" charset="2"/>
              </a:rPr>
              <a:t>b</a:t>
            </a:r>
            <a:r>
              <a:rPr lang="en-US" sz="2400"/>
              <a:t> matter more. </a:t>
            </a:r>
          </a:p>
        </p:txBody>
      </p:sp>
      <p:sp>
        <p:nvSpPr>
          <p:cNvPr id="10" name="Oval 9"/>
          <p:cNvSpPr/>
          <p:nvPr/>
        </p:nvSpPr>
        <p:spPr>
          <a:xfrm>
            <a:off x="9071672" y="4979963"/>
            <a:ext cx="337625" cy="225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98710" y="5588000"/>
            <a:ext cx="107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“George”</a:t>
            </a:r>
          </a:p>
        </p:txBody>
      </p:sp>
      <p:sp>
        <p:nvSpPr>
          <p:cNvPr id="12" name="Oval 11"/>
          <p:cNvSpPr/>
          <p:nvPr/>
        </p:nvSpPr>
        <p:spPr>
          <a:xfrm>
            <a:off x="9969660" y="2783057"/>
            <a:ext cx="337625" cy="225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096312" y="5777131"/>
            <a:ext cx="337625" cy="2250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14782" y="2693852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char_freq</a:t>
            </a:r>
            <a:r>
              <a:rPr lang="en-US" b="1"/>
              <a:t>_$: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2630" y="4868203"/>
            <a:ext cx="56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“</a:t>
            </a:r>
            <a:r>
              <a:rPr lang="en-US" b="1" err="1"/>
              <a:t>cs</a:t>
            </a:r>
            <a:r>
              <a:rPr lang="en-US" b="1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7244862" y="4867436"/>
            <a:ext cx="3460652" cy="1041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Feature Selection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5079" y="1252024"/>
            <a:ext cx="7398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Retrain and predict using only the top-k features</a:t>
            </a:r>
          </a:p>
        </p:txBody>
      </p:sp>
      <p:pic>
        <p:nvPicPr>
          <p:cNvPr id="16" name="Picture 15" descr="featureSele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89" y="1909685"/>
            <a:ext cx="5852172" cy="4389129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1645908" y="3784209"/>
            <a:ext cx="323557" cy="4501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3872" y="3784209"/>
            <a:ext cx="344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80% accuracy using only3 features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58338" y="2211531"/>
            <a:ext cx="5469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Can we explicitly train the parameters so as to prioritize a “sparser” model? </a:t>
            </a:r>
          </a:p>
          <a:p>
            <a:r>
              <a:rPr lang="en-US" sz="2400" b="1">
                <a:solidFill>
                  <a:srgbClr val="FF0000"/>
                </a:solidFill>
              </a:rPr>
              <a:t>Why?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7527925" y="5005964"/>
          <a:ext cx="261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97" name="Equation" r:id="rId5" imgW="1079280" imgH="317160" progId="Equation.3">
                  <p:embed/>
                </p:oleObj>
              </mc:Choice>
              <mc:Fallback>
                <p:oleObj name="Equation" r:id="rId5" imgW="1079280" imgH="317160" progId="Equation.3">
                  <p:embed/>
                  <p:pic>
                    <p:nvPicPr>
                      <p:cNvPr id="135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5005964"/>
                        <a:ext cx="26130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27857" y="4023925"/>
            <a:ext cx="546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Recall that during training we were seeking to minimize: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60123" y="6006908"/>
            <a:ext cx="574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How should this objective function change?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1988" y="3305909"/>
            <a:ext cx="732926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Low model complexity prevents overfitting!</a:t>
            </a:r>
          </a:p>
        </p:txBody>
      </p:sp>
    </p:spTree>
    <p:extLst>
      <p:ext uri="{BB962C8B-B14F-4D97-AF65-F5344CB8AC3E}">
        <p14:creationId xmlns:p14="http://schemas.microsoft.com/office/powerpoint/2010/main" val="19681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allAtOnce"/>
      <p:bldP spid="2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Regularization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5079" y="1252024"/>
            <a:ext cx="3395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L</a:t>
            </a:r>
            <a:r>
              <a:rPr lang="en-US" sz="2800" b="1" baseline="-25000"/>
              <a:t>p</a:t>
            </a:r>
            <a:r>
              <a:rPr lang="en-US" sz="2800" b="1"/>
              <a:t> Norm of a vector </a:t>
            </a:r>
            <a:r>
              <a:rPr lang="en-US" sz="2800" b="1" i="1"/>
              <a:t>x</a:t>
            </a:r>
            <a:r>
              <a:rPr lang="en-US" sz="2800" b="1"/>
              <a:t> 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3695529" y="1148300"/>
          <a:ext cx="290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4" imgW="1180800" imgH="279360" progId="Equation.3">
                  <p:embed/>
                </p:oleObj>
              </mc:Choice>
              <mc:Fallback>
                <p:oleObj name="Equation" r:id="rId4" imgW="1180800" imgH="279360" progId="Equation.3">
                  <p:embed/>
                  <p:pic>
                    <p:nvPicPr>
                      <p:cNvPr id="137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529" y="1148300"/>
                        <a:ext cx="2908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70486" y="2112341"/>
          <a:ext cx="11008752" cy="317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9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6007">
                <a:tc>
                  <a:txBody>
                    <a:bodyPr/>
                    <a:lstStyle/>
                    <a:p>
                      <a:r>
                        <a:rPr lang="en-US" sz="2400" i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L</a:t>
                      </a:r>
                      <a:r>
                        <a:rPr lang="en-US" sz="2400" b="1" i="1" baseline="-25000"/>
                        <a:t>p</a:t>
                      </a:r>
                      <a:r>
                        <a:rPr lang="en-US" sz="2400" b="1"/>
                        <a:t> Norm 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9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Number</a:t>
                      </a:r>
                      <a:r>
                        <a:rPr lang="en-US" baseline="0"/>
                        <a:t> of Non-zero Entries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9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Sum of absolute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Root mean 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8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Max.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4951413" y="2808334"/>
          <a:ext cx="27828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" name="Equation" r:id="rId6" imgW="1130040" imgH="253800" progId="Equation.3">
                  <p:embed/>
                </p:oleObj>
              </mc:Choice>
              <mc:Fallback>
                <p:oleObj name="Equation" r:id="rId6" imgW="1130040" imgH="253800" progId="Equation.3">
                  <p:embed/>
                  <p:pic>
                    <p:nvPicPr>
                      <p:cNvPr id="137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808334"/>
                        <a:ext cx="2782887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4931873" y="3452420"/>
          <a:ext cx="256381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7" name="Equation" r:id="rId8" imgW="1041120" imgH="253800" progId="Equation.3">
                  <p:embed/>
                </p:oleObj>
              </mc:Choice>
              <mc:Fallback>
                <p:oleObj name="Equation" r:id="rId8" imgW="1041120" imgH="253800" progId="Equation.3">
                  <p:embed/>
                  <p:pic>
                    <p:nvPicPr>
                      <p:cNvPr id="137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873" y="3452420"/>
                        <a:ext cx="256381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4833938" y="4041822"/>
          <a:ext cx="278288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" name="Equation" r:id="rId10" imgW="1130040" imgH="253800" progId="Equation.3">
                  <p:embed/>
                </p:oleObj>
              </mc:Choice>
              <mc:Fallback>
                <p:oleObj name="Equation" r:id="rId10" imgW="1130040" imgH="253800" progId="Equation.3">
                  <p:embed/>
                  <p:pic>
                    <p:nvPicPr>
                      <p:cNvPr id="13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4041822"/>
                        <a:ext cx="2782887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4863611" y="4659115"/>
          <a:ext cx="27193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9" name="Equation" r:id="rId12" imgW="1104840" imgH="253800" progId="Equation.3">
                  <p:embed/>
                </p:oleObj>
              </mc:Choice>
              <mc:Fallback>
                <p:oleObj name="Equation" r:id="rId12" imgW="1104840" imgH="253800" progId="Equation.3">
                  <p:embed/>
                  <p:pic>
                    <p:nvPicPr>
                      <p:cNvPr id="137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611" y="4659115"/>
                        <a:ext cx="2719388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2094473" y="4827292"/>
          <a:ext cx="3746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0" name="Equation" r:id="rId14" imgW="152280" imgH="126720" progId="Equation.3">
                  <p:embed/>
                </p:oleObj>
              </mc:Choice>
              <mc:Fallback>
                <p:oleObj name="Equation" r:id="rId14" imgW="152280" imgH="126720" progId="Equation.3">
                  <p:embed/>
                  <p:pic>
                    <p:nvPicPr>
                      <p:cNvPr id="137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473" y="4827292"/>
                        <a:ext cx="37465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3404382" y="5472342"/>
            <a:ext cx="4431323" cy="1041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3535363" y="5610225"/>
          <a:ext cx="39354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" name="Equation" r:id="rId16" imgW="1625400" imgH="317160" progId="Equation.3">
                  <p:embed/>
                </p:oleObj>
              </mc:Choice>
              <mc:Fallback>
                <p:oleObj name="Equation" r:id="rId16" imgW="1625400" imgH="317160" progId="Equation.3">
                  <p:embed/>
                  <p:pic>
                    <p:nvPicPr>
                      <p:cNvPr id="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5610225"/>
                        <a:ext cx="393541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6437" y="5838093"/>
            <a:ext cx="2494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“Regularized” loss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9097" y="5440851"/>
            <a:ext cx="354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c</a:t>
            </a:r>
            <a:r>
              <a:rPr lang="en-US" sz="2400"/>
              <a:t> controls the relative importance of the regularization penalty</a:t>
            </a:r>
          </a:p>
        </p:txBody>
      </p:sp>
    </p:spTree>
    <p:extLst>
      <p:ext uri="{BB962C8B-B14F-4D97-AF65-F5344CB8AC3E}">
        <p14:creationId xmlns:p14="http://schemas.microsoft.com/office/powerpoint/2010/main" val="37422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Regularization In Practice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51164" y="1111358"/>
            <a:ext cx="4431323" cy="1041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450179" y="1249363"/>
          <a:ext cx="39354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3" name="Equation" r:id="rId3" imgW="1625400" imgH="317160" progId="Equation.3">
                  <p:embed/>
                </p:oleObj>
              </mc:Choice>
              <mc:Fallback>
                <p:oleObj name="Equation" r:id="rId3" imgW="1625400" imgH="31716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179" y="1249363"/>
                        <a:ext cx="393541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3219" y="1477109"/>
            <a:ext cx="2366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L0 Regularization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8082" y="1079867"/>
            <a:ext cx="3546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Hard “combinatorial” optimization problem!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077" y="2262555"/>
            <a:ext cx="876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Instead, the following regularization functions are commonly used: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58312" y="3191074"/>
            <a:ext cx="4431323" cy="1041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773315" y="3329192"/>
          <a:ext cx="39036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4" name="Equation" r:id="rId5" imgW="1612800" imgH="317160" progId="Equation.3">
                  <p:embed/>
                </p:oleObj>
              </mc:Choice>
              <mc:Fallback>
                <p:oleObj name="Equation" r:id="rId5" imgW="1612800" imgH="317160" progId="Equation.3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315" y="3329192"/>
                        <a:ext cx="390366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0367" y="3556825"/>
            <a:ext cx="2366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L1 Regularization</a:t>
            </a:r>
          </a:p>
          <a:p>
            <a:pPr algn="ctr"/>
            <a:r>
              <a:rPr lang="en-US" sz="2400" b="1"/>
              <a:t>(LASSO)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70032" y="4862818"/>
            <a:ext cx="4431323" cy="10410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3770140" y="5000829"/>
          <a:ext cx="39338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15" name="Equation" r:id="rId7" imgW="1625400" imgH="317160" progId="Equation.3">
                  <p:embed/>
                </p:oleObj>
              </mc:Choice>
              <mc:Fallback>
                <p:oleObj name="Equation" r:id="rId7" imgW="1625400" imgH="317160" progId="Equation.3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140" y="5000829"/>
                        <a:ext cx="39338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4628" y="4989418"/>
            <a:ext cx="2366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L2 Regularization</a:t>
            </a:r>
          </a:p>
          <a:p>
            <a:pPr algn="ctr"/>
            <a:r>
              <a:rPr lang="en-US" sz="2400" b="1"/>
              <a:t>(Ridge)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8285871" y="2897945"/>
            <a:ext cx="717452" cy="32777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82226" y="3484322"/>
            <a:ext cx="3132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We are penalizing “large” coefficients.</a:t>
            </a:r>
          </a:p>
          <a:p>
            <a:endParaRPr lang="en-US" sz="2800"/>
          </a:p>
          <a:p>
            <a:r>
              <a:rPr lang="en-US" sz="2800"/>
              <a:t> But why?</a:t>
            </a:r>
          </a:p>
        </p:txBody>
      </p:sp>
    </p:spTree>
    <p:extLst>
      <p:ext uri="{BB962C8B-B14F-4D97-AF65-F5344CB8AC3E}">
        <p14:creationId xmlns:p14="http://schemas.microsoft.com/office/powerpoint/2010/main" val="89955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 animBg="1"/>
      <p:bldP spid="12" grpId="0"/>
      <p:bldP spid="13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LASSO and Ridge Regularization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22" y="1447178"/>
            <a:ext cx="9317983" cy="473294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951828" y="4206240"/>
            <a:ext cx="562707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6104" y="2051539"/>
            <a:ext cx="562707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576602" y="1992923"/>
            <a:ext cx="562707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206110" y="4213274"/>
            <a:ext cx="562707" cy="281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13452" y="3423138"/>
            <a:ext cx="769034" cy="41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64991" y="2647070"/>
            <a:ext cx="769034" cy="41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4732" y="3362177"/>
            <a:ext cx="769034" cy="41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56074" y="2672861"/>
            <a:ext cx="769034" cy="417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4792761" y="4168678"/>
          <a:ext cx="4302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Equation" r:id="rId4" imgW="177480" imgH="215640" progId="Equation.3">
                  <p:embed/>
                </p:oleObj>
              </mc:Choice>
              <mc:Fallback>
                <p:oleObj name="Equation" r:id="rId4" imgW="177480" imgH="215640" progId="Equation.3">
                  <p:embed/>
                  <p:pic>
                    <p:nvPicPr>
                      <p:cNvPr id="139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761" y="4168678"/>
                        <a:ext cx="4302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3382963" y="2112963"/>
          <a:ext cx="4603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0" name="Equation" r:id="rId6" imgW="190440" imgH="215640" progId="Equation.3">
                  <p:embed/>
                </p:oleObj>
              </mc:Choice>
              <mc:Fallback>
                <p:oleObj name="Equation" r:id="rId6" imgW="190440" imgH="215640" progId="Equation.3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2112963"/>
                        <a:ext cx="4603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8501258" y="1998077"/>
          <a:ext cx="4603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"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258" y="1998077"/>
                        <a:ext cx="460375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0234516" y="4180498"/>
          <a:ext cx="4302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" name="Equation" r:id="rId10" imgW="177480" imgH="215640" progId="Equation.3">
                  <p:embed/>
                </p:oleObj>
              </mc:Choice>
              <mc:Fallback>
                <p:oleObj name="Equation" r:id="rId10" imgW="177480" imgH="215640" progId="Equation.3">
                  <p:embed/>
                  <p:pic>
                    <p:nvPicPr>
                      <p:cNvPr id="1392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4516" y="4180498"/>
                        <a:ext cx="43021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3695700" y="2868613"/>
          <a:ext cx="13192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3" name="Equation" r:id="rId12" imgW="545760" imgH="203040" progId="Equation.3">
                  <p:embed/>
                </p:oleObj>
              </mc:Choice>
              <mc:Fallback>
                <p:oleObj name="Equation" r:id="rId12" imgW="545760" imgH="203040" progId="Equation.3">
                  <p:embed/>
                  <p:pic>
                    <p:nvPicPr>
                      <p:cNvPr id="139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868613"/>
                        <a:ext cx="131921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8799927" y="2739660"/>
          <a:ext cx="13192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4" name="Equation" r:id="rId14" imgW="545760" imgH="203040" progId="Equation.3">
                  <p:embed/>
                </p:oleObj>
              </mc:Choice>
              <mc:Fallback>
                <p:oleObj name="Equation" r:id="rId14" imgW="545760" imgH="203040" progId="Equation.3">
                  <p:embed/>
                  <p:pic>
                    <p:nvPicPr>
                      <p:cNvPr id="13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927" y="2739660"/>
                        <a:ext cx="131921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2222962" y="3011292"/>
          <a:ext cx="6461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5" name="Equation" r:id="rId16" imgW="266400" imgH="253800" progId="Equation.3">
                  <p:embed/>
                </p:oleObj>
              </mc:Choice>
              <mc:Fallback>
                <p:oleObj name="Equation" r:id="rId16" imgW="266400" imgH="253800" progId="Equation.3">
                  <p:embed/>
                  <p:pic>
                    <p:nvPicPr>
                      <p:cNvPr id="139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962" y="3011292"/>
                        <a:ext cx="646112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7409082" y="2770188"/>
          <a:ext cx="7080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6" name="Equation" r:id="rId18" imgW="291960" imgH="253800" progId="Equation.3">
                  <p:embed/>
                </p:oleObj>
              </mc:Choice>
              <mc:Fallback>
                <p:oleObj name="Equation" r:id="rId18" imgW="291960" imgH="253800" progId="Equation.3">
                  <p:embed/>
                  <p:pic>
                    <p:nvPicPr>
                      <p:cNvPr id="139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9082" y="2770188"/>
                        <a:ext cx="70802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Oval 34"/>
          <p:cNvSpPr/>
          <p:nvPr/>
        </p:nvSpPr>
        <p:spPr>
          <a:xfrm>
            <a:off x="4135902" y="3981157"/>
            <a:ext cx="309489" cy="2532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828794" y="5767754"/>
            <a:ext cx="2616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LASSO prefers sparse solutions!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3151163" y="5036234"/>
            <a:ext cx="1730326" cy="407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168816" y="2107977"/>
          <a:ext cx="19335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7" name="Equation" r:id="rId20" imgW="799920" imgH="241200" progId="Equation.3">
                  <p:embed/>
                </p:oleObj>
              </mc:Choice>
              <mc:Fallback>
                <p:oleObj name="Equation" r:id="rId20" imgW="799920" imgH="241200" progId="Equation.3">
                  <p:embed/>
                  <p:pic>
                    <p:nvPicPr>
                      <p:cNvPr id="139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16" y="2107977"/>
                        <a:ext cx="19335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81354" y="4614203"/>
            <a:ext cx="272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Contour of LASSO function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533379" y="4375052"/>
            <a:ext cx="365760" cy="281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21016" y="2220351"/>
            <a:ext cx="252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Contour of loss function 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3685736" y="2684584"/>
            <a:ext cx="1024597" cy="1570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8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Regularization for Spam Classification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137" y="1321846"/>
            <a:ext cx="77343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154748" y="3643527"/>
            <a:ext cx="7512148" cy="129422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3314" y="5283000"/>
            <a:ext cx="57816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154748" y="5275380"/>
            <a:ext cx="7512148" cy="135753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33286" y="3961060"/>
            <a:ext cx="42587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Which regularization function to use? </a:t>
            </a:r>
          </a:p>
          <a:p>
            <a:endParaRPr lang="en-US" sz="3200"/>
          </a:p>
          <a:p>
            <a:r>
              <a:rPr lang="en-US" sz="3200"/>
              <a:t>How should we select </a:t>
            </a:r>
            <a:r>
              <a:rPr lang="en-US" sz="3200" i="1"/>
              <a:t>c</a:t>
            </a:r>
            <a:r>
              <a:rPr lang="en-US" sz="32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695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Impact of </a:t>
            </a:r>
            <a:r>
              <a:rPr lang="en-US" i="1"/>
              <a:t>C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regpa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026885"/>
            <a:ext cx="7213600" cy="5410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20532" y="3148706"/>
            <a:ext cx="3305908" cy="562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51721" y="3838023"/>
            <a:ext cx="383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Increasing model complexity</a:t>
            </a:r>
          </a:p>
        </p:txBody>
      </p:sp>
      <p:sp>
        <p:nvSpPr>
          <p:cNvPr id="14" name="Oval 13"/>
          <p:cNvSpPr/>
          <p:nvPr/>
        </p:nvSpPr>
        <p:spPr>
          <a:xfrm>
            <a:off x="3699802" y="1645920"/>
            <a:ext cx="703385" cy="36576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88455" y="1097280"/>
            <a:ext cx="15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Best result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9843" y="2799447"/>
            <a:ext cx="45016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7498" y="3219134"/>
            <a:ext cx="450166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7803" y="2574363"/>
            <a:ext cx="1419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Ridge (L2)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7660" y="2994049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Lasso (L1)</a:t>
            </a:r>
          </a:p>
        </p:txBody>
      </p:sp>
      <p:sp>
        <p:nvSpPr>
          <p:cNvPr id="20" name="Oval 19"/>
          <p:cNvSpPr/>
          <p:nvPr/>
        </p:nvSpPr>
        <p:spPr>
          <a:xfrm>
            <a:off x="548641" y="2757260"/>
            <a:ext cx="98473" cy="98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878704" y="2559301"/>
            <a:ext cx="2209327" cy="5658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5889" y="3636616"/>
            <a:ext cx="5414325" cy="1020578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”training dataset” </a:t>
            </a:r>
            <a:r>
              <a:rPr lang="en-US"/>
              <a:t>a emails marked as “spam” or “</a:t>
            </a:r>
            <a:r>
              <a:rPr lang="en-US" err="1"/>
              <a:t>non_spam</a:t>
            </a:r>
            <a:r>
              <a:rPr lang="en-US"/>
              <a:t>”</a:t>
            </a:r>
          </a:p>
          <a:p>
            <a:pPr marL="457200" lvl="1" indent="0"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67822" y="2626771"/>
                <a:ext cx="13529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2626771"/>
                <a:ext cx="135293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Emails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possible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emails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and 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𝑠𝑝𝑎𝑚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r>
                  <a:rPr lang="en-US"/>
                  <a:t> find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10341" y="1413253"/>
            <a:ext cx="1679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Task (T):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3038" y="3110874"/>
            <a:ext cx="2808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Experience (E):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38136" y="4681650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Performance (P):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825889" y="5266425"/>
            <a:ext cx="5414325" cy="102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Spam detection </a:t>
            </a:r>
            <a:r>
              <a:rPr lang="en-US">
                <a:solidFill>
                  <a:srgbClr val="C00000"/>
                </a:solidFill>
              </a:rPr>
              <a:t>accuracy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5630" y="5962992"/>
            <a:ext cx="7319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3600" b="1" i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</a:t>
            </a:r>
            <a:r>
              <a:rPr lang="en-US" sz="36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Learning (Classification)”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20" y="2800866"/>
            <a:ext cx="4217002" cy="1957664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2447866" y="4918450"/>
            <a:ext cx="5679" cy="370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8672" y="5299758"/>
            <a:ext cx="1025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306432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Errors in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Two types of errors:</a:t>
                </a:r>
              </a:p>
              <a:p>
                <a:pPr lvl="1"/>
                <a:r>
                  <a:rPr lang="en-US"/>
                  <a:t>Type I error (False positive / false alarm):  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Type II error (False negative / missed detection):  Decide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r>
                  <a:rPr lang="en-US"/>
                  <a:t>Implication of these errors may be different</a:t>
                </a:r>
              </a:p>
              <a:p>
                <a:pPr lvl="1"/>
                <a:r>
                  <a:rPr lang="en-US"/>
                  <a:t>Think of breast cancer diagnosis</a:t>
                </a:r>
              </a:p>
              <a:p>
                <a:r>
                  <a:rPr lang="en-US"/>
                  <a:t>Accuracy of classifier can be measured by: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Image result for true positive r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80" y="4644970"/>
            <a:ext cx="58007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4738" y="6133514"/>
            <a:ext cx="539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[Remaining Slides from Prof. </a:t>
            </a:r>
            <a:r>
              <a:rPr lang="en-US" err="1"/>
              <a:t>Rangan’s</a:t>
            </a:r>
            <a:r>
              <a:rPr lang="en-US"/>
              <a:t> Intro to ML Class]</a:t>
            </a:r>
          </a:p>
        </p:txBody>
      </p:sp>
    </p:spTree>
    <p:extLst>
      <p:ext uri="{BB962C8B-B14F-4D97-AF65-F5344CB8AC3E}">
        <p14:creationId xmlns:p14="http://schemas.microsoft.com/office/powerpoint/2010/main" val="79734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A8A-97AE-4159-88BF-BD1E5CE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A8A88-41A2-4738-9443-3E2B92587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Logistic classifier outputs a </a:t>
                </a:r>
                <a:r>
                  <a: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soft</a:t>
                </a:r>
                <a:r>
                  <a:rPr lang="en-US"/>
                  <a:t> label: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≈1⇒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≈1⇒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more likely</a:t>
                </a:r>
              </a:p>
              <a:p>
                <a:r>
                  <a:rPr lang="en-US"/>
                  <a:t>Can obtain a </a:t>
                </a:r>
                <a:r>
                  <a: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hard label </a:t>
                </a:r>
                <a:r>
                  <a:rPr lang="en-US"/>
                  <a:t>by </a:t>
                </a:r>
                <a:r>
                  <a:rPr lang="en-US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thresholding</a:t>
                </a:r>
                <a:r>
                  <a:rPr lang="en-US"/>
                  <a:t>:</a:t>
                </a:r>
              </a:p>
              <a:p>
                <a:pPr lvl="1"/>
                <a:r>
                  <a:rPr lang="en-US"/>
                  <a:t>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=1⇔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= Threshold</a:t>
                </a:r>
              </a:p>
              <a:p>
                <a:r>
                  <a:rPr lang="en-US"/>
                  <a:t>How to set threshold?</a:t>
                </a:r>
              </a:p>
              <a:p>
                <a:pPr lvl="1"/>
                <a:r>
                  <a:rPr lang="en-US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Minimizes overall error rate </a:t>
                </a:r>
              </a:p>
              <a:p>
                <a:pPr lvl="1"/>
                <a:r>
                  <a:rPr lang="en-US"/>
                  <a:t>Increasing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Decreases false positives </a:t>
                </a:r>
              </a:p>
              <a:p>
                <a:pPr lvl="1"/>
                <a:r>
                  <a:rPr lang="en-US"/>
                  <a:t>Decreasing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/>
                  <a:t> Decreases missed detections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5A8A88-41A2-4738-9443-3E2B92587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CEA5-6F01-44A8-A9E0-ACE6BD30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02E3-0294-4ADF-975B-D69D50F3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17B6-0D52-4CE8-AE21-11A7034B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Varying threshold obtains a set of classifier</a:t>
            </a:r>
          </a:p>
          <a:p>
            <a:r>
              <a:rPr lang="en-US"/>
              <a:t>Trades off FPR and TPR</a:t>
            </a:r>
          </a:p>
          <a:p>
            <a:r>
              <a:rPr lang="en-US"/>
              <a:t>Can visualize with ROC curve</a:t>
            </a:r>
          </a:p>
          <a:p>
            <a:pPr lvl="1"/>
            <a:r>
              <a:rPr lang="en-US"/>
              <a:t>Receiver operating curve</a:t>
            </a:r>
          </a:p>
          <a:p>
            <a:pPr lvl="1"/>
            <a:r>
              <a:rPr lang="en-US"/>
              <a:t>Term from digital communications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577FD-1148-454D-8E69-C6E5B464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1A790-4EE7-4FA9-85D8-257CA933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12" y="369029"/>
            <a:ext cx="4381500" cy="147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2F3492-682A-4E71-9C30-1BCA8595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990" y="2732451"/>
            <a:ext cx="4866438" cy="32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1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294228" y="5697415"/>
            <a:ext cx="3812344" cy="9847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89" y="97836"/>
            <a:ext cx="10515600" cy="1325563"/>
          </a:xfrm>
        </p:spPr>
        <p:txBody>
          <a:bodyPr/>
          <a:lstStyle/>
          <a:p>
            <a:r>
              <a:rPr lang="en-US" dirty="0"/>
              <a:t>Linear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694" y="1459865"/>
            <a:ext cx="11569505" cy="4351338"/>
          </a:xfrm>
        </p:spPr>
        <p:txBody>
          <a:bodyPr/>
          <a:lstStyle/>
          <a:p>
            <a:r>
              <a:rPr lang="en-US" dirty="0"/>
              <a:t>LR based spam detector that we discussed is an example of a </a:t>
            </a:r>
            <a:r>
              <a:rPr lang="en-US" b="1" u="sng" dirty="0">
                <a:solidFill>
                  <a:srgbClr val="C00000"/>
                </a:solidFill>
              </a:rPr>
              <a:t>Linear Classifier</a:t>
            </a:r>
            <a:endParaRPr lang="en-US" b="1" u="sng" dirty="0"/>
          </a:p>
        </p:txBody>
      </p:sp>
      <p:sp>
        <p:nvSpPr>
          <p:cNvPr id="142338" name="AutoShape 2" descr="Image result for linear classif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0" name="AutoShape 4" descr="Image result for linear classif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4027" y="2125247"/>
            <a:ext cx="4919278" cy="368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6200000" flipV="1">
            <a:off x="5078438" y="4178105"/>
            <a:ext cx="3319975" cy="2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52491" y="5852161"/>
            <a:ext cx="4389124" cy="42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7378" y="593656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3371" y="2600178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i="1" baseline="-25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39089" y="5978769"/>
            <a:ext cx="136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1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638800" y="3922541"/>
            <a:ext cx="136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96025" y="344658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7095" y="368339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3901" y="2274277"/>
            <a:ext cx="266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Decision Boundary: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7891976" y="2897944"/>
            <a:ext cx="520505" cy="3516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1592971" y="4713490"/>
          <a:ext cx="303371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89" name="Equation" r:id="rId4" imgW="1231560" imgH="787320" progId="Equation.3">
                  <p:embed/>
                </p:oleObj>
              </mc:Choice>
              <mc:Fallback>
                <p:oleObj name="Equation" r:id="rId4" imgW="1231560" imgH="787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971" y="4713490"/>
                        <a:ext cx="3033713" cy="193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9707855" y="2080699"/>
          <a:ext cx="16573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90" name="Equation" r:id="rId6" imgW="672840" imgH="330120" progId="Equation.3">
                  <p:embed/>
                </p:oleObj>
              </mc:Choice>
              <mc:Fallback>
                <p:oleObj name="Equation" r:id="rId6" imgW="67284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855" y="2080699"/>
                        <a:ext cx="16573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04910" y="2475914"/>
            <a:ext cx="1621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Recall that:</a:t>
            </a:r>
          </a:p>
        </p:txBody>
      </p:sp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1418621" y="4227558"/>
          <a:ext cx="5937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91" name="Equation" r:id="rId8" imgW="241200" imgH="139680" progId="Equation.3">
                  <p:embed/>
                </p:oleObj>
              </mc:Choice>
              <mc:Fallback>
                <p:oleObj name="Equation" r:id="rId8" imgW="24120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621" y="4227558"/>
                        <a:ext cx="59372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55413" y="4164033"/>
            <a:ext cx="149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1 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</a:p>
        </p:txBody>
      </p:sp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3357347" y="4083392"/>
          <a:ext cx="1721091" cy="54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92" name="Equation" r:id="rId10" imgW="723600" imgH="228600" progId="Equation.3">
                  <p:embed/>
                </p:oleObj>
              </mc:Choice>
              <mc:Fallback>
                <p:oleObj name="Equation" r:id="rId10" imgW="723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347" y="4083392"/>
                        <a:ext cx="1721091" cy="543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1236663" y="2605088"/>
          <a:ext cx="343852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93" name="Equation" r:id="rId12" imgW="1396800" imgH="558720" progId="Equation.3">
                  <p:embed/>
                </p:oleObj>
              </mc:Choice>
              <mc:Fallback>
                <p:oleObj name="Equation" r:id="rId12" imgW="1396800" imgH="558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605088"/>
                        <a:ext cx="3438525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205046" y="5964702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Decision Rule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89" y="97836"/>
            <a:ext cx="10515600" cy="1325563"/>
          </a:xfrm>
        </p:spPr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Separability</a:t>
            </a:r>
            <a:endParaRPr lang="en-US" dirty="0"/>
          </a:p>
        </p:txBody>
      </p:sp>
      <p:sp>
        <p:nvSpPr>
          <p:cNvPr id="142338" name="AutoShape 2" descr="Image result for linear classif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340" name="AutoShape 4" descr="Image result for linear classif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2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956" y="1959365"/>
            <a:ext cx="10303117" cy="309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018669" y="6488668"/>
            <a:ext cx="7530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http://www.jeannicholashould.com/public/linearly_separable.jpg</a:t>
            </a:r>
          </a:p>
        </p:txBody>
      </p:sp>
      <p:sp>
        <p:nvSpPr>
          <p:cNvPr id="32" name="Oval 31"/>
          <p:cNvSpPr/>
          <p:nvPr/>
        </p:nvSpPr>
        <p:spPr>
          <a:xfrm>
            <a:off x="8707900" y="2968282"/>
            <a:ext cx="1350498" cy="900332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231989" y="5317588"/>
            <a:ext cx="596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there a transformation of the features for which this data is linearly separable?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8766629" y="4717143"/>
            <a:ext cx="478971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Support Vector Machines (SVMs)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6" y="1642747"/>
            <a:ext cx="6378527" cy="4351338"/>
          </a:xfrm>
        </p:spPr>
        <p:txBody>
          <a:bodyPr/>
          <a:lstStyle/>
          <a:p>
            <a:r>
              <a:rPr lang="en-US" dirty="0"/>
              <a:t>Recall that LR attempts to minimize the log-likelihood of the training data under the LR model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LR has a probabilistic interpretation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SVMs on the other hand have a </a:t>
            </a:r>
            <a:r>
              <a:rPr lang="en-US" dirty="0">
                <a:solidFill>
                  <a:srgbClr val="FF0000"/>
                </a:solidFill>
              </a:rPr>
              <a:t>geometric interpretation </a:t>
            </a:r>
          </a:p>
          <a:p>
            <a:pPr lvl="1"/>
            <a:r>
              <a:rPr lang="en-US" dirty="0"/>
              <a:t>Goal: maximize margin to closest training data sample</a:t>
            </a:r>
          </a:p>
        </p:txBody>
      </p:sp>
      <p:pic>
        <p:nvPicPr>
          <p:cNvPr id="4" name="Picture 3" descr="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525" y="1448972"/>
            <a:ext cx="5847476" cy="438560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16200000" flipH="1">
            <a:off x="8067824" y="3158202"/>
            <a:ext cx="3404382" cy="105507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983417" y="3566161"/>
            <a:ext cx="3390315" cy="22508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737232" y="2644730"/>
            <a:ext cx="3348111" cy="21382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5201" y="6020972"/>
            <a:ext cx="58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which of the 3 classifiers would you pick?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3875" y="1193408"/>
            <a:ext cx="5600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3 classifiers have 100% training accuracy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06377" y="5598942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215579" y="3387968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SVMs: Maximize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8" y="784611"/>
            <a:ext cx="6378527" cy="4351338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Assume data is linearly </a:t>
            </a:r>
            <a:r>
              <a:rPr lang="en-US" dirty="0" err="1"/>
              <a:t>seperable</a:t>
            </a:r>
            <a:endParaRPr lang="en-US" dirty="0"/>
          </a:p>
          <a:p>
            <a:r>
              <a:rPr lang="en-US" dirty="0"/>
              <a:t>Goal: maximize margin to closest training data sample</a:t>
            </a:r>
          </a:p>
          <a:p>
            <a:pPr lvl="1"/>
            <a:r>
              <a:rPr lang="en-US" dirty="0"/>
              <a:t>Let the closest points on either side lie on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is the value of the margin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?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scat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5" y="1448972"/>
            <a:ext cx="5847476" cy="43856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7638757" y="2686935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06377" y="5598942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215579" y="3387968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017391" y="3784209"/>
            <a:ext cx="393895" cy="25321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535559" y="3753725"/>
            <a:ext cx="393895" cy="25321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185053" y="2684592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7113537" y="2682244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4373564">
            <a:off x="8109568" y="2573065"/>
            <a:ext cx="1018227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8" name="TextBox 27"/>
          <p:cNvSpPr txBox="1"/>
          <p:nvPr/>
        </p:nvSpPr>
        <p:spPr>
          <a:xfrm rot="14373564">
            <a:off x="8482606" y="2331561"/>
            <a:ext cx="998991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29" name="TextBox 28"/>
          <p:cNvSpPr txBox="1"/>
          <p:nvPr/>
        </p:nvSpPr>
        <p:spPr>
          <a:xfrm rot="14373564">
            <a:off x="7653197" y="2807520"/>
            <a:ext cx="1077539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31458" y="35872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49618" y="354271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mbol" pitchFamily="18" charset="2"/>
              </a:rPr>
              <a:t>g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2435859" y="3155632"/>
          <a:ext cx="1613332" cy="3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7" name="Equation" r:id="rId4" imgW="736560" imgH="177480" progId="Equation.3">
                  <p:embed/>
                </p:oleObj>
              </mc:Choice>
              <mc:Fallback>
                <p:oleObj name="Equation" r:id="rId4" imgW="73656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859" y="3155632"/>
                        <a:ext cx="1613332" cy="38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2529132" y="4550338"/>
          <a:ext cx="12525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8" name="Equation" r:id="rId6" imgW="571320" imgH="457200" progId="Equation.3">
                  <p:embed/>
                </p:oleObj>
              </mc:Choice>
              <mc:Fallback>
                <p:oleObj name="Equation" r:id="rId6" imgW="57132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132" y="4550338"/>
                        <a:ext cx="125253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>
          <a:xfrm>
            <a:off x="2222695" y="4332849"/>
            <a:ext cx="2349305" cy="142083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98609" y="4797083"/>
            <a:ext cx="1416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Maximize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707777" y="4822251"/>
            <a:ext cx="3227294" cy="16592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139483" y="1913204"/>
            <a:ext cx="3938954" cy="24337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SVMs: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8" y="784610"/>
            <a:ext cx="6378527" cy="57237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Optimization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Or equivalently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scat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5" y="1448972"/>
            <a:ext cx="5847476" cy="43856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7638757" y="2686935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06377" y="5598942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215579" y="3387968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017391" y="3784209"/>
            <a:ext cx="393895" cy="25321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535559" y="3753725"/>
            <a:ext cx="393895" cy="25321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185053" y="2684592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7113537" y="2682244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4373564">
            <a:off x="8109568" y="2573065"/>
            <a:ext cx="1018227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8" name="TextBox 27"/>
          <p:cNvSpPr txBox="1"/>
          <p:nvPr/>
        </p:nvSpPr>
        <p:spPr>
          <a:xfrm rot="14373564">
            <a:off x="8482606" y="2331561"/>
            <a:ext cx="998991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29" name="TextBox 28"/>
          <p:cNvSpPr txBox="1"/>
          <p:nvPr/>
        </p:nvSpPr>
        <p:spPr>
          <a:xfrm rot="14373564">
            <a:off x="7653197" y="2807520"/>
            <a:ext cx="1077539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31458" y="35872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49618" y="354271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mbol" pitchFamily="18" charset="2"/>
              </a:rPr>
              <a:t>g</a:t>
            </a: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564374" y="1920214"/>
          <a:ext cx="28717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2" name="Equation" r:id="rId4" imgW="1307880" imgH="457200" progId="Equation.3">
                  <p:embed/>
                </p:oleObj>
              </mc:Choice>
              <mc:Fallback>
                <p:oleObj name="Equation" r:id="rId4" imgW="130788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74" y="1920214"/>
                        <a:ext cx="28717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416607" y="3728599"/>
          <a:ext cx="1701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3" name="Equation" r:id="rId6" imgW="774360" imgH="228600" progId="Equation.3">
                  <p:embed/>
                </p:oleObj>
              </mc:Choice>
              <mc:Fallback>
                <p:oleObj name="Equation" r:id="rId6" imgW="7743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607" y="3728599"/>
                        <a:ext cx="17018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1525215" y="3064212"/>
          <a:ext cx="14779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4" name="Equation" r:id="rId8" imgW="672840" imgH="228600" progId="Equation.3">
                  <p:embed/>
                </p:oleObj>
              </mc:Choice>
              <mc:Fallback>
                <p:oleObj name="Equation" r:id="rId8" imgW="67284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215" y="3064212"/>
                        <a:ext cx="147796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3487738" y="3721100"/>
          <a:ext cx="10318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5" name="Equation" r:id="rId10" imgW="469800" imgH="228600" progId="Equation.3">
                  <p:embed/>
                </p:oleObj>
              </mc:Choice>
              <mc:Fallback>
                <p:oleObj name="Equation" r:id="rId10" imgW="4698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3721100"/>
                        <a:ext cx="10318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3589338" y="3079750"/>
          <a:ext cx="8366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6" name="Equation" r:id="rId12" imgW="380880" imgH="228600" progId="Equation.3">
                  <p:embed/>
                </p:oleObj>
              </mc:Choice>
              <mc:Fallback>
                <p:oleObj name="Equation" r:id="rId12" imgW="380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3079750"/>
                        <a:ext cx="8366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9456738" y="2129491"/>
          <a:ext cx="8366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7" name="Equation" r:id="rId14" imgW="380880" imgH="228600" progId="Equation.3">
                  <p:embed/>
                </p:oleObj>
              </mc:Choice>
              <mc:Fallback>
                <p:oleObj name="Equation" r:id="rId14" imgW="3808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738" y="2129491"/>
                        <a:ext cx="8366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7217056" y="3712135"/>
          <a:ext cx="10318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8" name="Equation" r:id="rId16" imgW="469800" imgH="228600" progId="Equation.3">
                  <p:embed/>
                </p:oleObj>
              </mc:Choice>
              <mc:Fallback>
                <p:oleObj name="Equation" r:id="rId16" imgW="4698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7056" y="3712135"/>
                        <a:ext cx="10318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2500313" y="5038725"/>
          <a:ext cx="11699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79" name="Equation" r:id="rId18" imgW="533160" imgH="253800" progId="Equation.3">
                  <p:embed/>
                </p:oleObj>
              </mc:Choice>
              <mc:Fallback>
                <p:oleObj name="Equation" r:id="rId18" imgW="533160" imgH="253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038725"/>
                        <a:ext cx="11699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2125663" y="5811838"/>
          <a:ext cx="1981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80" name="Equation" r:id="rId20" imgW="901440" imgH="228600" progId="Equation.3">
                  <p:embed/>
                </p:oleObj>
              </mc:Choice>
              <mc:Fallback>
                <p:oleObj name="Equation" r:id="rId20" imgW="90144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5811838"/>
                        <a:ext cx="19812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215411" y="2383867"/>
            <a:ext cx="3227294" cy="20122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SVMs: Non-linearly Separable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8" y="784610"/>
            <a:ext cx="6378527" cy="57237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Make the constraints “soft” by introducing an “margin” </a:t>
            </a:r>
            <a:r>
              <a:rPr lang="en-US" i="1" dirty="0">
                <a:latin typeface="Symbol" pitchFamily="18" charset="2"/>
              </a:rPr>
              <a:t>e</a:t>
            </a:r>
            <a:r>
              <a:rPr lang="en-US" baseline="-25000" dirty="0"/>
              <a:t>i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Note that in any solution to this problem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 descr="scat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25" y="1448972"/>
            <a:ext cx="5847476" cy="438560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16200000" flipH="1">
            <a:off x="7638757" y="2686935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06377" y="5598942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215579" y="3387968"/>
            <a:ext cx="1072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Feature 2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017391" y="3784209"/>
            <a:ext cx="393895" cy="25321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535559" y="3753725"/>
            <a:ext cx="393895" cy="25321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185053" y="2684592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7113537" y="2682244"/>
            <a:ext cx="3404382" cy="20257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4373564">
            <a:off x="8109568" y="2573065"/>
            <a:ext cx="1018227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=0</a:t>
            </a:r>
          </a:p>
        </p:txBody>
      </p:sp>
      <p:sp>
        <p:nvSpPr>
          <p:cNvPr id="28" name="TextBox 27"/>
          <p:cNvSpPr txBox="1"/>
          <p:nvPr/>
        </p:nvSpPr>
        <p:spPr>
          <a:xfrm rot="14373564">
            <a:off x="8482606" y="2331561"/>
            <a:ext cx="998991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=1</a:t>
            </a:r>
          </a:p>
        </p:txBody>
      </p:sp>
      <p:sp>
        <p:nvSpPr>
          <p:cNvPr id="29" name="TextBox 28"/>
          <p:cNvSpPr txBox="1"/>
          <p:nvPr/>
        </p:nvSpPr>
        <p:spPr>
          <a:xfrm rot="14373564">
            <a:off x="7653197" y="2807520"/>
            <a:ext cx="1077539" cy="40011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wx+b</a:t>
            </a:r>
            <a:r>
              <a:rPr lang="en-US" sz="2000" dirty="0">
                <a:solidFill>
                  <a:srgbClr val="FF0000"/>
                </a:solidFill>
              </a:rPr>
              <a:t>=-1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31458" y="3587261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mbol" pitchFamily="18" charset="2"/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49618" y="3542714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ymbol" pitchFamily="18" charset="2"/>
              </a:rPr>
              <a:t>g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9456738" y="2129491"/>
          <a:ext cx="8366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06" name="Equation" r:id="rId4" imgW="380880" imgH="228600" progId="Equation.3">
                  <p:embed/>
                </p:oleObj>
              </mc:Choice>
              <mc:Fallback>
                <p:oleObj name="Equation" r:id="rId4" imgW="38088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6738" y="2129491"/>
                        <a:ext cx="836612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1832714" y="2503488"/>
          <a:ext cx="10033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07" name="Equation" r:id="rId6" imgW="457200" imgH="342720" progId="Equation.3">
                  <p:embed/>
                </p:oleObj>
              </mc:Choice>
              <mc:Fallback>
                <p:oleObj name="Equation" r:id="rId6" imgW="457200" imgH="342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714" y="2503488"/>
                        <a:ext cx="10033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1555509" y="3373801"/>
          <a:ext cx="25114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08" name="Equation" r:id="rId8" imgW="1143000" imgH="228600" progId="Equation.3">
                  <p:embed/>
                </p:oleObj>
              </mc:Choice>
              <mc:Fallback>
                <p:oleObj name="Equation" r:id="rId8" imgW="11430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09" y="3373801"/>
                        <a:ext cx="25114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8027894" y="3805515"/>
            <a:ext cx="80683" cy="806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2249492" y="3935776"/>
          <a:ext cx="8651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09" name="Equation" r:id="rId10" imgW="393480" imgH="228600" progId="Equation.3">
                  <p:embed/>
                </p:oleObj>
              </mc:Choice>
              <mc:Fallback>
                <p:oleObj name="Equation" r:id="rId10" imgW="39348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92" y="3935776"/>
                        <a:ext cx="86518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ight Brace 23"/>
          <p:cNvSpPr/>
          <p:nvPr/>
        </p:nvSpPr>
        <p:spPr>
          <a:xfrm>
            <a:off x="4149969" y="3481751"/>
            <a:ext cx="328246" cy="797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36832" y="3247292"/>
            <a:ext cx="2063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Points can be misclassified with “cost” </a:t>
            </a:r>
            <a:r>
              <a:rPr lang="en-US" sz="2400" i="1" dirty="0">
                <a:latin typeface="Symbol" pitchFamily="18" charset="2"/>
              </a:rPr>
              <a:t>e</a:t>
            </a:r>
            <a:r>
              <a:rPr lang="en-US" sz="2400" baseline="-25000" dirty="0"/>
              <a:t>i</a:t>
            </a:r>
          </a:p>
        </p:txBody>
      </p:sp>
      <p:graphicFrame>
        <p:nvGraphicFramePr>
          <p:cNvPr id="160780" name="Object 12"/>
          <p:cNvGraphicFramePr>
            <a:graphicFrameLocks noChangeAspect="1"/>
          </p:cNvGraphicFramePr>
          <p:nvPr/>
        </p:nvGraphicFramePr>
        <p:xfrm>
          <a:off x="3024066" y="2495184"/>
          <a:ext cx="612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0" name="Equation" r:id="rId12" imgW="279360" imgH="253800" progId="Equation.3">
                  <p:embed/>
                </p:oleObj>
              </mc:Choice>
              <mc:Fallback>
                <p:oleObj name="Equation" r:id="rId12" imgW="279360" imgH="253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066" y="2495184"/>
                        <a:ext cx="6127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66093" y="261424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</a:t>
            </a:r>
          </a:p>
        </p:txBody>
      </p: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2763105" y="2642821"/>
          <a:ext cx="3349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1" name="Equation" r:id="rId14" imgW="152280" imgH="139680" progId="Equation.3">
                  <p:embed/>
                </p:oleObj>
              </mc:Choice>
              <mc:Fallback>
                <p:oleObj name="Equation" r:id="rId14" imgW="152280" imgH="139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105" y="2642821"/>
                        <a:ext cx="334962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1370013" y="5437188"/>
          <a:ext cx="36544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2" name="Equation" r:id="rId16" imgW="1663560" imgH="228600" progId="Equation.3">
                  <p:embed/>
                </p:oleObj>
              </mc:Choice>
              <mc:Fallback>
                <p:oleObj name="Equation" r:id="rId16" imgW="1663560" imgH="228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5437188"/>
                        <a:ext cx="365442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Oval 35"/>
          <p:cNvSpPr/>
          <p:nvPr/>
        </p:nvSpPr>
        <p:spPr>
          <a:xfrm>
            <a:off x="7831016" y="3610708"/>
            <a:ext cx="515815" cy="4923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SVMs: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8" y="784610"/>
            <a:ext cx="6378527" cy="572376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SVMs minimize the following objective</a:t>
            </a:r>
            <a:endParaRPr lang="en-US" baseline="-25000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60783" name="Object 15"/>
          <p:cNvGraphicFramePr>
            <a:graphicFrameLocks noChangeAspect="1"/>
          </p:cNvGraphicFramePr>
          <p:nvPr/>
        </p:nvGraphicFramePr>
        <p:xfrm>
          <a:off x="1181343" y="3815852"/>
          <a:ext cx="4102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0" name="Equation" r:id="rId3" imgW="1866600" imgH="253800" progId="Equation.3">
                  <p:embed/>
                </p:oleObj>
              </mc:Choice>
              <mc:Fallback>
                <p:oleObj name="Equation" r:id="rId3" imgW="186660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343" y="3815852"/>
                        <a:ext cx="41021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>
            <a:off x="996461" y="3704482"/>
            <a:ext cx="3282461" cy="8440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5508" y="5076082"/>
            <a:ext cx="4009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“Hinge Loss” </a:t>
            </a:r>
          </a:p>
          <a:p>
            <a:pPr algn="ctr"/>
            <a:r>
              <a:rPr lang="en-US" sz="2400" dirty="0"/>
              <a:t>Seeks  to minimize </a:t>
            </a:r>
            <a:r>
              <a:rPr lang="en-US" sz="2400" dirty="0" err="1"/>
              <a:t>mis-classfications</a:t>
            </a:r>
            <a:endParaRPr lang="en-US" sz="2400" dirty="0"/>
          </a:p>
        </p:txBody>
      </p:sp>
      <p:sp>
        <p:nvSpPr>
          <p:cNvPr id="39" name="Oval 38"/>
          <p:cNvSpPr/>
          <p:nvPr/>
        </p:nvSpPr>
        <p:spPr>
          <a:xfrm>
            <a:off x="4677508" y="3645867"/>
            <a:ext cx="539262" cy="9144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69322" y="5052640"/>
            <a:ext cx="3587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Tries to maximize margin    (L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regularizer</a:t>
            </a:r>
            <a:r>
              <a:rPr lang="en-US" sz="2400" dirty="0"/>
              <a:t>!)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07476" y="1812502"/>
            <a:ext cx="575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Regularization constant </a:t>
            </a:r>
            <a:r>
              <a:rPr lang="en-US" sz="2400" u="sng" dirty="0">
                <a:latin typeface="Symbol" pitchFamily="18" charset="2"/>
              </a:rPr>
              <a:t>a</a:t>
            </a:r>
            <a:r>
              <a:rPr lang="en-US" sz="2400" u="sng" dirty="0"/>
              <a:t> </a:t>
            </a:r>
          </a:p>
          <a:p>
            <a:r>
              <a:rPr lang="en-US" sz="2400" dirty="0"/>
              <a:t>Increasing </a:t>
            </a:r>
            <a:r>
              <a:rPr lang="en-US" sz="2400" dirty="0">
                <a:latin typeface="Symbol" pitchFamily="18" charset="2"/>
              </a:rPr>
              <a:t>a</a:t>
            </a:r>
            <a:r>
              <a:rPr lang="en-US" sz="2400" dirty="0"/>
              <a:t> results in greater margins at the expense of misclassifications on training data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3598984" y="3036276"/>
            <a:ext cx="1019908" cy="8088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2192218" y="4818184"/>
            <a:ext cx="316520" cy="128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777157" y="4882663"/>
            <a:ext cx="422028" cy="35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951785" y="4794737"/>
            <a:ext cx="468923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8088923" y="3563814"/>
            <a:ext cx="24618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9534648" y="4910626"/>
          <a:ext cx="19542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1" name="Equation" r:id="rId5" imgW="888840" imgH="228600" progId="Equation.3">
                  <p:embed/>
                </p:oleObj>
              </mc:Choice>
              <mc:Fallback>
                <p:oleObj name="Equation" r:id="rId5" imgW="88884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648" y="4910626"/>
                        <a:ext cx="195421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Connector 54"/>
          <p:cNvCxnSpPr/>
          <p:nvPr/>
        </p:nvCxnSpPr>
        <p:spPr>
          <a:xfrm>
            <a:off x="7197969" y="4794738"/>
            <a:ext cx="2121877" cy="117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 flipH="1" flipV="1">
            <a:off x="9278818" y="2878015"/>
            <a:ext cx="1946031" cy="19108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8065233" y="1756386"/>
          <a:ext cx="30416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2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233" y="1756386"/>
                        <a:ext cx="304165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 animBg="1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Binary Classification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4408" y="1258509"/>
            <a:ext cx="519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Binary Classification Task (T): </a:t>
            </a:r>
          </a:p>
        </p:txBody>
      </p:sp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4281379" y="2039801"/>
          <a:ext cx="1006876" cy="45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9" name="Equation" r:id="rId3" imgW="393480" imgH="177480" progId="Equation.3">
                  <p:embed/>
                </p:oleObj>
              </mc:Choice>
              <mc:Fallback>
                <p:oleObj name="Equation" r:id="rId3" imgW="393480" imgH="177480" progId="Equation.3">
                  <p:embed/>
                  <p:pic>
                    <p:nvPicPr>
                      <p:cNvPr id="109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379" y="2039801"/>
                        <a:ext cx="1006876" cy="4557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6070664" y="2053869"/>
          <a:ext cx="1155343" cy="430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0" name="Equation" r:id="rId5" imgW="545760" imgH="203040" progId="Equation.3">
                  <p:embed/>
                </p:oleObj>
              </mc:Choice>
              <mc:Fallback>
                <p:oleObj name="Equation" r:id="rId5" imgW="545760" imgH="203040" progId="Equation.3">
                  <p:embed/>
                  <p:pic>
                    <p:nvPicPr>
                      <p:cNvPr id="109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64" y="2053869"/>
                        <a:ext cx="1155343" cy="430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5978771" y="1913192"/>
            <a:ext cx="1237957" cy="70338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4875" y="717439"/>
            <a:ext cx="177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“Categorical </a:t>
            </a:r>
          </a:p>
          <a:p>
            <a:pPr algn="ctr"/>
            <a:r>
              <a:rPr lang="en-US" sz="2400"/>
              <a:t>variable”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365625" y="1624811"/>
            <a:ext cx="309503" cy="70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2050695"/>
            <a:ext cx="10515600" cy="2127395"/>
          </a:xfrm>
        </p:spPr>
        <p:txBody>
          <a:bodyPr/>
          <a:lstStyle/>
          <a:p>
            <a:r>
              <a:rPr lang="en-US"/>
              <a:t>Simplest example where               and        </a:t>
            </a:r>
          </a:p>
          <a:p>
            <a:endParaRPr lang="en-US"/>
          </a:p>
          <a:p>
            <a:r>
              <a:rPr lang="en-US"/>
              <a:t>Dataset of ICLR’18 review scores vs. accept/reject decisions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34974" y="3868614"/>
            <a:ext cx="8203990" cy="230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98409" y="3734794"/>
            <a:ext cx="2640037" cy="228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Oval 28"/>
          <p:cNvSpPr/>
          <p:nvPr/>
        </p:nvSpPr>
        <p:spPr>
          <a:xfrm>
            <a:off x="7610622" y="3627105"/>
            <a:ext cx="1491175" cy="273149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pic>
        <p:nvPicPr>
          <p:cNvPr id="32" name="Picture 31" descr="scatt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7887" y="323556"/>
            <a:ext cx="3843717" cy="274692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75158" y="1107551"/>
            <a:ext cx="3626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Can you fit a linear model to this data?</a:t>
            </a:r>
          </a:p>
        </p:txBody>
      </p:sp>
    </p:spTree>
    <p:extLst>
      <p:ext uri="{BB962C8B-B14F-4D97-AF65-F5344CB8AC3E}">
        <p14:creationId xmlns:p14="http://schemas.microsoft.com/office/powerpoint/2010/main" val="335473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28" y="2461167"/>
            <a:ext cx="5502404" cy="389496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4348" y="1524108"/>
            <a:ext cx="10515600" cy="4351338"/>
          </a:xfrm>
        </p:spPr>
        <p:txBody>
          <a:bodyPr/>
          <a:lstStyle/>
          <a:p>
            <a:r>
              <a:rPr lang="en-US" dirty="0"/>
              <a:t>LR and SVM differ only on the loss function they use</a:t>
            </a:r>
          </a:p>
          <a:p>
            <a:pPr lvl="1"/>
            <a:r>
              <a:rPr lang="en-US" dirty="0"/>
              <a:t>“Log-loss” versus “hinge-loss”</a:t>
            </a:r>
          </a:p>
        </p:txBody>
      </p:sp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168275" y="3222625"/>
          <a:ext cx="50498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4" name="Equation" r:id="rId4" imgW="2298600" imgH="228600" progId="Equation.3">
                  <p:embed/>
                </p:oleObj>
              </mc:Choice>
              <mc:Fallback>
                <p:oleObj name="Equation" r:id="rId4" imgW="22986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3222625"/>
                        <a:ext cx="50498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847" y="2567353"/>
            <a:ext cx="161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Hinge Loss: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846" y="3856891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Log Loss: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365125" y="4506913"/>
          <a:ext cx="47767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5" name="Equation" r:id="rId6" imgW="2171520" imgH="393480" progId="Equation.3">
                  <p:embed/>
                </p:oleObj>
              </mc:Choice>
              <mc:Fallback>
                <p:oleObj name="Equation" r:id="rId6" imgW="21715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506913"/>
                        <a:ext cx="4776788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/>
          <p:cNvSpPr/>
          <p:nvPr/>
        </p:nvSpPr>
        <p:spPr>
          <a:xfrm>
            <a:off x="5193323" y="2590800"/>
            <a:ext cx="1301262" cy="1172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05046" y="2274277"/>
            <a:ext cx="423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 has greater penalty for </a:t>
            </a:r>
            <a:r>
              <a:rPr lang="en-US" dirty="0" err="1"/>
              <a:t>mis</a:t>
            </a:r>
            <a:r>
              <a:rPr lang="en-US" dirty="0"/>
              <a:t>-classification</a:t>
            </a:r>
          </a:p>
        </p:txBody>
      </p:sp>
      <p:sp>
        <p:nvSpPr>
          <p:cNvPr id="13" name="Oval 12"/>
          <p:cNvSpPr/>
          <p:nvPr/>
        </p:nvSpPr>
        <p:spPr>
          <a:xfrm>
            <a:off x="8018585" y="4829908"/>
            <a:ext cx="1301262" cy="1172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50370" y="4454769"/>
            <a:ext cx="389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also penalizes correct classification!</a:t>
            </a:r>
          </a:p>
        </p:txBody>
      </p:sp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/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817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Transform problem:  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050" name="Picture 2" descr="https://www.dtreg.com/uploaded/pageimg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75" y="3643939"/>
            <a:ext cx="4332258" cy="25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39031" y="3519519"/>
            <a:ext cx="464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https://www.dtreg.com/solution/view/20</a:t>
            </a:r>
          </a:p>
        </p:txBody>
      </p:sp>
    </p:spTree>
    <p:extLst>
      <p:ext uri="{BB962C8B-B14F-4D97-AF65-F5344CB8AC3E}">
        <p14:creationId xmlns:p14="http://schemas.microsoft.com/office/powerpoint/2010/main" val="1949261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is: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Do not need to explicitly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directly compute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Provided kernel corresponds to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65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Kernel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measures “distance”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</a:t>
                </a:r>
              </a:p>
              <a:p>
                <a:endParaRPr lang="en-US" dirty="0"/>
              </a:p>
              <a:p>
                <a:r>
                  <a:rPr lang="en-US" dirty="0"/>
                  <a:t>Linear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are close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67" y="3130908"/>
            <a:ext cx="4086776" cy="31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44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/>
              <a:lstStyle/>
              <a:p>
                <a:r>
                  <a:rPr lang="en-US" dirty="0"/>
                  <a:t>Radial basis function: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r>
                  <a:rPr lang="en-US" dirty="0"/>
                  <a:t>Polynomial kernel: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30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73058" name="Picture 2" descr="http://www.bogotobogo.com/python/scikit-learn/images/linearly_separable/svm_gui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4854" y="369055"/>
            <a:ext cx="4953883" cy="4839035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11374" y="60178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http://www.bogotobogo.com/python/scikit-learn/images/linearly_separable/svm_gui3.png</a:t>
            </a:r>
          </a:p>
        </p:txBody>
      </p:sp>
    </p:spTree>
    <p:extLst>
      <p:ext uri="{BB962C8B-B14F-4D97-AF65-F5344CB8AC3E}">
        <p14:creationId xmlns:p14="http://schemas.microsoft.com/office/powerpoint/2010/main" val="3036050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/>
              <a:t>Spam Detection: Features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9277" y="1192578"/>
            <a:ext cx="10515600" cy="5126159"/>
          </a:xfrm>
        </p:spPr>
        <p:txBody>
          <a:bodyPr>
            <a:normAutofit/>
          </a:bodyPr>
          <a:lstStyle/>
          <a:p>
            <a:r>
              <a:rPr lang="en-US" dirty="0"/>
              <a:t>Recall features used in the UCI Spam database</a:t>
            </a:r>
          </a:p>
          <a:p>
            <a:endParaRPr lang="en-US" dirty="0"/>
          </a:p>
          <a:p>
            <a:r>
              <a:rPr lang="en-US" dirty="0"/>
              <a:t>Even easier way to encode features:</a:t>
            </a:r>
          </a:p>
          <a:p>
            <a:pPr lvl="1"/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if term </a:t>
            </a:r>
            <a:r>
              <a:rPr lang="en-US" i="1" dirty="0" err="1"/>
              <a:t>i</a:t>
            </a:r>
            <a:r>
              <a:rPr lang="en-US" dirty="0"/>
              <a:t> appears in a document; 0 otherwise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Boolean features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Assume M Boolean features, x =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 x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want to map this M-dimensional Boolean input to a Boolean output </a:t>
            </a:r>
            <a:r>
              <a:rPr lang="en-US" i="1" dirty="0"/>
              <a:t>y</a:t>
            </a:r>
          </a:p>
          <a:p>
            <a:pPr lvl="1"/>
            <a:r>
              <a:rPr lang="en-US" i="1" dirty="0"/>
              <a:t>Thoughts? </a:t>
            </a:r>
          </a:p>
          <a:p>
            <a:pPr lvl="1"/>
            <a:r>
              <a:rPr lang="en-US" dirty="0"/>
              <a:t>Instead of using LR or SVM we will start with an even simpler approach referred to as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Naiive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017" y="1695083"/>
            <a:ext cx="8936213" cy="415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88523" y="5616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Ref: </a:t>
            </a:r>
            <a:r>
              <a:rPr lang="en-US" dirty="0" err="1"/>
              <a:t>Metsis</a:t>
            </a:r>
            <a:r>
              <a:rPr lang="en-US" dirty="0"/>
              <a:t>, Vangelis, Ion </a:t>
            </a:r>
            <a:r>
              <a:rPr lang="en-US" dirty="0" err="1"/>
              <a:t>Androutsopoulos</a:t>
            </a:r>
            <a:r>
              <a:rPr lang="en-US" dirty="0"/>
              <a:t>, and </a:t>
            </a:r>
            <a:r>
              <a:rPr lang="en-US" dirty="0" err="1"/>
              <a:t>Georgios</a:t>
            </a:r>
            <a:r>
              <a:rPr lang="en-US" dirty="0"/>
              <a:t> </a:t>
            </a:r>
            <a:r>
              <a:rPr lang="en-US" dirty="0" err="1"/>
              <a:t>Paliouras</a:t>
            </a:r>
            <a:r>
              <a:rPr lang="en-US" dirty="0"/>
              <a:t>. "Spam filtering with naive </a:t>
            </a:r>
            <a:r>
              <a:rPr lang="en-US" dirty="0" err="1"/>
              <a:t>bayes</a:t>
            </a:r>
            <a:r>
              <a:rPr lang="en-US" dirty="0"/>
              <a:t>-which naive </a:t>
            </a:r>
            <a:r>
              <a:rPr lang="en-US" dirty="0" err="1"/>
              <a:t>bayes</a:t>
            </a:r>
            <a:r>
              <a:rPr lang="en-US" dirty="0"/>
              <a:t>?." In </a:t>
            </a:r>
            <a:r>
              <a:rPr lang="en-US" i="1" dirty="0"/>
              <a:t>CEAS</a:t>
            </a:r>
            <a:r>
              <a:rPr lang="en-US" dirty="0"/>
              <a:t>, vol. 17, pp. 28-69. 2006.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63372" y="4121833"/>
            <a:ext cx="6414868" cy="1026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9277" y="1192578"/>
            <a:ext cx="10515600" cy="5126159"/>
          </a:xfrm>
        </p:spPr>
        <p:txBody>
          <a:bodyPr>
            <a:normAutofit/>
          </a:bodyPr>
          <a:lstStyle/>
          <a:p>
            <a:r>
              <a:rPr lang="en-US" dirty="0"/>
              <a:t>Assume M=1 Boolean feature, x = (</a:t>
            </a:r>
            <a:r>
              <a:rPr lang="en-US" i="1" dirty="0"/>
              <a:t>x</a:t>
            </a:r>
            <a:r>
              <a:rPr lang="en-US" i="1" baseline="-25000" dirty="0"/>
              <a:t>1,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-25000" dirty="0" err="1"/>
              <a:t>M</a:t>
            </a:r>
            <a:r>
              <a:rPr lang="en-US" dirty="0"/>
              <a:t>)</a:t>
            </a:r>
          </a:p>
          <a:p>
            <a:r>
              <a:rPr lang="en-US" dirty="0"/>
              <a:t>Each email is either {s=</a:t>
            </a: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/>
              <a:t>pam,l</a:t>
            </a:r>
            <a:r>
              <a:rPr lang="en-US" dirty="0"/>
              <a:t>=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egit}</a:t>
            </a:r>
          </a:p>
          <a:p>
            <a:r>
              <a:rPr lang="en-US" dirty="0"/>
              <a:t> We begin by computing: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8523" y="5616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Ref: </a:t>
            </a:r>
            <a:r>
              <a:rPr lang="en-US" dirty="0" err="1"/>
              <a:t>Metsis</a:t>
            </a:r>
            <a:r>
              <a:rPr lang="en-US" dirty="0"/>
              <a:t>, Vangelis, Ion </a:t>
            </a:r>
            <a:r>
              <a:rPr lang="en-US" dirty="0" err="1"/>
              <a:t>Androutsopoulos</a:t>
            </a:r>
            <a:r>
              <a:rPr lang="en-US" dirty="0"/>
              <a:t>, and </a:t>
            </a:r>
            <a:r>
              <a:rPr lang="en-US" dirty="0" err="1"/>
              <a:t>Georgios</a:t>
            </a:r>
            <a:r>
              <a:rPr lang="en-US" dirty="0"/>
              <a:t> </a:t>
            </a:r>
            <a:r>
              <a:rPr lang="en-US" dirty="0" err="1"/>
              <a:t>Paliouras</a:t>
            </a:r>
            <a:r>
              <a:rPr lang="en-US" dirty="0"/>
              <a:t>. "Spam filtering with naive </a:t>
            </a:r>
            <a:r>
              <a:rPr lang="en-US" dirty="0" err="1"/>
              <a:t>bayes</a:t>
            </a:r>
            <a:r>
              <a:rPr lang="en-US" dirty="0"/>
              <a:t>-which naive </a:t>
            </a:r>
            <a:r>
              <a:rPr lang="en-US" dirty="0" err="1"/>
              <a:t>bayes</a:t>
            </a:r>
            <a:r>
              <a:rPr lang="en-US" dirty="0"/>
              <a:t>?." In </a:t>
            </a:r>
            <a:r>
              <a:rPr lang="en-US" i="1" dirty="0"/>
              <a:t>CEAS</a:t>
            </a:r>
            <a:r>
              <a:rPr lang="en-US" dirty="0"/>
              <a:t>, vol. 17, pp. 28-69. 2006.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41011" y="2784109"/>
          <a:ext cx="6582101" cy="12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2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011" y="2784109"/>
                        <a:ext cx="6582101" cy="1213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2332893" y="4332434"/>
          <a:ext cx="6236676" cy="743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3" name="Equation" r:id="rId5" imgW="1701720" imgH="203040" progId="Equation.3">
                  <p:embed/>
                </p:oleObj>
              </mc:Choice>
              <mc:Fallback>
                <p:oleObj name="Equation" r:id="rId5" imgW="17017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893" y="4332434"/>
                        <a:ext cx="6236676" cy="7436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7286" y="4304715"/>
            <a:ext cx="1972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Bayes</a:t>
            </a:r>
            <a:r>
              <a:rPr lang="en-US" sz="3200" dirty="0"/>
              <a:t> Rule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69277" y="1192578"/>
            <a:ext cx="10515600" cy="5126159"/>
          </a:xfrm>
        </p:spPr>
        <p:txBody>
          <a:bodyPr>
            <a:normAutofit/>
          </a:bodyPr>
          <a:lstStyle/>
          <a:p>
            <a:r>
              <a:rPr lang="en-US" dirty="0"/>
              <a:t>We begin by computing: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841011" y="1954097"/>
          <a:ext cx="6582101" cy="12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1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011" y="1954097"/>
                        <a:ext cx="6582101" cy="1213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4332849" y="1688123"/>
            <a:ext cx="2208628" cy="1026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403188" y="3080825"/>
            <a:ext cx="801858" cy="351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4008438" y="4087813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2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87813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103917" y="3691670"/>
          <a:ext cx="4229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3" name="Equation" r:id="rId7" imgW="1460160" imgH="228600" progId="Equation.3">
                  <p:embed/>
                </p:oleObj>
              </mc:Choice>
              <mc:Fallback>
                <p:oleObj name="Equation" r:id="rId7" imgW="14601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17" y="3691670"/>
                        <a:ext cx="42291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4239180" y="3748308"/>
          <a:ext cx="79422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4" name="Equation" r:id="rId9" imgW="2743200" imgH="215640" progId="Equation.3">
                  <p:embed/>
                </p:oleObj>
              </mc:Choice>
              <mc:Fallback>
                <p:oleObj name="Equation" r:id="rId9" imgW="27432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180" y="3748308"/>
                        <a:ext cx="794226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5589" y="4628270"/>
            <a:ext cx="11063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Assuming that term occurrences are independent (given class)!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7262" y="5627076"/>
            <a:ext cx="557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a reasonable assumption?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417582" y="4087813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2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582" y="4087813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1791402" y="1159853"/>
          <a:ext cx="7942262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0" name="Equation" r:id="rId5" imgW="2743200" imgH="215640" progId="Equation.3">
                  <p:embed/>
                </p:oleObj>
              </mc:Choice>
              <mc:Fallback>
                <p:oleObj name="Equation" r:id="rId5" imgW="27432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402" y="1159853"/>
                        <a:ext cx="7942262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09822" y="2489981"/>
            <a:ext cx="8758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we estimate this from the training dataset?</a:t>
            </a:r>
          </a:p>
        </p:txBody>
      </p:sp>
      <p:sp>
        <p:nvSpPr>
          <p:cNvPr id="14" name="Oval 13"/>
          <p:cNvSpPr/>
          <p:nvPr/>
        </p:nvSpPr>
        <p:spPr>
          <a:xfrm>
            <a:off x="1842867" y="1012874"/>
            <a:ext cx="2208628" cy="1026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2771336" y="2278965"/>
            <a:ext cx="407963" cy="4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176703" y="3535363"/>
          <a:ext cx="320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31" name="Equation" r:id="rId7" imgW="1104840" imgH="215640" progId="Equation.3">
                  <p:embed/>
                </p:oleObj>
              </mc:Choice>
              <mc:Fallback>
                <p:oleObj name="Equation" r:id="rId7" imgW="110484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03" y="3535363"/>
                        <a:ext cx="3200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8113" y="3587260"/>
            <a:ext cx="8905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(#Spam emails that contain term 1)/(#spam emails)</a:t>
            </a:r>
          </a:p>
        </p:txBody>
      </p:sp>
      <p:sp>
        <p:nvSpPr>
          <p:cNvPr id="21" name="Oval 20"/>
          <p:cNvSpPr/>
          <p:nvPr/>
        </p:nvSpPr>
        <p:spPr>
          <a:xfrm>
            <a:off x="3289494" y="3317631"/>
            <a:ext cx="8902505" cy="1226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5216770" y="4513384"/>
            <a:ext cx="407963" cy="42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44839" y="4899910"/>
            <a:ext cx="7491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term 1 never occurred in any spam email in the training dataset?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42779" y="1966299"/>
            <a:ext cx="10515600" cy="4351338"/>
          </a:xfrm>
        </p:spPr>
        <p:txBody>
          <a:bodyPr/>
          <a:lstStyle/>
          <a:p>
            <a:r>
              <a:rPr lang="en-US"/>
              <a:t>Instead, let’s compute and plot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4408" y="1258509"/>
            <a:ext cx="519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Binary Classification Task (T): 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403068" y="1970307"/>
          <a:ext cx="21240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5" name="Equation" r:id="rId3" imgW="1002960" imgH="203040" progId="Equation.3">
                  <p:embed/>
                </p:oleObj>
              </mc:Choice>
              <mc:Fallback>
                <p:oleObj name="Equation" r:id="rId3" imgW="1002960" imgH="203040" progId="Equation.3">
                  <p:embed/>
                  <p:pic>
                    <p:nvPicPr>
                      <p:cNvPr id="109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068" y="1970307"/>
                        <a:ext cx="212407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56740" y="1111335"/>
            <a:ext cx="360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Pr{Decision=</a:t>
            </a:r>
            <a:r>
              <a:rPr lang="en-US" sz="2400" err="1"/>
              <a:t>Accept|Score</a:t>
            </a:r>
            <a:r>
              <a:rPr lang="en-US" sz="2400"/>
              <a:t>}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239016" y="1751420"/>
            <a:ext cx="309503" cy="70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cceptsco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97" y="2625780"/>
            <a:ext cx="4954129" cy="337897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5331655" y="1800648"/>
            <a:ext cx="2405575" cy="7456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34044" y="582402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890" y="393660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/>
              <a:t>p</a:t>
            </a:r>
          </a:p>
        </p:txBody>
      </p:sp>
      <p:sp>
        <p:nvSpPr>
          <p:cNvPr id="21" name="Content Placeholder 15"/>
          <p:cNvSpPr txBox="1">
            <a:spLocks/>
          </p:cNvSpPr>
          <p:nvPr/>
        </p:nvSpPr>
        <p:spPr>
          <a:xfrm>
            <a:off x="5852158" y="2751745"/>
            <a:ext cx="5189807" cy="30300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/>
              <a:t>Idea: Linear regression to fit </a:t>
            </a:r>
            <a:r>
              <a:rPr lang="en-US" sz="2800" i="1"/>
              <a:t>p</a:t>
            </a:r>
            <a:r>
              <a:rPr lang="en-US" sz="2800"/>
              <a:t> as a function of </a:t>
            </a:r>
            <a:r>
              <a:rPr lang="en-US" sz="2800" i="1"/>
              <a:t>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i="1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i="1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/>
              <a:t>Is this a good idea?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Probability </a:t>
            </a:r>
            <a:r>
              <a:rPr lang="en-US" sz="2800" i="1"/>
              <a:t>p</a:t>
            </a:r>
            <a:r>
              <a:rPr lang="en-US" sz="2800"/>
              <a:t> is always bounded between [0,1]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7317838" y="3670716"/>
          <a:ext cx="2473197" cy="718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06" name="Equation" r:id="rId6" imgW="787320" imgH="228600" progId="Equation.3">
                  <p:embed/>
                </p:oleObj>
              </mc:Choice>
              <mc:Fallback>
                <p:oleObj name="Equation" r:id="rId6" imgW="787320" imgH="22860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838" y="3670716"/>
                        <a:ext cx="2473197" cy="718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92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Laplacian</a:t>
            </a:r>
            <a:r>
              <a:rPr lang="en-US" dirty="0"/>
              <a:t> Smoothing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417582" y="2062021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582" y="2062021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176703" y="1509571"/>
          <a:ext cx="320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3" name="Equation" r:id="rId5" imgW="1104840" imgH="215640" progId="Equation.3">
                  <p:embed/>
                </p:oleObj>
              </mc:Choice>
              <mc:Fallback>
                <p:oleObj name="Equation" r:id="rId5" imgW="11048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03" y="1509571"/>
                        <a:ext cx="3200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48113" y="1561468"/>
            <a:ext cx="8905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(#Spam emails that contain term 1)/(#spam emails)</a:t>
            </a:r>
          </a:p>
        </p:txBody>
      </p:sp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357656" y="4673600"/>
          <a:ext cx="6657976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54" name="Equation" r:id="rId7" imgW="2298600" imgH="215640" progId="Equation.3">
                  <p:embed/>
                </p:oleObj>
              </mc:Choice>
              <mc:Fallback>
                <p:oleObj name="Equation" r:id="rId7" imgW="22986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56" y="4673600"/>
                        <a:ext cx="6657976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1854588" y="2107765"/>
            <a:ext cx="10281140" cy="12262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3488788" y="1842868"/>
            <a:ext cx="8384344" cy="56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72153" y="2403185"/>
            <a:ext cx="978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 (#Spam emails that contain term 1</a:t>
            </a:r>
            <a:r>
              <a:rPr lang="en-US" sz="3200" dirty="0">
                <a:solidFill>
                  <a:srgbClr val="C00000"/>
                </a:solidFill>
              </a:rPr>
              <a:t>+1</a:t>
            </a:r>
            <a:r>
              <a:rPr lang="en-US" sz="3200" dirty="0"/>
              <a:t>)/(#spam emails</a:t>
            </a:r>
            <a:r>
              <a:rPr lang="en-US" sz="3200" dirty="0">
                <a:solidFill>
                  <a:srgbClr val="C00000"/>
                </a:solidFill>
              </a:rPr>
              <a:t>+2</a:t>
            </a:r>
            <a:r>
              <a:rPr lang="en-US" sz="3200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1691" y="3589047"/>
            <a:ext cx="7321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Equivalent to assuming two addition spam emails in the training dataset, of which on contains all terms and the other is empty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4089" y="5560042"/>
            <a:ext cx="10755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 (#Spam emails that don’t contain term 1</a:t>
            </a:r>
            <a:r>
              <a:rPr lang="en-US" sz="3200" dirty="0">
                <a:solidFill>
                  <a:srgbClr val="C00000"/>
                </a:solidFill>
              </a:rPr>
              <a:t>+1</a:t>
            </a:r>
            <a:r>
              <a:rPr lang="en-US" sz="3200" dirty="0"/>
              <a:t>)/(#spam emails</a:t>
            </a:r>
            <a:r>
              <a:rPr lang="en-US" sz="3200" dirty="0">
                <a:solidFill>
                  <a:srgbClr val="C00000"/>
                </a:solidFill>
              </a:rPr>
              <a:t>+2</a:t>
            </a:r>
            <a:r>
              <a:rPr lang="en-US" sz="3200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33829" y="3352800"/>
            <a:ext cx="11654971" cy="1785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57" y="0"/>
            <a:ext cx="10515600" cy="1325563"/>
          </a:xfrm>
        </p:spPr>
        <p:txBody>
          <a:bodyPr/>
          <a:lstStyle/>
          <a:p>
            <a:r>
              <a:rPr lang="en-US" dirty="0" err="1"/>
              <a:t>Naiive</a:t>
            </a:r>
            <a:r>
              <a:rPr lang="en-US" dirty="0"/>
              <a:t> </a:t>
            </a:r>
            <a:r>
              <a:rPr lang="en-US" dirty="0" err="1"/>
              <a:t>Bayes</a:t>
            </a:r>
            <a:r>
              <a:rPr lang="en-US" dirty="0"/>
              <a:t> for Spam Filtering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3125" y="3785489"/>
          <a:ext cx="5387103" cy="993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0" name="Equation" r:id="rId3" imgW="2273040" imgH="419040" progId="Equation.3">
                  <p:embed/>
                </p:oleObj>
              </mc:Choice>
              <mc:Fallback>
                <p:oleObj name="Equation" r:id="rId3" imgW="22730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25" y="3785489"/>
                        <a:ext cx="5387103" cy="993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3059388" y="4159123"/>
            <a:ext cx="2208628" cy="102694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3897084" y="3258459"/>
            <a:ext cx="1669146" cy="493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4008438" y="4087813"/>
          <a:ext cx="33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4087813"/>
                        <a:ext cx="330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958171" y="1811563"/>
          <a:ext cx="9340851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2" name="Equation" r:id="rId7" imgW="3225600" imgH="203040" progId="Equation.3">
                  <p:embed/>
                </p:oleObj>
              </mc:Choice>
              <mc:Fallback>
                <p:oleObj name="Equation" r:id="rId7" imgW="32256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171" y="1811563"/>
                        <a:ext cx="9340851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/>
        </p:nvGraphicFramePr>
        <p:xfrm>
          <a:off x="6637565" y="3704825"/>
          <a:ext cx="5229582" cy="102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3" name="Equation" r:id="rId9" imgW="2133360" imgH="419040" progId="Equation.3">
                  <p:embed/>
                </p:oleObj>
              </mc:Choice>
              <mc:Fallback>
                <p:oleObj name="Equation" r:id="rId9" imgW="2133360" imgH="419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565" y="3704825"/>
                        <a:ext cx="5229582" cy="1026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921829" y="3846287"/>
            <a:ext cx="6928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Vs.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429" y="550091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Or: </a:t>
            </a:r>
          </a:p>
        </p:txBody>
      </p:sp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3273878" y="5515201"/>
          <a:ext cx="5526478" cy="75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74" name="Equation" r:id="rId11" imgW="1485720" imgH="203040" progId="Equation.3">
                  <p:embed/>
                </p:oleObj>
              </mc:Choice>
              <mc:Fallback>
                <p:oleObj name="Equation" r:id="rId11" imgW="148572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878" y="5515201"/>
                        <a:ext cx="5526478" cy="754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6796-4A4F-41B3-873F-41908CC8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8272-27CE-4B8E-A026-CBA5D5EC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Cormack, Gordon V. "Email Spam Filtering: A Systematic Review." </a:t>
            </a:r>
            <a:r>
              <a:rPr lang="en-US" i="1" dirty="0">
                <a:ea typeface="+mn-lt"/>
                <a:cs typeface="+mn-lt"/>
              </a:rPr>
              <a:t>Foundations and Trends® in Information Retrieval</a:t>
            </a:r>
            <a:r>
              <a:rPr lang="en-US" dirty="0">
                <a:ea typeface="+mn-lt"/>
                <a:cs typeface="+mn-lt"/>
              </a:rPr>
              <a:t> 1.4 (2008): 335-455. </a:t>
            </a:r>
            <a:r>
              <a:rPr lang="en-US" sz="2000" dirty="0">
                <a:ea typeface="+mn-lt"/>
                <a:cs typeface="+mn-lt"/>
                <a:hlinkClick r:id="rId2"/>
              </a:rPr>
              <a:t>https://www.ccs.neu.edu/home/vip/teach/IRcourse/IR_surveys/spam-filtering.pdf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Metsis</a:t>
            </a:r>
            <a:r>
              <a:rPr lang="en-US" dirty="0">
                <a:ea typeface="+mn-lt"/>
                <a:cs typeface="+mn-lt"/>
              </a:rPr>
              <a:t>, Vangelis, Ion </a:t>
            </a:r>
            <a:r>
              <a:rPr lang="en-US" dirty="0" err="1">
                <a:ea typeface="+mn-lt"/>
                <a:cs typeface="+mn-lt"/>
              </a:rPr>
              <a:t>Androutsopoulos</a:t>
            </a:r>
            <a:r>
              <a:rPr lang="en-US" dirty="0">
                <a:ea typeface="+mn-lt"/>
                <a:cs typeface="+mn-lt"/>
              </a:rPr>
              <a:t>, and Georgios </a:t>
            </a:r>
            <a:r>
              <a:rPr lang="en-US" dirty="0" err="1">
                <a:ea typeface="+mn-lt"/>
                <a:cs typeface="+mn-lt"/>
              </a:rPr>
              <a:t>Paliouras</a:t>
            </a:r>
            <a:r>
              <a:rPr lang="en-US" dirty="0">
                <a:ea typeface="+mn-lt"/>
                <a:cs typeface="+mn-lt"/>
              </a:rPr>
              <a:t>. "Spam filtering with naive bayes-which naive bayes?." In </a:t>
            </a:r>
            <a:r>
              <a:rPr lang="en-US" i="1" dirty="0">
                <a:ea typeface="+mn-lt"/>
                <a:cs typeface="+mn-lt"/>
              </a:rPr>
              <a:t>CEAS</a:t>
            </a:r>
            <a:r>
              <a:rPr lang="en-US" dirty="0">
                <a:ea typeface="+mn-lt"/>
                <a:cs typeface="+mn-lt"/>
              </a:rPr>
              <a:t>, vol. 17, pp. 28-69. 2006.</a:t>
            </a:r>
            <a:r>
              <a:rPr lang="en-US" dirty="0">
                <a:cs typeface="Calibri"/>
              </a:rPr>
              <a:t> 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93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7202654" y="5289452"/>
            <a:ext cx="3826412" cy="1026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7" y="2391507"/>
            <a:ext cx="5635822" cy="39765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4408" y="1258509"/>
            <a:ext cx="519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Binary Classification Task (T): 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510213" y="1741488"/>
          <a:ext cx="19097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25" name="Equation" r:id="rId4" imgW="901440" imgH="419040" progId="Equation.3">
                  <p:embed/>
                </p:oleObj>
              </mc:Choice>
              <mc:Fallback>
                <p:oleObj name="Equation" r:id="rId4" imgW="901440" imgH="419040" progId="Equation.3">
                  <p:embed/>
                  <p:pic>
                    <p:nvPicPr>
                      <p:cNvPr id="109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1741488"/>
                        <a:ext cx="1909762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56740" y="1111335"/>
            <a:ext cx="232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“</a:t>
            </a:r>
            <a:r>
              <a:rPr lang="en-US" sz="2400" err="1"/>
              <a:t>Logits</a:t>
            </a:r>
            <a:r>
              <a:rPr lang="en-US" sz="2400"/>
              <a:t>” Function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6239016" y="1751420"/>
            <a:ext cx="309503" cy="70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42779" y="1966299"/>
            <a:ext cx="10515600" cy="4351338"/>
          </a:xfrm>
        </p:spPr>
        <p:txBody>
          <a:bodyPr/>
          <a:lstStyle/>
          <a:p>
            <a:r>
              <a:rPr lang="en-US"/>
              <a:t>Consider the following function:</a:t>
            </a:r>
          </a:p>
        </p:txBody>
      </p:sp>
      <p:sp>
        <p:nvSpPr>
          <p:cNvPr id="18" name="Oval 17"/>
          <p:cNvSpPr/>
          <p:nvPr/>
        </p:nvSpPr>
        <p:spPr>
          <a:xfrm>
            <a:off x="5444197" y="1800647"/>
            <a:ext cx="2293033" cy="78780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93367" y="623199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/>
              <a:t>x</a:t>
            </a:r>
          </a:p>
        </p:txBody>
      </p:sp>
      <p:sp>
        <p:nvSpPr>
          <p:cNvPr id="21" name="Content Placeholder 15"/>
          <p:cNvSpPr txBox="1">
            <a:spLocks/>
          </p:cNvSpPr>
          <p:nvPr/>
        </p:nvSpPr>
        <p:spPr>
          <a:xfrm>
            <a:off x="6344538" y="2751745"/>
            <a:ext cx="5189807" cy="303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/>
              <a:t>What is the range of </a:t>
            </a:r>
            <a:r>
              <a:rPr lang="en-US" sz="2800" i="1"/>
              <a:t>g</a:t>
            </a:r>
            <a:r>
              <a:rPr lang="en-US" sz="280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/>
              <a:t>Logistic Regression: </a:t>
            </a:r>
            <a:r>
              <a:rPr lang="en-US" sz="2800">
                <a:solidFill>
                  <a:srgbClr val="C00000"/>
                </a:solidFill>
              </a:rPr>
              <a:t>fit </a:t>
            </a:r>
            <a:r>
              <a:rPr lang="en-US" sz="2800" err="1">
                <a:solidFill>
                  <a:srgbClr val="C00000"/>
                </a:solidFill>
              </a:rPr>
              <a:t>logits</a:t>
            </a:r>
            <a:r>
              <a:rPr lang="en-US" sz="2800">
                <a:solidFill>
                  <a:srgbClr val="C00000"/>
                </a:solidFill>
              </a:rPr>
              <a:t> function using a linear model!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i="1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7751298" y="3360738"/>
          <a:ext cx="2372190" cy="65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26" name="Equation" r:id="rId6" imgW="736560" imgH="203040" progId="Equation.3">
                  <p:embed/>
                </p:oleObj>
              </mc:Choice>
              <mc:Fallback>
                <p:oleObj name="Equation" r:id="rId6" imgW="736560" imgH="203040" progId="Equation.3">
                  <p:embed/>
                  <p:pic>
                    <p:nvPicPr>
                      <p:cNvPr id="111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298" y="3360738"/>
                        <a:ext cx="2372190" cy="65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0" y="406322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/>
              <a:t>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209840" y="2968283"/>
            <a:ext cx="450166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207495" y="3387970"/>
            <a:ext cx="450166" cy="15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7800" y="2743199"/>
            <a:ext cx="185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Ground-truth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7657" y="3162885"/>
            <a:ext cx="1515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Linear fit</a:t>
            </a:r>
            <a:r>
              <a:rPr lang="en-US" sz="2400" baseline="30000"/>
              <a:t>*</a:t>
            </a:r>
            <a:r>
              <a:rPr lang="en-US" sz="2400"/>
              <a:t> </a:t>
            </a: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7242046" y="5298880"/>
          <a:ext cx="3783080" cy="103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27" name="Equation" r:id="rId8" imgW="1536480" imgH="419040" progId="Equation.3">
                  <p:embed/>
                </p:oleObj>
              </mc:Choice>
              <mc:Fallback>
                <p:oleObj name="Equation" r:id="rId8" imgW="1536480" imgH="419040" progId="Equation.3">
                  <p:embed/>
                  <p:pic>
                    <p:nvPicPr>
                      <p:cNvPr id="111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046" y="5298880"/>
                        <a:ext cx="3783080" cy="1031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96948" y="6527409"/>
            <a:ext cx="922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the linear fit is illustrative only. How to determine the best linear fit will be discussed next!</a:t>
            </a:r>
          </a:p>
        </p:txBody>
      </p:sp>
    </p:spTree>
    <p:extLst>
      <p:ext uri="{BB962C8B-B14F-4D97-AF65-F5344CB8AC3E}">
        <p14:creationId xmlns:p14="http://schemas.microsoft.com/office/powerpoint/2010/main" val="147813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814737" y="1364566"/>
            <a:ext cx="3826412" cy="1026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69389" y="2700996"/>
            <a:ext cx="10515600" cy="1548689"/>
          </a:xfrm>
        </p:spPr>
        <p:txBody>
          <a:bodyPr/>
          <a:lstStyle/>
          <a:p>
            <a:r>
              <a:rPr lang="en-US"/>
              <a:t>What is Pr{Decision=</a:t>
            </a:r>
            <a:r>
              <a:rPr lang="en-US" err="1"/>
              <a:t>Reject|Score</a:t>
            </a:r>
            <a:r>
              <a:rPr lang="en-US"/>
              <a:t>}</a:t>
            </a:r>
          </a:p>
          <a:p>
            <a:endParaRPr lang="en-US"/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1854129" y="1373994"/>
          <a:ext cx="3783080" cy="1031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1" name="Equation" r:id="rId3" imgW="1536480" imgH="419040" progId="Equation.3">
                  <p:embed/>
                </p:oleObj>
              </mc:Choice>
              <mc:Fallback>
                <p:oleObj name="Equation" r:id="rId3" imgW="1536480" imgH="419040" progId="Equation.3">
                  <p:embed/>
                  <p:pic>
                    <p:nvPicPr>
                      <p:cNvPr id="111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129" y="1373994"/>
                        <a:ext cx="3783080" cy="10315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6879104" y="1305948"/>
            <a:ext cx="2560320" cy="1026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6910439" y="1346369"/>
          <a:ext cx="24701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2" name="Equation" r:id="rId5" imgW="1002960" imgH="393480" progId="Equation.3">
                  <p:embed/>
                </p:oleObj>
              </mc:Choice>
              <mc:Fallback>
                <p:oleObj name="Equation" r:id="rId5" imgW="1002960" imgH="393480" progId="Equation.3">
                  <p:embed/>
                  <p:pic>
                    <p:nvPicPr>
                      <p:cNvPr id="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439" y="1346369"/>
                        <a:ext cx="24701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ight Arrow 32"/>
          <p:cNvSpPr/>
          <p:nvPr/>
        </p:nvSpPr>
        <p:spPr>
          <a:xfrm>
            <a:off x="5838109" y="1688123"/>
            <a:ext cx="787791" cy="379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850968" y="548627"/>
            <a:ext cx="360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Pr{Decision=</a:t>
            </a:r>
            <a:r>
              <a:rPr lang="en-US" sz="2400" err="1"/>
              <a:t>Accept|Score</a:t>
            </a:r>
            <a:r>
              <a:rPr lang="en-US" sz="2400"/>
              <a:t>}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574269" y="1048036"/>
            <a:ext cx="309503" cy="703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69653" y="3315310"/>
            <a:ext cx="3167578" cy="11863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4761963" y="3366823"/>
          <a:ext cx="29400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3" name="Equation" r:id="rId7" imgW="1193760" imgH="419040" progId="Equation.3">
                  <p:embed/>
                </p:oleObj>
              </mc:Choice>
              <mc:Fallback>
                <p:oleObj name="Equation" r:id="rId7" imgW="1193760" imgH="419040" progId="Equation.3">
                  <p:embed/>
                  <p:pic>
                    <p:nvPicPr>
                      <p:cNvPr id="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963" y="3366823"/>
                        <a:ext cx="294005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152357" y="4979963"/>
            <a:ext cx="8560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How do we find the model parameters 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baseline="-25000"/>
              <a:t>1</a:t>
            </a:r>
            <a:r>
              <a:rPr lang="en-US" sz="3200"/>
              <a:t> and 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baseline="-25000"/>
              <a:t>0</a:t>
            </a:r>
            <a:r>
              <a:rPr lang="en-US" sz="320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97612" y="4867422"/>
            <a:ext cx="8721970" cy="8018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4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 txBox="1">
            <a:spLocks/>
          </p:cNvSpPr>
          <p:nvPr/>
        </p:nvSpPr>
        <p:spPr>
          <a:xfrm>
            <a:off x="275487" y="1291033"/>
            <a:ext cx="1191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use an approach referred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as 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Likelihood Estimation 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(MLE)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Let’s assume that the model(i.e., </a:t>
            </a:r>
            <a:r>
              <a:rPr lang="en-US" sz="2800" i="1">
                <a:latin typeface="Symbol" pitchFamily="18" charset="2"/>
              </a:rPr>
              <a:t>b</a:t>
            </a:r>
            <a:r>
              <a:rPr lang="en-US" sz="2800" baseline="-25000"/>
              <a:t>1</a:t>
            </a:r>
            <a:r>
              <a:rPr lang="en-US" sz="2800"/>
              <a:t> and </a:t>
            </a:r>
            <a:r>
              <a:rPr lang="en-US" sz="2800" i="1">
                <a:latin typeface="Symbol" pitchFamily="18" charset="2"/>
              </a:rPr>
              <a:t>b</a:t>
            </a:r>
            <a:r>
              <a:rPr lang="en-US" sz="2800" baseline="-25000"/>
              <a:t>0</a:t>
            </a:r>
            <a:r>
              <a:rPr lang="en-US" sz="2800"/>
              <a:t>) is magically known. Consider the training dataset below. What is the likelihood that the dataset came from our model?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Model Estimation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4389119" y="3176493"/>
          <a:ext cx="7481150" cy="90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3" name="Equation" r:id="rId3" imgW="3466800" imgH="419040" progId="Equation.3">
                  <p:embed/>
                </p:oleObj>
              </mc:Choice>
              <mc:Fallback>
                <p:oleObj name="Equation" r:id="rId3" imgW="3466800" imgH="419040" progId="Equation.3">
                  <p:embed/>
                  <p:pic>
                    <p:nvPicPr>
                      <p:cNvPr id="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119" y="3176493"/>
                        <a:ext cx="7481150" cy="90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591038" y="3190231"/>
          <a:ext cx="3446391" cy="34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1637445" y="3782663"/>
          <a:ext cx="938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4" name="Equation" r:id="rId5" imgW="380880" imgH="215640" progId="Equation.3">
                  <p:embed/>
                </p:oleObj>
              </mc:Choice>
              <mc:Fallback>
                <p:oleObj name="Equation" r:id="rId5" imgW="380880" imgH="215640" progId="Equation.3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445" y="3782663"/>
                        <a:ext cx="9382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968749" y="3780684"/>
          <a:ext cx="10001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5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113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49" y="3780684"/>
                        <a:ext cx="10001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590675" y="4342782"/>
          <a:ext cx="1000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6" name="Equation" r:id="rId9" imgW="406080" imgH="215640" progId="Equation.3">
                  <p:embed/>
                </p:oleObj>
              </mc:Choice>
              <mc:Fallback>
                <p:oleObj name="Equation" r:id="rId9" imgW="406080" imgH="215640" progId="Equation.3">
                  <p:embed/>
                  <p:pic>
                    <p:nvPicPr>
                      <p:cNvPr id="113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342782"/>
                        <a:ext cx="100012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2970213" y="4341194"/>
          <a:ext cx="966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7" name="Equation" r:id="rId11" imgW="393480" imgH="215640" progId="Equation.3">
                  <p:embed/>
                </p:oleObj>
              </mc:Choice>
              <mc:Fallback>
                <p:oleObj name="Equation" r:id="rId11" imgW="393480" imgH="215640" progId="Equation.3">
                  <p:embed/>
                  <p:pic>
                    <p:nvPicPr>
                      <p:cNvPr id="1136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341194"/>
                        <a:ext cx="96678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1528763" y="6068394"/>
          <a:ext cx="10937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8" name="Equation" r:id="rId13" imgW="444240" imgH="228600" progId="Equation.3">
                  <p:embed/>
                </p:oleObj>
              </mc:Choice>
              <mc:Fallback>
                <p:oleObj name="Equation" r:id="rId13" imgW="444240" imgH="228600" progId="Equation.3">
                  <p:embed/>
                  <p:pic>
                    <p:nvPicPr>
                      <p:cNvPr id="113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068394"/>
                        <a:ext cx="109378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2924175" y="6066807"/>
          <a:ext cx="1028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59" name="Equation" r:id="rId15" imgW="419040" imgH="228600" progId="Equation.3">
                  <p:embed/>
                </p:oleObj>
              </mc:Choice>
              <mc:Fallback>
                <p:oleObj name="Equation" r:id="rId15" imgW="419040" imgH="228600" progId="Equation.3">
                  <p:embed/>
                  <p:pic>
                    <p:nvPicPr>
                      <p:cNvPr id="11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6066807"/>
                        <a:ext cx="10287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10800000" flipV="1">
            <a:off x="3938954" y="3964762"/>
            <a:ext cx="4035114" cy="790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3938955" y="3896769"/>
            <a:ext cx="2194589" cy="351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4009293" y="4089027"/>
            <a:ext cx="6171059" cy="2353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1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 txBox="1">
            <a:spLocks/>
          </p:cNvSpPr>
          <p:nvPr/>
        </p:nvSpPr>
        <p:spPr>
          <a:xfrm>
            <a:off x="275487" y="1291033"/>
            <a:ext cx="1191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use an approach referred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as 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Likelihood Estimation 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(MLE)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Let’s assume that the model(i.e., </a:t>
            </a:r>
            <a:r>
              <a:rPr lang="en-US" sz="2800" i="1">
                <a:latin typeface="Symbol" pitchFamily="18" charset="2"/>
              </a:rPr>
              <a:t>b</a:t>
            </a:r>
            <a:r>
              <a:rPr lang="en-US" sz="2800" baseline="-25000"/>
              <a:t>1</a:t>
            </a:r>
            <a:r>
              <a:rPr lang="en-US" sz="2800"/>
              <a:t> and </a:t>
            </a:r>
            <a:r>
              <a:rPr lang="en-US" sz="2800" i="1">
                <a:latin typeface="Symbol" pitchFamily="18" charset="2"/>
              </a:rPr>
              <a:t>b</a:t>
            </a:r>
            <a:r>
              <a:rPr lang="en-US" sz="2800" baseline="-25000"/>
              <a:t>0</a:t>
            </a:r>
            <a:r>
              <a:rPr lang="en-US" sz="2800"/>
              <a:t>) is magically known. Consider the training dataset below. What is the likelihood that the dataset came from our model?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Model Estimation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4511675" y="3176588"/>
          <a:ext cx="72342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9" name="Equation" r:id="rId3" imgW="3352680" imgH="419040" progId="Equation.3">
                  <p:embed/>
                </p:oleObj>
              </mc:Choice>
              <mc:Fallback>
                <p:oleObj name="Equation" r:id="rId3" imgW="3352680" imgH="419040" progId="Equation.3">
                  <p:embed/>
                  <p:pic>
                    <p:nvPicPr>
                      <p:cNvPr id="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176588"/>
                        <a:ext cx="7234238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591038" y="3190231"/>
          <a:ext cx="3446391" cy="34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1637445" y="3782663"/>
          <a:ext cx="938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0" name="Equation" r:id="rId5" imgW="380880" imgH="215640" progId="Equation.3">
                  <p:embed/>
                </p:oleObj>
              </mc:Choice>
              <mc:Fallback>
                <p:oleObj name="Equation" r:id="rId5" imgW="380880" imgH="215640" progId="Equation.3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445" y="3782663"/>
                        <a:ext cx="9382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968749" y="3780684"/>
          <a:ext cx="10001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1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113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49" y="3780684"/>
                        <a:ext cx="10001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590675" y="4342782"/>
          <a:ext cx="1000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2" name="Equation" r:id="rId9" imgW="406080" imgH="215640" progId="Equation.3">
                  <p:embed/>
                </p:oleObj>
              </mc:Choice>
              <mc:Fallback>
                <p:oleObj name="Equation" r:id="rId9" imgW="406080" imgH="215640" progId="Equation.3">
                  <p:embed/>
                  <p:pic>
                    <p:nvPicPr>
                      <p:cNvPr id="113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342782"/>
                        <a:ext cx="100012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2970213" y="4341194"/>
          <a:ext cx="966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3" name="Equation" r:id="rId11" imgW="393480" imgH="215640" progId="Equation.3">
                  <p:embed/>
                </p:oleObj>
              </mc:Choice>
              <mc:Fallback>
                <p:oleObj name="Equation" r:id="rId11" imgW="393480" imgH="215640" progId="Equation.3">
                  <p:embed/>
                  <p:pic>
                    <p:nvPicPr>
                      <p:cNvPr id="1136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341194"/>
                        <a:ext cx="96678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1528763" y="6068394"/>
          <a:ext cx="10937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4" name="Equation" r:id="rId13" imgW="444240" imgH="228600" progId="Equation.3">
                  <p:embed/>
                </p:oleObj>
              </mc:Choice>
              <mc:Fallback>
                <p:oleObj name="Equation" r:id="rId13" imgW="444240" imgH="228600" progId="Equation.3">
                  <p:embed/>
                  <p:pic>
                    <p:nvPicPr>
                      <p:cNvPr id="113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068394"/>
                        <a:ext cx="109378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2924175" y="6066807"/>
          <a:ext cx="1028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5" name="Equation" r:id="rId15" imgW="419040" imgH="228600" progId="Equation.3">
                  <p:embed/>
                </p:oleObj>
              </mc:Choice>
              <mc:Fallback>
                <p:oleObj name="Equation" r:id="rId15" imgW="419040" imgH="228600" progId="Equation.3">
                  <p:embed/>
                  <p:pic>
                    <p:nvPicPr>
                      <p:cNvPr id="11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6066807"/>
                        <a:ext cx="10287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rot="10800000" flipV="1">
            <a:off x="3938954" y="3964762"/>
            <a:ext cx="4035114" cy="7901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3938955" y="3896769"/>
            <a:ext cx="2194589" cy="351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4009293" y="4089027"/>
            <a:ext cx="6171059" cy="23539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3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 txBox="1">
            <a:spLocks/>
          </p:cNvSpPr>
          <p:nvPr/>
        </p:nvSpPr>
        <p:spPr>
          <a:xfrm>
            <a:off x="275487" y="1291033"/>
            <a:ext cx="1191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use an approach referred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as 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Likelihood Estimation 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(MLE)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/>
              <a:t>Let’s assume that the model(i.e., </a:t>
            </a:r>
            <a:r>
              <a:rPr lang="en-US" sz="2800" i="1">
                <a:latin typeface="Symbol" pitchFamily="18" charset="2"/>
              </a:rPr>
              <a:t>b</a:t>
            </a:r>
            <a:r>
              <a:rPr lang="en-US" sz="2800" baseline="-25000"/>
              <a:t>1</a:t>
            </a:r>
            <a:r>
              <a:rPr lang="en-US" sz="2800"/>
              <a:t> and </a:t>
            </a:r>
            <a:r>
              <a:rPr lang="en-US" sz="2800" i="1">
                <a:latin typeface="Symbol" pitchFamily="18" charset="2"/>
              </a:rPr>
              <a:t>b</a:t>
            </a:r>
            <a:r>
              <a:rPr lang="en-US" sz="2800" baseline="-25000"/>
              <a:t>0</a:t>
            </a:r>
            <a:r>
              <a:rPr lang="en-US" sz="2800"/>
              <a:t>) is magically known. Consider the training dataset below. What is the likelihood that the dataset came from our model?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/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336" y="121727"/>
            <a:ext cx="10515600" cy="1325563"/>
          </a:xfrm>
        </p:spPr>
        <p:txBody>
          <a:bodyPr/>
          <a:lstStyle/>
          <a:p>
            <a:r>
              <a:rPr lang="en-US"/>
              <a:t>Model Estimation</a:t>
            </a:r>
          </a:p>
        </p:txBody>
      </p:sp>
      <p:sp>
        <p:nvSpPr>
          <p:cNvPr id="6" name="AutoShape 2" descr="Image result for MNIST Dig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4529800" y="2827593"/>
          <a:ext cx="7559450" cy="675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3" name="Equation" r:id="rId3" imgW="4686120" imgH="419040" progId="Equation.3">
                  <p:embed/>
                </p:oleObj>
              </mc:Choice>
              <mc:Fallback>
                <p:oleObj name="Equation" r:id="rId3" imgW="4686120" imgH="419040" progId="Equation.3">
                  <p:embed/>
                  <p:pic>
                    <p:nvPicPr>
                      <p:cNvPr id="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800" y="2827593"/>
                        <a:ext cx="7559450" cy="675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591038" y="3190231"/>
          <a:ext cx="3446391" cy="344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96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1637445" y="3782663"/>
          <a:ext cx="938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4" name="Equation" r:id="rId5" imgW="380880" imgH="215640" progId="Equation.3">
                  <p:embed/>
                </p:oleObj>
              </mc:Choice>
              <mc:Fallback>
                <p:oleObj name="Equation" r:id="rId5" imgW="380880" imgH="215640" progId="Equation.3">
                  <p:embed/>
                  <p:pic>
                    <p:nvPicPr>
                      <p:cNvPr id="1136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445" y="3782663"/>
                        <a:ext cx="9382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2968749" y="3780684"/>
          <a:ext cx="10001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5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113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749" y="3780684"/>
                        <a:ext cx="10001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590675" y="4342782"/>
          <a:ext cx="10001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6" name="Equation" r:id="rId9" imgW="406080" imgH="215640" progId="Equation.3">
                  <p:embed/>
                </p:oleObj>
              </mc:Choice>
              <mc:Fallback>
                <p:oleObj name="Equation" r:id="rId9" imgW="406080" imgH="215640" progId="Equation.3">
                  <p:embed/>
                  <p:pic>
                    <p:nvPicPr>
                      <p:cNvPr id="113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342782"/>
                        <a:ext cx="100012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2970213" y="4341194"/>
          <a:ext cx="9667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7" name="Equation" r:id="rId11" imgW="393480" imgH="215640" progId="Equation.3">
                  <p:embed/>
                </p:oleObj>
              </mc:Choice>
              <mc:Fallback>
                <p:oleObj name="Equation" r:id="rId11" imgW="393480" imgH="215640" progId="Equation.3">
                  <p:embed/>
                  <p:pic>
                    <p:nvPicPr>
                      <p:cNvPr id="1136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341194"/>
                        <a:ext cx="966787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1528763" y="6068394"/>
          <a:ext cx="10937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8" name="Equation" r:id="rId13" imgW="444240" imgH="228600" progId="Equation.3">
                  <p:embed/>
                </p:oleObj>
              </mc:Choice>
              <mc:Fallback>
                <p:oleObj name="Equation" r:id="rId13" imgW="444240" imgH="228600" progId="Equation.3">
                  <p:embed/>
                  <p:pic>
                    <p:nvPicPr>
                      <p:cNvPr id="113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6068394"/>
                        <a:ext cx="109378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2924175" y="6066807"/>
          <a:ext cx="10287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99" name="Equation" r:id="rId15" imgW="419040" imgH="228600" progId="Equation.3">
                  <p:embed/>
                </p:oleObj>
              </mc:Choice>
              <mc:Fallback>
                <p:oleObj name="Equation" r:id="rId15" imgW="419040" imgH="228600" progId="Equation.3">
                  <p:embed/>
                  <p:pic>
                    <p:nvPicPr>
                      <p:cNvPr id="1136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6066807"/>
                        <a:ext cx="10287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4403195" y="2729101"/>
            <a:ext cx="2110153" cy="8300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5268388" y="3566179"/>
            <a:ext cx="506363" cy="1547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4822194" y="3892193"/>
          <a:ext cx="1444952" cy="553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00" name="Equation" r:id="rId17" imgW="596880" imgH="228600" progId="Equation.3">
                  <p:embed/>
                </p:oleObj>
              </mc:Choice>
              <mc:Fallback>
                <p:oleObj name="Equation" r:id="rId17" imgW="596880" imgH="228600" progId="Equation.3">
                  <p:embed/>
                  <p:pic>
                    <p:nvPicPr>
                      <p:cNvPr id="1157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194" y="3892193"/>
                        <a:ext cx="1444952" cy="553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16398" y="3924871"/>
            <a:ext cx="456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Function of model parameters only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33249" y="4600127"/>
            <a:ext cx="5273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Find 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baseline="-25000"/>
              <a:t>1</a:t>
            </a:r>
            <a:r>
              <a:rPr lang="en-US" sz="3200"/>
              <a:t> and </a:t>
            </a:r>
            <a:r>
              <a:rPr lang="en-US" sz="3200" i="1">
                <a:latin typeface="Symbol" pitchFamily="18" charset="2"/>
              </a:rPr>
              <a:t>b</a:t>
            </a:r>
            <a:r>
              <a:rPr lang="en-US" sz="3200" baseline="-25000"/>
              <a:t>0</a:t>
            </a:r>
            <a:r>
              <a:rPr lang="en-US" sz="3200"/>
              <a:t> that maximize g</a:t>
            </a:r>
          </a:p>
          <a:p>
            <a:pPr algn="ctr"/>
            <a:r>
              <a:rPr lang="en-US" sz="3200"/>
              <a:t>(or minimize the “loss” –g)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61357" y="4487586"/>
            <a:ext cx="5289452" cy="12379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5900616" y="6028006"/>
          <a:ext cx="3841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01" name="Equation" r:id="rId19" imgW="1587240" imgH="228600" progId="Equation.3">
                  <p:embed/>
                </p:oleObj>
              </mc:Choice>
              <mc:Fallback>
                <p:oleObj name="Equation" r:id="rId19" imgW="1587240" imgH="228600" progId="Equation.3">
                  <p:embed/>
                  <p:pic>
                    <p:nvPicPr>
                      <p:cNvPr id="1157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616" y="6028006"/>
                        <a:ext cx="38417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15265</TotalTime>
  <Words>745</Words>
  <Application>Microsoft Office PowerPoint</Application>
  <PresentationFormat>Widescreen</PresentationFormat>
  <Paragraphs>185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Lecture 2: ML Basics + Spam Filtering</vt:lpstr>
      <vt:lpstr>Classification</vt:lpstr>
      <vt:lpstr>Binary Classification</vt:lpstr>
      <vt:lpstr>Logistic Regression</vt:lpstr>
      <vt:lpstr>Logistic Regression</vt:lpstr>
      <vt:lpstr>Logistic Regression</vt:lpstr>
      <vt:lpstr>Model Estimation</vt:lpstr>
      <vt:lpstr>Model Estimation</vt:lpstr>
      <vt:lpstr>Model Estimation</vt:lpstr>
      <vt:lpstr>We Won’t Worry About How </vt:lpstr>
      <vt:lpstr>Logistic Regression: Multi-Variate Case</vt:lpstr>
      <vt:lpstr>LR on Spam Database: Results</vt:lpstr>
      <vt:lpstr>Which Features Matter?</vt:lpstr>
      <vt:lpstr>Feature Selection</vt:lpstr>
      <vt:lpstr>Regularization</vt:lpstr>
      <vt:lpstr>Regularization In Practice</vt:lpstr>
      <vt:lpstr>LASSO and Ridge Regularization</vt:lpstr>
      <vt:lpstr>Regularization for Spam Classification</vt:lpstr>
      <vt:lpstr>Impact of C</vt:lpstr>
      <vt:lpstr>Errors in Binary Classification</vt:lpstr>
      <vt:lpstr>Hard Decisions</vt:lpstr>
      <vt:lpstr>ROC Curve</vt:lpstr>
      <vt:lpstr>Linear Classifiers</vt:lpstr>
      <vt:lpstr>Linear Separability</vt:lpstr>
      <vt:lpstr>Support Vector Machines (SVMs)</vt:lpstr>
      <vt:lpstr>SVMs: Maximize Margin</vt:lpstr>
      <vt:lpstr>SVMs: Optimization</vt:lpstr>
      <vt:lpstr>SVMs: Non-linearly Separable</vt:lpstr>
      <vt:lpstr>SVMs: Putting it All Together</vt:lpstr>
      <vt:lpstr>Relation to Logistic Regression</vt:lpstr>
      <vt:lpstr>Illustrating Effect of C</vt:lpstr>
      <vt:lpstr>Transform Problem</vt:lpstr>
      <vt:lpstr>Kernel Trick</vt:lpstr>
      <vt:lpstr>Understanding the Kernel</vt:lpstr>
      <vt:lpstr>Possible Kernels</vt:lpstr>
      <vt:lpstr>Spam Detection: Features</vt:lpstr>
      <vt:lpstr>Naiive Bayes for Spam Filtering</vt:lpstr>
      <vt:lpstr>Naiive Bayes for Spam Filtering</vt:lpstr>
      <vt:lpstr>Naiive Bayes for Spam Filtering</vt:lpstr>
      <vt:lpstr>Laplacian Smoothing</vt:lpstr>
      <vt:lpstr>Naiive Bayes for Spam Filtering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Machine Learning Basics</dc:title>
  <dc:creator>siddharth garg</dc:creator>
  <cp:lastModifiedBy>Siddharth Garg</cp:lastModifiedBy>
  <cp:revision>594</cp:revision>
  <dcterms:created xsi:type="dcterms:W3CDTF">2018-01-22T09:49:53Z</dcterms:created>
  <dcterms:modified xsi:type="dcterms:W3CDTF">2020-09-10T19:44:58Z</dcterms:modified>
</cp:coreProperties>
</file>