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2" r:id="rId14"/>
    <p:sldId id="371" r:id="rId15"/>
    <p:sldId id="373" r:id="rId16"/>
    <p:sldId id="374" r:id="rId17"/>
    <p:sldId id="376" r:id="rId18"/>
    <p:sldId id="375" r:id="rId19"/>
    <p:sldId id="377" r:id="rId20"/>
    <p:sldId id="378" r:id="rId21"/>
    <p:sldId id="379" r:id="rId22"/>
    <p:sldId id="380" r:id="rId23"/>
    <p:sldId id="381" r:id="rId24"/>
    <p:sldId id="382" r:id="rId25"/>
    <p:sldId id="404" r:id="rId26"/>
    <p:sldId id="403" r:id="rId27"/>
    <p:sldId id="402" r:id="rId28"/>
    <p:sldId id="401" r:id="rId29"/>
    <p:sldId id="400" r:id="rId30"/>
    <p:sldId id="399" r:id="rId31"/>
    <p:sldId id="398" r:id="rId32"/>
    <p:sldId id="397" r:id="rId33"/>
    <p:sldId id="396" r:id="rId34"/>
    <p:sldId id="395" r:id="rId35"/>
    <p:sldId id="394" r:id="rId36"/>
    <p:sldId id="393" r:id="rId37"/>
    <p:sldId id="392" r:id="rId38"/>
    <p:sldId id="391" r:id="rId39"/>
    <p:sldId id="390" r:id="rId40"/>
    <p:sldId id="389" r:id="rId41"/>
    <p:sldId id="388" r:id="rId42"/>
    <p:sldId id="387" r:id="rId43"/>
    <p:sldId id="386" r:id="rId44"/>
    <p:sldId id="385" r:id="rId45"/>
    <p:sldId id="384" r:id="rId46"/>
    <p:sldId id="3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F6A77-38BC-46A8-E3AB-C5611D581775}" v="6" dt="2020-09-11T00:07:39.355"/>
    <p1510:client id="{85741B33-C3B1-4155-2D69-7797B76DB8D2}" v="22" dt="2020-09-11T00:05:59.587"/>
    <p1510:client id="{91F15112-D737-4C37-AA6F-C8089EC39290}" v="63" dt="2021-09-16T19:57:19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garg" userId="15324f69821a311f" providerId="Windows Live" clId="Web-{064F6A77-38BC-46A8-E3AB-C5611D581775}"/>
    <pc:docChg chg="modSld">
      <pc:chgData name="siddharth garg" userId="15324f69821a311f" providerId="Windows Live" clId="Web-{064F6A77-38BC-46A8-E3AB-C5611D581775}" dt="2020-09-11T00:07:39.011" v="4" actId="20577"/>
      <pc:docMkLst>
        <pc:docMk/>
      </pc:docMkLst>
      <pc:sldChg chg="modSp">
        <pc:chgData name="siddharth garg" userId="15324f69821a311f" providerId="Windows Live" clId="Web-{064F6A77-38BC-46A8-E3AB-C5611D581775}" dt="2020-09-11T00:07:37.339" v="2" actId="20577"/>
        <pc:sldMkLst>
          <pc:docMk/>
          <pc:sldMk cId="2546386836" sldId="256"/>
        </pc:sldMkLst>
        <pc:spChg chg="mod">
          <ac:chgData name="siddharth garg" userId="15324f69821a311f" providerId="Windows Live" clId="Web-{064F6A77-38BC-46A8-E3AB-C5611D581775}" dt="2020-09-11T00:07:37.339" v="2" actId="20577"/>
          <ac:spMkLst>
            <pc:docMk/>
            <pc:sldMk cId="2546386836" sldId="256"/>
            <ac:spMk id="2" creationId="{00000000-0000-0000-0000-000000000000}"/>
          </ac:spMkLst>
        </pc:spChg>
      </pc:sldChg>
    </pc:docChg>
  </pc:docChgLst>
  <pc:docChgLst>
    <pc:chgData name="siddharth garg" userId="15324f69821a311f" providerId="Windows Live" clId="Web-{91F15112-D737-4C37-AA6F-C8089EC39290}"/>
    <pc:docChg chg="modSld">
      <pc:chgData name="siddharth garg" userId="15324f69821a311f" providerId="Windows Live" clId="Web-{91F15112-D737-4C37-AA6F-C8089EC39290}" dt="2021-09-16T19:57:19.508" v="32" actId="1076"/>
      <pc:docMkLst>
        <pc:docMk/>
      </pc:docMkLst>
      <pc:sldChg chg="addSp delSp modSp">
        <pc:chgData name="siddharth garg" userId="15324f69821a311f" providerId="Windows Live" clId="Web-{91F15112-D737-4C37-AA6F-C8089EC39290}" dt="2021-09-16T19:33:14.313" v="17"/>
        <pc:sldMkLst>
          <pc:docMk/>
          <pc:sldMk cId="0" sldId="373"/>
        </pc:sldMkLst>
        <pc:spChg chg="add del">
          <ac:chgData name="siddharth garg" userId="15324f69821a311f" providerId="Windows Live" clId="Web-{91F15112-D737-4C37-AA6F-C8089EC39290}" dt="2021-09-16T19:33:14.313" v="17"/>
          <ac:spMkLst>
            <pc:docMk/>
            <pc:sldMk cId="0" sldId="373"/>
            <ac:spMk id="3" creationId="{930F600D-6F37-41DD-87BF-1D4B75973A10}"/>
          </ac:spMkLst>
        </pc:spChg>
        <pc:spChg chg="add mod">
          <ac:chgData name="siddharth garg" userId="15324f69821a311f" providerId="Windows Live" clId="Web-{91F15112-D737-4C37-AA6F-C8089EC39290}" dt="2021-09-16T19:33:05.235" v="16" actId="1076"/>
          <ac:spMkLst>
            <pc:docMk/>
            <pc:sldMk cId="0" sldId="373"/>
            <ac:spMk id="4" creationId="{A3C7F141-3043-41D9-A064-66789485EB7D}"/>
          </ac:spMkLst>
        </pc:spChg>
      </pc:sldChg>
      <pc:sldChg chg="modSp">
        <pc:chgData name="siddharth garg" userId="15324f69821a311f" providerId="Windows Live" clId="Web-{91F15112-D737-4C37-AA6F-C8089EC39290}" dt="2021-09-16T19:39:04.666" v="27" actId="20577"/>
        <pc:sldMkLst>
          <pc:docMk/>
          <pc:sldMk cId="0" sldId="382"/>
        </pc:sldMkLst>
        <pc:spChg chg="mod">
          <ac:chgData name="siddharth garg" userId="15324f69821a311f" providerId="Windows Live" clId="Web-{91F15112-D737-4C37-AA6F-C8089EC39290}" dt="2021-09-16T19:39:04.666" v="27" actId="20577"/>
          <ac:spMkLst>
            <pc:docMk/>
            <pc:sldMk cId="0" sldId="382"/>
            <ac:spMk id="2" creationId="{00000000-0000-0000-0000-000000000000}"/>
          </ac:spMkLst>
        </pc:spChg>
      </pc:sldChg>
      <pc:sldChg chg="modSp">
        <pc:chgData name="siddharth garg" userId="15324f69821a311f" providerId="Windows Live" clId="Web-{91F15112-D737-4C37-AA6F-C8089EC39290}" dt="2021-09-16T19:57:19.508" v="32" actId="1076"/>
        <pc:sldMkLst>
          <pc:docMk/>
          <pc:sldMk cId="1653373418" sldId="391"/>
        </pc:sldMkLst>
        <pc:spChg chg="mod">
          <ac:chgData name="siddharth garg" userId="15324f69821a311f" providerId="Windows Live" clId="Web-{91F15112-D737-4C37-AA6F-C8089EC39290}" dt="2021-09-16T19:57:17.149" v="31" actId="1076"/>
          <ac:spMkLst>
            <pc:docMk/>
            <pc:sldMk cId="1653373418" sldId="391"/>
            <ac:spMk id="13" creationId="{00000000-0000-0000-0000-000000000000}"/>
          </ac:spMkLst>
        </pc:spChg>
        <pc:spChg chg="mod">
          <ac:chgData name="siddharth garg" userId="15324f69821a311f" providerId="Windows Live" clId="Web-{91F15112-D737-4C37-AA6F-C8089EC39290}" dt="2021-09-16T19:57:19.508" v="32" actId="1076"/>
          <ac:spMkLst>
            <pc:docMk/>
            <pc:sldMk cId="1653373418" sldId="391"/>
            <ac:spMk id="16" creationId="{00000000-0000-0000-0000-000000000000}"/>
          </ac:spMkLst>
        </pc:spChg>
      </pc:sldChg>
      <pc:sldChg chg="modSp">
        <pc:chgData name="siddharth garg" userId="15324f69821a311f" providerId="Windows Live" clId="Web-{91F15112-D737-4C37-AA6F-C8089EC39290}" dt="2021-09-16T19:39:40.480" v="29" actId="20577"/>
        <pc:sldMkLst>
          <pc:docMk/>
          <pc:sldMk cId="686194518" sldId="400"/>
        </pc:sldMkLst>
        <pc:spChg chg="mod">
          <ac:chgData name="siddharth garg" userId="15324f69821a311f" providerId="Windows Live" clId="Web-{91F15112-D737-4C37-AA6F-C8089EC39290}" dt="2021-09-16T19:39:40.480" v="29" actId="20577"/>
          <ac:spMkLst>
            <pc:docMk/>
            <pc:sldMk cId="686194518" sldId="400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7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99749-B4A5-4D72-9133-B5FB5A0F5C79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AC3E2-990B-4162-BA6B-0F8EA447F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D858-7B5E-4DE9-91F1-0E442D922AC4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4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8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30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91" y="633925"/>
            <a:ext cx="11251095" cy="2387600"/>
          </a:xfrm>
        </p:spPr>
        <p:txBody>
          <a:bodyPr/>
          <a:lstStyle/>
          <a:p>
            <a:r>
              <a:rPr lang="en-US" dirty="0"/>
              <a:t>Lecture 3: Spam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Garg</a:t>
            </a:r>
          </a:p>
          <a:p>
            <a:r>
              <a:rPr lang="en-US" dirty="0"/>
              <a:t>sg175@nyu.edu</a:t>
            </a:r>
          </a:p>
        </p:txBody>
      </p:sp>
    </p:spTree>
    <p:extLst>
      <p:ext uri="{BB962C8B-B14F-4D97-AF65-F5344CB8AC3E}">
        <p14:creationId xmlns:p14="http://schemas.microsoft.com/office/powerpoint/2010/main" val="25463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Spam Detection: </a:t>
            </a:r>
            <a:r>
              <a:rPr lang="en-US" dirty="0" err="1"/>
              <a:t>Occurences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Recall features used in the UCI Spam database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consider a different representation that is closer to the UCI </a:t>
            </a:r>
            <a:r>
              <a:rPr lang="en-US" dirty="0" err="1"/>
              <a:t>spambase</a:t>
            </a:r>
            <a:r>
              <a:rPr lang="en-US" dirty="0"/>
              <a:t> features: </a:t>
            </a:r>
            <a:r>
              <a:rPr lang="en-US" dirty="0">
                <a:solidFill>
                  <a:srgbClr val="FF0000"/>
                </a:solidFill>
              </a:rPr>
              <a:t>Term Frequencies </a:t>
            </a:r>
            <a:r>
              <a:rPr lang="en-US" dirty="0"/>
              <a:t>(TF)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 # times term </a:t>
            </a:r>
            <a:r>
              <a:rPr lang="en-US" i="1" dirty="0" err="1"/>
              <a:t>i</a:t>
            </a:r>
            <a:r>
              <a:rPr lang="en-US" dirty="0"/>
              <a:t> appears in a document (           )</a:t>
            </a:r>
          </a:p>
          <a:p>
            <a:pPr lvl="1"/>
            <a:r>
              <a:rPr lang="en-US" dirty="0"/>
              <a:t>Each document is represented by x =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), a vector of term frequencies</a:t>
            </a:r>
          </a:p>
          <a:p>
            <a:pPr lvl="1"/>
            <a:r>
              <a:rPr lang="en-US" dirty="0"/>
              <a:t>We will again use a Naïve </a:t>
            </a:r>
            <a:r>
              <a:rPr lang="en-US" dirty="0" err="1"/>
              <a:t>Bayes</a:t>
            </a:r>
            <a:r>
              <a:rPr lang="en-US" dirty="0"/>
              <a:t> approach to classify documents as either spam or legit</a:t>
            </a:r>
          </a:p>
          <a:p>
            <a:pPr lvl="2"/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Multinomial Naïve </a:t>
            </a:r>
            <a:r>
              <a:rPr lang="en-US" b="1" dirty="0" err="1">
                <a:solidFill>
                  <a:srgbClr val="FF0000"/>
                </a:solidFill>
              </a:rPr>
              <a:t>Bayes</a:t>
            </a:r>
            <a:r>
              <a:rPr lang="en-US" dirty="0"/>
              <a:t>”</a:t>
            </a: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017" y="1695083"/>
            <a:ext cx="8936213" cy="41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52207" y="3566330"/>
          <a:ext cx="753501" cy="41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5" name="Equation" r:id="rId4" imgW="419040" imgH="228600" progId="Equation.3">
                  <p:embed/>
                </p:oleObj>
              </mc:Choice>
              <mc:Fallback>
                <p:oleObj name="Equation" r:id="rId4" imgW="4190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207" y="3566330"/>
                        <a:ext cx="753501" cy="411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196313"/>
            <a:ext cx="10515600" cy="1325563"/>
          </a:xfrm>
        </p:spPr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Bayes</a:t>
            </a:r>
            <a:r>
              <a:rPr lang="en-US" dirty="0"/>
              <a:t> Rule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83215" y="1940029"/>
          <a:ext cx="6582101" cy="12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0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15" y="1940029"/>
                        <a:ext cx="6582101" cy="1213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>
            <a:off x="4670475" y="2996418"/>
            <a:ext cx="506437" cy="196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6498" y="3621698"/>
          <a:ext cx="79422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1" name="Equation" r:id="rId5" imgW="2743200" imgH="215640" progId="Equation.3">
                  <p:embed/>
                </p:oleObj>
              </mc:Choice>
              <mc:Fallback>
                <p:oleObj name="Equation" r:id="rId5" imgW="27432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8" y="3621698"/>
                        <a:ext cx="79422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54683" y="3474720"/>
            <a:ext cx="35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Independence assumption shows up again!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1270783" y="4464149"/>
            <a:ext cx="550984" cy="199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57" y="4994031"/>
            <a:ext cx="534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how do we estimate the probability : </a:t>
            </a:r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5486399" y="4929402"/>
          <a:ext cx="2468417" cy="5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22" name="Equation" r:id="rId7" imgW="990360" imgH="215640" progId="Equation.3">
                  <p:embed/>
                </p:oleObj>
              </mc:Choice>
              <mc:Fallback>
                <p:oleObj name="Equation" r:id="rId7" imgW="9903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399" y="4929402"/>
                        <a:ext cx="2468417" cy="5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4375052" y="1871003"/>
            <a:ext cx="2250831" cy="84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9009" y="3542713"/>
            <a:ext cx="2250831" cy="8440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942" y="5725551"/>
            <a:ext cx="106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if there is no document in the training dataset where term 1 occurs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488819" y="3045834"/>
            <a:ext cx="301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</a:t>
            </a:r>
            <a:r>
              <a:rPr lang="en-US" sz="2400" i="1" dirty="0" err="1"/>
              <a:t>i</a:t>
            </a:r>
            <a:r>
              <a:rPr lang="en-US" sz="2400" dirty="0"/>
              <a:t> picked with probability</a:t>
            </a:r>
          </a:p>
        </p:txBody>
      </p:sp>
      <p:pic>
        <p:nvPicPr>
          <p:cNvPr id="184326" name="Picture 6" descr="Image result for s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1809" y="443621"/>
            <a:ext cx="3684905" cy="4012883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91307" y="241512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87104" y="287701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george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35259" y="3367039"/>
            <a:ext cx="56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0711" y="28441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hello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8883" y="194151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wishes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3825" y="344441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2188" y="1360053"/>
            <a:ext cx="4141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Bag containing </a:t>
            </a:r>
            <a:r>
              <a:rPr lang="en-US" sz="3200" i="1" dirty="0"/>
              <a:t>M</a:t>
            </a:r>
            <a:r>
              <a:rPr lang="en-US" sz="3200" dirty="0"/>
              <a:t> terms</a:t>
            </a:r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3021380" y="3229082"/>
          <a:ext cx="69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7" name="Equation" r:id="rId4" imgW="241200" imgH="241200" progId="Equation.3">
                  <p:embed/>
                </p:oleObj>
              </mc:Choice>
              <mc:Fallback>
                <p:oleObj name="Equation" r:id="rId4" imgW="2412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380" y="3229082"/>
                        <a:ext cx="698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1111351" y="5148851"/>
            <a:ext cx="886264" cy="478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75094" y="5160573"/>
            <a:ext cx="829993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54435" y="5172296"/>
            <a:ext cx="829993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882552" y="5071478"/>
            <a:ext cx="829993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196313"/>
            <a:ext cx="10515600" cy="1325563"/>
          </a:xfrm>
        </p:spPr>
        <p:txBody>
          <a:bodyPr/>
          <a:lstStyle/>
          <a:p>
            <a:r>
              <a:rPr lang="en-US" dirty="0"/>
              <a:t>“Bag of Words” 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64405" y="6014115"/>
            <a:ext cx="6598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Spam Email Containing D terms/words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64567" y="51628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56450" y="51745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68598" y="507609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0800000" flipV="1">
            <a:off x="1674055" y="3502854"/>
            <a:ext cx="2841674" cy="1519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979434" y="3784208"/>
          <a:ext cx="1337193" cy="90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8" name="Equation" r:id="rId6" imgW="634680" imgH="431640" progId="Equation.3">
                  <p:embed/>
                </p:oleObj>
              </mc:Choice>
              <mc:Fallback>
                <p:oleObj name="Equation" r:id="rId6" imgW="63468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34" y="3784208"/>
                        <a:ext cx="1337193" cy="908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3960057" y="4185139"/>
            <a:ext cx="1041009" cy="717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64248" y="4126702"/>
            <a:ext cx="301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</a:t>
            </a:r>
            <a:r>
              <a:rPr lang="en-US" sz="2400" dirty="0" err="1"/>
              <a:t>i</a:t>
            </a:r>
            <a:r>
              <a:rPr lang="en-US" sz="2400" dirty="0"/>
              <a:t> picked with probability</a:t>
            </a:r>
          </a:p>
        </p:txBody>
      </p:sp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6240199" y="4309842"/>
          <a:ext cx="69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9" name="Equation" r:id="rId8" imgW="241200" imgH="241200" progId="Equation.3">
                  <p:embed/>
                </p:oleObj>
              </mc:Choice>
              <mc:Fallback>
                <p:oleObj name="Equation" r:id="rId8" imgW="2412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99" y="4309842"/>
                        <a:ext cx="698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546112" y="3772666"/>
            <a:ext cx="301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</a:t>
            </a:r>
            <a:r>
              <a:rPr lang="en-US" sz="2400" dirty="0" err="1"/>
              <a:t>i</a:t>
            </a:r>
            <a:r>
              <a:rPr lang="en-US" sz="2400" dirty="0"/>
              <a:t> picked with probability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63023" y="4119489"/>
            <a:ext cx="1957752" cy="108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30" name="Object 10"/>
          <p:cNvGraphicFramePr>
            <a:graphicFrameLocks noChangeAspect="1"/>
          </p:cNvGraphicFramePr>
          <p:nvPr/>
        </p:nvGraphicFramePr>
        <p:xfrm>
          <a:off x="10036591" y="3998228"/>
          <a:ext cx="69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0" name="Equation" r:id="rId10" imgW="241200" imgH="241200" progId="Equation.3">
                  <p:embed/>
                </p:oleObj>
              </mc:Choice>
              <mc:Fallback>
                <p:oleObj name="Equation" r:id="rId10" imgW="2412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591" y="3998228"/>
                        <a:ext cx="6985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rot="10800000" flipV="1">
            <a:off x="2996418" y="3894406"/>
            <a:ext cx="1474764" cy="118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57" y="307068"/>
            <a:ext cx="10515600" cy="1325563"/>
          </a:xfrm>
        </p:spPr>
        <p:txBody>
          <a:bodyPr/>
          <a:lstStyle/>
          <a:p>
            <a:r>
              <a:rPr lang="en-US" dirty="0"/>
              <a:t>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5" y="1727151"/>
            <a:ext cx="11077135" cy="4351338"/>
          </a:xfrm>
        </p:spPr>
        <p:txBody>
          <a:bodyPr/>
          <a:lstStyle/>
          <a:p>
            <a:r>
              <a:rPr lang="en-US" dirty="0"/>
              <a:t>Say you have a spam e-mail of length D generated using the </a:t>
            </a:r>
            <a:r>
              <a:rPr lang="en-US" dirty="0" err="1"/>
              <a:t>BoW</a:t>
            </a:r>
            <a:r>
              <a:rPr lang="en-US" dirty="0"/>
              <a:t> model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452" y="2290819"/>
            <a:ext cx="4982186" cy="282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33047" y="4262511"/>
            <a:ext cx="5148775" cy="6189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996418" y="5289452"/>
            <a:ext cx="393896" cy="422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0666" y="5908431"/>
            <a:ext cx="287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Feature vector x</a:t>
            </a:r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6179552" y="2841100"/>
          <a:ext cx="48529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9" name="Equation" r:id="rId4" imgW="1676160" imgH="431640" progId="Equation.3">
                  <p:embed/>
                </p:oleObj>
              </mc:Choice>
              <mc:Fallback>
                <p:oleObj name="Equation" r:id="rId4" imgW="1676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552" y="2841100"/>
                        <a:ext cx="4852987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9101796" y="2621073"/>
            <a:ext cx="2082019" cy="1758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991077" y="4124639"/>
            <a:ext cx="415666" cy="563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64994" y="4619657"/>
            <a:ext cx="4323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Assuming term and positional independence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34400" y="5979885"/>
            <a:ext cx="253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we done?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Likelihood Estimation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88221" y="1223169"/>
            <a:ext cx="10515600" cy="4351338"/>
          </a:xfrm>
        </p:spPr>
        <p:txBody>
          <a:bodyPr/>
          <a:lstStyle/>
          <a:p>
            <a:r>
              <a:rPr lang="en-US" dirty="0"/>
              <a:t>Recall that the </a:t>
            </a:r>
            <a:r>
              <a:rPr lang="en-US" dirty="0" err="1"/>
              <a:t>BoW</a:t>
            </a:r>
            <a:r>
              <a:rPr lang="en-US" dirty="0"/>
              <a:t> model does not keep track of the positions in which terms appear</a:t>
            </a:r>
          </a:p>
          <a:p>
            <a:pPr lvl="1"/>
            <a:r>
              <a:rPr lang="en-US" dirty="0"/>
              <a:t>We must account for all possible ways of arranging  </a:t>
            </a:r>
          </a:p>
          <a:p>
            <a:pPr lvl="2"/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instances of term 1 and</a:t>
            </a:r>
          </a:p>
          <a:p>
            <a:pPr lvl="2"/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instances of term 2 and </a:t>
            </a:r>
          </a:p>
          <a:p>
            <a:pPr lvl="2"/>
            <a:r>
              <a:rPr lang="en-US" dirty="0"/>
              <a:t>… 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i="1" dirty="0"/>
              <a:t> </a:t>
            </a:r>
            <a:r>
              <a:rPr lang="en-US" dirty="0"/>
              <a:t>instances of term M into D locations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731" y="5192765"/>
            <a:ext cx="325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locations from a total of D locations</a:t>
            </a:r>
          </a:p>
        </p:txBody>
      </p:sp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370138" y="3735388"/>
          <a:ext cx="6883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9" name="Equation" r:id="rId3" imgW="1917360" imgH="253800" progId="Equation.3">
                  <p:embed/>
                </p:oleObj>
              </mc:Choice>
              <mc:Fallback>
                <p:oleObj name="Equation" r:id="rId3" imgW="191736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3735388"/>
                        <a:ext cx="688340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2394856" y="3643085"/>
            <a:ext cx="1016000" cy="105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363485" y="4644347"/>
            <a:ext cx="612168" cy="375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92284" y="3708399"/>
            <a:ext cx="1690915" cy="105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4359199" y="4765599"/>
            <a:ext cx="590396" cy="270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64930" y="5345165"/>
            <a:ext cx="4350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Choose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locations from remaining D-</a:t>
            </a:r>
            <a:r>
              <a:rPr lang="en-US" sz="2400" i="1" dirty="0"/>
              <a:t> x</a:t>
            </a:r>
            <a:r>
              <a:rPr lang="en-US" sz="2400" i="1" baseline="-25000" dirty="0"/>
              <a:t>1</a:t>
            </a:r>
            <a:r>
              <a:rPr lang="en-US" sz="2400" dirty="0"/>
              <a:t>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2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15411" y="4602260"/>
            <a:ext cx="6212226" cy="17704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18857" y="2888347"/>
            <a:ext cx="2960914" cy="1465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63" y="196313"/>
            <a:ext cx="10515600" cy="1325563"/>
          </a:xfrm>
        </p:spPr>
        <p:txBody>
          <a:bodyPr/>
          <a:lstStyle/>
          <a:p>
            <a:r>
              <a:rPr lang="en-US" dirty="0"/>
              <a:t>Likelihood Estimation</a:t>
            </a:r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464555" y="1727200"/>
          <a:ext cx="10688087" cy="113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3" name="Equation" r:id="rId3" imgW="4063680" imgH="431640" progId="Equation.3">
                  <p:embed/>
                </p:oleObj>
              </mc:Choice>
              <mc:Fallback>
                <p:oleObj name="Equation" r:id="rId3" imgW="40636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55" y="1727200"/>
                        <a:ext cx="10688087" cy="11330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>
            <a:off x="6814459" y="2387602"/>
            <a:ext cx="420914" cy="3483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998859" y="1799775"/>
            <a:ext cx="420914" cy="3483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9049659" y="2387605"/>
            <a:ext cx="420914" cy="3483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4255407" y="3112638"/>
          <a:ext cx="21050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4" name="Equation" r:id="rId5" imgW="799920" imgH="431640" progId="Equation.3">
                  <p:embed/>
                </p:oleObj>
              </mc:Choice>
              <mc:Fallback>
                <p:oleObj name="Equation" r:id="rId5" imgW="799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407" y="3112638"/>
                        <a:ext cx="210502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638184" y="4799183"/>
          <a:ext cx="54419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5" name="Equation" r:id="rId7" imgW="1879560" imgH="469800" progId="Equation.3">
                  <p:embed/>
                </p:oleObj>
              </mc:Choice>
              <mc:Fallback>
                <p:oleObj name="Equation" r:id="rId7" imgW="187956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84" y="4799183"/>
                        <a:ext cx="54419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65183" y="4939992"/>
            <a:ext cx="535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that this expression is conditioned on the length of the e-mail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practice, emails can be of varying lengths.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7F141-3043-41D9-A064-66789485EB7D}"/>
              </a:ext>
            </a:extLst>
          </p:cNvPr>
          <p:cNvSpPr txBox="1"/>
          <p:nvPr/>
        </p:nvSpPr>
        <p:spPr>
          <a:xfrm>
            <a:off x="3783950" y="60424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Typo: this should be x_{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8360792" y="1567542"/>
            <a:ext cx="3787666" cy="8708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63" y="196313"/>
            <a:ext cx="10515600" cy="1325563"/>
          </a:xfrm>
        </p:spPr>
        <p:txBody>
          <a:bodyPr/>
          <a:lstStyle/>
          <a:p>
            <a:r>
              <a:rPr lang="en-US" dirty="0"/>
              <a:t>Accounting for Document Length</a:t>
            </a: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841033" y="1680332"/>
          <a:ext cx="73167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4" name="Equation" r:id="rId3" imgW="2527200" imgH="203040" progId="Equation.3">
                  <p:embed/>
                </p:oleObj>
              </mc:Choice>
              <mc:Fallback>
                <p:oleObj name="Equation" r:id="rId3" imgW="25272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33" y="1680332"/>
                        <a:ext cx="731678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5899386" y="1443501"/>
            <a:ext cx="2273943" cy="1059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753798" y="2379449"/>
            <a:ext cx="612168" cy="375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4463" y="2744990"/>
            <a:ext cx="5323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email length is independent of whether email is spam or legit.</a:t>
            </a:r>
          </a:p>
        </p:txBody>
      </p:sp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8049262" y="1734015"/>
          <a:ext cx="40084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5" name="Equation" r:id="rId5" imgW="1384200" imgH="203040" progId="Equation.3">
                  <p:embed/>
                </p:oleObj>
              </mc:Choice>
              <mc:Fallback>
                <p:oleObj name="Equation" r:id="rId5" imgW="138420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262" y="1734015"/>
                        <a:ext cx="40084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5421" y="3699803"/>
            <a:ext cx="392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Putting it all together:</a:t>
            </a:r>
          </a:p>
        </p:txBody>
      </p:sp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35398" y="4755110"/>
          <a:ext cx="5577611" cy="87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6" name="Equation" r:id="rId7" imgW="2679480" imgH="419040" progId="Equation.3">
                  <p:embed/>
                </p:oleObj>
              </mc:Choice>
              <mc:Fallback>
                <p:oleObj name="Equation" r:id="rId7" imgW="267948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8" y="4755110"/>
                        <a:ext cx="5577611" cy="871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6282719" y="4721225"/>
          <a:ext cx="5895626" cy="97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7" name="Equation" r:id="rId9" imgW="2527200" imgH="419040" progId="Equation.3">
                  <p:embed/>
                </p:oleObj>
              </mc:Choice>
              <mc:Fallback>
                <p:oleObj name="Equation" r:id="rId9" imgW="252720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719" y="4721225"/>
                        <a:ext cx="5895626" cy="976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rot="10800000" flipV="1">
            <a:off x="3981156" y="4797082"/>
            <a:ext cx="393895" cy="3235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10407753" y="4822874"/>
            <a:ext cx="393895" cy="3235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3554437" y="5284762"/>
            <a:ext cx="393895" cy="3235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0079507" y="5324622"/>
            <a:ext cx="393895" cy="3235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98942" y="4867422"/>
            <a:ext cx="681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4" y="196313"/>
            <a:ext cx="10515600" cy="1325563"/>
          </a:xfrm>
        </p:spPr>
        <p:txBody>
          <a:bodyPr/>
          <a:lstStyle/>
          <a:p>
            <a:r>
              <a:rPr lang="en-US" dirty="0"/>
              <a:t>Estimating Model Parameters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354" y="1463039"/>
            <a:ext cx="7008804" cy="398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Oval 18"/>
          <p:cNvSpPr/>
          <p:nvPr/>
        </p:nvSpPr>
        <p:spPr>
          <a:xfrm>
            <a:off x="6260123" y="3826413"/>
            <a:ext cx="562707" cy="3798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6126480" y="2722100"/>
            <a:ext cx="1603717" cy="464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80629" y="1234383"/>
            <a:ext cx="540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this is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400" dirty="0"/>
              <a:t> the probability of term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appearing in a spam document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877651" y="3410857"/>
            <a:ext cx="1192292" cy="613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98229" y="2431811"/>
            <a:ext cx="489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that a randomly selected word in a spam email is term </a:t>
            </a:r>
            <a:r>
              <a:rPr lang="en-US" sz="2400" i="1" dirty="0" err="1"/>
              <a:t>i</a:t>
            </a:r>
            <a:endParaRPr lang="en-US" sz="2400" i="1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7116536" y="3887335"/>
          <a:ext cx="1045016" cy="68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0" name="Equation" r:id="rId4" imgW="368280" imgH="241200" progId="Equation.3">
                  <p:embed/>
                </p:oleObj>
              </mc:Choice>
              <mc:Fallback>
                <p:oleObj name="Equation" r:id="rId4" imgW="36828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536" y="3887335"/>
                        <a:ext cx="1045016" cy="684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157028" y="3889829"/>
            <a:ext cx="3781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# occurrences of term </a:t>
            </a:r>
            <a:r>
              <a:rPr lang="en-US" sz="2200" i="1" dirty="0" err="1"/>
              <a:t>i</a:t>
            </a:r>
            <a:r>
              <a:rPr lang="en-US" sz="2200" dirty="0"/>
              <a:t> in spam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244114" y="4325257"/>
            <a:ext cx="354148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08918" y="4463144"/>
            <a:ext cx="3781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# occurrences of term </a:t>
            </a:r>
            <a:r>
              <a:rPr lang="en-US" sz="2200" i="1" dirty="0" err="1"/>
              <a:t>i</a:t>
            </a:r>
            <a:r>
              <a:rPr lang="en-US" sz="2200" dirty="0"/>
              <a:t> in spam</a:t>
            </a:r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8071765" y="4310763"/>
          <a:ext cx="512068" cy="75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1" name="Equation" r:id="rId6" imgW="291960" imgH="431640" progId="Equation.3">
                  <p:embed/>
                </p:oleObj>
              </mc:Choice>
              <mc:Fallback>
                <p:oleObj name="Equation" r:id="rId6" imgW="2919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765" y="4310763"/>
                        <a:ext cx="512068" cy="756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180386" y="5592733"/>
          <a:ext cx="1045016" cy="68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2" name="Equation" r:id="rId8" imgW="368280" imgH="241200" progId="Equation.3">
                  <p:embed/>
                </p:oleObj>
              </mc:Choice>
              <mc:Fallback>
                <p:oleObj name="Equation" r:id="rId8" imgW="36828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386" y="5592733"/>
                        <a:ext cx="1045016" cy="684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757896" y="5595227"/>
            <a:ext cx="4315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1+  # occurrences of term </a:t>
            </a:r>
            <a:r>
              <a:rPr lang="en-US" sz="2200" i="1" dirty="0" err="1"/>
              <a:t>i</a:t>
            </a:r>
            <a:r>
              <a:rPr lang="en-US" sz="2200" dirty="0"/>
              <a:t> in spam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307964" y="6023429"/>
            <a:ext cx="4695350" cy="7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72636" y="6168542"/>
            <a:ext cx="3781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# occurrences of term </a:t>
            </a:r>
            <a:r>
              <a:rPr lang="en-US" sz="2200" i="1" dirty="0" err="1"/>
              <a:t>i</a:t>
            </a:r>
            <a:r>
              <a:rPr lang="en-US" sz="2200" dirty="0"/>
              <a:t> in spam</a:t>
            </a:r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/>
        </p:nvGraphicFramePr>
        <p:xfrm>
          <a:off x="8006455" y="6016161"/>
          <a:ext cx="512068" cy="75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3" name="Equation" r:id="rId10" imgW="291960" imgH="431640" progId="Equation.3">
                  <p:embed/>
                </p:oleObj>
              </mc:Choice>
              <mc:Fallback>
                <p:oleObj name="Equation" r:id="rId10" imgW="2919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455" y="6016161"/>
                        <a:ext cx="512068" cy="756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32925" y="6168541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M</a:t>
            </a:r>
            <a:r>
              <a:rPr lang="en-US" sz="2200" dirty="0"/>
              <a:t>+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3526971" y="5878286"/>
            <a:ext cx="2322286" cy="493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367311" y="6313713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 err="1">
                <a:solidFill>
                  <a:srgbClr val="FF0000"/>
                </a:solidFill>
              </a:rPr>
              <a:t>Laplacian</a:t>
            </a:r>
            <a:r>
              <a:rPr lang="en-US" dirty="0">
                <a:solidFill>
                  <a:srgbClr val="FF0000"/>
                </a:solidFill>
              </a:rPr>
              <a:t> smoothing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  <p:bldP spid="30" grpId="0"/>
      <p:bldP spid="33" grpId="0"/>
      <p:bldP spid="37" grpId="0"/>
      <p:bldP spid="39" grpId="0"/>
      <p:bldP spid="41" grpId="0"/>
      <p:bldP spid="44" grpId="0"/>
      <p:bldP spid="45" grpId="0" animBg="1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680"/>
            <a:ext cx="10515600" cy="1325563"/>
          </a:xfrm>
        </p:spPr>
        <p:txBody>
          <a:bodyPr/>
          <a:lstStyle/>
          <a:p>
            <a:r>
              <a:rPr lang="en-US" dirty="0"/>
              <a:t>Bernoulli NB Vs. Multinomial NB with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869016"/>
            <a:ext cx="10515600" cy="4351338"/>
          </a:xfrm>
        </p:spPr>
        <p:txBody>
          <a:bodyPr/>
          <a:lstStyle/>
          <a:p>
            <a:r>
              <a:rPr lang="en-US" dirty="0"/>
              <a:t>Data for 6 different users from ENRON dataset</a:t>
            </a:r>
          </a:p>
          <a:p>
            <a:pPr lvl="1"/>
            <a:r>
              <a:rPr lang="en-US" dirty="0"/>
              <a:t>Augmented with spam emails from various sources (legit = “ham”)</a:t>
            </a:r>
          </a:p>
          <a:p>
            <a:pPr lvl="1"/>
            <a:r>
              <a:rPr lang="en-US" dirty="0"/>
              <a:t>Top-3000 features selected (we will discuss feature selection soon)</a:t>
            </a:r>
          </a:p>
        </p:txBody>
      </p: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39" y="2089337"/>
            <a:ext cx="10902460" cy="425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05907" y="4023352"/>
            <a:ext cx="2208628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5427" y="5202694"/>
            <a:ext cx="2208628" cy="42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03212" y="5214418"/>
            <a:ext cx="2208628" cy="42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05556" y="4035075"/>
            <a:ext cx="2208628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233181" y="4994023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0478086" y="4654054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58774" y="4005321"/>
            <a:ext cx="479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spam emails predicted as spam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1306" y="6256449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legit emails classified as spam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680"/>
            <a:ext cx="10515600" cy="1325563"/>
          </a:xfrm>
        </p:spPr>
        <p:txBody>
          <a:bodyPr/>
          <a:lstStyle/>
          <a:p>
            <a:r>
              <a:rPr lang="en-US" dirty="0"/>
              <a:t>Bernoulli NB Vs. Multinomial NB with TF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894406" y="2403223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32165" y="3301936"/>
            <a:ext cx="479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spam emails predicted as spam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9282" y="6396335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legit emails classified as spam</a:t>
            </a:r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767" y="755040"/>
            <a:ext cx="72675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96307" y="2025748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030" y="2839329"/>
            <a:ext cx="1467730" cy="25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3765" y="2023404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63285" y="2822916"/>
            <a:ext cx="1467730" cy="25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2098" y="4851009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05686" y="5678659"/>
            <a:ext cx="1467730" cy="25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9217" y="4848665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89076" y="5662245"/>
            <a:ext cx="1467730" cy="25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892061" y="2414946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9716" y="5240207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7573107" y="5223795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617654" y="2412601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01465" y="1828800"/>
            <a:ext cx="36529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Tempted to conclude that using term frequencies instead of binary occurrences helped in spam filtering.</a:t>
            </a:r>
          </a:p>
          <a:p>
            <a:endParaRPr lang="en-US" sz="2400" dirty="0"/>
          </a:p>
          <a:p>
            <a:r>
              <a:rPr lang="en-US" sz="2400" dirty="0"/>
              <a:t>Is there any other reason multinomial NB with TF might have outperformed Bernoulli NB?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Spam Detection: Features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Recall features used in the UCI Spam database</a:t>
            </a:r>
          </a:p>
          <a:p>
            <a:endParaRPr lang="en-US" dirty="0"/>
          </a:p>
          <a:p>
            <a:r>
              <a:rPr lang="en-US" dirty="0"/>
              <a:t>Even easier way to encode features: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if term </a:t>
            </a:r>
            <a:r>
              <a:rPr lang="en-US" i="1" dirty="0" err="1"/>
              <a:t>i</a:t>
            </a:r>
            <a:r>
              <a:rPr lang="en-US" dirty="0"/>
              <a:t> appears in a document; 0 otherwise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 features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Assume M Boolean features, x =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 x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want to map this M-dimensional Boolean input to a Boolean output </a:t>
            </a:r>
            <a:r>
              <a:rPr lang="en-US" i="1" dirty="0"/>
              <a:t>y</a:t>
            </a:r>
          </a:p>
          <a:p>
            <a:pPr lvl="1"/>
            <a:r>
              <a:rPr lang="en-US" i="1" dirty="0"/>
              <a:t>Thoughts? </a:t>
            </a:r>
          </a:p>
          <a:p>
            <a:pPr lvl="1"/>
            <a:r>
              <a:rPr lang="en-US" dirty="0"/>
              <a:t>Instead of using LR or SVM we will start with an even simpler approach referred to as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Naiive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017" y="1695083"/>
            <a:ext cx="8936213" cy="41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88523" y="5616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Ref: </a:t>
            </a:r>
            <a:r>
              <a:rPr lang="en-US" dirty="0" err="1"/>
              <a:t>Metsis</a:t>
            </a:r>
            <a:r>
              <a:rPr lang="en-US" dirty="0"/>
              <a:t>, Vangelis, Ion </a:t>
            </a:r>
            <a:r>
              <a:rPr lang="en-US" dirty="0" err="1"/>
              <a:t>Androutsopoulos</a:t>
            </a:r>
            <a:r>
              <a:rPr lang="en-US" dirty="0"/>
              <a:t>, and </a:t>
            </a:r>
            <a:r>
              <a:rPr lang="en-US" dirty="0" err="1"/>
              <a:t>Georgios</a:t>
            </a:r>
            <a:r>
              <a:rPr lang="en-US" dirty="0"/>
              <a:t> </a:t>
            </a:r>
            <a:r>
              <a:rPr lang="en-US" dirty="0" err="1"/>
              <a:t>Paliouras</a:t>
            </a:r>
            <a:r>
              <a:rPr lang="en-US" dirty="0"/>
              <a:t>. "Spam filtering with naive </a:t>
            </a:r>
            <a:r>
              <a:rPr lang="en-US" dirty="0" err="1"/>
              <a:t>bayes</a:t>
            </a:r>
            <a:r>
              <a:rPr lang="en-US" dirty="0"/>
              <a:t>-which naive </a:t>
            </a:r>
            <a:r>
              <a:rPr lang="en-US" dirty="0" err="1"/>
              <a:t>bayes</a:t>
            </a:r>
            <a:r>
              <a:rPr lang="en-US" dirty="0"/>
              <a:t>?." In </a:t>
            </a:r>
            <a:r>
              <a:rPr lang="en-US" i="1" dirty="0"/>
              <a:t>CEAS</a:t>
            </a:r>
            <a:r>
              <a:rPr lang="en-US" dirty="0"/>
              <a:t>, vol. 17, pp. 28-69. 2006.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0680"/>
            <a:ext cx="10515600" cy="1325563"/>
          </a:xfrm>
        </p:spPr>
        <p:txBody>
          <a:bodyPr/>
          <a:lstStyle/>
          <a:p>
            <a:r>
              <a:rPr lang="en-US" dirty="0"/>
              <a:t>Bernoulli NB Vs. Multinomial NB with TF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3894406" y="2403223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832165" y="3301936"/>
            <a:ext cx="479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spam emails predicted as spam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9282" y="6396335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of legit emails classified as spam</a:t>
            </a:r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767" y="755040"/>
            <a:ext cx="72675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96307" y="2025748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3765" y="2023404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22098" y="4851009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9217" y="4848665"/>
            <a:ext cx="1467730" cy="36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4018670" y="2836976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974122" y="5648170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7657513" y="5673961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7702060" y="2834631"/>
            <a:ext cx="239151" cy="211015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42142" y="2405576"/>
            <a:ext cx="365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Multinomial NB with Binary instead of TF features performs the best!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2" y="190954"/>
            <a:ext cx="10515600" cy="1325563"/>
          </a:xfrm>
        </p:spPr>
        <p:txBody>
          <a:bodyPr/>
          <a:lstStyle/>
          <a:p>
            <a:r>
              <a:rPr lang="en-US" dirty="0"/>
              <a:t>Multinomial NB with Binary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593397"/>
            <a:ext cx="10515600" cy="4351338"/>
          </a:xfrm>
        </p:spPr>
        <p:txBody>
          <a:bodyPr/>
          <a:lstStyle/>
          <a:p>
            <a:r>
              <a:rPr lang="en-US" dirty="0"/>
              <a:t>Let x =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 be the TF features. Binary features are derived from the TF features as follows: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Transformation is applied to both the training and test data and the multinomial model is used for prediction, i.e.,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86857" y="2610084"/>
          <a:ext cx="9202430" cy="66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8" name="Equation" r:id="rId3" imgW="3314520" imgH="241200" progId="Equation.3">
                  <p:embed/>
                </p:oleObj>
              </mc:Choice>
              <mc:Fallback>
                <p:oleObj name="Equation" r:id="rId3" imgW="33145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857" y="2610084"/>
                        <a:ext cx="9202430" cy="669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1220046" y="4780622"/>
          <a:ext cx="58832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29" name="Equation" r:id="rId5" imgW="2031840" imgH="482400" progId="Equation.3">
                  <p:embed/>
                </p:oleObj>
              </mc:Choice>
              <mc:Fallback>
                <p:oleObj name="Equation" r:id="rId5" imgW="20318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046" y="4780622"/>
                        <a:ext cx="5883275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669280" y="4642338"/>
            <a:ext cx="1645920" cy="16881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7807569" y="4529797"/>
            <a:ext cx="661182" cy="1730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8593064" y="4564698"/>
          <a:ext cx="6985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0" name="Equation" r:id="rId7" imgW="241200" imgH="241200" progId="Equation.3">
                  <p:embed/>
                </p:oleObj>
              </mc:Choice>
              <mc:Fallback>
                <p:oleObj name="Equation" r:id="rId7" imgW="2412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064" y="4564698"/>
                        <a:ext cx="69850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8797925" y="5445125"/>
          <a:ext cx="2571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1" name="Equation" r:id="rId9" imgW="88560" imgH="164880" progId="Equation.3">
                  <p:embed/>
                </p:oleObj>
              </mc:Choice>
              <mc:Fallback>
                <p:oleObj name="Equation" r:id="rId9" imgW="8856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925" y="5445125"/>
                        <a:ext cx="2571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83152" y="465640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3008" y="541372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9955603" y="4552828"/>
          <a:ext cx="1022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2" name="Equation" r:id="rId11" imgW="368280" imgH="253800" progId="Equation.3">
                  <p:embed/>
                </p:oleObj>
              </mc:Choice>
              <mc:Fallback>
                <p:oleObj name="Equation" r:id="rId11" imgW="36828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603" y="4552828"/>
                        <a:ext cx="10223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9945688" y="5353050"/>
          <a:ext cx="1092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3" name="Equation" r:id="rId13" imgW="393480" imgH="253800" progId="Equation.3">
                  <p:embed/>
                </p:oleObj>
              </mc:Choice>
              <mc:Fallback>
                <p:oleObj name="Equation" r:id="rId13" imgW="39348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5688" y="5353050"/>
                        <a:ext cx="10922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156960" y="1798318"/>
            <a:ext cx="6035040" cy="16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1828800"/>
            <a:ext cx="6035040" cy="1603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2" y="190954"/>
            <a:ext cx="10515600" cy="1325563"/>
          </a:xfrm>
        </p:spPr>
        <p:txBody>
          <a:bodyPr/>
          <a:lstStyle/>
          <a:p>
            <a:r>
              <a:rPr lang="en-US" dirty="0"/>
              <a:t>Multinomial Vs. Bernoulli NB</a:t>
            </a:r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0" y="1871931"/>
          <a:ext cx="58102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3" name="Equation" r:id="rId3" imgW="2006280" imgH="431640" progId="Equation.3">
                  <p:embed/>
                </p:oleObj>
              </mc:Choice>
              <mc:Fallback>
                <p:oleObj name="Equation" r:id="rId3" imgW="20062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71931"/>
                        <a:ext cx="5810250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/>
          <p:cNvGraphicFramePr>
            <a:graphicFrameLocks noChangeAspect="1"/>
          </p:cNvGraphicFramePr>
          <p:nvPr/>
        </p:nvGraphicFramePr>
        <p:xfrm>
          <a:off x="6270625" y="1753870"/>
          <a:ext cx="59213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4" name="Equation" r:id="rId5" imgW="2044440" imgH="469800" progId="Equation.3">
                  <p:embed/>
                </p:oleObj>
              </mc:Choice>
              <mc:Fallback>
                <p:oleObj name="Equation" r:id="rId5" imgW="204444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1753870"/>
                        <a:ext cx="5921375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2574388" y="2138289"/>
            <a:ext cx="1167618" cy="6893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9815" y="1378633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Multinomial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97593" y="1320017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Bernoulli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843" y="3756074"/>
            <a:ext cx="10185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are the two different?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Multinomial model </a:t>
            </a:r>
            <a:r>
              <a:rPr lang="en-US" sz="3200" i="1" u="sng" dirty="0">
                <a:solidFill>
                  <a:srgbClr val="FF0000"/>
                </a:solidFill>
              </a:rPr>
              <a:t>ignores negative evidence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i="1" dirty="0"/>
              <a:t>p</a:t>
            </a:r>
            <a:r>
              <a:rPr lang="en-US" sz="3200" i="1" baseline="-25000" dirty="0"/>
              <a:t>i,s</a:t>
            </a:r>
            <a:r>
              <a:rPr lang="en-US" sz="3200" dirty="0"/>
              <a:t> is estimated differently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7800" y="5595227"/>
            <a:ext cx="4315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1+  # occurrences of term </a:t>
            </a:r>
            <a:r>
              <a:rPr lang="en-US" sz="2200" i="1" dirty="0" err="1"/>
              <a:t>i</a:t>
            </a:r>
            <a:r>
              <a:rPr lang="en-US" sz="2200" dirty="0"/>
              <a:t> in spam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67868" y="6023429"/>
            <a:ext cx="4695350" cy="7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2540" y="6168542"/>
            <a:ext cx="3781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# occurrences of term </a:t>
            </a:r>
            <a:r>
              <a:rPr lang="en-US" sz="2200" i="1" dirty="0" err="1"/>
              <a:t>i</a:t>
            </a:r>
            <a:r>
              <a:rPr lang="en-US" sz="2200" dirty="0"/>
              <a:t> in spam</a:t>
            </a: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1366359" y="6016161"/>
          <a:ext cx="512068" cy="756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5" name="Equation" r:id="rId7" imgW="291960" imgH="431640" progId="Equation.3">
                  <p:embed/>
                </p:oleObj>
              </mc:Choice>
              <mc:Fallback>
                <p:oleObj name="Equation" r:id="rId7" imgW="29196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359" y="6016161"/>
                        <a:ext cx="512068" cy="756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92829" y="6168541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M</a:t>
            </a:r>
            <a:r>
              <a:rPr lang="en-US" sz="2200" dirty="0"/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1950" y="5651212"/>
            <a:ext cx="3945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1+ #Spam emails that contain term </a:t>
            </a:r>
            <a:r>
              <a:rPr lang="en-US" sz="2000" i="1" dirty="0" err="1"/>
              <a:t>i</a:t>
            </a:r>
            <a:endParaRPr lang="en-US" sz="2000" i="1" dirty="0"/>
          </a:p>
          <a:p>
            <a:r>
              <a:rPr lang="en-US" sz="2000" dirty="0"/>
              <a:t>               2+#spam emails</a:t>
            </a:r>
          </a:p>
        </p:txBody>
      </p:sp>
      <p:cxnSp>
        <p:nvCxnSpPr>
          <p:cNvPr id="32" name="Straight Connector 31"/>
          <p:cNvCxnSpPr>
            <a:endCxn id="30" idx="3"/>
          </p:cNvCxnSpPr>
          <p:nvPr/>
        </p:nvCxnSpPr>
        <p:spPr>
          <a:xfrm flipV="1">
            <a:off x="7344218" y="6005155"/>
            <a:ext cx="3843107" cy="18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424229" y="486228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2" y="190954"/>
            <a:ext cx="10515600" cy="1325563"/>
          </a:xfrm>
        </p:spPr>
        <p:txBody>
          <a:bodyPr/>
          <a:lstStyle/>
          <a:p>
            <a:r>
              <a:rPr lang="en-US" dirty="0"/>
              <a:t>Why Ignore Negative Evidence?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564" y="1730764"/>
            <a:ext cx="5128938" cy="151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14849" y="3516920"/>
            <a:ext cx="553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Observation 1</a:t>
            </a:r>
            <a:r>
              <a:rPr lang="en-US" sz="2400" dirty="0"/>
              <a:t>: &gt;80% of words never occur in spam documents, while only 10% of words never occur in legit documents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7452" y="1819202"/>
            <a:ext cx="60293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5939134" y="3495151"/>
            <a:ext cx="553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Observation 2</a:t>
            </a:r>
            <a:r>
              <a:rPr lang="en-US" sz="2400" dirty="0"/>
              <a:t>: On average, documents only contain a very small fraction of words from the vocabulary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5345723" y="4698609"/>
            <a:ext cx="436099" cy="52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26646" y="5537758"/>
            <a:ext cx="830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Bernoulli NB, probability of a document is mostly determined by words that 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appear in the document!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18474" y="282583"/>
            <a:ext cx="4473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Schneider, Karl-Michael. "On word frequency information and negative evidence in Naive </a:t>
            </a:r>
            <a:r>
              <a:rPr lang="en-US" sz="1400" dirty="0" err="1"/>
              <a:t>Bayes</a:t>
            </a:r>
            <a:r>
              <a:rPr lang="en-US" sz="1400" dirty="0"/>
              <a:t> text classification." </a:t>
            </a:r>
            <a:r>
              <a:rPr lang="en-US" sz="1400" i="1" dirty="0"/>
              <a:t>Advances in Natural Language Processing</a:t>
            </a:r>
            <a:r>
              <a:rPr lang="en-US" sz="1400" dirty="0"/>
              <a:t>. Springer, Berlin, Heidelberg, 2004. 474-485.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72" y="190954"/>
            <a:ext cx="10515600" cy="1325563"/>
          </a:xfrm>
        </p:spPr>
        <p:txBody>
          <a:bodyPr/>
          <a:lstStyle/>
          <a:p>
            <a:r>
              <a:rPr lang="en-US" dirty="0"/>
              <a:t>Why is Multinomial Binary Features better than Term Frequencies?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0670" y="2302189"/>
            <a:ext cx="10705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Multinomial TF assumes repeated instances of the same word occur independently, but that is not the case -&gt; for example, if a word appears once it is more likely to appear multiple times. Therefore multinomial TF is a poor model for the underlying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5" y="238515"/>
            <a:ext cx="10515600" cy="1325563"/>
          </a:xfrm>
        </p:spPr>
        <p:txBody>
          <a:bodyPr/>
          <a:lstStyle/>
          <a:p>
            <a:r>
              <a:rPr lang="en-US" dirty="0"/>
              <a:t>Spam Filtering Review</a:t>
            </a:r>
          </a:p>
        </p:txBody>
      </p:sp>
      <p:pic>
        <p:nvPicPr>
          <p:cNvPr id="257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406" y="1404132"/>
            <a:ext cx="9713228" cy="495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654015" y="2419645"/>
            <a:ext cx="2082019" cy="1828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62" y="1392700"/>
            <a:ext cx="6231992" cy="5008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42" y="147850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Subject: re : 2 . 882 s -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&gt; date : sun , 15 </a:t>
            </a:r>
            <a:r>
              <a:rPr lang="en-US" dirty="0" err="1"/>
              <a:t>dec</a:t>
            </a:r>
            <a:r>
              <a:rPr lang="en-US" dirty="0"/>
              <a:t> 91 02 : 25 : 02 </a:t>
            </a:r>
            <a:r>
              <a:rPr lang="en-US" dirty="0" err="1"/>
              <a:t>est</a:t>
            </a:r>
            <a:r>
              <a:rPr lang="en-US" dirty="0"/>
              <a:t> &gt; from : </a:t>
            </a:r>
            <a:r>
              <a:rPr lang="en-US" dirty="0" err="1"/>
              <a:t>michael</a:t>
            </a:r>
            <a:r>
              <a:rPr lang="en-US" dirty="0"/>
              <a:t> &lt; </a:t>
            </a:r>
            <a:r>
              <a:rPr lang="en-US" dirty="0" err="1"/>
              <a:t>mmorse</a:t>
            </a:r>
            <a:r>
              <a:rPr lang="en-US" dirty="0"/>
              <a:t> @ vm1 . </a:t>
            </a:r>
            <a:r>
              <a:rPr lang="en-US" dirty="0" err="1"/>
              <a:t>yorku</a:t>
            </a:r>
            <a:r>
              <a:rPr lang="en-US" dirty="0"/>
              <a:t> . ca &gt; &gt; subject : re : 2 . 864 queries &gt; &gt; </a:t>
            </a:r>
            <a:r>
              <a:rPr lang="en-US" dirty="0" err="1"/>
              <a:t>wlodek</a:t>
            </a:r>
            <a:r>
              <a:rPr lang="en-US" dirty="0"/>
              <a:t> </a:t>
            </a:r>
            <a:r>
              <a:rPr lang="en-US" dirty="0" err="1"/>
              <a:t>zadrozny</a:t>
            </a:r>
            <a:r>
              <a:rPr lang="en-US" dirty="0"/>
              <a:t> asks if there is " anything interesting " to be said &gt; about the construction " s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 " . . . second , &gt; and very much related : might we consider the construction to be a form &gt; of what has been discussed on this list of late as reduplication ? the &gt; logical sense of " john </a:t>
            </a:r>
            <a:r>
              <a:rPr lang="en-US" dirty="0" err="1"/>
              <a:t>mcnamara</a:t>
            </a:r>
            <a:r>
              <a:rPr lang="en-US" dirty="0"/>
              <a:t> the name " is </a:t>
            </a:r>
            <a:r>
              <a:rPr lang="en-US" dirty="0" err="1"/>
              <a:t>tautologous</a:t>
            </a:r>
            <a:r>
              <a:rPr lang="en-US" dirty="0"/>
              <a:t> and thus , at &gt; that level , indistinguishable from " well , well now , what have we here ? " . to say that ' john </a:t>
            </a:r>
            <a:r>
              <a:rPr lang="en-US" dirty="0" err="1"/>
              <a:t>mcnamara</a:t>
            </a:r>
            <a:r>
              <a:rPr lang="en-US" dirty="0"/>
              <a:t> the name ' is </a:t>
            </a:r>
            <a:r>
              <a:rPr lang="en-US" dirty="0" err="1"/>
              <a:t>tautologous</a:t>
            </a:r>
            <a:r>
              <a:rPr lang="en-US" dirty="0"/>
              <a:t> is to give support to those who say that a logic-based semantics is irrelevant to natural language . in what sense is it </a:t>
            </a:r>
            <a:r>
              <a:rPr lang="en-US" dirty="0" err="1"/>
              <a:t>tautologous</a:t>
            </a:r>
            <a:r>
              <a:rPr lang="en-US" dirty="0"/>
              <a:t> ? it supplies the value of an attribute followed by the attribute of which it is the value . if in fact the value of the name-attribute for the relevant entity were ' </a:t>
            </a:r>
            <a:r>
              <a:rPr lang="en-US" dirty="0" err="1"/>
              <a:t>chaim</a:t>
            </a:r>
            <a:r>
              <a:rPr lang="en-US" dirty="0"/>
              <a:t> </a:t>
            </a:r>
            <a:r>
              <a:rPr lang="en-US" dirty="0" err="1"/>
              <a:t>shmendrik</a:t>
            </a:r>
            <a:r>
              <a:rPr lang="en-US" dirty="0"/>
              <a:t> ' , ' john </a:t>
            </a:r>
            <a:r>
              <a:rPr lang="en-US" dirty="0" err="1"/>
              <a:t>mcnamara</a:t>
            </a:r>
            <a:r>
              <a:rPr lang="en-US" dirty="0"/>
              <a:t> the name ' would be false . no tautology , this . ( and no reduplication , either . 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7296" y="14785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Subject: re : 2 . 882 s -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&gt; </a:t>
            </a:r>
            <a:r>
              <a:rPr lang="en-US" dirty="0" err="1"/>
              <a:t>deat</a:t>
            </a:r>
            <a:r>
              <a:rPr lang="en-US" dirty="0"/>
              <a:t> : sun , 15 </a:t>
            </a:r>
            <a:r>
              <a:rPr lang="en-US" dirty="0" err="1"/>
              <a:t>dec</a:t>
            </a:r>
            <a:r>
              <a:rPr lang="en-US" dirty="0"/>
              <a:t> 91 2 : 25 : 2 </a:t>
            </a:r>
            <a:r>
              <a:rPr lang="en-US" dirty="0" err="1"/>
              <a:t>est</a:t>
            </a:r>
            <a:r>
              <a:rPr lang="en-US" dirty="0"/>
              <a:t> &gt; from : </a:t>
            </a:r>
            <a:r>
              <a:rPr lang="en-US" dirty="0" err="1"/>
              <a:t>michael</a:t>
            </a:r>
            <a:r>
              <a:rPr lang="en-US" dirty="0"/>
              <a:t> &lt; </a:t>
            </a:r>
            <a:r>
              <a:rPr lang="en-US" dirty="0" err="1"/>
              <a:t>mmorse</a:t>
            </a:r>
            <a:r>
              <a:rPr lang="en-US" dirty="0"/>
              <a:t> @ vm1 . </a:t>
            </a:r>
            <a:r>
              <a:rPr lang="en-US" dirty="0" err="1"/>
              <a:t>yorku</a:t>
            </a:r>
            <a:r>
              <a:rPr lang="en-US" dirty="0"/>
              <a:t> . ca &gt; &gt; subject : re : 2 . 864 query &gt; &gt; </a:t>
            </a:r>
            <a:r>
              <a:rPr lang="en-US" dirty="0" err="1"/>
              <a:t>wlodek</a:t>
            </a:r>
            <a:r>
              <a:rPr lang="en-US" dirty="0"/>
              <a:t> </a:t>
            </a:r>
            <a:r>
              <a:rPr lang="en-US" dirty="0" err="1"/>
              <a:t>zadrozny</a:t>
            </a:r>
            <a:r>
              <a:rPr lang="en-US" dirty="0"/>
              <a:t> ask if there be " anything interest " to be say &gt; about the construction " s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 " . . . second , &gt; and very much relate : may we consider the construction to be a form &gt; of what have be discuss on this list of late as reduplication ? the &gt; logical sense of " john </a:t>
            </a:r>
            <a:r>
              <a:rPr lang="en-US" dirty="0" err="1"/>
              <a:t>mcnamara</a:t>
            </a:r>
            <a:r>
              <a:rPr lang="en-US" dirty="0"/>
              <a:t> the name " be </a:t>
            </a:r>
            <a:r>
              <a:rPr lang="en-US" dirty="0" err="1"/>
              <a:t>tautologous</a:t>
            </a:r>
            <a:r>
              <a:rPr lang="en-US" dirty="0"/>
              <a:t> and thus , at &gt; that level , indistinguishable from " well , well now , what have we here ? " . to say that ' john </a:t>
            </a:r>
            <a:r>
              <a:rPr lang="en-US" dirty="0" err="1"/>
              <a:t>mcnamara</a:t>
            </a:r>
            <a:r>
              <a:rPr lang="en-US" dirty="0"/>
              <a:t> the name ' be </a:t>
            </a:r>
            <a:r>
              <a:rPr lang="en-US" dirty="0" err="1"/>
              <a:t>tautologous</a:t>
            </a:r>
            <a:r>
              <a:rPr lang="en-US" dirty="0"/>
              <a:t> be to give support to those who say that a logic-base semantics be irrelevant to natural language . in what sense be it </a:t>
            </a:r>
            <a:r>
              <a:rPr lang="en-US" dirty="0" err="1"/>
              <a:t>tautologous</a:t>
            </a:r>
            <a:r>
              <a:rPr lang="en-US" dirty="0"/>
              <a:t> ? it supplies the value of an attribute follow by the attribute of which it be the value . if in fact the value of the name-attribute for the relevant entity be ' </a:t>
            </a:r>
            <a:r>
              <a:rPr lang="en-US" dirty="0" err="1"/>
              <a:t>chaim</a:t>
            </a:r>
            <a:r>
              <a:rPr lang="en-US" dirty="0"/>
              <a:t> </a:t>
            </a:r>
            <a:r>
              <a:rPr lang="en-US" dirty="0" err="1"/>
              <a:t>shmendrik</a:t>
            </a:r>
            <a:r>
              <a:rPr lang="en-US" dirty="0"/>
              <a:t> ' , ' john </a:t>
            </a:r>
            <a:r>
              <a:rPr lang="en-US" dirty="0" err="1"/>
              <a:t>mcnamara</a:t>
            </a:r>
            <a:r>
              <a:rPr lang="en-US" dirty="0"/>
              <a:t> the name ' would be false . no tautology , this . ( and no reduplication , either . 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85908" y="1432559"/>
            <a:ext cx="5906092" cy="5008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18583" y="900332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LEMMATIZING</a:t>
            </a:r>
          </a:p>
        </p:txBody>
      </p:sp>
    </p:spTree>
    <p:extLst>
      <p:ext uri="{BB962C8B-B14F-4D97-AF65-F5344CB8AC3E}">
        <p14:creationId xmlns:p14="http://schemas.microsoft.com/office/powerpoint/2010/main" val="337392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62" y="1392700"/>
            <a:ext cx="6231992" cy="5008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Stop-Words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842" y="147850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Subject: re : 2 . 882 s -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&gt; date : sun , 15 </a:t>
            </a:r>
            <a:r>
              <a:rPr lang="en-US" dirty="0" err="1"/>
              <a:t>dec</a:t>
            </a:r>
            <a:r>
              <a:rPr lang="en-US" dirty="0"/>
              <a:t> 91 02 : 25 : 02 </a:t>
            </a:r>
            <a:r>
              <a:rPr lang="en-US" dirty="0" err="1"/>
              <a:t>est</a:t>
            </a:r>
            <a:r>
              <a:rPr lang="en-US" dirty="0"/>
              <a:t> &gt; from : </a:t>
            </a:r>
            <a:r>
              <a:rPr lang="en-US" dirty="0" err="1"/>
              <a:t>michael</a:t>
            </a:r>
            <a:r>
              <a:rPr lang="en-US" dirty="0"/>
              <a:t> &lt; </a:t>
            </a:r>
            <a:r>
              <a:rPr lang="en-US" dirty="0" err="1"/>
              <a:t>mmorse</a:t>
            </a:r>
            <a:r>
              <a:rPr lang="en-US" dirty="0"/>
              <a:t> @ vm1 . </a:t>
            </a:r>
            <a:r>
              <a:rPr lang="en-US" dirty="0" err="1"/>
              <a:t>yorku</a:t>
            </a:r>
            <a:r>
              <a:rPr lang="en-US" dirty="0"/>
              <a:t> . ca &gt; &gt; subject : re : 2 . 864 queries &gt; &gt; </a:t>
            </a:r>
            <a:r>
              <a:rPr lang="en-US" dirty="0" err="1"/>
              <a:t>wlodek</a:t>
            </a:r>
            <a:r>
              <a:rPr lang="en-US" dirty="0"/>
              <a:t> </a:t>
            </a:r>
            <a:r>
              <a:rPr lang="en-US" dirty="0" err="1"/>
              <a:t>zadrozny</a:t>
            </a:r>
            <a:r>
              <a:rPr lang="en-US" dirty="0"/>
              <a:t> asks if there is " anything interesting " to be said &gt; about the construction " s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 " . . . second , &gt; and very much related : might we consider the construction to be a form &gt; of what has been discussed on this list of late as reduplication ? the &gt; logical sense of " john </a:t>
            </a:r>
            <a:r>
              <a:rPr lang="en-US" dirty="0" err="1"/>
              <a:t>mcnamara</a:t>
            </a:r>
            <a:r>
              <a:rPr lang="en-US" dirty="0"/>
              <a:t> the name " is </a:t>
            </a:r>
            <a:r>
              <a:rPr lang="en-US" dirty="0" err="1"/>
              <a:t>tautologous</a:t>
            </a:r>
            <a:r>
              <a:rPr lang="en-US" dirty="0"/>
              <a:t> and thus , at &gt; that level , indistinguishable from " well , well now , what have we here ? " . to say that ' john </a:t>
            </a:r>
            <a:r>
              <a:rPr lang="en-US" dirty="0" err="1"/>
              <a:t>mcnamara</a:t>
            </a:r>
            <a:r>
              <a:rPr lang="en-US" dirty="0"/>
              <a:t> the name ' is </a:t>
            </a:r>
            <a:r>
              <a:rPr lang="en-US" dirty="0" err="1"/>
              <a:t>tautologous</a:t>
            </a:r>
            <a:r>
              <a:rPr lang="en-US" dirty="0"/>
              <a:t> is to give support to those who say that a logic-based semantics is irrelevant to natural language . in what sense is it </a:t>
            </a:r>
            <a:r>
              <a:rPr lang="en-US" dirty="0" err="1"/>
              <a:t>tautologous</a:t>
            </a:r>
            <a:r>
              <a:rPr lang="en-US" dirty="0"/>
              <a:t> ? it supplies the value of an attribute followed by the attribute of which it is the value . if in fact the value of the name-attribute for the relevant entity were ' </a:t>
            </a:r>
            <a:r>
              <a:rPr lang="en-US" dirty="0" err="1"/>
              <a:t>chaim</a:t>
            </a:r>
            <a:r>
              <a:rPr lang="en-US" dirty="0"/>
              <a:t> </a:t>
            </a:r>
            <a:r>
              <a:rPr lang="en-US" dirty="0" err="1"/>
              <a:t>shmendrik</a:t>
            </a:r>
            <a:r>
              <a:rPr lang="en-US" dirty="0"/>
              <a:t> ' , ' john </a:t>
            </a:r>
            <a:r>
              <a:rPr lang="en-US" dirty="0" err="1"/>
              <a:t>mcnamara</a:t>
            </a:r>
            <a:r>
              <a:rPr lang="en-US" dirty="0"/>
              <a:t> the name ' would be false . no tautology , this . ( and no reduplication , either . 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85908" y="1432559"/>
            <a:ext cx="5906092" cy="5008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93500" y="886264"/>
            <a:ext cx="278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STOP WORDS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840" y="2130980"/>
            <a:ext cx="5852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Subject: re : 2 . 882 s -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&gt; date : sun , 15 </a:t>
            </a:r>
            <a:r>
              <a:rPr lang="en-US" dirty="0" err="1"/>
              <a:t>dec</a:t>
            </a:r>
            <a:r>
              <a:rPr lang="en-US" dirty="0"/>
              <a:t> 91 02 : 25 : 02 </a:t>
            </a:r>
            <a:r>
              <a:rPr lang="en-US" dirty="0" err="1"/>
              <a:t>est</a:t>
            </a:r>
            <a:r>
              <a:rPr lang="en-US" dirty="0"/>
              <a:t> &gt; : </a:t>
            </a:r>
            <a:r>
              <a:rPr lang="en-US" dirty="0" err="1"/>
              <a:t>michael</a:t>
            </a:r>
            <a:r>
              <a:rPr lang="en-US" dirty="0"/>
              <a:t> &lt; </a:t>
            </a:r>
            <a:r>
              <a:rPr lang="en-US" dirty="0" err="1"/>
              <a:t>mmorse</a:t>
            </a:r>
            <a:r>
              <a:rPr lang="en-US" dirty="0"/>
              <a:t> @ vm1 . </a:t>
            </a:r>
            <a:r>
              <a:rPr lang="en-US" dirty="0" err="1"/>
              <a:t>yorku</a:t>
            </a:r>
            <a:r>
              <a:rPr lang="en-US" dirty="0"/>
              <a:t> . ca &gt; &gt; subject : re : 2 . 864 queries &gt; &gt; </a:t>
            </a:r>
            <a:r>
              <a:rPr lang="en-US" dirty="0" err="1"/>
              <a:t>wlodek</a:t>
            </a:r>
            <a:r>
              <a:rPr lang="en-US" dirty="0"/>
              <a:t> </a:t>
            </a:r>
            <a:r>
              <a:rPr lang="en-US" dirty="0" err="1"/>
              <a:t>zadrozny</a:t>
            </a:r>
            <a:r>
              <a:rPr lang="en-US" dirty="0"/>
              <a:t> asks is " anything interesting " said &gt; construction " s &gt; </a:t>
            </a:r>
            <a:r>
              <a:rPr lang="en-US" dirty="0" err="1"/>
              <a:t>np</a:t>
            </a:r>
            <a:r>
              <a:rPr lang="en-US" dirty="0"/>
              <a:t> </a:t>
            </a:r>
            <a:r>
              <a:rPr lang="en-US" dirty="0" err="1"/>
              <a:t>np</a:t>
            </a:r>
            <a:r>
              <a:rPr lang="en-US" dirty="0"/>
              <a:t> " . . . second , &gt; much related : might consider construction form &gt; has been discussed list late reduplication ? &gt; logical sense " john </a:t>
            </a:r>
            <a:r>
              <a:rPr lang="en-US" dirty="0" err="1"/>
              <a:t>mcnamara</a:t>
            </a:r>
            <a:r>
              <a:rPr lang="en-US" dirty="0"/>
              <a:t> name " is </a:t>
            </a:r>
            <a:r>
              <a:rPr lang="en-US" dirty="0" err="1"/>
              <a:t>tautologous</a:t>
            </a:r>
            <a:r>
              <a:rPr lang="en-US" dirty="0"/>
              <a:t> thus , &gt; level , indistinguishable " , , here ? " . ' john </a:t>
            </a:r>
            <a:r>
              <a:rPr lang="en-US" dirty="0" err="1"/>
              <a:t>mcnamara</a:t>
            </a:r>
            <a:r>
              <a:rPr lang="en-US" dirty="0"/>
              <a:t> name ' is </a:t>
            </a:r>
            <a:r>
              <a:rPr lang="en-US" dirty="0" err="1"/>
              <a:t>tautologous</a:t>
            </a:r>
            <a:r>
              <a:rPr lang="en-US" dirty="0"/>
              <a:t> is support those logic-based semantics is irrelevant natural language . sense is </a:t>
            </a:r>
            <a:r>
              <a:rPr lang="en-US" dirty="0" err="1"/>
              <a:t>tautologous</a:t>
            </a:r>
            <a:r>
              <a:rPr lang="en-US" dirty="0"/>
              <a:t> ? supplies value attribute followed attribute is value . fact value name-attribute relevant entity were ' </a:t>
            </a:r>
            <a:r>
              <a:rPr lang="en-US" dirty="0" err="1"/>
              <a:t>chaim</a:t>
            </a:r>
            <a:r>
              <a:rPr lang="en-US" dirty="0"/>
              <a:t> </a:t>
            </a:r>
            <a:r>
              <a:rPr lang="en-US" dirty="0" err="1"/>
              <a:t>shmendrik</a:t>
            </a:r>
            <a:r>
              <a:rPr lang="en-US" dirty="0"/>
              <a:t> ' , ' john </a:t>
            </a:r>
            <a:r>
              <a:rPr lang="en-US" dirty="0" err="1"/>
              <a:t>mcnamara</a:t>
            </a:r>
            <a:r>
              <a:rPr lang="en-US" dirty="0"/>
              <a:t> name ' false . tautology , . ( reduplication , either . )</a:t>
            </a:r>
          </a:p>
        </p:txBody>
      </p:sp>
    </p:spTree>
    <p:extLst>
      <p:ext uri="{BB962C8B-B14F-4D97-AF65-F5344CB8AC3E}">
        <p14:creationId xmlns:p14="http://schemas.microsoft.com/office/powerpoint/2010/main" val="358396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space of text classification problems can be large</a:t>
            </a:r>
          </a:p>
          <a:p>
            <a:pPr lvl="1"/>
            <a:r>
              <a:rPr lang="en-US" dirty="0"/>
              <a:t>Size of the vocabulary in the worst-case </a:t>
            </a:r>
          </a:p>
          <a:p>
            <a:pPr lvl="2"/>
            <a:r>
              <a:rPr lang="en-US" dirty="0"/>
              <a:t>Increases the </a:t>
            </a:r>
            <a:r>
              <a:rPr lang="en-US" b="1" dirty="0">
                <a:solidFill>
                  <a:srgbClr val="FF0000"/>
                </a:solidFill>
              </a:rPr>
              <a:t>computational costs </a:t>
            </a:r>
            <a:r>
              <a:rPr lang="en-US" dirty="0"/>
              <a:t>of training a model and performing predictions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Model complexity</a:t>
            </a:r>
            <a:r>
              <a:rPr lang="en-US" dirty="0"/>
              <a:t>?</a:t>
            </a:r>
          </a:p>
          <a:p>
            <a:pPr lvl="2"/>
            <a:endParaRPr lang="en-US" dirty="0"/>
          </a:p>
          <a:p>
            <a:r>
              <a:rPr lang="en-US" dirty="0"/>
              <a:t>Goal: reduce the size of the feature space by retaining only the top-N features</a:t>
            </a:r>
          </a:p>
          <a:p>
            <a:pPr lvl="1"/>
            <a:r>
              <a:rPr lang="en-US" dirty="0"/>
              <a:t>Example: TF of Top-N terms that help predict whether a message is spam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how do we select features</a:t>
            </a:r>
            <a:endParaRPr lang="en-US" dirty="0"/>
          </a:p>
          <a:p>
            <a:pPr lvl="2"/>
            <a:r>
              <a:rPr lang="en-US" dirty="0"/>
              <a:t>Fix an N and try all subsets of N features?</a:t>
            </a:r>
          </a:p>
        </p:txBody>
      </p:sp>
    </p:spTree>
    <p:extLst>
      <p:ext uri="{BB962C8B-B14F-4D97-AF65-F5344CB8AC3E}">
        <p14:creationId xmlns:p14="http://schemas.microsoft.com/office/powerpoint/2010/main" val="264046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3" y="0"/>
            <a:ext cx="10515600" cy="1325563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319187"/>
            <a:ext cx="11161542" cy="5236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Features are selected based on statistical or information-theoretic metrics that rank terms in order of discriminative power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frequency</a:t>
            </a:r>
          </a:p>
          <a:p>
            <a:pPr lvl="1"/>
            <a:r>
              <a:rPr lang="en-US" dirty="0"/>
              <a:t>Information Gain (IG)</a:t>
            </a:r>
          </a:p>
          <a:p>
            <a:pPr lvl="1"/>
            <a:r>
              <a:rPr lang="en-US" dirty="0"/>
              <a:t>Mutual Information (MI)</a:t>
            </a:r>
          </a:p>
          <a:p>
            <a:pPr lvl="1"/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Statistic</a:t>
            </a:r>
          </a:p>
          <a:p>
            <a:pPr lvl="1"/>
            <a:r>
              <a:rPr lang="en-US" dirty="0"/>
              <a:t>Term Importance (TI)</a:t>
            </a:r>
          </a:p>
          <a:p>
            <a:pPr lvl="1"/>
            <a:endParaRPr lang="en-US" dirty="0"/>
          </a:p>
          <a:p>
            <a:r>
              <a:rPr lang="en-US" dirty="0"/>
              <a:t>Document Frequency: retain only the top-N most frequently occurring term in the training dataset</a:t>
            </a:r>
          </a:p>
          <a:p>
            <a:pPr lvl="1"/>
            <a:r>
              <a:rPr lang="en-US" dirty="0"/>
              <a:t>What about infrequent/rare but highly informative terms?</a:t>
            </a:r>
          </a:p>
          <a:p>
            <a:pPr lvl="1"/>
            <a:r>
              <a:rPr lang="en-US" dirty="0"/>
              <a:t>Common but non-informative terms? Arguably stop-lists are doing the opposite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4009292" y="2236762"/>
            <a:ext cx="689317" cy="3094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44086" y="3767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Yang, </a:t>
            </a:r>
            <a:r>
              <a:rPr lang="en-US" dirty="0" err="1"/>
              <a:t>Yiming</a:t>
            </a:r>
            <a:r>
              <a:rPr lang="en-US" dirty="0"/>
              <a:t>, and Jan O. Pedersen. "A comparative study on feature selection in text categorization." </a:t>
            </a:r>
            <a:r>
              <a:rPr lang="en-US" i="1" dirty="0" err="1"/>
              <a:t>Icml</a:t>
            </a:r>
            <a:r>
              <a:rPr lang="en-US" dirty="0"/>
              <a:t>. Vol. 97. 1997.</a:t>
            </a:r>
          </a:p>
        </p:txBody>
      </p:sp>
    </p:spTree>
    <p:extLst>
      <p:ext uri="{BB962C8B-B14F-4D97-AF65-F5344CB8AC3E}">
        <p14:creationId xmlns:p14="http://schemas.microsoft.com/office/powerpoint/2010/main" val="6861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63372" y="4121833"/>
            <a:ext cx="6414868" cy="1026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Assume M Boolean feature, x = (</a:t>
            </a:r>
            <a:r>
              <a:rPr lang="en-US" i="1" dirty="0"/>
              <a:t>x</a:t>
            </a:r>
            <a:r>
              <a:rPr lang="en-US" i="1" baseline="-25000" dirty="0"/>
              <a:t>1,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r>
              <a:rPr lang="en-US" dirty="0"/>
              <a:t>Each email is either {s=</a:t>
            </a: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/>
              <a:t>pam,l</a:t>
            </a:r>
            <a:r>
              <a:rPr lang="en-US" dirty="0"/>
              <a:t>=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egit}</a:t>
            </a:r>
          </a:p>
          <a:p>
            <a:r>
              <a:rPr lang="en-US" dirty="0"/>
              <a:t> We begin by computing: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8523" y="5616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Ref: </a:t>
            </a:r>
            <a:r>
              <a:rPr lang="en-US" dirty="0" err="1"/>
              <a:t>Metsis</a:t>
            </a:r>
            <a:r>
              <a:rPr lang="en-US" dirty="0"/>
              <a:t>, Vangelis, Ion </a:t>
            </a:r>
            <a:r>
              <a:rPr lang="en-US" dirty="0" err="1"/>
              <a:t>Androutsopoulos</a:t>
            </a:r>
            <a:r>
              <a:rPr lang="en-US" dirty="0"/>
              <a:t>, and </a:t>
            </a:r>
            <a:r>
              <a:rPr lang="en-US" dirty="0" err="1"/>
              <a:t>Georgios</a:t>
            </a:r>
            <a:r>
              <a:rPr lang="en-US" dirty="0"/>
              <a:t> </a:t>
            </a:r>
            <a:r>
              <a:rPr lang="en-US" dirty="0" err="1"/>
              <a:t>Paliouras</a:t>
            </a:r>
            <a:r>
              <a:rPr lang="en-US" dirty="0"/>
              <a:t>. "Spam filtering with naive </a:t>
            </a:r>
            <a:r>
              <a:rPr lang="en-US" dirty="0" err="1"/>
              <a:t>bayes</a:t>
            </a:r>
            <a:r>
              <a:rPr lang="en-US" dirty="0"/>
              <a:t>-which naive </a:t>
            </a:r>
            <a:r>
              <a:rPr lang="en-US" dirty="0" err="1"/>
              <a:t>bayes</a:t>
            </a:r>
            <a:r>
              <a:rPr lang="en-US" dirty="0"/>
              <a:t>?." In </a:t>
            </a:r>
            <a:r>
              <a:rPr lang="en-US" i="1" dirty="0"/>
              <a:t>CEAS</a:t>
            </a:r>
            <a:r>
              <a:rPr lang="en-US" dirty="0"/>
              <a:t>, vol. 17, pp. 28-69. 2006.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41011" y="2784109"/>
          <a:ext cx="6582101" cy="12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8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011" y="2784109"/>
                        <a:ext cx="6582101" cy="1213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2332893" y="4332434"/>
          <a:ext cx="6236676" cy="74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9" name="Equation" r:id="rId5" imgW="1701720" imgH="203040" progId="Equation.3">
                  <p:embed/>
                </p:oleObj>
              </mc:Choice>
              <mc:Fallback>
                <p:oleObj name="Equation" r:id="rId5" imgW="1701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893" y="4332434"/>
                        <a:ext cx="6236676" cy="7436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286" y="4304715"/>
            <a:ext cx="1972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Bayes</a:t>
            </a:r>
            <a:r>
              <a:rPr lang="en-US" sz="3200" dirty="0"/>
              <a:t> Rule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5194" y="1645920"/>
            <a:ext cx="3814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“Bernoulli </a:t>
            </a:r>
            <a:r>
              <a:rPr lang="en-US" sz="2800" b="1" dirty="0" err="1">
                <a:solidFill>
                  <a:srgbClr val="FF0000"/>
                </a:solidFill>
              </a:rPr>
              <a:t>Naiive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Bayes</a:t>
            </a:r>
            <a:r>
              <a:rPr lang="en-US" sz="2800" b="1" dirty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3" y="0"/>
            <a:ext cx="10515600" cy="1325563"/>
          </a:xfrm>
        </p:spPr>
        <p:txBody>
          <a:bodyPr/>
          <a:lstStyle/>
          <a:p>
            <a:r>
              <a:rPr lang="en-US" dirty="0"/>
              <a:t>Information Gain (IG)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319187"/>
            <a:ext cx="11161542" cy="5236357"/>
          </a:xfrm>
        </p:spPr>
        <p:txBody>
          <a:bodyPr>
            <a:normAutofit/>
          </a:bodyPr>
          <a:lstStyle/>
          <a:p>
            <a:r>
              <a:rPr lang="en-US" dirty="0"/>
              <a:t>IG measures the “number of bits of information the presence or absence of a term reveals about the document category (spam/legit)”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But how do we measure “information”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Entropy</a:t>
            </a:r>
            <a:r>
              <a:rPr lang="en-US" dirty="0"/>
              <a:t>: the entropy of a random variable </a:t>
            </a:r>
            <a:r>
              <a:rPr lang="en-US" i="1" dirty="0"/>
              <a:t>X</a:t>
            </a:r>
            <a:r>
              <a:rPr lang="en-US" dirty="0"/>
              <a:t> is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Consider a Bernoulli random variable                     and assume that</a:t>
            </a:r>
          </a:p>
          <a:p>
            <a:pPr lvl="1"/>
            <a:r>
              <a:rPr lang="en-US" dirty="0"/>
              <a:t>What is H(</a:t>
            </a:r>
            <a:r>
              <a:rPr lang="en-US" i="1" dirty="0"/>
              <a:t>X</a:t>
            </a:r>
            <a:r>
              <a:rPr lang="en-US" dirty="0"/>
              <a:t>)? </a:t>
            </a:r>
          </a:p>
          <a:p>
            <a:pPr lvl="1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2429" y="3635790"/>
          <a:ext cx="5521626" cy="82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5" name="Equation" r:id="rId3" imgW="2298600" imgH="342720" progId="Equation.3">
                  <p:embed/>
                </p:oleObj>
              </mc:Choice>
              <mc:Fallback>
                <p:oleObj name="Equation" r:id="rId3" imgW="2298600" imgH="3427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429" y="3635790"/>
                        <a:ext cx="5521626" cy="823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42141" y="3657601"/>
            <a:ext cx="259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Measured  in “bits”</a:t>
            </a:r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5792496" y="4615966"/>
          <a:ext cx="1433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6"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235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496" y="4615966"/>
                        <a:ext cx="1433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9257890" y="4557859"/>
          <a:ext cx="2012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7" name="Equation" r:id="rId7" imgW="838080" imgH="203040" progId="Equation.3">
                  <p:embed/>
                </p:oleObj>
              </mc:Choice>
              <mc:Fallback>
                <p:oleObj name="Equation" r:id="rId7" imgW="838080" imgH="203040" progId="Equation.3">
                  <p:embed/>
                  <p:pic>
                    <p:nvPicPr>
                      <p:cNvPr id="235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890" y="4557859"/>
                        <a:ext cx="2012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2806407" y="5729068"/>
          <a:ext cx="55213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8" name="Equation" r:id="rId9" imgW="2298600" imgH="203040" progId="Equation.3">
                  <p:embed/>
                </p:oleObj>
              </mc:Choice>
              <mc:Fallback>
                <p:oleObj name="Equation" r:id="rId9" imgW="2298600" imgH="203040" progId="Equation.3">
                  <p:embed/>
                  <p:pic>
                    <p:nvPicPr>
                      <p:cNvPr id="235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407" y="5729068"/>
                        <a:ext cx="55213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72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Entropy of Bernoulli RV</a:t>
            </a:r>
          </a:p>
        </p:txBody>
      </p:sp>
      <p:pic>
        <p:nvPicPr>
          <p:cNvPr id="236553" name="Picture 9" descr="Image result for bernoulli random variable entr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4997" y="881969"/>
            <a:ext cx="7130596" cy="5347948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3454393" y="5384800"/>
            <a:ext cx="377372" cy="478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15936" y="5435600"/>
            <a:ext cx="377372" cy="478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04587" y="381390"/>
            <a:ext cx="316969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Entropy = 0 bits</a:t>
            </a:r>
          </a:p>
          <a:p>
            <a:r>
              <a:rPr lang="en-US" sz="2500" dirty="0"/>
              <a:t>Outcome of RV reveals no information that you didn’t already have!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3699803" y="2447777"/>
            <a:ext cx="6330462" cy="3080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481667" y="2855741"/>
            <a:ext cx="2956562" cy="2135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37193" y="1037772"/>
            <a:ext cx="377372" cy="478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1016000" y="1482576"/>
            <a:ext cx="4217294" cy="2973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598" y="4525218"/>
            <a:ext cx="25835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Entropy = 1 bit</a:t>
            </a:r>
          </a:p>
          <a:p>
            <a:r>
              <a:rPr lang="en-US" sz="2500" dirty="0"/>
              <a:t>Each trial reveals one full bit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711425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87262" y="4853362"/>
            <a:ext cx="4740812" cy="5908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Back to 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36" y="133325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C</a:t>
            </a:r>
            <a:r>
              <a:rPr lang="en-US" dirty="0"/>
              <a:t> be a RV that determines if a document is spam or legit</a:t>
            </a:r>
          </a:p>
          <a:p>
            <a:pPr lvl="1"/>
            <a:r>
              <a:rPr lang="en-US" dirty="0"/>
              <a:t>H(</a:t>
            </a:r>
            <a:r>
              <a:rPr lang="en-US" i="1" dirty="0"/>
              <a:t>C</a:t>
            </a:r>
            <a:r>
              <a:rPr lang="en-US" dirty="0"/>
              <a:t>) is the inherent uncertainty in the RV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be a RV that represents the occurrence of frequency of term </a:t>
            </a:r>
            <a:r>
              <a:rPr lang="en-US" i="1" dirty="0" err="1"/>
              <a:t>i</a:t>
            </a:r>
            <a:endParaRPr lang="en-US" dirty="0"/>
          </a:p>
          <a:p>
            <a:pPr marL="971550" lvl="1" indent="-514350"/>
            <a:r>
              <a:rPr lang="en-US" dirty="0"/>
              <a:t>Can be either binary or TF</a:t>
            </a:r>
          </a:p>
          <a:p>
            <a:pPr marL="971550" lvl="1" indent="-514350"/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How much information does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i="1" baseline="-25000" dirty="0">
                <a:solidFill>
                  <a:srgbClr val="C00000"/>
                </a:solidFill>
              </a:rPr>
              <a:t>i  </a:t>
            </a:r>
            <a:r>
              <a:rPr lang="en-US" b="1" dirty="0">
                <a:solidFill>
                  <a:srgbClr val="C00000"/>
                </a:solidFill>
              </a:rPr>
              <a:t>provide about </a:t>
            </a:r>
            <a:r>
              <a:rPr lang="en-US" b="1" i="1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 measures the reduction in entropy of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known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3730846" y="4910659"/>
          <a:ext cx="45450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2" name="Equation" r:id="rId3" imgW="1892160" imgH="228600" progId="Equation.3">
                  <p:embed/>
                </p:oleObj>
              </mc:Choice>
              <mc:Fallback>
                <p:oleObj name="Equation" r:id="rId3" imgW="1892160" imgH="228600" progId="Equation.3">
                  <p:embed/>
                  <p:pic>
                    <p:nvPicPr>
                      <p:cNvPr id="246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846" y="4910659"/>
                        <a:ext cx="454501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564546" y="4878371"/>
            <a:ext cx="948795" cy="59396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214870" y="5552393"/>
            <a:ext cx="599446" cy="422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2351" y="5922506"/>
            <a:ext cx="29720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Inherent uncertainty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757" y="5962365"/>
            <a:ext cx="3038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Uncertainty given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600" dirty="0"/>
              <a:t>  </a:t>
            </a:r>
          </a:p>
        </p:txBody>
      </p:sp>
      <p:sp>
        <p:nvSpPr>
          <p:cNvPr id="12" name="Oval 11"/>
          <p:cNvSpPr/>
          <p:nvPr/>
        </p:nvSpPr>
        <p:spPr>
          <a:xfrm>
            <a:off x="6772023" y="4876027"/>
            <a:ext cx="1570119" cy="6244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50595" y="5588008"/>
            <a:ext cx="410193" cy="390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Conditional Entropy</a:t>
            </a:r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2698750" y="2193925"/>
          <a:ext cx="68945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8" name="Equation" r:id="rId3" imgW="2869920" imgH="558720" progId="Equation.3">
                  <p:embed/>
                </p:oleObj>
              </mc:Choice>
              <mc:Fallback>
                <p:oleObj name="Equation" r:id="rId3" imgW="2869920" imgH="558720" progId="Equation.3">
                  <p:embed/>
                  <p:pic>
                    <p:nvPicPr>
                      <p:cNvPr id="246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193925"/>
                        <a:ext cx="6894513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151163" y="1406776"/>
            <a:ext cx="4740812" cy="5908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294747" y="1464073"/>
          <a:ext cx="45450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9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747" y="1464073"/>
                        <a:ext cx="454501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6335924" y="1429441"/>
            <a:ext cx="1570119" cy="6244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6900655" y="2089504"/>
            <a:ext cx="489236" cy="199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828" y="3868615"/>
            <a:ext cx="3510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Assuming binary features:</a:t>
            </a:r>
          </a:p>
        </p:txBody>
      </p:sp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1074738" y="4840288"/>
          <a:ext cx="99155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0" name="Equation" r:id="rId7" imgW="4127400" imgH="355320" progId="Equation.3">
                  <p:embed/>
                </p:oleObj>
              </mc:Choice>
              <mc:Fallback>
                <p:oleObj name="Equation" r:id="rId7" imgW="4127400" imgH="355320" progId="Equation.3">
                  <p:embed/>
                  <p:pic>
                    <p:nvPicPr>
                      <p:cNvPr id="249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840288"/>
                        <a:ext cx="9915525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067487" y="4775206"/>
            <a:ext cx="2472796" cy="71119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5549707" y="5423096"/>
            <a:ext cx="562707" cy="3516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862" name="Object 6"/>
          <p:cNvGraphicFramePr>
            <a:graphicFrameLocks noChangeAspect="1"/>
          </p:cNvGraphicFramePr>
          <p:nvPr/>
        </p:nvGraphicFramePr>
        <p:xfrm>
          <a:off x="2673277" y="5935052"/>
          <a:ext cx="42402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1" name="Equation" r:id="rId9" imgW="1765080" imgH="228600" progId="Equation.3">
                  <p:embed/>
                </p:oleObj>
              </mc:Choice>
              <mc:Fallback>
                <p:oleObj name="Equation" r:id="rId9" imgW="1765080" imgH="228600" progId="Equation.3">
                  <p:embed/>
                  <p:pic>
                    <p:nvPicPr>
                      <p:cNvPr id="249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277" y="5935052"/>
                        <a:ext cx="424021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6200000" flipH="1">
            <a:off x="9057250" y="5371514"/>
            <a:ext cx="550985" cy="354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075628" y="4744726"/>
            <a:ext cx="2643953" cy="711193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8200806" y="5922498"/>
          <a:ext cx="2960857" cy="734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12" name="Equation" r:id="rId11" imgW="1790640" imgH="444240" progId="Equation.3">
                  <p:embed/>
                </p:oleObj>
              </mc:Choice>
              <mc:Fallback>
                <p:oleObj name="Equation" r:id="rId11" imgW="1790640" imgH="444240" progId="Equation.3">
                  <p:embed/>
                  <p:pic>
                    <p:nvPicPr>
                      <p:cNvPr id="249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806" y="5922498"/>
                        <a:ext cx="2960857" cy="734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256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727078" y="5410205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16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078" y="5410205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84885" y="2084236"/>
          <a:ext cx="8127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Word/Term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#Spam</a:t>
                      </a:r>
                      <a:r>
                        <a:rPr lang="en-US" sz="2400" baseline="0" dirty="0"/>
                        <a:t> Emails with 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#Legit Emails</a:t>
                      </a:r>
                      <a:r>
                        <a:rPr lang="en-US" sz="2400" baseline="0" dirty="0"/>
                        <a:t> with Term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“George”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“and”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57" y="1083213"/>
            <a:ext cx="4883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Spam Emails in Training Dataset: 50</a:t>
            </a:r>
          </a:p>
          <a:p>
            <a:r>
              <a:rPr lang="en-US" sz="2400" dirty="0"/>
              <a:t># Legit Emails in Training Dataset: 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5120640"/>
            <a:ext cx="635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IG of “Free”, “George”  and “and”</a:t>
            </a:r>
          </a:p>
        </p:txBody>
      </p:sp>
    </p:spTree>
    <p:extLst>
      <p:ext uri="{BB962C8B-B14F-4D97-AF65-F5344CB8AC3E}">
        <p14:creationId xmlns:p14="http://schemas.microsoft.com/office/powerpoint/2010/main" val="79253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491175" y="2377440"/>
            <a:ext cx="8665699" cy="11254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93" y="0"/>
            <a:ext cx="10515600" cy="1325563"/>
          </a:xfrm>
        </p:spPr>
        <p:txBody>
          <a:bodyPr/>
          <a:lstStyle/>
          <a:p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Test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27" y="1108171"/>
            <a:ext cx="11161542" cy="5236357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endParaRPr lang="en-US" dirty="0"/>
          </a:p>
          <a:p>
            <a:r>
              <a:rPr lang="en-US" dirty="0">
                <a:latin typeface="Symbol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test is a commonly used statistical test to measure the independence between two random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there are only two classes then                                             so we use </a:t>
            </a:r>
          </a:p>
        </p:txBody>
      </p:sp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1739754" y="2456976"/>
          <a:ext cx="79930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0" name="Equation" r:id="rId3" imgW="3327120" imgH="419040" progId="Equation.3">
                  <p:embed/>
                </p:oleObj>
              </mc:Choice>
              <mc:Fallback>
                <p:oleObj name="Equation" r:id="rId3" imgW="3327120" imgH="419040" progId="Equation.3">
                  <p:embed/>
                  <p:pic>
                    <p:nvPicPr>
                      <p:cNvPr id="252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754" y="2456976"/>
                        <a:ext cx="7993063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8469" y="3671666"/>
            <a:ext cx="10496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A: Number of instances in which document class c and X</a:t>
            </a:r>
            <a:r>
              <a:rPr lang="en-US" sz="2400" baseline="-25000" dirty="0"/>
              <a:t>i</a:t>
            </a:r>
            <a:r>
              <a:rPr lang="en-US" sz="2400" dirty="0"/>
              <a:t> co-occur</a:t>
            </a:r>
          </a:p>
          <a:p>
            <a:r>
              <a:rPr lang="en-US" sz="2400" dirty="0"/>
              <a:t>B: Number of instance in which term X</a:t>
            </a:r>
            <a:r>
              <a:rPr lang="en-US" sz="2400" baseline="-25000" dirty="0"/>
              <a:t>i</a:t>
            </a:r>
            <a:r>
              <a:rPr lang="en-US" sz="2400" dirty="0"/>
              <a:t> occurs in other document classes</a:t>
            </a:r>
          </a:p>
          <a:p>
            <a:r>
              <a:rPr lang="en-US" sz="2400" dirty="0"/>
              <a:t>C: Number of  documents of class c that don’t have term X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</a:p>
          <a:p>
            <a:r>
              <a:rPr lang="en-US" sz="2400" dirty="0"/>
              <a:t>D: Number of instances of other “non-c” document classes that don’t have term X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5430128" y="5591682"/>
          <a:ext cx="3446878" cy="410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1" name="Equation" r:id="rId5" imgW="2019240" imgH="241200" progId="Equation.3">
                  <p:embed/>
                </p:oleObj>
              </mc:Choice>
              <mc:Fallback>
                <p:oleObj name="Equation" r:id="rId5" imgW="2019240" imgH="241200" progId="Equation.3">
                  <p:embed/>
                  <p:pic>
                    <p:nvPicPr>
                      <p:cNvPr id="252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128" y="5591682"/>
                        <a:ext cx="3446878" cy="410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>
            <a:graphicFrameLocks noChangeAspect="1"/>
          </p:cNvGraphicFramePr>
          <p:nvPr/>
        </p:nvGraphicFramePr>
        <p:xfrm>
          <a:off x="5256901" y="6122986"/>
          <a:ext cx="2269318" cy="53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2" name="Equation" r:id="rId7" imgW="1015920" imgH="241200" progId="Equation.3">
                  <p:embed/>
                </p:oleObj>
              </mc:Choice>
              <mc:Fallback>
                <p:oleObj name="Equation" r:id="rId7" imgW="1015920" imgH="241200" progId="Equation.3">
                  <p:embed/>
                  <p:pic>
                    <p:nvPicPr>
                      <p:cNvPr id="252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901" y="6122986"/>
                        <a:ext cx="2269318" cy="5377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572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727078" y="5410205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168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078" y="5410205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84885" y="2084236"/>
          <a:ext cx="8127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Word/Term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#Spam</a:t>
                      </a:r>
                      <a:r>
                        <a:rPr lang="en-US" sz="2400" baseline="0" dirty="0"/>
                        <a:t> Emails with 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#Legit Emails</a:t>
                      </a:r>
                      <a:r>
                        <a:rPr lang="en-US" sz="2400" baseline="0" dirty="0"/>
                        <a:t> with Term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“George”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“and”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57" y="1083213"/>
            <a:ext cx="4883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Spam Emails in Training Dataset: 50</a:t>
            </a:r>
          </a:p>
          <a:p>
            <a:r>
              <a:rPr lang="en-US" sz="2400" dirty="0"/>
              <a:t># Legit Emails in Training Dataset: 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5120640"/>
            <a:ext cx="7405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2400" dirty="0">
                <a:latin typeface="Symbol" pitchFamily="18" charset="2"/>
              </a:rPr>
              <a:t>c</a:t>
            </a:r>
            <a:r>
              <a:rPr lang="en-US" sz="2400" baseline="30000" dirty="0"/>
              <a:t>2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statistic of “Free”, “George”  and “and”</a:t>
            </a:r>
          </a:p>
        </p:txBody>
      </p:sp>
    </p:spTree>
    <p:extLst>
      <p:ext uri="{BB962C8B-B14F-4D97-AF65-F5344CB8AC3E}">
        <p14:creationId xmlns:p14="http://schemas.microsoft.com/office/powerpoint/2010/main" val="1012648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816"/>
            <a:ext cx="10515600" cy="1325563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465" y="830654"/>
            <a:ext cx="8428452" cy="581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287065" y="1448972"/>
            <a:ext cx="506437" cy="323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93503" y="323557"/>
            <a:ext cx="364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precision achieved by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c</a:t>
            </a:r>
            <a:r>
              <a:rPr lang="en-US" sz="24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7856807" y="1090246"/>
            <a:ext cx="422031" cy="407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7988107" y="1882727"/>
            <a:ext cx="705729" cy="649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19625" y="1882725"/>
            <a:ext cx="2661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  performs best with very few features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7943560" y="2569701"/>
            <a:ext cx="1523999" cy="1186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8468" y="4004602"/>
            <a:ext cx="364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 has least precision but still competitive, especially as number of features increases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8598" y="6446464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on Reuters dataset with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classfier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29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816"/>
            <a:ext cx="10515600" cy="1325563"/>
          </a:xfrm>
        </p:spPr>
        <p:txBody>
          <a:bodyPr/>
          <a:lstStyle/>
          <a:p>
            <a:r>
              <a:rPr lang="en-US" dirty="0"/>
              <a:t>DF Vs. IG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8598" y="6446464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on Reuters dataset with </a:t>
            </a:r>
            <a:r>
              <a:rPr lang="en-US" dirty="0" err="1"/>
              <a:t>kNN</a:t>
            </a:r>
            <a:r>
              <a:rPr lang="en-US" dirty="0"/>
              <a:t> </a:t>
            </a:r>
            <a:r>
              <a:rPr lang="en-US" dirty="0" err="1"/>
              <a:t>classfier</a:t>
            </a:r>
            <a:endParaRPr lang="en-US" dirty="0"/>
          </a:p>
        </p:txBody>
      </p:sp>
      <p:pic>
        <p:nvPicPr>
          <p:cNvPr id="256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032" y="689317"/>
            <a:ext cx="8251435" cy="58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6130915" y="1400272"/>
            <a:ext cx="1392701" cy="13504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04067" y="1541568"/>
            <a:ext cx="2661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that DF might miss</a:t>
            </a:r>
          </a:p>
        </p:txBody>
      </p:sp>
    </p:spTree>
    <p:extLst>
      <p:ext uri="{BB962C8B-B14F-4D97-AF65-F5344CB8AC3E}">
        <p14:creationId xmlns:p14="http://schemas.microsoft.com/office/powerpoint/2010/main" val="1653373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Results on Spam Dataset</a:t>
            </a: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372" y="1123802"/>
            <a:ext cx="7685492" cy="516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3081" y="3554658"/>
            <a:ext cx="4318579" cy="96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6189785" y="2152357"/>
            <a:ext cx="506437" cy="8159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1841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Zhang, Le, </a:t>
            </a:r>
            <a:r>
              <a:rPr lang="en-US" dirty="0" err="1"/>
              <a:t>Jingbo</a:t>
            </a:r>
            <a:r>
              <a:rPr lang="en-US" dirty="0"/>
              <a:t> Zhu, and </a:t>
            </a:r>
            <a:r>
              <a:rPr lang="en-US" dirty="0" err="1"/>
              <a:t>Tianshun</a:t>
            </a:r>
            <a:r>
              <a:rPr lang="en-US" dirty="0"/>
              <a:t> Yao. "An evaluation of statistical spam filtering techniques." </a:t>
            </a:r>
            <a:r>
              <a:rPr lang="en-US" i="1" dirty="0"/>
              <a:t>ACM Transactions on Asian Language Information Processing (TALIP)</a:t>
            </a:r>
            <a:r>
              <a:rPr lang="en-US" dirty="0"/>
              <a:t> 3.4 (2004): 243-269.</a:t>
            </a:r>
          </a:p>
        </p:txBody>
      </p:sp>
    </p:spTree>
    <p:extLst>
      <p:ext uri="{BB962C8B-B14F-4D97-AF65-F5344CB8AC3E}">
        <p14:creationId xmlns:p14="http://schemas.microsoft.com/office/powerpoint/2010/main" val="328927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We begin by computing: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41011" y="1954097"/>
          <a:ext cx="6582101" cy="12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3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011" y="1954097"/>
                        <a:ext cx="6582101" cy="1213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332849" y="1688123"/>
            <a:ext cx="2208628" cy="1026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3188" y="3080825"/>
            <a:ext cx="801858" cy="35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4008438" y="4087813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87813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03917" y="3691670"/>
          <a:ext cx="422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5" name="Equation" r:id="rId7" imgW="1460160" imgH="228600" progId="Equation.3">
                  <p:embed/>
                </p:oleObj>
              </mc:Choice>
              <mc:Fallback>
                <p:oleObj name="Equation" r:id="rId7" imgW="1460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17" y="3691670"/>
                        <a:ext cx="42291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4239180" y="3748308"/>
          <a:ext cx="79422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6" name="Equation" r:id="rId9" imgW="2743200" imgH="215640" progId="Equation.3">
                  <p:embed/>
                </p:oleObj>
              </mc:Choice>
              <mc:Fallback>
                <p:oleObj name="Equation" r:id="rId9" imgW="27432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180" y="3748308"/>
                        <a:ext cx="79422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5589" y="4628270"/>
            <a:ext cx="11063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Assuming that term occurrences are independent (given class)!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7262" y="5627076"/>
            <a:ext cx="557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a reasonable assumption?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816"/>
            <a:ext cx="10515600" cy="1325563"/>
          </a:xfrm>
        </p:spPr>
        <p:txBody>
          <a:bodyPr/>
          <a:lstStyle/>
          <a:p>
            <a:r>
              <a:rPr lang="en-US" dirty="0"/>
              <a:t>So What’s Used in Literature</a:t>
            </a:r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967" y="1704681"/>
            <a:ext cx="9039076" cy="437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2165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816"/>
            <a:ext cx="10515600" cy="1325563"/>
          </a:xfrm>
        </p:spPr>
        <p:txBody>
          <a:bodyPr/>
          <a:lstStyle/>
          <a:p>
            <a:r>
              <a:rPr lang="en-US" dirty="0"/>
              <a:t>Other Approaches to Spam Filtering</a:t>
            </a:r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427" y="664112"/>
            <a:ext cx="8616462" cy="600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7076049" y="3910818"/>
            <a:ext cx="351692" cy="50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5710" y="3460653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NB</a:t>
            </a:r>
          </a:p>
        </p:txBody>
      </p:sp>
      <p:sp>
        <p:nvSpPr>
          <p:cNvPr id="7" name="Down Arrow 6"/>
          <p:cNvSpPr/>
          <p:nvPr/>
        </p:nvSpPr>
        <p:spPr>
          <a:xfrm>
            <a:off x="9437077" y="954258"/>
            <a:ext cx="351692" cy="50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4535" y="419686"/>
            <a:ext cx="761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SVM</a:t>
            </a:r>
          </a:p>
        </p:txBody>
      </p:sp>
      <p:sp>
        <p:nvSpPr>
          <p:cNvPr id="9" name="Down Arrow 8"/>
          <p:cNvSpPr/>
          <p:nvPr/>
        </p:nvSpPr>
        <p:spPr>
          <a:xfrm>
            <a:off x="5777133" y="2696308"/>
            <a:ext cx="351692" cy="50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83238" y="2274277"/>
            <a:ext cx="127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Boosting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792437" y="1624819"/>
            <a:ext cx="351692" cy="50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98543" y="1216857"/>
            <a:ext cx="122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MaxENT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8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1" y="182245"/>
            <a:ext cx="10515600" cy="1325563"/>
          </a:xfrm>
        </p:spPr>
        <p:txBody>
          <a:bodyPr/>
          <a:lstStyle/>
          <a:p>
            <a:r>
              <a:rPr lang="en-US" dirty="0"/>
              <a:t>Spam Detection on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7" y="5486400"/>
            <a:ext cx="4726743" cy="99880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Spammers</a:t>
            </a:r>
            <a:r>
              <a:rPr lang="en-US" dirty="0"/>
              <a:t> try to poison search results in order to get more views for unrelated videos</a:t>
            </a: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894" y="1036978"/>
            <a:ext cx="5392980" cy="422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2313" y="1204327"/>
            <a:ext cx="57531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34223" y="5484056"/>
            <a:ext cx="5573149" cy="99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srgbClr val="C00000"/>
                </a:solidFill>
              </a:rPr>
              <a:t>Promoters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unrelated videos to increase the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relevance of certain topics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93386" y="154748"/>
            <a:ext cx="4914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Benevenuto</a:t>
            </a:r>
            <a:r>
              <a:rPr lang="en-US" sz="1400" dirty="0"/>
              <a:t>, </a:t>
            </a:r>
            <a:r>
              <a:rPr lang="en-US" sz="1400" dirty="0" err="1"/>
              <a:t>Fabrício</a:t>
            </a:r>
            <a:r>
              <a:rPr lang="en-US" sz="1400" dirty="0"/>
              <a:t>, et al. "Detecting spammers and content promoters in online video social networks." </a:t>
            </a:r>
            <a:r>
              <a:rPr lang="en-US" sz="1400" i="1" dirty="0"/>
              <a:t>Proceedings of the 32nd international ACM SIGIR conference on Research and development in information retrieval</a:t>
            </a:r>
            <a:r>
              <a:rPr lang="en-US" sz="1400" dirty="0"/>
              <a:t>. ACM, 2009.</a:t>
            </a:r>
          </a:p>
        </p:txBody>
      </p:sp>
    </p:spTree>
    <p:extLst>
      <p:ext uri="{BB962C8B-B14F-4D97-AF65-F5344CB8AC3E}">
        <p14:creationId xmlns:p14="http://schemas.microsoft.com/office/powerpoint/2010/main" val="881961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21" y="182245"/>
            <a:ext cx="10515600" cy="1325563"/>
          </a:xfrm>
        </p:spPr>
        <p:txBody>
          <a:bodyPr/>
          <a:lstStyle/>
          <a:p>
            <a:r>
              <a:rPr lang="en-US" dirty="0"/>
              <a:t>What are the Right Set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1" y="1406769"/>
            <a:ext cx="10902461" cy="4937760"/>
          </a:xfrm>
        </p:spPr>
        <p:txBody>
          <a:bodyPr>
            <a:normAutofit/>
          </a:bodyPr>
          <a:lstStyle/>
          <a:p>
            <a:r>
              <a:rPr lang="en-US" dirty="0"/>
              <a:t>Since we’re looking at social </a:t>
            </a:r>
            <a:r>
              <a:rPr lang="en-US" dirty="0">
                <a:solidFill>
                  <a:srgbClr val="C00000"/>
                </a:solidFill>
              </a:rPr>
              <a:t>networks</a:t>
            </a:r>
            <a:r>
              <a:rPr lang="en-US" dirty="0"/>
              <a:t>, it might be meaningful to exploit social network structure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capture the structure of a graph as a number?</a:t>
            </a:r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420" y="2418910"/>
            <a:ext cx="5867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45496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27" y="182245"/>
            <a:ext cx="10515600" cy="1325563"/>
          </a:xfrm>
        </p:spPr>
        <p:txBody>
          <a:bodyPr/>
          <a:lstStyle/>
          <a:p>
            <a:r>
              <a:rPr lang="en-US" dirty="0"/>
              <a:t>Features/Attributes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628" y="14880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Social Network features</a:t>
            </a:r>
          </a:p>
          <a:p>
            <a:pPr lvl="1"/>
            <a:r>
              <a:rPr lang="en-US" dirty="0"/>
              <a:t>Clustering coefficient, “</a:t>
            </a:r>
            <a:r>
              <a:rPr lang="en-US" dirty="0" err="1">
                <a:solidFill>
                  <a:srgbClr val="C00000"/>
                </a:solidFill>
              </a:rPr>
              <a:t>betweenness</a:t>
            </a:r>
            <a:r>
              <a:rPr lang="en-US" dirty="0"/>
              <a:t>”, </a:t>
            </a:r>
            <a:r>
              <a:rPr lang="en-US" dirty="0" err="1"/>
              <a:t>UserRank</a:t>
            </a:r>
            <a:r>
              <a:rPr lang="en-US" dirty="0"/>
              <a:t> etc. (more on this later) </a:t>
            </a:r>
          </a:p>
          <a:p>
            <a:r>
              <a:rPr lang="en-US" dirty="0"/>
              <a:t>User-based</a:t>
            </a:r>
          </a:p>
          <a:p>
            <a:pPr lvl="1"/>
            <a:r>
              <a:rPr lang="en-US" dirty="0"/>
              <a:t>Number of friends, number of subscriptions, number of subscribers</a:t>
            </a:r>
          </a:p>
          <a:p>
            <a:r>
              <a:rPr lang="en-US" dirty="0"/>
              <a:t>Video-based</a:t>
            </a:r>
          </a:p>
          <a:p>
            <a:pPr lvl="1"/>
            <a:r>
              <a:rPr lang="en-US" dirty="0"/>
              <a:t>Duration, number of views, number of comments received, ratings</a:t>
            </a:r>
          </a:p>
          <a:p>
            <a:pPr lvl="1"/>
            <a:endParaRPr lang="en-US" dirty="0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5141" y="4425685"/>
            <a:ext cx="8541750" cy="186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5221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UserRank</a:t>
            </a:r>
            <a:r>
              <a:rPr lang="en-US" dirty="0"/>
              <a:t> as a Feature</a:t>
            </a:r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3436" y="1570527"/>
            <a:ext cx="7344287" cy="504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8578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02" y="182245"/>
            <a:ext cx="10515600" cy="1325563"/>
          </a:xfrm>
        </p:spPr>
        <p:txBody>
          <a:bodyPr/>
          <a:lstStyle/>
          <a:p>
            <a:r>
              <a:rPr lang="en-US" dirty="0"/>
              <a:t>Classification Results Using SVMs</a:t>
            </a:r>
          </a:p>
        </p:txBody>
      </p:sp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941" y="1316207"/>
            <a:ext cx="8803152" cy="51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35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1791402" y="1159853"/>
          <a:ext cx="79422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9" name="Equation" r:id="rId3" imgW="2743200" imgH="215640" progId="Equation.3">
                  <p:embed/>
                </p:oleObj>
              </mc:Choice>
              <mc:Fallback>
                <p:oleObj name="Equation" r:id="rId3" imgW="27432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402" y="1159853"/>
                        <a:ext cx="79422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09822" y="2489981"/>
            <a:ext cx="8758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estimate this from the training dataset?</a:t>
            </a:r>
          </a:p>
        </p:txBody>
      </p:sp>
      <p:sp>
        <p:nvSpPr>
          <p:cNvPr id="14" name="Oval 13"/>
          <p:cNvSpPr/>
          <p:nvPr/>
        </p:nvSpPr>
        <p:spPr>
          <a:xfrm>
            <a:off x="1842867" y="1012874"/>
            <a:ext cx="2208628" cy="1026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771336" y="2278965"/>
            <a:ext cx="407963" cy="4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52460" y="3498850"/>
          <a:ext cx="38623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0" name="Equation" r:id="rId5" imgW="1333440" imgH="241200" progId="Equation.3">
                  <p:embed/>
                </p:oleObj>
              </mc:Choice>
              <mc:Fallback>
                <p:oleObj name="Equation" r:id="rId5" imgW="13334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60" y="3498850"/>
                        <a:ext cx="386238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05909" y="4473544"/>
            <a:ext cx="9123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=(#Spam emails that contain term 1)/(#spam emails)</a:t>
            </a:r>
          </a:p>
        </p:txBody>
      </p:sp>
      <p:sp>
        <p:nvSpPr>
          <p:cNvPr id="21" name="Oval 20"/>
          <p:cNvSpPr/>
          <p:nvPr/>
        </p:nvSpPr>
        <p:spPr>
          <a:xfrm>
            <a:off x="3289494" y="4189847"/>
            <a:ext cx="8902505" cy="1226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216770" y="5610688"/>
            <a:ext cx="407963" cy="4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44839" y="5715854"/>
            <a:ext cx="7491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term 1 never occurred in any spam email in the training dataset?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58462" y="4965895"/>
            <a:ext cx="8792308" cy="1561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Laplacian</a:t>
            </a:r>
            <a:r>
              <a:rPr lang="en-US" dirty="0"/>
              <a:t> Smoothing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038918" y="1935409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918" y="1935409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877223" y="1402858"/>
          <a:ext cx="1066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2" name="Equation" r:id="rId5" imgW="368280" imgH="241200" progId="Equation.3">
                  <p:embed/>
                </p:oleObj>
              </mc:Choice>
              <mc:Fallback>
                <p:oleObj name="Equation" r:id="rId5" imgW="3682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23" y="1402858"/>
                        <a:ext cx="10668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969449" y="1434856"/>
            <a:ext cx="8905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(#Spam emails that contain term 1)/(#spam emails)</a:t>
            </a:r>
          </a:p>
        </p:txBody>
      </p:sp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808403" y="4116574"/>
          <a:ext cx="44878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3" name="Equation" r:id="rId7" imgW="1549080" imgH="241200" progId="Equation.3">
                  <p:embed/>
                </p:oleObj>
              </mc:Choice>
              <mc:Fallback>
                <p:oleObj name="Equation" r:id="rId7" imgW="15490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03" y="4116574"/>
                        <a:ext cx="4487863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475924" y="1981153"/>
            <a:ext cx="10281140" cy="1226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110124" y="1716256"/>
            <a:ext cx="8384344" cy="56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3489" y="2276573"/>
            <a:ext cx="978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 (#Spam emails that contain term 1</a:t>
            </a:r>
            <a:r>
              <a:rPr lang="en-US" sz="3200" dirty="0">
                <a:solidFill>
                  <a:srgbClr val="C00000"/>
                </a:solidFill>
              </a:rPr>
              <a:t>+1</a:t>
            </a:r>
            <a:r>
              <a:rPr lang="en-US" sz="3200" dirty="0"/>
              <a:t>)/(#spam emails</a:t>
            </a:r>
            <a:r>
              <a:rPr lang="en-US" sz="3200" dirty="0">
                <a:solidFill>
                  <a:srgbClr val="C00000"/>
                </a:solidFill>
              </a:rPr>
              <a:t>+2</a:t>
            </a:r>
            <a:r>
              <a:rPr lang="en-US" sz="32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5402" y="3209217"/>
            <a:ext cx="7321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Equivalent to assuming two addition spam emails in the training dataset, of which on contains all terms and the other is empty</a:t>
            </a:r>
          </a:p>
        </p:txBody>
      </p:sp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2167792" y="5101566"/>
          <a:ext cx="761206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4" name="Equation" r:id="rId9" imgW="2628720" imgH="469800" progId="Equation.3">
                  <p:embed/>
                </p:oleObj>
              </mc:Choice>
              <mc:Fallback>
                <p:oleObj name="Equation" r:id="rId9" imgW="262872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792" y="5101566"/>
                        <a:ext cx="7612063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33829" y="3352800"/>
            <a:ext cx="11654971" cy="1785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3125" y="3785489"/>
          <a:ext cx="5387103" cy="993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0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25" y="3785489"/>
                        <a:ext cx="5387103" cy="993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059388" y="4159123"/>
            <a:ext cx="2208628" cy="1026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897084" y="3258459"/>
            <a:ext cx="1669146" cy="493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4008438" y="4087813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87813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958171" y="1811563"/>
          <a:ext cx="9340851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2" name="Equation" r:id="rId7" imgW="3225600" imgH="203040" progId="Equation.3">
                  <p:embed/>
                </p:oleObj>
              </mc:Choice>
              <mc:Fallback>
                <p:oleObj name="Equation" r:id="rId7" imgW="32256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171" y="1811563"/>
                        <a:ext cx="9340851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637565" y="3704825"/>
          <a:ext cx="5229582" cy="102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3" name="Equation" r:id="rId9" imgW="2133360" imgH="419040" progId="Equation.3">
                  <p:embed/>
                </p:oleObj>
              </mc:Choice>
              <mc:Fallback>
                <p:oleObj name="Equation" r:id="rId9" imgW="21333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565" y="3704825"/>
                        <a:ext cx="5229582" cy="1026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21829" y="3846287"/>
            <a:ext cx="6928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Vs.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429" y="550091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Or: </a:t>
            </a:r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3273878" y="5515201"/>
          <a:ext cx="5526478" cy="7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14" name="Equation" r:id="rId11" imgW="1485720" imgH="203040" progId="Equation.3">
                  <p:embed/>
                </p:oleObj>
              </mc:Choice>
              <mc:Fallback>
                <p:oleObj name="Equation" r:id="rId11" imgW="148572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878" y="5515201"/>
                        <a:ext cx="5526478" cy="754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727078" y="5410205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078" y="5410205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596650" y="5449249"/>
          <a:ext cx="5229582" cy="102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1" name="Equation" r:id="rId5" imgW="2133360" imgH="419040" progId="Equation.3">
                  <p:embed/>
                </p:oleObj>
              </mc:Choice>
              <mc:Fallback>
                <p:oleObj name="Equation" r:id="rId5" imgW="21333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650" y="5449249"/>
                        <a:ext cx="5229582" cy="1026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84885" y="2084236"/>
          <a:ext cx="8127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Word/Term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#Spam</a:t>
                      </a:r>
                      <a:r>
                        <a:rPr lang="en-US" sz="2400" baseline="0" dirty="0"/>
                        <a:t> Emails with 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#Legit Emails</a:t>
                      </a:r>
                      <a:r>
                        <a:rPr lang="en-US" sz="2400" baseline="0" dirty="0"/>
                        <a:t> with Term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“George”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“and”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57" y="1083213"/>
            <a:ext cx="4883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Spam Emails in Training Dataset: 50</a:t>
            </a:r>
          </a:p>
          <a:p>
            <a:r>
              <a:rPr lang="en-US" sz="2400" dirty="0"/>
              <a:t># Legit Emails in Training Dataset: 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016" y="4839287"/>
            <a:ext cx="499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Email: {x</a:t>
            </a:r>
            <a:r>
              <a:rPr lang="en-US" sz="2400" baseline="-25000" dirty="0"/>
              <a:t>FREE</a:t>
            </a:r>
            <a:r>
              <a:rPr lang="en-US" sz="2400" dirty="0"/>
              <a:t>, x</a:t>
            </a:r>
            <a:r>
              <a:rPr lang="en-US" sz="2400" baseline="-25000" dirty="0"/>
              <a:t>GEORGE</a:t>
            </a:r>
            <a:r>
              <a:rPr lang="en-US" sz="2400" dirty="0"/>
              <a:t>, x</a:t>
            </a:r>
            <a:r>
              <a:rPr lang="en-US" sz="2400" baseline="-25000" dirty="0"/>
              <a:t>and</a:t>
            </a:r>
            <a:r>
              <a:rPr lang="en-US" sz="2400" dirty="0"/>
              <a:t>} = {1,1,0}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444591" y="5484959"/>
          <a:ext cx="5387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2" name="Equation" r:id="rId7" imgW="2273040" imgH="419040" progId="Equation.3">
                  <p:embed/>
                </p:oleObj>
              </mc:Choice>
              <mc:Fallback>
                <p:oleObj name="Equation" r:id="rId7" imgW="227304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91" y="5484959"/>
                        <a:ext cx="53879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66228" y="5725551"/>
            <a:ext cx="66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727078" y="5410205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078" y="5410205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8215313" y="5699345"/>
          <a:ext cx="19923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2" name="Equation" r:id="rId5" imgW="812520" imgH="203040" progId="Equation.3">
                  <p:embed/>
                </p:oleObj>
              </mc:Choice>
              <mc:Fallback>
                <p:oleObj name="Equation" r:id="rId5" imgW="8125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5699345"/>
                        <a:ext cx="19923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84885" y="2084236"/>
          <a:ext cx="8127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Word/Term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#Spam</a:t>
                      </a:r>
                      <a:r>
                        <a:rPr lang="en-US" sz="2400" baseline="0" dirty="0"/>
                        <a:t> Emails with Term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#Legit Emails</a:t>
                      </a:r>
                      <a:r>
                        <a:rPr lang="en-US" sz="2400" baseline="0" dirty="0"/>
                        <a:t> with Term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“George”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“and”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57" y="1083213"/>
            <a:ext cx="4883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Spam Emails in Training Dataset: 50</a:t>
            </a:r>
          </a:p>
          <a:p>
            <a:r>
              <a:rPr lang="en-US" sz="2400" dirty="0"/>
              <a:t># Legit Emails in Training Dataset: 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016" y="4839287"/>
            <a:ext cx="499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Email: {x</a:t>
            </a:r>
            <a:r>
              <a:rPr lang="en-US" sz="2400" baseline="-25000" dirty="0"/>
              <a:t>FREE</a:t>
            </a:r>
            <a:r>
              <a:rPr lang="en-US" sz="2400" dirty="0"/>
              <a:t>, x</a:t>
            </a:r>
            <a:r>
              <a:rPr lang="en-US" sz="2400" baseline="-25000" dirty="0"/>
              <a:t>GEORGE</a:t>
            </a:r>
            <a:r>
              <a:rPr lang="en-US" sz="2400" dirty="0"/>
              <a:t>, x</a:t>
            </a:r>
            <a:r>
              <a:rPr lang="en-US" sz="2400" baseline="-25000" dirty="0"/>
              <a:t>and</a:t>
            </a:r>
            <a:r>
              <a:rPr lang="en-US" sz="2400" dirty="0"/>
              <a:t>} = {1,1,0}</a:t>
            </a:r>
          </a:p>
        </p:txBody>
      </p:sp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114550" y="5740400"/>
          <a:ext cx="2047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3" name="Equation" r:id="rId7" imgW="863280" imgH="203040" progId="Equation.3">
                  <p:embed/>
                </p:oleObj>
              </mc:Choice>
              <mc:Fallback>
                <p:oleObj name="Equation" r:id="rId7" imgW="863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740400"/>
                        <a:ext cx="20478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866228" y="5725551"/>
            <a:ext cx="66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16628</TotalTime>
  <Words>1176</Words>
  <Application>Microsoft Office PowerPoint</Application>
  <PresentationFormat>Widescreen</PresentationFormat>
  <Paragraphs>168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Lecture 3: Spam Filtering</vt:lpstr>
      <vt:lpstr>Spam Detection: Features</vt:lpstr>
      <vt:lpstr>Naiive Bayes for Spam Filtering</vt:lpstr>
      <vt:lpstr>Naiive Bayes for Spam Filtering</vt:lpstr>
      <vt:lpstr>Naiive Bayes for Spam Filtering</vt:lpstr>
      <vt:lpstr>Laplacian Smoothing</vt:lpstr>
      <vt:lpstr>Naiive Bayes for Spam Filtering</vt:lpstr>
      <vt:lpstr>In-Class Exercise</vt:lpstr>
      <vt:lpstr>Solution</vt:lpstr>
      <vt:lpstr>Spam Detection: Occurences</vt:lpstr>
      <vt:lpstr>Applying Bayes Rule</vt:lpstr>
      <vt:lpstr>“Bag of Words” Model</vt:lpstr>
      <vt:lpstr>Likelihood Estimation</vt:lpstr>
      <vt:lpstr>Likelihood Estimation</vt:lpstr>
      <vt:lpstr>Likelihood Estimation</vt:lpstr>
      <vt:lpstr>Accounting for Document Length</vt:lpstr>
      <vt:lpstr>Estimating Model Parameters</vt:lpstr>
      <vt:lpstr>Bernoulli NB Vs. Multinomial NB with TF</vt:lpstr>
      <vt:lpstr>Bernoulli NB Vs. Multinomial NB with TF</vt:lpstr>
      <vt:lpstr>Bernoulli NB Vs. Multinomial NB with TF</vt:lpstr>
      <vt:lpstr>Multinomial NB with Binary Features</vt:lpstr>
      <vt:lpstr>Multinomial Vs. Bernoulli NB</vt:lpstr>
      <vt:lpstr>Why Ignore Negative Evidence?</vt:lpstr>
      <vt:lpstr>Why is Multinomial Binary Features better than Term Frequencies?</vt:lpstr>
      <vt:lpstr>Spam Filtering Review</vt:lpstr>
      <vt:lpstr>Lemmatization</vt:lpstr>
      <vt:lpstr>Stop-Words</vt:lpstr>
      <vt:lpstr>Feature Selection</vt:lpstr>
      <vt:lpstr>Feature Selection</vt:lpstr>
      <vt:lpstr>Information Gain (IG)</vt:lpstr>
      <vt:lpstr>Entropy of Bernoulli RV</vt:lpstr>
      <vt:lpstr>Back to Information Gain</vt:lpstr>
      <vt:lpstr>Conditional Entropy</vt:lpstr>
      <vt:lpstr>In-Class Exercise</vt:lpstr>
      <vt:lpstr>c2 Test Statistic</vt:lpstr>
      <vt:lpstr>In-Class Exercise</vt:lpstr>
      <vt:lpstr>Empirical Results</vt:lpstr>
      <vt:lpstr>DF Vs. IG</vt:lpstr>
      <vt:lpstr>Results on Spam Dataset</vt:lpstr>
      <vt:lpstr>So What’s Used in Literature</vt:lpstr>
      <vt:lpstr>Other Approaches to Spam Filtering</vt:lpstr>
      <vt:lpstr>Spam Detection on Social Media</vt:lpstr>
      <vt:lpstr>What are the Right Set of Features</vt:lpstr>
      <vt:lpstr>Features/Attributes Used</vt:lpstr>
      <vt:lpstr>UserRank as a Feature</vt:lpstr>
      <vt:lpstr>Classification Results Using SVMs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Machine Learning Basics</dc:title>
  <dc:creator>siddharth garg</dc:creator>
  <cp:lastModifiedBy>Siddharth Garg</cp:lastModifiedBy>
  <cp:revision>682</cp:revision>
  <dcterms:created xsi:type="dcterms:W3CDTF">2018-01-22T09:49:53Z</dcterms:created>
  <dcterms:modified xsi:type="dcterms:W3CDTF">2021-09-16T19:57:26Z</dcterms:modified>
</cp:coreProperties>
</file>