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8" r:id="rId2"/>
    <p:sldId id="275" r:id="rId3"/>
    <p:sldId id="437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30" r:id="rId12"/>
    <p:sldId id="426" r:id="rId13"/>
    <p:sldId id="427" r:id="rId14"/>
    <p:sldId id="428" r:id="rId15"/>
    <p:sldId id="429" r:id="rId16"/>
    <p:sldId id="431" r:id="rId17"/>
    <p:sldId id="432" r:id="rId18"/>
    <p:sldId id="364" r:id="rId19"/>
    <p:sldId id="363" r:id="rId20"/>
    <p:sldId id="365" r:id="rId21"/>
    <p:sldId id="366" r:id="rId22"/>
    <p:sldId id="367" r:id="rId23"/>
    <p:sldId id="378" r:id="rId24"/>
    <p:sldId id="380" r:id="rId25"/>
    <p:sldId id="395" r:id="rId26"/>
    <p:sldId id="369" r:id="rId27"/>
    <p:sldId id="434" r:id="rId28"/>
    <p:sldId id="438" r:id="rId29"/>
    <p:sldId id="436" r:id="rId30"/>
    <p:sldId id="400" r:id="rId31"/>
    <p:sldId id="402" r:id="rId32"/>
    <p:sldId id="404" r:id="rId33"/>
    <p:sldId id="265" r:id="rId34"/>
    <p:sldId id="403" r:id="rId35"/>
    <p:sldId id="411" r:id="rId36"/>
    <p:sldId id="433" r:id="rId37"/>
    <p:sldId id="379" r:id="rId38"/>
    <p:sldId id="368" r:id="rId39"/>
    <p:sldId id="370" r:id="rId40"/>
    <p:sldId id="371" r:id="rId41"/>
    <p:sldId id="372" r:id="rId42"/>
    <p:sldId id="393" r:id="rId43"/>
    <p:sldId id="415" r:id="rId44"/>
    <p:sldId id="386" r:id="rId45"/>
    <p:sldId id="373" r:id="rId46"/>
    <p:sldId id="374" r:id="rId47"/>
    <p:sldId id="385" r:id="rId48"/>
    <p:sldId id="416" r:id="rId49"/>
    <p:sldId id="381" r:id="rId50"/>
    <p:sldId id="382" r:id="rId51"/>
    <p:sldId id="396" r:id="rId52"/>
    <p:sldId id="384" r:id="rId53"/>
    <p:sldId id="383" r:id="rId54"/>
    <p:sldId id="388" r:id="rId55"/>
    <p:sldId id="390" r:id="rId56"/>
    <p:sldId id="391" r:id="rId57"/>
    <p:sldId id="392" r:id="rId58"/>
    <p:sldId id="397" r:id="rId59"/>
    <p:sldId id="398" r:id="rId60"/>
    <p:sldId id="417" r:id="rId61"/>
    <p:sldId id="418" r:id="rId62"/>
    <p:sldId id="412" r:id="rId6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00:09:41.5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12443,'3'-2'3528,"7"6"-3928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41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4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4916-minimum-redundancy-maximum-relevance-feature-selection" TargetMode="External"/><Relationship Id="rId2" Type="http://schemas.openxmlformats.org/officeDocument/2006/relationships/hyperlink" Target="http://home.penglab.com/proj/mRMR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feature_selection/plot_rfe_with_cross_validation.html#sphx-glr-auto-examples-feature-selection-plot-rfe-with-cross-validation-py" TargetMode="External"/><Relationship Id="rId2" Type="http://schemas.openxmlformats.org/officeDocument/2006/relationships/hyperlink" Target="http://scikit-learn.org/stable/auto_examples/feature_selection/plot_rfe_digits.html#sphx-glr-auto-examples-feature-selection-plot-rfe-digits-py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github.com/sdrangan/introml/blob/master/unit05_lasso/lasso_in_class.ipynb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2125-057D-4DCF-84DE-383572BD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ED79-B40F-4D00-88F0-8FE2A6E1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62" y="3821942"/>
            <a:ext cx="4739727" cy="1966462"/>
          </a:xfrm>
        </p:spPr>
        <p:txBody>
          <a:bodyPr/>
          <a:lstStyle/>
          <a:p>
            <a:r>
              <a:rPr lang="en-US" dirty="0"/>
              <a:t>Use pandas </a:t>
            </a:r>
            <a:r>
              <a:rPr lang="en-US" dirty="0" err="1"/>
              <a:t>get_dummies</a:t>
            </a:r>
            <a:endParaRPr lang="en-US" dirty="0"/>
          </a:p>
          <a:p>
            <a:r>
              <a:rPr lang="en-US" dirty="0"/>
              <a:t>Replaces categorical variables</a:t>
            </a:r>
            <a:br>
              <a:rPr lang="en-US" dirty="0"/>
            </a:br>
            <a:r>
              <a:rPr lang="en-US" dirty="0"/>
              <a:t>  with one-hot coded values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MSZoning</a:t>
            </a:r>
            <a:endParaRPr lang="en-US" dirty="0"/>
          </a:p>
          <a:p>
            <a:pPr lvl="1"/>
            <a:r>
              <a:rPr lang="en-US" dirty="0"/>
              <a:t>Becomes </a:t>
            </a:r>
            <a:r>
              <a:rPr lang="en-US" dirty="0" err="1"/>
              <a:t>MSZoning_FV</a:t>
            </a:r>
            <a:r>
              <a:rPr lang="en-US" dirty="0"/>
              <a:t>, </a:t>
            </a:r>
            <a:r>
              <a:rPr lang="en-US" dirty="0" err="1"/>
              <a:t>MSZoning_RH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C6DE-1EC3-48FA-9740-66B355F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4E19D-EEF8-4629-851C-CE9E578C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81" y="3768132"/>
            <a:ext cx="423862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E38AA-FF25-4A0C-83E0-0C09ABD3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25" y="1838640"/>
            <a:ext cx="409575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B625F-9BEF-4B1F-B84F-083DF1A1E6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" b="14386"/>
          <a:stretch/>
        </p:blipFill>
        <p:spPr>
          <a:xfrm>
            <a:off x="5665085" y="1865293"/>
            <a:ext cx="4700019" cy="1490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459CEE-F2D5-4448-A758-4472D9DE6066}"/>
              </a:ext>
            </a:extLst>
          </p:cNvPr>
          <p:cNvSpPr txBox="1"/>
          <p:nvPr/>
        </p:nvSpPr>
        <p:spPr>
          <a:xfrm>
            <a:off x="950805" y="149596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B5FC4-B45F-43A7-B24D-826A62E6CA23}"/>
              </a:ext>
            </a:extLst>
          </p:cNvPr>
          <p:cNvSpPr txBox="1"/>
          <p:nvPr/>
        </p:nvSpPr>
        <p:spPr>
          <a:xfrm>
            <a:off x="5784262" y="149432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Hot coded</a:t>
            </a:r>
          </a:p>
        </p:txBody>
      </p:sp>
    </p:spTree>
    <p:extLst>
      <p:ext uri="{BB962C8B-B14F-4D97-AF65-F5344CB8AC3E}">
        <p14:creationId xmlns:p14="http://schemas.microsoft.com/office/powerpoint/2010/main" val="240174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3D0B-1CFE-499C-A48A-1DFB47B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39E5-442E-4778-A160-584BDCA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308438" cy="4329817"/>
          </a:xfrm>
        </p:spPr>
        <p:txBody>
          <a:bodyPr/>
          <a:lstStyle/>
          <a:p>
            <a:r>
              <a:rPr lang="en-US" dirty="0"/>
              <a:t>Split data into training and test</a:t>
            </a:r>
          </a:p>
          <a:p>
            <a:r>
              <a:rPr lang="en-US" dirty="0"/>
              <a:t>Scale data </a:t>
            </a:r>
          </a:p>
          <a:p>
            <a:pPr lvl="1"/>
            <a:r>
              <a:rPr lang="en-US" dirty="0"/>
              <a:t>Remove mean and variance</a:t>
            </a:r>
          </a:p>
          <a:p>
            <a:r>
              <a:rPr lang="en-US" dirty="0"/>
              <a:t>Needed to compare coefficients</a:t>
            </a:r>
          </a:p>
          <a:p>
            <a:pPr lvl="1"/>
            <a:r>
              <a:rPr lang="en-US" dirty="0"/>
              <a:t>Ensures that all variables have same range</a:t>
            </a:r>
          </a:p>
          <a:p>
            <a:r>
              <a:rPr lang="en-US" dirty="0"/>
              <a:t>Note:  The scaling transform is</a:t>
            </a:r>
          </a:p>
          <a:p>
            <a:pPr lvl="1"/>
            <a:r>
              <a:rPr lang="en-US" dirty="0"/>
              <a:t>Fit on the training data</a:t>
            </a:r>
          </a:p>
          <a:p>
            <a:pPr lvl="1"/>
            <a:r>
              <a:rPr lang="en-US" dirty="0"/>
              <a:t>Performed on training and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6468-B913-4EFC-A82F-AD53409E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50D46-0D01-445D-BB3E-2D169658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11" y="2645324"/>
            <a:ext cx="3924300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30990-BEAD-473C-A2BF-DEED83C3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105" y="1662779"/>
            <a:ext cx="4219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354-8549-428C-A5B3-24311BFE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</p:spPr>
            <p:txBody>
              <a:bodyPr/>
              <a:lstStyle/>
              <a:p>
                <a:r>
                  <a:rPr lang="en-US" dirty="0"/>
                  <a:t>Simple idea:</a:t>
                </a:r>
              </a:p>
              <a:p>
                <a:pPr lvl="1"/>
                <a:r>
                  <a:rPr lang="en-US" dirty="0"/>
                  <a:t>Use linear regression over features</a:t>
                </a:r>
              </a:p>
              <a:p>
                <a:r>
                  <a:rPr lang="en-US" dirty="0"/>
                  <a:t>Fits the training data very well!</a:t>
                </a:r>
              </a:p>
              <a:p>
                <a:pPr lvl="1"/>
                <a:r>
                  <a:rPr lang="en-US" dirty="0"/>
                  <a:t>R^2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≈0.937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But, completely fails on the test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  <a:blipFill>
                <a:blip r:embed="rId2"/>
                <a:stretch>
                  <a:fillRect l="-281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D0FD5-696D-40EC-969F-0B8BF47A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D92B-44ED-4786-8791-48663098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606"/>
            <a:ext cx="4343400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DB647-DC32-4EE7-A393-B1DB972BE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540373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8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Recall LS solution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may be ill-conditioned</a:t>
                </a:r>
              </a:p>
              <a:p>
                <a:pPr lvl="1"/>
                <a:r>
                  <a:rPr lang="en-US" dirty="0"/>
                  <a:t>Eigenvalues close to zero</a:t>
                </a:r>
              </a:p>
              <a:p>
                <a:pPr lvl="1"/>
                <a:r>
                  <a:rPr lang="en-US" dirty="0"/>
                  <a:t>Inverse blows up</a:t>
                </a:r>
              </a:p>
              <a:p>
                <a:r>
                  <a:rPr lang="en-US" dirty="0"/>
                  <a:t>With ill-conditioned data:</a:t>
                </a:r>
              </a:p>
              <a:p>
                <a:pPr lvl="1"/>
                <a:r>
                  <a:rPr lang="en-US" dirty="0"/>
                  <a:t>Training error is fine</a:t>
                </a:r>
              </a:p>
              <a:p>
                <a:pPr lvl="1"/>
                <a:r>
                  <a:rPr lang="en-US" dirty="0"/>
                  <a:t>But the test error blows up</a:t>
                </a:r>
              </a:p>
              <a:p>
                <a:r>
                  <a:rPr lang="en-US" dirty="0"/>
                  <a:t>Overfits data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3EA77-8542-4D31-8490-4FE4F5AD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90" y="1539277"/>
            <a:ext cx="4343400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21B8D-71D9-45D3-9841-0D8FCA3AD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689" y="4570044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Conditioning via 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</p:spPr>
            <p:txBody>
              <a:bodyPr/>
              <a:lstStyle/>
              <a:p>
                <a:r>
                  <a:rPr lang="en-US" dirty="0"/>
                  <a:t>Standard LS solution: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Ridge Regression</a:t>
                </a:r>
                <a:r>
                  <a:rPr lang="en-US" dirty="0"/>
                  <a:t>:  Add a conditioning term:  </a:t>
                </a: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𝑐𝐼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small positive value.  </a:t>
                </a:r>
              </a:p>
              <a:p>
                <a:pPr lvl="1"/>
                <a:r>
                  <a:rPr lang="en-US" dirty="0"/>
                  <a:t>Makes inverse well-behaved</a:t>
                </a:r>
              </a:p>
              <a:p>
                <a:pPr lvl="1"/>
                <a:r>
                  <a:rPr lang="en-US" dirty="0"/>
                  <a:t>We will see this technique more later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Get good test R^2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  <a:blipFill>
                <a:blip r:embed="rId2"/>
                <a:stretch>
                  <a:fillRect l="-2339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42189-997F-4066-9F88-235A5D4B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75" y="1657219"/>
            <a:ext cx="3464056" cy="118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A587B-70F0-4AF6-BED4-98EAAB69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53" y="2961810"/>
            <a:ext cx="1847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idea:  Look at large coefficients</a:t>
            </a:r>
          </a:p>
          <a:p>
            <a:r>
              <a:rPr lang="en-US" dirty="0"/>
              <a:t>We see variables that we may expect:</a:t>
            </a:r>
          </a:p>
          <a:p>
            <a:pPr lvl="1"/>
            <a:r>
              <a:rPr lang="en-US" dirty="0"/>
              <a:t>Square footage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Zoning </a:t>
            </a:r>
          </a:p>
          <a:p>
            <a:r>
              <a:rPr lang="en-US" dirty="0"/>
              <a:t>But there are some issues</a:t>
            </a:r>
          </a:p>
          <a:p>
            <a:pPr lvl="1"/>
            <a:r>
              <a:rPr lang="en-US" dirty="0"/>
              <a:t>Some variables seem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 err="1"/>
              <a:t>KitchenQual</a:t>
            </a:r>
            <a:r>
              <a:rPr lang="en-US" dirty="0"/>
              <a:t> and </a:t>
            </a:r>
            <a:r>
              <a:rPr lang="en-US" dirty="0" err="1"/>
              <a:t>OverallQual</a:t>
            </a:r>
            <a:endParaRPr lang="en-US" dirty="0"/>
          </a:p>
          <a:p>
            <a:pPr lvl="1"/>
            <a:r>
              <a:rPr lang="en-US" dirty="0"/>
              <a:t>Do we need both?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7B13C-748D-42F4-B464-F98EF08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885950"/>
            <a:ext cx="3886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6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Do </a:t>
            </a:r>
            <a:r>
              <a:rPr lang="en-US" i="1" dirty="0"/>
              <a:t>Not</a:t>
            </a:r>
            <a:r>
              <a:rPr lang="en-US" dirty="0"/>
              <a:t>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coefficients are far from zero</a:t>
            </a:r>
          </a:p>
          <a:p>
            <a:r>
              <a:rPr lang="en-US" dirty="0"/>
              <a:t>Very few coefficients that can be removed</a:t>
            </a:r>
          </a:p>
          <a:p>
            <a:r>
              <a:rPr lang="en-US" dirty="0"/>
              <a:t>Does this mean all variables matter?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selection problem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How do we find the variables that matter?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04832-6873-43F9-9396-9799B978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31" y="1992645"/>
            <a:ext cx="5857134" cy="28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2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in python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049" y="19145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4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5341"/>
            <a:ext cx="10058400" cy="1040211"/>
          </a:xfrm>
        </p:spPr>
        <p:txBody>
          <a:bodyPr/>
          <a:lstStyle/>
          <a:p>
            <a:r>
              <a:rPr lang="en-US" dirty="0"/>
              <a:t>Model Selection via Sparsity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selection problem</a:t>
                </a:r>
                <a:r>
                  <a:rPr lang="en-US" dirty="0"/>
                  <a:t>:  Need to identify the parameters that </a:t>
                </a:r>
                <a:r>
                  <a:rPr lang="en-US" i="1" dirty="0"/>
                  <a:t>really</a:t>
                </a:r>
                <a:r>
                  <a:rPr lang="en-US" dirty="0"/>
                  <a:t> matter</a:t>
                </a:r>
              </a:p>
              <a:p>
                <a:pPr lvl="1"/>
                <a:r>
                  <a:rPr lang="en-US" dirty="0"/>
                  <a:t>Help interpret results</a:t>
                </a:r>
              </a:p>
              <a:p>
                <a:pPr lvl="1"/>
                <a:r>
                  <a:rPr lang="en-US" dirty="0"/>
                  <a:t>Improves generalization error (less parameters)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sparsity constraint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ignored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Try to force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Model only uses a few of the variables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  <a:blipFill>
                <a:blip r:embed="rId2"/>
                <a:stretch>
                  <a:fillRect l="-1587" t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8641F-0817-4B1B-9EC4-9E86647F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1256" r="527" b="12792"/>
          <a:stretch/>
        </p:blipFill>
        <p:spPr>
          <a:xfrm>
            <a:off x="2213560" y="1528140"/>
            <a:ext cx="6728560" cy="1175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DBEFB3-DDA8-4F30-8872-5E51B2DADDC9}"/>
              </a:ext>
            </a:extLst>
          </p:cNvPr>
          <p:cNvSpPr txBox="1"/>
          <p:nvPr/>
        </p:nvSpPr>
        <p:spPr>
          <a:xfrm>
            <a:off x="9266703" y="1834964"/>
            <a:ext cx="209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174 variables after one-hot coding</a:t>
            </a:r>
          </a:p>
        </p:txBody>
      </p:sp>
    </p:spTree>
    <p:extLst>
      <p:ext uri="{BB962C8B-B14F-4D97-AF65-F5344CB8AC3E}">
        <p14:creationId xmlns:p14="http://schemas.microsoft.com/office/powerpoint/2010/main" val="15627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</a:t>
                </a:r>
                <a:r>
                  <a:rPr lang="en-US" dirty="0"/>
                  <a:t>:  General method for finding constrained solutions</a:t>
                </a:r>
              </a:p>
              <a:p>
                <a:pPr lvl="1"/>
                <a:r>
                  <a:rPr lang="en-US" dirty="0"/>
                  <a:t>E.g. solutions that are sparse</a:t>
                </a:r>
              </a:p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mean-squared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Concept</a:t>
                </a:r>
                <a:r>
                  <a:rPr lang="en-US" dirty="0"/>
                  <a:t>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 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dirty="0"/>
              <a:t>and identify when it may be needed</a:t>
            </a:r>
          </a:p>
          <a:p>
            <a:r>
              <a:rPr lang="en-US" dirty="0"/>
              <a:t>Mathematically describe linear regression with regularization</a:t>
            </a:r>
          </a:p>
          <a:p>
            <a:r>
              <a:rPr lang="en-US" dirty="0"/>
              <a:t>Select </a:t>
            </a:r>
            <a:r>
              <a:rPr lang="en-US" dirty="0" err="1"/>
              <a:t>regularizers</a:t>
            </a:r>
            <a:r>
              <a:rPr lang="en-US" dirty="0"/>
              <a:t> to impose constraints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Tries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small</a:t>
                </a:r>
              </a:p>
              <a:p>
                <a:r>
                  <a:rPr lang="en-US" dirty="0"/>
                  <a:t>Scaling factors adjust to match </a:t>
                </a:r>
                <a:r>
                  <a:rPr lang="en-US" dirty="0" err="1"/>
                  <a:t>sklearn</a:t>
                </a:r>
                <a:r>
                  <a:rPr lang="en-US" dirty="0"/>
                  <a:t> convention</a:t>
                </a:r>
              </a:p>
              <a:p>
                <a:r>
                  <a:rPr lang="en-US" dirty="0"/>
                  <a:t>Convention:  Do not include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general, no reason to make this term small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  <a:blipFill>
                <a:blip r:embed="rId2"/>
                <a:stretch>
                  <a:fillRect l="-2348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2001509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9328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Ridge and LASSO Regularization can be written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norms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14:cNvPr>
              <p14:cNvContentPartPr/>
              <p14:nvPr/>
            </p14:nvContentPartPr>
            <p14:xfrm>
              <a:off x="11436925" y="705419"/>
              <a:ext cx="504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8285" y="696419"/>
                <a:ext cx="226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4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But solutions are not exactly zero</a:t>
            </a:r>
          </a:p>
          <a:p>
            <a:pPr lvl="1"/>
            <a:r>
              <a:rPr lang="en-US" dirty="0"/>
              <a:t>Not ideal for feature selection</a:t>
            </a:r>
          </a:p>
          <a:p>
            <a:endParaRPr lang="en-US" dirty="0"/>
          </a:p>
          <a:p>
            <a:r>
              <a:rPr lang="en-US" dirty="0"/>
              <a:t>L1 tends to lead to more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sparse</a:t>
            </a:r>
            <a:r>
              <a:rPr lang="en-US" dirty="0"/>
              <a:t> solutions</a:t>
            </a:r>
          </a:p>
          <a:p>
            <a:pPr lvl="1"/>
            <a:r>
              <a:rPr lang="en-US" dirty="0"/>
              <a:t>Several coefficients are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B7534-9B14-423E-B8BC-59FD88AA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97502"/>
            <a:ext cx="5145064" cy="26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0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Ridge regression problem:  Find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to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 for given regularization level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gradient = 0</a:t>
                </a:r>
              </a:p>
              <a:p>
                <a:pPr lvl="1"/>
                <a:r>
                  <a:rPr lang="en-US" dirty="0"/>
                  <a:t>See homework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2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LASSO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continuous, there is no closed-form solution.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However, the cost function is convex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no local minima [See Unit 7]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Scaling</a:t>
                </a:r>
                <a:r>
                  <a:rPr lang="en-US" sz="2400" dirty="0"/>
                  <a:t>:  Whenever using regularization: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After predictor for the scaled data are determined: </a:t>
                </a:r>
              </a:p>
              <a:p>
                <a:pPr lvl="1"/>
                <a:r>
                  <a:rPr lang="en-US" sz="2000" dirty="0"/>
                  <a:t>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Regularization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</p:spPr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  <a:blipFill>
                <a:blip r:embed="rId2"/>
                <a:stretch>
                  <a:fillRect l="-2927" t="-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/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Pseudo-code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s-ES" dirty="0"/>
                  <a:t>Split in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s-E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dirty="0"/>
                  <a:t>.</a:t>
                </a:r>
              </a:p>
              <a:p>
                <a:endParaRPr lang="es-ES" dirty="0"/>
              </a:p>
              <a:p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𝑓𝑖𝑡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  // Fit on training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𝑝𝑟𝑒𝑑𝑖𝑐𝑡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b="0" dirty="0"/>
                  <a:t>   // </a:t>
                </a:r>
                <a:r>
                  <a:rPr lang="es-ES" b="0" dirty="0" err="1"/>
                  <a:t>Predict</a:t>
                </a:r>
                <a:r>
                  <a:rPr lang="es-ES" b="0" dirty="0"/>
                  <a:t>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0" dirty="0"/>
                  <a:t>  // Score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b="0" dirty="0"/>
                  <a:t> // </a:t>
                </a:r>
                <a:r>
                  <a:rPr lang="es-ES" b="0" dirty="0" err="1"/>
                  <a:t>Select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with</a:t>
                </a:r>
                <a:r>
                  <a:rPr lang="es-ES" b="0" dirty="0"/>
                  <a:t> </a:t>
                </a:r>
                <a:r>
                  <a:rPr lang="es-ES" b="0" dirty="0" err="1"/>
                  <a:t>highest</a:t>
                </a:r>
                <a:r>
                  <a:rPr lang="es-ES" b="0" dirty="0"/>
                  <a:t> test score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</a:t>
                </a:r>
              </a:p>
              <a:p>
                <a:r>
                  <a:rPr lang="en-US" dirty="0"/>
                  <a:t>   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blipFill>
                <a:blip r:embed="rId3"/>
                <a:stretch>
                  <a:fillRect l="-1039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2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18B0-1AFF-47D4-A5F1-63254C2D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Regularized least squares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Whatever you choose for the </a:t>
                </a:r>
                <a:r>
                  <a:rPr lang="en-US" dirty="0" err="1"/>
                  <a:t>regularizer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Scale data before training</a:t>
                </a:r>
              </a:p>
              <a:p>
                <a:pPr lvl="1"/>
                <a:r>
                  <a:rPr lang="en-US" dirty="0"/>
                  <a:t>Select regularization level with cross-validation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  <a:blipFill>
                <a:blip r:embed="rId2"/>
                <a:stretch>
                  <a:fillRect l="-1455" t="-3067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CB70-A481-456A-B3CD-735C61B3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2255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539551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600" noProof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Sup>
                                <m:sSub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Makes parameters small (close to zero)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Makes parameters sparse.  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2255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539551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696" t="-104918" r="-435178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04918" r="-826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696" t="-131579" r="-435178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Makes parameters small (close to zero)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31579" r="-826" b="-1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696" t="-231579" r="-435178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Makes parameters sparse.  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641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5D2B-6A45-4EA3-BF3F-F88C6AAC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E8B12-D766-47A8-8DBF-6C6927E2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F4AEA-127D-43C4-9C0C-9C8F640B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08772"/>
            <a:ext cx="10015408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in python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3717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in python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2710" y="144805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20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7277-D2CA-4C91-8ED0-27B55145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45C1-B77B-4DE9-BE71-06A4CF1CE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linear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Models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function of features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problems: we know only a few features are likely relevant</a:t>
                </a:r>
              </a:p>
              <a:p>
                <a:pPr lvl="1"/>
                <a:r>
                  <a:rPr lang="en-US" dirty="0"/>
                  <a:t>We don’t know </a:t>
                </a:r>
                <a:r>
                  <a:rPr lang="en-US" i="1" dirty="0"/>
                  <a:t>a priori </a:t>
                </a:r>
                <a:r>
                  <a:rPr lang="en-US" dirty="0"/>
                  <a:t>which  features are relevant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selection problem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Find the features to use in a model</a:t>
                </a:r>
              </a:p>
              <a:p>
                <a:pPr lvl="1"/>
                <a:r>
                  <a:rPr lang="en-US" dirty="0"/>
                  <a:t>Typically want a small number</a:t>
                </a:r>
              </a:p>
              <a:p>
                <a:r>
                  <a:rPr lang="en-US" dirty="0"/>
                  <a:t>Mathematically:</a:t>
                </a:r>
              </a:p>
              <a:p>
                <a:pPr lvl="1"/>
                <a:r>
                  <a:rPr lang="en-US" dirty="0"/>
                  <a:t>Features is not used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Determine a subset of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small</a:t>
                </a:r>
              </a:p>
              <a:p>
                <a:pPr lvl="1"/>
                <a:r>
                  <a:rPr lang="en-US" dirty="0"/>
                  <a:t>Fit a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45C1-B77B-4DE9-BE71-06A4CF1CE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1A638-883F-4968-8501-A868FFD3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4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EDF-AD2C-4609-A9F5-11A5715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Medical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9BD-8F33-4AB7-9105-44B1941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 Prostate specific antigen (PSA) test</a:t>
            </a:r>
          </a:p>
          <a:p>
            <a:pPr lvl="1"/>
            <a:r>
              <a:rPr lang="en-US" dirty="0"/>
              <a:t>Many years ago, PSA level was being consider for cancer screening</a:t>
            </a:r>
          </a:p>
          <a:p>
            <a:pPr lvl="1"/>
            <a:r>
              <a:rPr lang="en-US" dirty="0"/>
              <a:t>Question:  Is a PSA test good for cancer?</a:t>
            </a:r>
          </a:p>
          <a:p>
            <a:pPr lvl="1"/>
            <a:r>
              <a:rPr lang="en-US" dirty="0"/>
              <a:t>Obtain features of prostate and correlate with PSA level</a:t>
            </a:r>
          </a:p>
          <a:p>
            <a:pPr lvl="1"/>
            <a:r>
              <a:rPr lang="en-US" dirty="0"/>
              <a:t>Determine if cancer volume is a relevant feature</a:t>
            </a:r>
          </a:p>
          <a:p>
            <a:pPr lvl="1"/>
            <a:r>
              <a:rPr lang="en-US" dirty="0"/>
              <a:t>See demo 1 on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  <a:p>
            <a:pPr lvl="1"/>
            <a:r>
              <a:rPr lang="en-US" dirty="0"/>
              <a:t>Also in text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9951-E727-43BA-950C-746A57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9128-72F2-4443-BD25-39607F56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  <p:pic>
        <p:nvPicPr>
          <p:cNvPr id="7" name="Picture 4" descr="Image result for prostate specific antigen">
            <a:extLst>
              <a:ext uri="{FF2B5EF4-FFF2-40B4-BE49-F238E27FC236}">
                <a16:creationId xmlns:a16="http://schemas.microsoft.com/office/drawing/2014/main" id="{A5EB8D00-1A79-44FB-AF5B-F4E2483B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62" y="393285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2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712-3347-46BB-8BF6-B9FF53D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2:  Model Selection with Limited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selection is particularly valuable when data is limited</a:t>
                </a:r>
              </a:p>
              <a:p>
                <a:r>
                  <a:rPr lang="en-US" dirty="0"/>
                  <a:t>Ex:  Consider 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r>
                  <a:rPr lang="en-US" dirty="0"/>
                  <a:t>From previous lecture,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cases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 below</a:t>
                </a:r>
              </a:p>
              <a:p>
                <a:pPr lvl="1"/>
                <a:r>
                  <a:rPr lang="en-US" dirty="0"/>
                  <a:t>Many few data points than features</a:t>
                </a:r>
              </a:p>
              <a:p>
                <a:pPr lvl="1"/>
                <a:r>
                  <a:rPr lang="en-US" dirty="0"/>
                  <a:t>Classic linear fit will not work</a:t>
                </a:r>
              </a:p>
              <a:p>
                <a:r>
                  <a:rPr lang="en-US" dirty="0"/>
                  <a:t>But, suppose we can restrict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non-zero parameters</a:t>
                </a:r>
              </a:p>
              <a:p>
                <a:pPr lvl="1"/>
                <a:r>
                  <a:rPr lang="en-US" dirty="0"/>
                  <a:t>Then, we can find a good fit on those parameters</a:t>
                </a:r>
              </a:p>
              <a:p>
                <a:r>
                  <a:rPr lang="en-US" dirty="0"/>
                  <a:t>Challenge:  How do we find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relevant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9058-4A16-4B25-B832-DE723EF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44E02B-F82F-4AE3-BC13-E8BFE2EC024F}"/>
              </a:ext>
            </a:extLst>
          </p:cNvPr>
          <p:cNvGrpSpPr/>
          <p:nvPr/>
        </p:nvGrpSpPr>
        <p:grpSpPr>
          <a:xfrm>
            <a:off x="8075983" y="2518191"/>
            <a:ext cx="3739832" cy="2650930"/>
            <a:chOff x="8075983" y="2518191"/>
            <a:chExt cx="3739832" cy="2650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2A5F9D-7BFC-4F4A-B233-21ACC469845A}"/>
                </a:ext>
              </a:extLst>
            </p:cNvPr>
            <p:cNvSpPr/>
            <p:nvPr/>
          </p:nvSpPr>
          <p:spPr>
            <a:xfrm>
              <a:off x="9501823" y="3294776"/>
              <a:ext cx="2313992" cy="1110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/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Samples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0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/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dirty="0"/>
                    <a:t> Features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9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BE12AC-DEB6-4FD8-B0D9-E744714DB96B}"/>
                </a:ext>
              </a:extLst>
            </p:cNvPr>
            <p:cNvCxnSpPr/>
            <p:nvPr/>
          </p:nvCxnSpPr>
          <p:spPr>
            <a:xfrm>
              <a:off x="9501823" y="3082313"/>
              <a:ext cx="231399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10D5E91-3E8A-493D-B066-4F7DF3FB84BA}"/>
                </a:ext>
              </a:extLst>
            </p:cNvPr>
            <p:cNvCxnSpPr>
              <a:cxnSpLocks/>
            </p:cNvCxnSpPr>
            <p:nvPr/>
          </p:nvCxnSpPr>
          <p:spPr>
            <a:xfrm>
              <a:off x="9346794" y="3294776"/>
              <a:ext cx="0" cy="11103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/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/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71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Typical bag-of-word model: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selection: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vocabulary size is typically very large</a:t>
                </a:r>
              </a:p>
              <a:p>
                <a:pPr lvl="1"/>
                <a:r>
                  <a:rPr lang="en-US" dirty="0"/>
                  <a:t>But, only a few words are likely relevant</a:t>
                </a:r>
              </a:p>
              <a:p>
                <a:pPr lvl="1"/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relevant words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EEG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EEG:  Electroencephalography</a:t>
                </a:r>
              </a:p>
              <a:p>
                <a:r>
                  <a:rPr lang="en-US" dirty="0"/>
                  <a:t>Measure brain activity from electrodes on scalp</a:t>
                </a:r>
              </a:p>
              <a:p>
                <a:r>
                  <a:rPr lang="en-US" dirty="0"/>
                  <a:t>Source localization problem:</a:t>
                </a:r>
              </a:p>
              <a:p>
                <a:pPr lvl="1"/>
                <a:r>
                  <a:rPr lang="en-US" dirty="0"/>
                  <a:t>Find brain region responsible for evoked response</a:t>
                </a:r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Many possible brain regions</a:t>
                </a:r>
                <a:br>
                  <a:rPr lang="en-US" dirty="0"/>
                </a:br>
                <a:r>
                  <a:rPr lang="en-US" dirty="0"/>
                  <a:t>Typically 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10,000 voxels</a:t>
                </a:r>
              </a:p>
              <a:p>
                <a:pPr lvl="1"/>
                <a:r>
                  <a:rPr lang="en-US" dirty="0"/>
                  <a:t>But, limited number of measurements: </a:t>
                </a:r>
                <a:br>
                  <a:rPr lang="en-US" dirty="0"/>
                </a:br>
                <a:r>
                  <a:rPr lang="en-US" dirty="0"/>
                  <a:t>100s of electrodes</a:t>
                </a:r>
              </a:p>
              <a:p>
                <a:pPr lvl="1"/>
                <a:r>
                  <a:rPr lang="en-US" dirty="0"/>
                  <a:t>Cannot fit a model from all brain regions</a:t>
                </a:r>
              </a:p>
              <a:p>
                <a:r>
                  <a:rPr lang="en-US" dirty="0"/>
                  <a:t>Model selection:</a:t>
                </a:r>
              </a:p>
              <a:p>
                <a:pPr lvl="1"/>
                <a:r>
                  <a:rPr lang="en-US" dirty="0"/>
                  <a:t>We know that responses are likely from a small brain region</a:t>
                </a:r>
              </a:p>
              <a:p>
                <a:pPr lvl="1"/>
                <a:r>
                  <a:rPr lang="en-US" dirty="0"/>
                  <a:t>Find a small number of voxels that explain response</a:t>
                </a:r>
              </a:p>
              <a:p>
                <a:pPr lvl="1"/>
                <a:r>
                  <a:rPr lang="en-US" dirty="0"/>
                  <a:t>See lab!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1026" name="Picture 2" descr="Image result for eeg source localization">
            <a:extLst>
              <a:ext uri="{FF2B5EF4-FFF2-40B4-BE49-F238E27FC236}">
                <a16:creationId xmlns:a16="http://schemas.microsoft.com/office/drawing/2014/main" id="{98FE9ED1-4775-4D0B-B748-F92D967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286109"/>
            <a:ext cx="3638550" cy="24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eg">
            <a:extLst>
              <a:ext uri="{FF2B5EF4-FFF2-40B4-BE49-F238E27FC236}">
                <a16:creationId xmlns:a16="http://schemas.microsoft.com/office/drawing/2014/main" id="{1AB5F636-E8ED-4C6E-A2FE-F692B70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15760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84592-9D82-4B97-AB69-F9F40D704A11}"/>
              </a:ext>
            </a:extLst>
          </p:cNvPr>
          <p:cNvSpPr txBox="1"/>
          <p:nvPr/>
        </p:nvSpPr>
        <p:spPr>
          <a:xfrm>
            <a:off x="9518650" y="1468303"/>
            <a:ext cx="1775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mayoclinic.org</a:t>
            </a:r>
          </a:p>
        </p:txBody>
      </p:sp>
    </p:spTree>
    <p:extLst>
      <p:ext uri="{BB962C8B-B14F-4D97-AF65-F5344CB8AC3E}">
        <p14:creationId xmlns:p14="http://schemas.microsoft.com/office/powerpoint/2010/main" val="30846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 DNA </a:t>
            </a:r>
            <a:r>
              <a:rPr lang="en-US" dirty="0" err="1"/>
              <a:t>MicroArray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genetic problem</a:t>
                </a:r>
              </a:p>
              <a:p>
                <a:pPr lvl="1"/>
                <a:r>
                  <a:rPr lang="en-US" dirty="0"/>
                  <a:t>Which genes determine some characteristic (i.e. phenotype)?</a:t>
                </a:r>
              </a:p>
              <a:p>
                <a:r>
                  <a:rPr lang="en-US" dirty="0"/>
                  <a:t>DNA microarrays:  </a:t>
                </a:r>
              </a:p>
              <a:p>
                <a:pPr lvl="1"/>
                <a:r>
                  <a:rPr lang="en-US" dirty="0"/>
                  <a:t>Measure “expression” levels of large numbers of genes </a:t>
                </a:r>
              </a:p>
              <a:p>
                <a:pPr lvl="1"/>
                <a:r>
                  <a:rPr lang="en-US" dirty="0"/>
                  <a:t>Expression levels = amount of protein produced by gene</a:t>
                </a:r>
              </a:p>
              <a:p>
                <a:r>
                  <a:rPr lang="en-US" dirty="0"/>
                  <a:t>Data modeling:</a:t>
                </a:r>
              </a:p>
              <a:p>
                <a:pPr lvl="1"/>
                <a:r>
                  <a:rPr lang="en-US" dirty="0"/>
                  <a:t>Fit phenotype to expression levels</a:t>
                </a:r>
              </a:p>
              <a:p>
                <a:pPr lvl="1"/>
                <a:r>
                  <a:rPr lang="en-US" dirty="0"/>
                  <a:t>Usually have large numbers of genes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~1000)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small number of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only a small number of genes are responsible</a:t>
                </a:r>
              </a:p>
              <a:p>
                <a:pPr lvl="1"/>
                <a:r>
                  <a:rPr lang="en-US" dirty="0"/>
                  <a:t>So, we can use model selection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188B-0EF2-431F-9E35-AB352FB5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37" y="1326814"/>
            <a:ext cx="305062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Problem</a:t>
            </a:r>
          </a:p>
          <a:p>
            <a:r>
              <a:rPr lang="en-US" dirty="0"/>
              <a:t>Model Selection via Regularization</a:t>
            </a:r>
          </a:p>
          <a:p>
            <a:r>
              <a:rPr lang="en-US" dirty="0"/>
              <a:t>Return to the housing price demo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718" y="236245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34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CB5-1989-DB46-BC1D-5526AC42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9" y="72845"/>
            <a:ext cx="5241736" cy="1445740"/>
          </a:xfrm>
        </p:spPr>
        <p:txBody>
          <a:bodyPr>
            <a:normAutofit/>
          </a:bodyPr>
          <a:lstStyle/>
          <a:p>
            <a:r>
              <a:rPr lang="en-US" sz="4400" dirty="0"/>
              <a:t>Coefficient path with ridge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35A50E-D23B-C04B-B614-CBAB5514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492" y="72845"/>
            <a:ext cx="5387643" cy="6241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134B-41D1-7D43-95B8-47CFCE22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1F631-CC65-F246-AA84-D5F935380C5B}"/>
              </a:ext>
            </a:extLst>
          </p:cNvPr>
          <p:cNvSpPr txBox="1"/>
          <p:nvPr/>
        </p:nvSpPr>
        <p:spPr>
          <a:xfrm>
            <a:off x="815546" y="3089190"/>
            <a:ext cx="47079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 from [Hastie2008]: Hastie, </a:t>
            </a:r>
            <a:r>
              <a:rPr lang="en-US" sz="2000" dirty="0" err="1"/>
              <a:t>Tibshirani</a:t>
            </a:r>
            <a:r>
              <a:rPr lang="en-US" sz="2000" dirty="0"/>
              <a:t>, Friedman, The elements of statistical learning.</a:t>
            </a:r>
          </a:p>
          <a:p>
            <a:endParaRPr lang="en-US" sz="2000" dirty="0"/>
          </a:p>
          <a:p>
            <a:r>
              <a:rPr lang="en-US" sz="2000" dirty="0"/>
              <a:t>For more on this subject, see Sec. 3.4.1.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/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Larger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blipFill>
                <a:blip r:embed="rId3"/>
                <a:stretch>
                  <a:fillRect l="-5195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/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Smaller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blipFill>
                <a:blip r:embed="rId4"/>
                <a:stretch>
                  <a:fillRect l="-3448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/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 that larger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does not lead to fewer non-zero coefficients, but only smaller (and mostly positive) coefficients!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blipFill>
                <a:blip r:embed="rId5"/>
                <a:stretch>
                  <a:fillRect l="-1108" t="-2469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05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3A6-0D34-4E0B-A51B-72E70070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LASSO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sklearn</a:t>
                </a:r>
                <a:r>
                  <a:rPr lang="en-US" dirty="0"/>
                  <a:t> Lasso method</a:t>
                </a:r>
              </a:p>
              <a:p>
                <a:pPr lvl="1"/>
                <a:r>
                  <a:rPr lang="en-US" dirty="0"/>
                  <a:t>Solve using coordinate descent</a:t>
                </a:r>
              </a:p>
              <a:p>
                <a:r>
                  <a:rPr lang="en-US" dirty="0"/>
                  <a:t>Cross validation loop</a:t>
                </a:r>
              </a:p>
              <a:p>
                <a:pPr lvl="1"/>
                <a:r>
                  <a:rPr lang="en-US" dirty="0"/>
                  <a:t>Outer loop:  Loop over folds</a:t>
                </a:r>
              </a:p>
              <a:p>
                <a:pPr lvl="1"/>
                <a:r>
                  <a:rPr lang="en-US" dirty="0"/>
                  <a:t>Inner loop:  Loop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mean and </a:t>
                </a:r>
                <a:r>
                  <a:rPr lang="en-US" dirty="0" err="1"/>
                  <a:t>std</a:t>
                </a:r>
                <a:r>
                  <a:rPr lang="en-US" dirty="0"/>
                  <a:t> deviation of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  <a:blipFill>
                <a:blip r:embed="rId2"/>
                <a:stretch>
                  <a:fillRect l="-258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B16B-B127-4E4E-A27E-05CB2770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39E15-A7DD-4253-846B-D357E00B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786" y="1456303"/>
            <a:ext cx="3949165" cy="4642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3625-C190-4691-9291-5BD26702A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50" y="3777303"/>
            <a:ext cx="3886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4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1887-5BA2-49C6-AA78-5A214337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 Standard Deviation Rule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one standard deviation rule from before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minimum mean MSE, </a:t>
                </a:r>
                <a:r>
                  <a:rPr lang="en-US" dirty="0" err="1"/>
                  <a:t>mean_mean</a:t>
                </a:r>
                <a:endParaRPr lang="en-US" dirty="0"/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tgt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largest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mse_mean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dirty="0" err="1"/>
                  <a:t>mse_tgt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486A3-34F2-42D1-B7C4-FCBB6D5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FD96C-16E7-4B6E-B59E-082B1400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105150"/>
            <a:ext cx="3905250" cy="262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61EA88-96E0-486A-94C4-FAF2FAFF1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55" y="1620837"/>
            <a:ext cx="43910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16D-0CAF-4314-9E5A-B425D1A7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C962-8047-41C9-BA45-C696E567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39277"/>
            <a:ext cx="4847159" cy="4329817"/>
          </a:xfrm>
        </p:spPr>
        <p:txBody>
          <a:bodyPr/>
          <a:lstStyle/>
          <a:p>
            <a:r>
              <a:rPr lang="en-US" dirty="0"/>
              <a:t>Many services now predict house prices</a:t>
            </a:r>
          </a:p>
          <a:p>
            <a:r>
              <a:rPr lang="en-US" dirty="0"/>
              <a:t>Data science enters real estate!</a:t>
            </a:r>
          </a:p>
          <a:p>
            <a:r>
              <a:rPr lang="en-US" dirty="0"/>
              <a:t>Many possible variables:</a:t>
            </a:r>
          </a:p>
          <a:p>
            <a:pPr lvl="1"/>
            <a:r>
              <a:rPr lang="en-US" dirty="0"/>
              <a:t>Square meters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Zip code</a:t>
            </a:r>
          </a:p>
          <a:p>
            <a:pPr lvl="1"/>
            <a:r>
              <a:rPr lang="en-US" dirty="0"/>
              <a:t>Education quality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What variables </a:t>
            </a:r>
            <a:r>
              <a:rPr lang="en-US" i="1" dirty="0"/>
              <a:t>really</a:t>
            </a:r>
            <a:r>
              <a:rPr lang="en-US" dirty="0"/>
              <a:t> determine the price?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1AF8-ACE6-48F6-893C-32F694F2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96CEF-C74C-4B87-8716-54C2C48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30" y="1539277"/>
            <a:ext cx="4489917" cy="755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379A5-6625-43E2-94CC-7C3F7B17A207}"/>
              </a:ext>
            </a:extLst>
          </p:cNvPr>
          <p:cNvSpPr txBox="1"/>
          <p:nvPr/>
        </p:nvSpPr>
        <p:spPr>
          <a:xfrm>
            <a:off x="1232282" y="5057113"/>
            <a:ext cx="4786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https://www.zillow.com/tech/introducing-a-new-and-improved-zestimate-algorithm/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87328-6EFE-423E-89E1-D41FB49D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19" y="5222550"/>
            <a:ext cx="2517255" cy="715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8C86A-759A-46BB-8D6C-38FD2EEAB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811" y="5222550"/>
            <a:ext cx="2226202" cy="7155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4EACC53-3F86-4E9E-8A09-D3A592BC1F84}"/>
              </a:ext>
            </a:extLst>
          </p:cNvPr>
          <p:cNvGrpSpPr/>
          <p:nvPr/>
        </p:nvGrpSpPr>
        <p:grpSpPr>
          <a:xfrm>
            <a:off x="358937" y="2294320"/>
            <a:ext cx="4859923" cy="2457854"/>
            <a:chOff x="358937" y="2294320"/>
            <a:chExt cx="4859923" cy="24578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1F46503-4D4A-4641-86B4-1CDF0585C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530" y="2294320"/>
              <a:ext cx="3980330" cy="2457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A17880-2940-40E0-89DE-A6F6267F9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937" y="3892678"/>
              <a:ext cx="2639881" cy="85949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786FB1-12EA-42D9-8EA8-8F8B30582561}"/>
                </a:ext>
              </a:extLst>
            </p:cNvPr>
            <p:cNvSpPr/>
            <p:nvPr/>
          </p:nvSpPr>
          <p:spPr>
            <a:xfrm>
              <a:off x="1274995" y="4478694"/>
              <a:ext cx="1356238" cy="2734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DB9-4004-47C4-8230-73F6F2A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</p:spPr>
            <p:txBody>
              <a:bodyPr/>
              <a:lstStyle/>
              <a:p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via cross-validation</a:t>
                </a:r>
              </a:p>
              <a:p>
                <a:r>
                  <a:rPr lang="en-US" dirty="0"/>
                  <a:t>Then, find coefficients using all training data.</a:t>
                </a:r>
              </a:p>
              <a:p>
                <a:r>
                  <a:rPr lang="en-US" dirty="0"/>
                  <a:t>Final coefficients are sparse:</a:t>
                </a:r>
              </a:p>
              <a:p>
                <a:pPr lvl="1"/>
                <a:r>
                  <a:rPr lang="en-US" dirty="0"/>
                  <a:t>Only three factors are non-zeros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:  log cancer volume</a:t>
                </a:r>
              </a:p>
              <a:p>
                <a:pPr lvl="1"/>
                <a:r>
                  <a:rPr lang="en-US" dirty="0" err="1"/>
                  <a:t>Lweight</a:t>
                </a:r>
                <a:r>
                  <a:rPr lang="en-US" dirty="0"/>
                  <a:t>:  Log weight</a:t>
                </a:r>
              </a:p>
              <a:p>
                <a:pPr lvl="1"/>
                <a:r>
                  <a:rPr lang="en-US" dirty="0" err="1"/>
                  <a:t>Svi</a:t>
                </a:r>
                <a:r>
                  <a:rPr lang="en-US" dirty="0"/>
                  <a:t>: seminal vesicle invasion</a:t>
                </a:r>
              </a:p>
              <a:p>
                <a:r>
                  <a:rPr lang="en-US" dirty="0"/>
                  <a:t>Use only features corresponding to non-zero coefficients for linear regression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  <a:blipFill>
                <a:blip r:embed="rId2"/>
                <a:stretch>
                  <a:fillRect l="-2749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9AFD-5720-4E3E-834A-0A63C002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D2AB-3AFB-462B-9C71-AEE3991C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49" y="1708150"/>
            <a:ext cx="3779129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7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ADBF-0980-4D37-B359-9B19A69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to plot coefficients as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Called the LASSO path</a:t>
                </a:r>
              </a:p>
              <a:p>
                <a:r>
                  <a:rPr lang="en-US" dirty="0"/>
                  <a:t>Indicates relative importance of different factors</a:t>
                </a:r>
              </a:p>
              <a:p>
                <a:r>
                  <a:rPr lang="en-US" dirty="0"/>
                  <a:t>For this data set: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 most important</a:t>
                </a:r>
              </a:p>
              <a:p>
                <a:endParaRPr lang="en-US" dirty="0"/>
              </a:p>
              <a:p>
                <a:r>
                  <a:rPr lang="en-US" dirty="0"/>
                  <a:t>Don’t draw medical conclusions</a:t>
                </a:r>
              </a:p>
              <a:p>
                <a:pPr lvl="1"/>
                <a:r>
                  <a:rPr lang="en-US" dirty="0"/>
                  <a:t>Need more detailed significance testing</a:t>
                </a:r>
              </a:p>
              <a:p>
                <a:pPr lvl="1"/>
                <a:r>
                  <a:rPr lang="en-US" dirty="0"/>
                  <a:t>Complex subject for another class…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2934-CCD9-41F7-8B89-C44127B6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11A28-70C1-41CC-884E-893B85FD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000250"/>
            <a:ext cx="523048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3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Final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Select features from cross-validation</a:t>
                </a:r>
              </a:p>
              <a:p>
                <a:r>
                  <a:rPr lang="en-US" sz="2400" dirty="0"/>
                  <a:t>Re-run ordinary (un-regularized) regression on reduced features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fold validation</a:t>
                </a:r>
              </a:p>
              <a:p>
                <a:r>
                  <a:rPr lang="en-US" sz="2400" dirty="0"/>
                  <a:t>K-folds yield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weights and biases</a:t>
                </a:r>
              </a:p>
              <a:p>
                <a:r>
                  <a:rPr lang="en-US" sz="2400" dirty="0"/>
                  <a:t>Take mean of the weights and biases for the final parameter estimate</a:t>
                </a:r>
              </a:p>
              <a:p>
                <a:r>
                  <a:rPr lang="en-US" sz="2400" dirty="0"/>
                  <a:t>Take mean of the test MSE for the estimate of the test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81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377" y="27769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53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6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13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11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377" y="327076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D4CC-562E-449E-9ADD-636CDD9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A2BC-2F4E-432F-BBD0-7F651F26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977" y="1539277"/>
            <a:ext cx="4401670" cy="4329817"/>
          </a:xfrm>
        </p:spPr>
        <p:txBody>
          <a:bodyPr/>
          <a:lstStyle/>
          <a:p>
            <a:r>
              <a:rPr lang="en-US" dirty="0"/>
              <a:t>Ames, Iowa Dataset</a:t>
            </a:r>
          </a:p>
          <a:p>
            <a:pPr lvl="1"/>
            <a:r>
              <a:rPr lang="en-US" dirty="0"/>
              <a:t>Sales from 2006 to 2010</a:t>
            </a:r>
          </a:p>
          <a:p>
            <a:pPr lvl="1"/>
            <a:r>
              <a:rPr lang="en-US" dirty="0"/>
              <a:t>From Dean De Cock</a:t>
            </a:r>
          </a:p>
          <a:p>
            <a:r>
              <a:rPr lang="en-US" dirty="0"/>
              <a:t>Alternative to Boston Housing dataset</a:t>
            </a:r>
          </a:p>
          <a:p>
            <a:r>
              <a:rPr lang="en-US" dirty="0"/>
              <a:t>Many more variables to explore</a:t>
            </a:r>
          </a:p>
          <a:p>
            <a:pPr lvl="1"/>
            <a:r>
              <a:rPr lang="en-US" dirty="0"/>
              <a:t>Approximately 81 variables </a:t>
            </a:r>
          </a:p>
          <a:p>
            <a:pPr lvl="1"/>
            <a:r>
              <a:rPr lang="en-US" dirty="0"/>
              <a:t>2930 samples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ECD0-EDF4-4B1C-AD21-98CF2E32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5BEC0-DC74-4E61-B251-F42DB319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72" y="1539277"/>
            <a:ext cx="5276964" cy="43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360-2D70-DD49-97AB-6F4D551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1B-A384-F841-8B14-D866CB58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Rank the features based on their correlation with the target</a:t>
            </a:r>
          </a:p>
          <a:p>
            <a:pPr lvl="2"/>
            <a:r>
              <a:rPr lang="en-US" sz="2000" dirty="0"/>
              <a:t>Can use other metrics: Correlation, F-test, mutual information, …</a:t>
            </a:r>
          </a:p>
          <a:p>
            <a:r>
              <a:rPr lang="en-US" sz="2600" dirty="0"/>
              <a:t> </a:t>
            </a:r>
            <a:r>
              <a:rPr lang="en-US" sz="2400" dirty="0"/>
              <a:t>Also should consider the redundancy (correlation) among chosen features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Minimal Redundancy Maximum Relevance (</a:t>
            </a:r>
            <a:r>
              <a:rPr lang="en-US" sz="2000" dirty="0" err="1">
                <a:solidFill>
                  <a:srgbClr val="FF0000"/>
                </a:solidFill>
              </a:rPr>
              <a:t>mRMR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/>
              <a:t>Peng, H.C., Long, F., and Ding, C., "Feature selection based on mutual information: criteria of max-dependency, max-relevance, and min-redundancy," IEEE Transactions on Pattern Analysis and Machine Intelligence, Vol. 27, No. 8, pp. 1226–1238, 2005.</a:t>
            </a:r>
          </a:p>
          <a:p>
            <a:pPr lvl="2"/>
            <a:r>
              <a:rPr lang="en-US" sz="2000" dirty="0">
                <a:hlinkClick r:id="rId2"/>
              </a:rPr>
              <a:t>http://home.penglab.com/proj/mRMR/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https://www.mathworks.com/matlabcentral/fileexchange/14916-minimum-redundancy-maximum-relevance-feature-selection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780A-BC4F-F44A-B39B-E212833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1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560-F041-1749-AFA3-1072CC5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coefficient between a feature and the target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F-test: test the significance of using one feature vs. not using any (use the mean of y only. Essentially measure the difference in the MSE when using only the mean value of y vs. using a single feature.  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/>
                  <a:t>(nsample-2)</a:t>
                </a:r>
              </a:p>
              <a:p>
                <a:r>
                  <a:rPr lang="en-US" dirty="0"/>
                  <a:t>Mutual information between a feature and the target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30F5-704B-4F42-B7EA-FB700F3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275-60B4-0442-9523-F38B7E9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2BD-03D6-284F-8C5C-926E87BD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Results from some regression/classification methods allow feature selection</a:t>
            </a:r>
          </a:p>
          <a:p>
            <a:pPr lvl="2"/>
            <a:r>
              <a:rPr lang="en-US" sz="2000" dirty="0"/>
              <a:t>Linear regression: based on coefficient magnitude</a:t>
            </a:r>
          </a:p>
          <a:p>
            <a:pPr lvl="2"/>
            <a:r>
              <a:rPr lang="en-US" sz="2000" dirty="0"/>
              <a:t>Neural net: based on weight magnitude</a:t>
            </a:r>
          </a:p>
          <a:p>
            <a:pPr lvl="2"/>
            <a:r>
              <a:rPr lang="en-US" sz="2000" dirty="0"/>
              <a:t>Decision tree: based on tree level</a:t>
            </a:r>
          </a:p>
          <a:p>
            <a:pPr lvl="2"/>
            <a:r>
              <a:rPr lang="en-US" sz="2000" dirty="0"/>
              <a:t>Can add regularization terms on the coefficients/weights to encourage sparsity</a:t>
            </a:r>
          </a:p>
          <a:p>
            <a:pPr lvl="3"/>
            <a:r>
              <a:rPr lang="en-US" sz="1800" dirty="0"/>
              <a:t>LASSO regression</a:t>
            </a:r>
          </a:p>
          <a:p>
            <a:r>
              <a:rPr lang="en-US" sz="2400" dirty="0"/>
              <a:t>Recursive feature elimination</a:t>
            </a:r>
          </a:p>
          <a:p>
            <a:pPr lvl="1"/>
            <a:r>
              <a:rPr lang="en-US" sz="2200" dirty="0"/>
              <a:t>Starting with all features, remove one feature that has the lowest importance (e.g. smallest coefficient magnitude)</a:t>
            </a:r>
          </a:p>
          <a:p>
            <a:pPr lvl="1"/>
            <a:r>
              <a:rPr lang="en-US" sz="2000" dirty="0"/>
              <a:t>Recursive feature elimination in </a:t>
            </a:r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http://scikit-learn.org/stable/auto_examples/feature_selection/plot_rfe_digits.html#sphx-glr-auto-examples-feature-selection-plot-rfe-digits-py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http://scikit-learn.org/stable/auto_examples/feature_selection/plot_rfe_with_cross_validation.html#sphx-glr-auto-examples-feature-selection-plot-rfe-with-cross-validation-py</a:t>
            </a: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566928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4318-FD95-BF40-9728-DCB29447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6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9094-E168-5D46-9085-7E8653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B2B-9B1F-C945-8E17-38F3089D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candidate feature subset, apply a chosen classifier/</a:t>
            </a:r>
            <a:r>
              <a:rPr lang="en-US" sz="2400" dirty="0" err="1"/>
              <a:t>regressor</a:t>
            </a:r>
            <a:r>
              <a:rPr lang="en-US" sz="24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2400" dirty="0"/>
              <a:t>Exhaustive search</a:t>
            </a:r>
          </a:p>
          <a:p>
            <a:pPr lvl="1"/>
            <a:r>
              <a:rPr lang="en-US" sz="2400" dirty="0"/>
              <a:t>Genetic algorithm</a:t>
            </a:r>
          </a:p>
          <a:p>
            <a:pPr lvl="1"/>
            <a:r>
              <a:rPr lang="en-US" sz="2400" dirty="0"/>
              <a:t>Forward stepwise</a:t>
            </a:r>
          </a:p>
          <a:p>
            <a:pPr lvl="1"/>
            <a:r>
              <a:rPr lang="en-US" sz="2400" dirty="0"/>
              <a:t>Backward stepwise</a:t>
            </a:r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6C86-B506-474A-AB63-10226A6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2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200" dirty="0"/>
                  <a:t>use cross validation to find mean RSS mean and standard deviation</a:t>
                </a:r>
              </a:p>
              <a:p>
                <a:r>
                  <a:rPr lang="en-US" sz="2400" dirty="0"/>
                  <a:t> Choose the subset with the minimal RSS mean, </a:t>
                </a:r>
              </a:p>
              <a:p>
                <a:pPr lvl="1"/>
                <a:r>
                  <a:rPr lang="en-US" sz="2200" dirty="0"/>
                  <a:t>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86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6363345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4715-78FB-064C-BF99-48FF053C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Going through demo comparing different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8456-57B8-C048-927D-D3493373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B878-17EA-3644-8B67-17B0ECDD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285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12024"/>
            <a:ext cx="10058400" cy="1557070"/>
          </a:xfrm>
        </p:spPr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Many different types of data:  Discrete and continuous</a:t>
            </a:r>
          </a:p>
          <a:p>
            <a:pPr lvl="1"/>
            <a:r>
              <a:rPr lang="en-US" dirty="0"/>
              <a:t>Missing values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01" y="1553702"/>
            <a:ext cx="9324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46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59185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8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548F-7B12-4082-A122-C4448CD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E9E-7782-41BC-90A1-B179EC1B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406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https://github.com/sdrangan/introml/blob/master/unit05_lasso/lasso_in_class.ipynb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30EA-BAD9-4628-BB33-03B4F384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6BA7-1258-482C-A416-2D730178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081212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2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624" y="1649506"/>
            <a:ext cx="5472056" cy="4219588"/>
          </a:xfrm>
        </p:spPr>
        <p:txBody>
          <a:bodyPr/>
          <a:lstStyle/>
          <a:p>
            <a:r>
              <a:rPr lang="en-US" dirty="0"/>
              <a:t>Original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columns with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Could use more sophisticated methods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Keep only normal sales</a:t>
            </a:r>
          </a:p>
          <a:p>
            <a:pPr lvl="1"/>
            <a:r>
              <a:rPr lang="en-US" dirty="0"/>
              <a:t>Recommended in De Cock paper</a:t>
            </a:r>
          </a:p>
          <a:p>
            <a:pPr lvl="1"/>
            <a:r>
              <a:rPr lang="en-US" dirty="0"/>
              <a:t>Makes fitting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5FE83-3FEB-4254-AC0D-7E4FE184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49506"/>
            <a:ext cx="3971925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5DCC8-DB57-4701-BD60-CFB03BD2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058048"/>
            <a:ext cx="407670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A62F4-6CA8-42B5-BE31-FB96D305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" y="4553080"/>
            <a:ext cx="4029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23" r="24503" b="14517"/>
          <a:stretch/>
        </p:blipFill>
        <p:spPr>
          <a:xfrm>
            <a:off x="2306753" y="3667304"/>
            <a:ext cx="7040041" cy="146366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Data has many categorical variables</a:t>
            </a:r>
          </a:p>
          <a:p>
            <a:r>
              <a:rPr lang="en-US" dirty="0"/>
              <a:t>Need to code the categorical variables to numerical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CBCF3-7116-4AC4-924C-4A36A8BEB3EB}"/>
              </a:ext>
            </a:extLst>
          </p:cNvPr>
          <p:cNvSpPr txBox="1"/>
          <p:nvPr/>
        </p:nvSpPr>
        <p:spPr>
          <a:xfrm>
            <a:off x="5950241" y="2842693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Categorical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EB4295-0787-403D-8308-5D17695C832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76228" y="3212025"/>
            <a:ext cx="2588060" cy="55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2620A-83FC-4197-8CF2-C466A8A0826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826774" y="3212025"/>
            <a:ext cx="737514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DCB02-A53B-4846-8E4F-7A688EB7C15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64288" y="3212025"/>
            <a:ext cx="240642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19AE9B-DB94-40E5-95D9-6B686EA442C6}"/>
              </a:ext>
            </a:extLst>
          </p:cNvPr>
          <p:cNvSpPr txBox="1"/>
          <p:nvPr/>
        </p:nvSpPr>
        <p:spPr>
          <a:xfrm>
            <a:off x="2945727" y="2520580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Real valued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A0886D-D3C1-411D-9144-A1AA57EED917}"/>
              </a:ext>
            </a:extLst>
          </p:cNvPr>
          <p:cNvCxnSpPr>
            <a:stCxn id="16" idx="2"/>
          </p:cNvCxnSpPr>
          <p:nvPr/>
        </p:nvCxnSpPr>
        <p:spPr>
          <a:xfrm flipH="1">
            <a:off x="3247998" y="2889912"/>
            <a:ext cx="328158" cy="7773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9E4606-C9DF-4DFF-A984-109F1051F363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012429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CADE7B-2E9A-4857-B05A-D0D46E182C6F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669475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4DF776-B03B-406A-B74A-4455BD98041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576156" y="2889912"/>
            <a:ext cx="1106359" cy="8289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B68E6-C871-495B-A89E-CB3AEA2AAAB2}"/>
              </a:ext>
            </a:extLst>
          </p:cNvPr>
          <p:cNvCxnSpPr>
            <a:stCxn id="16" idx="2"/>
          </p:cNvCxnSpPr>
          <p:nvPr/>
        </p:nvCxnSpPr>
        <p:spPr>
          <a:xfrm>
            <a:off x="3576156" y="2889912"/>
            <a:ext cx="5337780" cy="772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First, split the variables into categorical and real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D44A4-7F7A-4F7A-B6D8-67EF8BA89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7638"/>
            <a:ext cx="4204562" cy="229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1BE97-96B7-4228-AE20-A62A5B06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5" y="4347883"/>
            <a:ext cx="7898994" cy="16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2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31904</TotalTime>
  <Words>3933</Words>
  <Application>Microsoft Office PowerPoint</Application>
  <PresentationFormat>Widescreen</PresentationFormat>
  <Paragraphs>615</Paragraphs>
  <Slides>62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Cambria Math</vt:lpstr>
      <vt:lpstr>Wingdings</vt:lpstr>
      <vt:lpstr>Retrospect</vt:lpstr>
      <vt:lpstr>Unit 5  LASSO Regularization and Feature Selection</vt:lpstr>
      <vt:lpstr>Learning Objectives</vt:lpstr>
      <vt:lpstr>Outline </vt:lpstr>
      <vt:lpstr>Predicting Housing Prices</vt:lpstr>
      <vt:lpstr>Ames, Iowa Dataset</vt:lpstr>
      <vt:lpstr>Loading the Dataset</vt:lpstr>
      <vt:lpstr>Data Cleaning</vt:lpstr>
      <vt:lpstr>Categorical Variables</vt:lpstr>
      <vt:lpstr>Splitting the Variables</vt:lpstr>
      <vt:lpstr>One Hot Coding</vt:lpstr>
      <vt:lpstr>Scaling Data</vt:lpstr>
      <vt:lpstr>First Try:  Linear Regression</vt:lpstr>
      <vt:lpstr>Conditioning</vt:lpstr>
      <vt:lpstr>Improving Conditioning via Ridge Regression</vt:lpstr>
      <vt:lpstr>What Components Matter?</vt:lpstr>
      <vt:lpstr>What Components Do Not Matter?</vt:lpstr>
      <vt:lpstr>Outline </vt:lpstr>
      <vt:lpstr>Model Selection via Sparsity</vt:lpstr>
      <vt:lpstr>Regularized LS Estimation</vt:lpstr>
      <vt:lpstr>Two Common Regularizers</vt:lpstr>
      <vt:lpstr>L1 and L2 Norm</vt:lpstr>
      <vt:lpstr>Ridge vs LASSO</vt:lpstr>
      <vt:lpstr>Solving Ridge Regression</vt:lpstr>
      <vt:lpstr>Solving LASSO Regression</vt:lpstr>
      <vt:lpstr>Data Scaling</vt:lpstr>
      <vt:lpstr>Selecting the Regularization Level</vt:lpstr>
      <vt:lpstr>Summary</vt:lpstr>
      <vt:lpstr>In-Class Exercise</vt:lpstr>
      <vt:lpstr>Outline </vt:lpstr>
      <vt:lpstr>Model Selection</vt:lpstr>
      <vt:lpstr>Example 1:  Medical Modeling</vt:lpstr>
      <vt:lpstr>Ex 2:  Model Selection with Limited Data</vt:lpstr>
      <vt:lpstr>Example 3:  Spam Detection</vt:lpstr>
      <vt:lpstr>Example 4:  EEG</vt:lpstr>
      <vt:lpstr>Example 5:  DNA MicroArray Data</vt:lpstr>
      <vt:lpstr>Outline </vt:lpstr>
      <vt:lpstr>Coefficient path with ridge regression</vt:lpstr>
      <vt:lpstr>Computing LASSO in python</vt:lpstr>
      <vt:lpstr>Using One Standard Deviation Rule </vt:lpstr>
      <vt:lpstr>Coefficients</vt:lpstr>
      <vt:lpstr>LASSO path</vt:lpstr>
      <vt:lpstr>Finding the Final Regressor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Outline </vt:lpstr>
      <vt:lpstr>Other feature selection methods</vt:lpstr>
      <vt:lpstr>Filtering method</vt:lpstr>
      <vt:lpstr>Ranking metrics</vt:lpstr>
      <vt:lpstr>Embedded Method</vt:lpstr>
      <vt:lpstr>Wrapper method</vt:lpstr>
      <vt:lpstr>Exhaustive search for feature selection</vt:lpstr>
      <vt:lpstr>Greedy feature selection</vt:lpstr>
      <vt:lpstr>Comparison of feature selection methods</vt:lpstr>
      <vt:lpstr>Going through demo comparing different feature selection methods</vt:lpstr>
      <vt:lpstr>More about cross validation</vt:lpstr>
      <vt:lpstr>More about cross validation</vt:lpstr>
      <vt:lpstr>Outline </vt:lpstr>
      <vt:lpstr>In Class Exercise</vt:lpstr>
      <vt:lpstr>What You Should Know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540</cp:revision>
  <cp:lastPrinted>2017-09-12T01:33:25Z</cp:lastPrinted>
  <dcterms:created xsi:type="dcterms:W3CDTF">2015-03-22T11:15:32Z</dcterms:created>
  <dcterms:modified xsi:type="dcterms:W3CDTF">2020-09-14T23:48:49Z</dcterms:modified>
</cp:coreProperties>
</file>