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83" r:id="rId2"/>
    <p:sldId id="285" r:id="rId3"/>
    <p:sldId id="359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67" r:id="rId15"/>
    <p:sldId id="368" r:id="rId16"/>
    <p:sldId id="346" r:id="rId17"/>
    <p:sldId id="347" r:id="rId18"/>
    <p:sldId id="348" r:id="rId19"/>
    <p:sldId id="349" r:id="rId20"/>
    <p:sldId id="350" r:id="rId21"/>
    <p:sldId id="364" r:id="rId22"/>
    <p:sldId id="365" r:id="rId23"/>
    <p:sldId id="379" r:id="rId24"/>
    <p:sldId id="366" r:id="rId25"/>
    <p:sldId id="363" r:id="rId26"/>
    <p:sldId id="369" r:id="rId27"/>
    <p:sldId id="370" r:id="rId28"/>
    <p:sldId id="371" r:id="rId29"/>
    <p:sldId id="373" r:id="rId30"/>
    <p:sldId id="372" r:id="rId31"/>
    <p:sldId id="374" r:id="rId32"/>
    <p:sldId id="375" r:id="rId33"/>
    <p:sldId id="376" r:id="rId34"/>
    <p:sldId id="377" r:id="rId35"/>
    <p:sldId id="351" r:id="rId36"/>
    <p:sldId id="378" r:id="rId37"/>
    <p:sldId id="352" r:id="rId38"/>
    <p:sldId id="356" r:id="rId39"/>
    <p:sldId id="353" r:id="rId40"/>
    <p:sldId id="354" r:id="rId41"/>
    <p:sldId id="355" r:id="rId42"/>
    <p:sldId id="381" r:id="rId43"/>
    <p:sldId id="383" r:id="rId44"/>
    <p:sldId id="384" r:id="rId45"/>
    <p:sldId id="382" r:id="rId46"/>
    <p:sldId id="385" r:id="rId47"/>
    <p:sldId id="360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395" r:id="rId57"/>
    <p:sldId id="396" r:id="rId58"/>
    <p:sldId id="397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4" autoAdjust="0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174" y="10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5/8/2025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navig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navig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basic-dom-node-properti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asic-dom-node-properties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attributes-and-properti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introduction-browser-even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ma-international.org/publications-and-standards/standards/ecma-262" TargetMode="External"/><Relationship Id="rId7" Type="http://schemas.openxmlformats.org/officeDocument/2006/relationships/hyperlink" Target="https://ko.javascript.info/browser-environ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c.whatwg.org/" TargetMode="External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dom.spec.whatwg.or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ubbling-and-capturing" TargetMode="Externa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ubbling-and-capturing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event-delegation" TargetMode="Externa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browser-environment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dom-nodes" TargetMode="Externa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ietf-hybi-thewebsocketprotoco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dom-nod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dom-nod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06703" y="2805335"/>
            <a:ext cx="79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클라이언트 사이드 자바스크립트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2" y="4012519"/>
            <a:ext cx="86727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03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97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63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70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70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170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6" name="그림 35" descr="코딩아이콘.png">
            <a:extLst>
              <a:ext uri="{FF2B5EF4-FFF2-40B4-BE49-F238E27FC236}">
                <a16:creationId xmlns:a16="http://schemas.microsoft.com/office/drawing/2014/main" id="{D86DAB4D-92CB-48C6-A75E-929DF15D10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73F9BA-08EF-48DF-BBB3-289F6A74138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 Box 3">
            <a:extLst>
              <a:ext uri="{FF2B5EF4-FFF2-40B4-BE49-F238E27FC236}">
                <a16:creationId xmlns:a16="http://schemas.microsoft.com/office/drawing/2014/main" id="{24C564AA-70CB-4AFE-8C54-C2F8827F1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https://ko.javascript.info/dom-navigation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00213"/>
          <a:ext cx="4953000" cy="1514872"/>
        </p:xfrm>
        <a:graphic>
          <a:graphicData uri="http://schemas.openxmlformats.org/drawingml/2006/table">
            <a:tbl>
              <a:tblPr/>
              <a:tblGrid>
                <a:gridCol w="189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4" name="그림 33" descr="코딩아이콘.png">
            <a:extLst>
              <a:ext uri="{FF2B5EF4-FFF2-40B4-BE49-F238E27FC236}">
                <a16:creationId xmlns:a16="http://schemas.microsoft.com/office/drawing/2014/main" id="{0178715B-0AE7-4DDB-A415-ED9208A6CB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A0B92E0-0CB4-47B4-A7FA-F99C2F16596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FD1553ED-9558-49DD-8BF1-90AC81838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https://ko.javascript.info/dom-navigation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document.getElementsByClassName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속성값이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0954C653-D888-4E06-B5DB-C7E5486308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CF060F-252A-4512-9094-37F32973BC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C77F1E28-B65A-4BBD-B5B7-C55B3475E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셀렉터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Selector: CSS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사용하는 노드 선택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https://www.w3.org/TR/css3-selectors/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 중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F7D782-BABF-456B-9E07-63600AA26A5B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61502700-D266-4F08-82F9-DEA989413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58675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elem.innerHTML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조회하거나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자신은 제외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elem.outerHTML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조회하거나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포함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BA7BA-4914-43F5-B0B7-FA370AF12FD0}"/>
              </a:ext>
            </a:extLst>
          </p:cNvPr>
          <p:cNvSpPr txBox="1"/>
          <p:nvPr/>
        </p:nvSpPr>
        <p:spPr>
          <a:xfrm>
            <a:off x="6943923" y="3005849"/>
            <a:ext cx="454854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8B21-A234-443D-BD86-97223027AF64}"/>
              </a:ext>
            </a:extLst>
          </p:cNvPr>
          <p:cNvSpPr txBox="1"/>
          <p:nvPr/>
        </p:nvSpPr>
        <p:spPr>
          <a:xfrm>
            <a:off x="911393" y="2833538"/>
            <a:ext cx="5586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'\n    &lt;li&gt;두부&lt;/li&gt;\n    &lt;li&gt;계란&lt;/li&gt;\n    &lt;li&gt;라면&lt;/li&gt;\n  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BDD58-8913-4499-BDEF-C8D2C3A45739}"/>
              </a:ext>
            </a:extLst>
          </p:cNvPr>
          <p:cNvSpPr txBox="1"/>
          <p:nvPr/>
        </p:nvSpPr>
        <p:spPr>
          <a:xfrm>
            <a:off x="911393" y="5610699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'&lt;ul id="purchases" class="list"&gt;\n    &lt;li&gt;두부&lt;/li&gt;\n    &lt;li&gt;계란&lt;/li&gt;\n    &lt;li&gt;라면&lt;/li&gt;\n  &lt;/ul&gt;'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22350-3042-4F8E-B8BD-F95EFD891F1E}"/>
              </a:ext>
            </a:extLst>
          </p:cNvPr>
          <p:cNvSpPr txBox="1"/>
          <p:nvPr/>
        </p:nvSpPr>
        <p:spPr>
          <a:xfrm>
            <a:off x="911392" y="1825047"/>
            <a:ext cx="55867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E9AEB-C415-4FCC-80E2-004F938C1E05}"/>
              </a:ext>
            </a:extLst>
          </p:cNvPr>
          <p:cNvSpPr txBox="1"/>
          <p:nvPr/>
        </p:nvSpPr>
        <p:spPr>
          <a:xfrm>
            <a:off x="911393" y="4620647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2E1DB21-1E86-4BA0-81E1-33EAF32D6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https://ko.javascript.info/basic-dom-node-properties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70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700712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elem.textContent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소스코드의 값 그대로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elem.innerText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 의해서 실제 보이는 값으로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화면에 보이지 않는 요소는 제외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(hidden)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BE08E-31E7-4E52-862C-100EC390531B}"/>
              </a:ext>
            </a:extLst>
          </p:cNvPr>
          <p:cNvSpPr txBox="1"/>
          <p:nvPr/>
        </p:nvSpPr>
        <p:spPr>
          <a:xfrm>
            <a:off x="6586537" y="1742691"/>
            <a:ext cx="52101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6F0AF-5444-4DFD-BF30-6238009031B4}"/>
              </a:ext>
            </a:extLst>
          </p:cNvPr>
          <p:cNvSpPr txBox="1"/>
          <p:nvPr/>
        </p:nvSpPr>
        <p:spPr>
          <a:xfrm>
            <a:off x="610541" y="1773848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계란️✔️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B351E-0DCB-44B3-A0F8-9B8A8ABB5892}"/>
              </a:ext>
            </a:extLst>
          </p:cNvPr>
          <p:cNvSpPr txBox="1"/>
          <p:nvPr/>
        </p:nvSpPr>
        <p:spPr>
          <a:xfrm>
            <a:off x="610541" y="4671815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7C7D1E-60A0-4C2D-B4B7-1282E4361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651" y="3473551"/>
            <a:ext cx="1409897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 Box 3">
            <a:extLst>
              <a:ext uri="{FF2B5EF4-FFF2-40B4-BE49-F238E27FC236}">
                <a16:creationId xmlns:a16="http://schemas.microsoft.com/office/drawing/2014/main" id="{61D7F732-7EFB-433C-A78D-9E2BB7BE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https://ko.javascript.info/basic-dom-node-properties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38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createXxx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/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1066800" y="3516610"/>
            <a:ext cx="701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newLiNode = document.createElement(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newTextNode = document.createTextNode(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7466844-9B32-48EE-BBDB-63831EBC1A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B046D-60E9-402C-9977-ABDB21531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F0F0AB4-62D2-4B3C-BFAE-485A7A81C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appendChild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자식노드로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8169259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7CB13CA9-257E-490E-BD34-62081391C0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7517C25-C69A-4A6B-ADE2-FCD9469C7E6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2598A2-22C9-4D82-94CB-21FFE006886C}"/>
              </a:ext>
            </a:extLst>
          </p:cNvPr>
          <p:cNvSpPr txBox="1"/>
          <p:nvPr/>
        </p:nvSpPr>
        <p:spPr>
          <a:xfrm>
            <a:off x="1140342" y="1684249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565B7F-F945-4A1C-A00E-61547C2F8A98}"/>
              </a:ext>
            </a:extLst>
          </p:cNvPr>
          <p:cNvSpPr txBox="1"/>
          <p:nvPr/>
        </p:nvSpPr>
        <p:spPr>
          <a:xfrm>
            <a:off x="1140344" y="1974891"/>
            <a:ext cx="664791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1349F9-A41F-4E39-926A-EB7F57FFC092}"/>
              </a:ext>
            </a:extLst>
          </p:cNvPr>
          <p:cNvSpPr txBox="1"/>
          <p:nvPr/>
        </p:nvSpPr>
        <p:spPr>
          <a:xfrm>
            <a:off x="1140344" y="2257466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74D394-1250-44E6-928A-65DDAD91A703}"/>
              </a:ext>
            </a:extLst>
          </p:cNvPr>
          <p:cNvSpPr txBox="1"/>
          <p:nvPr/>
        </p:nvSpPr>
        <p:spPr>
          <a:xfrm>
            <a:off x="1140343" y="2529682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4" name="Text Box 3">
            <a:extLst>
              <a:ext uri="{FF2B5EF4-FFF2-40B4-BE49-F238E27FC236}">
                <a16:creationId xmlns:a16="http://schemas.microsoft.com/office/drawing/2014/main" id="{CEF5F233-CF16-423D-A435-B80847177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60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삽입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insertBefore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 삽입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9829801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E70B5E04-D094-43FE-92C9-6D18BD6E79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C433C19-8625-41A5-ADF7-043350AF3826}"/>
              </a:ext>
            </a:extLst>
          </p:cNvPr>
          <p:cNvSpPr txBox="1"/>
          <p:nvPr/>
        </p:nvSpPr>
        <p:spPr>
          <a:xfrm>
            <a:off x="1022966" y="1991361"/>
            <a:ext cx="7311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C0D62D-0F31-42E0-BA55-D27BC285D687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9" name="Text Box 3">
            <a:extLst>
              <a:ext uri="{FF2B5EF4-FFF2-40B4-BE49-F238E27FC236}">
                <a16:creationId xmlns:a16="http://schemas.microsoft.com/office/drawing/2014/main" id="{ED598119-3B9E-4589-B9B0-801BA648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150" y="6356350"/>
            <a:ext cx="1009650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삭제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자식 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.remove()</a:t>
            </a:r>
          </a:p>
          <a:p>
            <a:pPr marL="1143000" lvl="2" indent="-228600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삭제한다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2400956"/>
            <a:ext cx="7305675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3768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514826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2426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49149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65913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49149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4914900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2959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49149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49149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57531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49149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272ED67F-2F9E-40F9-B651-FF33D9362B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8" name="Rectangle 31">
            <a:extLst>
              <a:ext uri="{FF2B5EF4-FFF2-40B4-BE49-F238E27FC236}">
                <a16:creationId xmlns:a16="http://schemas.microsoft.com/office/drawing/2014/main" id="{615ABE04-080D-4581-8E1D-1295D126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2FCEB41A-5A3A-4A4F-B038-8CCAC830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61" name="Rectangle 34">
            <a:extLst>
              <a:ext uri="{FF2B5EF4-FFF2-40B4-BE49-F238E27FC236}">
                <a16:creationId xmlns:a16="http://schemas.microsoft.com/office/drawing/2014/main" id="{7424825F-27D4-4E5D-B86F-A0BEB4C52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63" name="AutoShape 36">
            <a:extLst>
              <a:ext uri="{FF2B5EF4-FFF2-40B4-BE49-F238E27FC236}">
                <a16:creationId xmlns:a16="http://schemas.microsoft.com/office/drawing/2014/main" id="{64E9A030-546C-43CD-8D5E-C37564969D65}"/>
              </a:ext>
            </a:extLst>
          </p:cNvPr>
          <p:cNvCxnSpPr>
            <a:cxnSpLocks noChangeShapeType="1"/>
            <a:stCxn id="58" idx="2"/>
            <a:endCxn id="61" idx="0"/>
          </p:cNvCxnSpPr>
          <p:nvPr/>
        </p:nvCxnSpPr>
        <p:spPr bwMode="auto">
          <a:xfrm>
            <a:off x="93726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38">
            <a:extLst>
              <a:ext uri="{FF2B5EF4-FFF2-40B4-BE49-F238E27FC236}">
                <a16:creationId xmlns:a16="http://schemas.microsoft.com/office/drawing/2014/main" id="{A6EB116F-7FA3-494F-949A-CAF78D03B9E2}"/>
              </a:ext>
            </a:extLst>
          </p:cNvPr>
          <p:cNvCxnSpPr>
            <a:cxnSpLocks noChangeShapeType="1"/>
            <a:stCxn id="58" idx="0"/>
            <a:endCxn id="77" idx="2"/>
          </p:cNvCxnSpPr>
          <p:nvPr/>
        </p:nvCxnSpPr>
        <p:spPr bwMode="auto">
          <a:xfrm flipH="1" flipV="1">
            <a:off x="85344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39">
            <a:extLst>
              <a:ext uri="{FF2B5EF4-FFF2-40B4-BE49-F238E27FC236}">
                <a16:creationId xmlns:a16="http://schemas.microsoft.com/office/drawing/2014/main" id="{6C06FAD0-828C-440B-961E-A100727683CF}"/>
              </a:ext>
            </a:extLst>
          </p:cNvPr>
          <p:cNvCxnSpPr>
            <a:cxnSpLocks noChangeShapeType="1"/>
            <a:stCxn id="77" idx="3"/>
            <a:endCxn id="59" idx="1"/>
          </p:cNvCxnSpPr>
          <p:nvPr/>
        </p:nvCxnSpPr>
        <p:spPr bwMode="auto">
          <a:xfrm flipV="1">
            <a:off x="89154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67" name="Rectangle 40">
            <a:extLst>
              <a:ext uri="{FF2B5EF4-FFF2-40B4-BE49-F238E27FC236}">
                <a16:creationId xmlns:a16="http://schemas.microsoft.com/office/drawing/2014/main" id="{3FD0EE3A-3911-4FD8-8C2B-E91FC2B43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8" name="Rectangle 41">
            <a:extLst>
              <a:ext uri="{FF2B5EF4-FFF2-40B4-BE49-F238E27FC236}">
                <a16:creationId xmlns:a16="http://schemas.microsoft.com/office/drawing/2014/main" id="{1E4D6932-2EBD-4E9A-819E-49D48C4B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69" name="AutoShape 42">
            <a:extLst>
              <a:ext uri="{FF2B5EF4-FFF2-40B4-BE49-F238E27FC236}">
                <a16:creationId xmlns:a16="http://schemas.microsoft.com/office/drawing/2014/main" id="{49CAA6B9-5754-4129-A061-F07FDDC943A3}"/>
              </a:ext>
            </a:extLst>
          </p:cNvPr>
          <p:cNvCxnSpPr>
            <a:cxnSpLocks noChangeShapeType="1"/>
            <a:stCxn id="67" idx="2"/>
            <a:endCxn id="68" idx="0"/>
          </p:cNvCxnSpPr>
          <p:nvPr/>
        </p:nvCxnSpPr>
        <p:spPr bwMode="auto">
          <a:xfrm>
            <a:off x="85344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43">
            <a:extLst>
              <a:ext uri="{FF2B5EF4-FFF2-40B4-BE49-F238E27FC236}">
                <a16:creationId xmlns:a16="http://schemas.microsoft.com/office/drawing/2014/main" id="{2B6BB8D8-E77A-41BA-ABB8-7E56E501CD56}"/>
              </a:ext>
            </a:extLst>
          </p:cNvPr>
          <p:cNvCxnSpPr>
            <a:cxnSpLocks noChangeShapeType="1"/>
            <a:stCxn id="77" idx="0"/>
            <a:endCxn id="68" idx="2"/>
          </p:cNvCxnSpPr>
          <p:nvPr/>
        </p:nvCxnSpPr>
        <p:spPr bwMode="auto">
          <a:xfrm flipV="1">
            <a:off x="85344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Rectangle 44">
            <a:extLst>
              <a:ext uri="{FF2B5EF4-FFF2-40B4-BE49-F238E27FC236}">
                <a16:creationId xmlns:a16="http://schemas.microsoft.com/office/drawing/2014/main" id="{2630E109-CBF4-437B-9E29-9DF4328B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2" name="Text Box 45">
            <a:extLst>
              <a:ext uri="{FF2B5EF4-FFF2-40B4-BE49-F238E27FC236}">
                <a16:creationId xmlns:a16="http://schemas.microsoft.com/office/drawing/2014/main" id="{FD581370-6452-4120-AA16-52895EDC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7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4E9DD0EF-D8F2-48AF-BB94-6148CD0A1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4" name="Rectangle 47">
            <a:extLst>
              <a:ext uri="{FF2B5EF4-FFF2-40B4-BE49-F238E27FC236}">
                <a16:creationId xmlns:a16="http://schemas.microsoft.com/office/drawing/2014/main" id="{18992F72-04C6-4488-9560-7F72B290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75" name="AutoShape 48">
            <a:extLst>
              <a:ext uri="{FF2B5EF4-FFF2-40B4-BE49-F238E27FC236}">
                <a16:creationId xmlns:a16="http://schemas.microsoft.com/office/drawing/2014/main" id="{9A64A9D4-E460-4F25-90FF-F85ADB8551B3}"/>
              </a:ext>
            </a:extLst>
          </p:cNvPr>
          <p:cNvCxnSpPr>
            <a:cxnSpLocks noChangeShapeType="1"/>
            <a:stCxn id="74" idx="0"/>
            <a:endCxn id="73" idx="2"/>
          </p:cNvCxnSpPr>
          <p:nvPr/>
        </p:nvCxnSpPr>
        <p:spPr bwMode="auto">
          <a:xfrm flipV="1">
            <a:off x="85344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AutoShape 49">
            <a:extLst>
              <a:ext uri="{FF2B5EF4-FFF2-40B4-BE49-F238E27FC236}">
                <a16:creationId xmlns:a16="http://schemas.microsoft.com/office/drawing/2014/main" id="{C9FF3057-9DCC-46E9-B07C-3919E85C3704}"/>
              </a:ext>
            </a:extLst>
          </p:cNvPr>
          <p:cNvCxnSpPr>
            <a:cxnSpLocks noChangeShapeType="1"/>
            <a:stCxn id="77" idx="2"/>
            <a:endCxn id="73" idx="0"/>
          </p:cNvCxnSpPr>
          <p:nvPr/>
        </p:nvCxnSpPr>
        <p:spPr bwMode="auto">
          <a:xfrm>
            <a:off x="85344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Rectangle 50">
            <a:extLst>
              <a:ext uri="{FF2B5EF4-FFF2-40B4-BE49-F238E27FC236}">
                <a16:creationId xmlns:a16="http://schemas.microsoft.com/office/drawing/2014/main" id="{836A161B-E420-44A2-BA51-7E34AA5B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5AC4B3-1D45-4CB9-B1F3-2E1C33C11E4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9" name="Text Box 3">
            <a:extLst>
              <a:ext uri="{FF2B5EF4-FFF2-40B4-BE49-F238E27FC236}">
                <a16:creationId xmlns:a16="http://schemas.microsoft.com/office/drawing/2014/main" id="{E42A444F-369B-4171-9039-B3C9EF4E4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707" y="6440130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835221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00343"/>
            <a:ext cx="6064542" cy="308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DOM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Event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BOM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APIs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cloneNode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하위 모든 노드를 같이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복사하고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노드만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84839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4197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62579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419725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419725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419725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800725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419725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419725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70961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419725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43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2193230"/>
            <a:ext cx="739140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7" name="그림 56" descr="코딩아이콘.png">
            <a:extLst>
              <a:ext uri="{FF2B5EF4-FFF2-40B4-BE49-F238E27FC236}">
                <a16:creationId xmlns:a16="http://schemas.microsoft.com/office/drawing/2014/main" id="{11466D2A-B24B-4B7F-9839-24FB860AB6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E82AF18-B200-4BE7-BF42-763283D3068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8" name="Text Box 3">
            <a:extLst>
              <a:ext uri="{FF2B5EF4-FFF2-40B4-BE49-F238E27FC236}">
                <a16:creationId xmlns:a16="http://schemas.microsoft.com/office/drawing/2014/main" id="{730078C0-80EF-4C18-85EA-158C8C5EC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으로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HTML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속성 접근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 속성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 속성은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저장됨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elem.href -&gt; "hello.html"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elem.src -&gt; "hello.png"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elem.type -&gt; "text"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elem.name -&gt; "userName"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표준이 아닌 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표준이 아닌 속성은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저장되지 않음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elem.format -&gt; undefined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속성대신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elem.getAttribute(attrName)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elem.getAttribute('format') -&gt; png</a:t>
            </a: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custom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개발자가 임의로 부여한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data-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data-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name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"data-"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접두어로 시작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elem.dataset.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elem.dataset.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userName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dataset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접근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연결했을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카멜케이스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변환된 속성명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ADD8-B068-4C1C-8CCB-A2E9B98E8269}"/>
              </a:ext>
            </a:extLst>
          </p:cNvPr>
          <p:cNvSpPr txBox="1"/>
          <p:nvPr/>
        </p:nvSpPr>
        <p:spPr>
          <a:xfrm>
            <a:off x="6461092" y="1425068"/>
            <a:ext cx="51050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"hello.html"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>
                <a:solidFill>
                  <a:srgbClr val="3B3B3B"/>
                </a:solidFill>
                <a:latin typeface="Consolas" panose="020B0609020204030204" pitchFamily="49" charset="0"/>
              </a:rPr>
              <a:t>눌러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&lt;img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"hello.png" </a:t>
            </a:r>
            <a:r>
              <a:rPr lang="en-US" altLang="ko-KR">
                <a:solidFill>
                  <a:srgbClr val="E5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"png"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B10F12C0-0052-4FB5-81D3-11AAA7C943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2B3EE1-AE0F-42A6-B449-CCEEBA761CB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ex05-06.html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BE8F84E6-50BA-4884-A67D-148387C4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https://ko.javascript.info/dom-attributes-and-properties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622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style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요소에 스타일 적용</a:t>
            </a:r>
            <a:endParaRPr lang="en-US" altLang="ko-KR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요소의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직접 스타일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"font-size: 40px;"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😆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스타일을 명시한 클래스 작성 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적용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일반적으로 스타일 정의는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속성보다는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사용하는 방식이 선호됨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재사용성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요소에 적용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성능 향상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캐싱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유지보수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CSS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파일에서 일괄적인 스타일 관리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스타일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필요한 경우 제한적으로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B70C0-5E47-457C-87C9-CA8FA138FE5B}"/>
              </a:ext>
            </a:extLst>
          </p:cNvPr>
          <p:cNvSpPr txBox="1"/>
          <p:nvPr/>
        </p:nvSpPr>
        <p:spPr>
          <a:xfrm>
            <a:off x="1345935" y="2329070"/>
            <a:ext cx="3359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.pad100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.size30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F07F0-3DE0-429F-8D84-748DD4D8553B}"/>
              </a:ext>
            </a:extLst>
          </p:cNvPr>
          <p:cNvSpPr txBox="1"/>
          <p:nvPr/>
        </p:nvSpPr>
        <p:spPr>
          <a:xfrm>
            <a:off x="5127360" y="2323921"/>
            <a:ext cx="3657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"pad100 size30"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CB005A7C-7B0A-4B34-9AE8-8C3298A1B9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A84CB-9D23-4B09-91C8-A18922B6E71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14BB398-5F75-4244-9839-23B82EB68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864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style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정보가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저장됨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속성에 접근할 경우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style.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스타일속성명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형태로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elem.style.top = "10px"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elem.style.left = "20px"</a:t>
            </a: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font-size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같이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연결한 스타일 속성은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카멜케이스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변환된 속성명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elem.style.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fontSize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"10px"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elem.style.backgroundColor = "yellow"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전용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스타일을 한번에 바꾸기 위해서 문자열을 할당할 수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.style = "font-size: 10px; background-color: yellow;"  (x)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스타일을 한번에 바꾸기 위해서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cssText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style.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cssText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"font-size: 10px; background-color: yellow;"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596B32AA-36A9-4192-8277-A0DA688B64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2B210-A5E1-464C-BCE9-071A66401A7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33772C3-1032-424B-BA9D-EB5414235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41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class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저장되어 있음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(class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예약어라서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대신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전체를 바꿀때는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elem.className = "pad100 size30"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직접 값을 명시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하나씩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classList</a:t>
            </a: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목록을 가지고 있는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endParaRPr lang="en-US" altLang="ko-KR" sz="200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add("hello"):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추가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remove("hello"):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제거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toggle("hello"):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클래스가 있으면 제거하고 없으면 추가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contains("hello"):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존재 여부 반환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적용된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계산된 스타일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getComputedStyle(element, [pseudo])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&lt;style&gt;,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인라인 스타일 등 모든 스타일 요소가 반영된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계산된 스타일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유사한 스타일 정보가 담긴 객체를 반환하지만 모든 속성은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전용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element: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값을 읽을 요소노드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pseudo: ::before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pseudo-element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스타일이 필요할 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440C4EDB-3BE7-4481-8DC3-F4FDE88A2E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D8E4A-DAE2-4F99-BF17-857BF7F3AD4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ex05-08.html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6A8EF-C26E-4315-BCB9-D7E6758CADE3}"/>
              </a:ext>
            </a:extLst>
          </p:cNvPr>
          <p:cNvSpPr txBox="1"/>
          <p:nvPr/>
        </p:nvSpPr>
        <p:spPr>
          <a:xfrm>
            <a:off x="8317788" y="1790721"/>
            <a:ext cx="3359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.pad100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.size30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26A94-DD60-4671-BC40-08E55DFEB9CE}"/>
              </a:ext>
            </a:extLst>
          </p:cNvPr>
          <p:cNvSpPr txBox="1"/>
          <p:nvPr/>
        </p:nvSpPr>
        <p:spPr>
          <a:xfrm>
            <a:off x="8168995" y="3719680"/>
            <a:ext cx="3657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"pad100 size30"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C96B85BF-00B2-4A5E-910F-8FF19A322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74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일어 났음을 알려주는 신호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 등의 작업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요소 노드에서 발생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핸들러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이벤트가 발생했을 때 실행되는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발생하는 대상에 이벤트와 이벤트 핸들러를 등록해서 처리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대표적인 이벤트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마우스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click, dblclick, mousemove, mouseover/mouseout, mousedown/mouseup, contextmenu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keydown/keyup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폼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focus/blur,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input, change, submit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scroll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 로딩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load, DOMContentLoaded, beforeunload/unload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1BAC2F9-A903-47ED-9D08-8B0B2C8DE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181" y="6414611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34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 할당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노드의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이벤트 핸들러를 등록하면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발생했을 때 등록한 핸들러가 호출됨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7250A-8EF8-4619-AF39-AA21319190D5}"/>
              </a:ext>
            </a:extLst>
          </p:cNvPr>
          <p:cNvSpPr txBox="1"/>
          <p:nvPr/>
        </p:nvSpPr>
        <p:spPr>
          <a:xfrm>
            <a:off x="3048000" y="3353244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66D77-E1DC-42D2-93D9-43BAF34723EA}"/>
              </a:ext>
            </a:extLst>
          </p:cNvPr>
          <p:cNvSpPr txBox="1"/>
          <p:nvPr/>
        </p:nvSpPr>
        <p:spPr>
          <a:xfrm>
            <a:off x="3048000" y="2535260"/>
            <a:ext cx="609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7E0D5F0D-2DCC-4A17-8456-4192AD6328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BAA56F-FF0D-40F0-BB43-D52D750FD51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4CB6D7DA-2AE8-4C6B-9E8A-462F0534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357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인라인 방식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on&lt;event&gt;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&lt;event&gt;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 했을 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click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mousemove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keydown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구성된 이벤트 핸들러를 만들어서 요소 노드의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on&lt;event&gt;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등록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 코드는 동일한 효과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33566-8F55-4D6F-A578-ED73DE540757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8FD2B-FF73-426A-8EFB-07C81A048878}"/>
              </a:ext>
            </a:extLst>
          </p:cNvPr>
          <p:cNvSpPr txBox="1"/>
          <p:nvPr/>
        </p:nvSpPr>
        <p:spPr>
          <a:xfrm>
            <a:off x="3048000" y="3401516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1F21E-D87E-4740-AE11-5FD4586C14C3}"/>
              </a:ext>
            </a:extLst>
          </p:cNvPr>
          <p:cNvSpPr txBox="1"/>
          <p:nvPr/>
        </p:nvSpPr>
        <p:spPr>
          <a:xfrm>
            <a:off x="1247775" y="2780784"/>
            <a:ext cx="9696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);"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 descr="코딩아이콘.png">
            <a:extLst>
              <a:ext uri="{FF2B5EF4-FFF2-40B4-BE49-F238E27FC236}">
                <a16:creationId xmlns:a16="http://schemas.microsoft.com/office/drawing/2014/main" id="{FF3109BA-525B-422B-9147-671E198F84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428E99-8DBB-4A39-B6FE-F6BBE5D1154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96A9507-6288-47DF-AC6E-3AC33D24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212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불편한 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Level 0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 불편한 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on&lt;event&gt;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속성의 값은 한개만 존재할 수 있기 때문에 이벤트 핸들러를 여러번 할당하면 기존 값이 덮어 씌워져서  이벤트 핸들러를 여러개 등록할 수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39997-AF8B-41A2-B176-0E6BC079C33F}"/>
              </a:ext>
            </a:extLst>
          </p:cNvPr>
          <p:cNvSpPr txBox="1"/>
          <p:nvPr/>
        </p:nvSpPr>
        <p:spPr>
          <a:xfrm>
            <a:off x="3048000" y="2050420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4ACEC803-D1C7-4557-B6F9-CAF95F9353B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2987FB-DE07-4E07-A97F-366CB61BADE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B0A4499-E859-426A-87B7-C87968C4A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447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elem.addEventListener(event, handler, [useCapture])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2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(DOM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발생시 실행할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등록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이름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(click, mousemove, keydown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useCapture: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 단계의 이벤트 캐치 여부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 버블링 단계의 이벤트를 캐치함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A44CE-0F73-475B-BFB8-7DB94FECF216}"/>
              </a:ext>
            </a:extLst>
          </p:cNvPr>
          <p:cNvSpPr txBox="1"/>
          <p:nvPr/>
        </p:nvSpPr>
        <p:spPr>
          <a:xfrm>
            <a:off x="1026694" y="3223914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27BABC6-DE02-4F4B-97EC-E32F00A637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42DCA0-20AE-40C7-A090-B2509B2F113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36D4DDE-5BF4-477B-94B2-BC6BDFC59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34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0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브라우저에서 실행되는 자바스크립트 환경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ECMAScript: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언어에 대한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https://ecma-international.org/publications-and-standards/standards/ecma-262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제어를 위한 표준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</a:t>
            </a:r>
          </a:p>
          <a:p>
            <a:pPr lvl="2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BOM(Browser Object Model):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기능 제어를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alert, setTimeout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APIs: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제공하는 웹 기능을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사용되는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(Ajax)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Storage, Notifications API, WebSocket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DAB733C-97A3-49B8-926C-45FC738D9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7"/>
              </a:rPr>
              <a:t>https://ko.javascript.info/browser-environment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668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elem.removeEventListener(event, handler, [useCapture])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발생시 실행할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제거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핸들러를 등록할 때 지정했던 매개변수와 동일한 인자값의 핸들러가 삭제됨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233E-5CCD-4AFC-A69D-03EBD307945C}"/>
              </a:ext>
            </a:extLst>
          </p:cNvPr>
          <p:cNvSpPr txBox="1"/>
          <p:nvPr/>
        </p:nvSpPr>
        <p:spPr>
          <a:xfrm>
            <a:off x="986590" y="3936798"/>
            <a:ext cx="727509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제거됨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B8A95-B1F4-4C88-8F4C-BF1ECD0B0CEB}"/>
              </a:ext>
            </a:extLst>
          </p:cNvPr>
          <p:cNvSpPr txBox="1"/>
          <p:nvPr/>
        </p:nvSpPr>
        <p:spPr>
          <a:xfrm>
            <a:off x="986590" y="1923035"/>
            <a:ext cx="7275094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795E26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제거 안됨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A7A24F95-D62D-43D2-B17E-DB234378981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2FD832-7309-43D5-8F58-DC476A547D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18DB139B-1F94-4C07-953C-BB1D6360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508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발생한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이벤트의 상세 정보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담고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였다면 마우스의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버튼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눌렸는지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keydown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였다면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눌렸는지 같은 이벤트 상세 정보를 확인하고 싶을때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핸들러 함수의 첫번째 인자값으로 전달됨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233E-5CCD-4AFC-A69D-03EBD307945C}"/>
              </a:ext>
            </a:extLst>
          </p:cNvPr>
          <p:cNvSpPr txBox="1"/>
          <p:nvPr/>
        </p:nvSpPr>
        <p:spPr>
          <a:xfrm>
            <a:off x="2069432" y="2717150"/>
            <a:ext cx="80531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'mousemove'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마우스 좌표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clientX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clientY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EFCF-6FBD-4B07-9625-761D42695DE2}"/>
              </a:ext>
            </a:extLst>
          </p:cNvPr>
          <p:cNvSpPr txBox="1"/>
          <p:nvPr/>
        </p:nvSpPr>
        <p:spPr>
          <a:xfrm>
            <a:off x="3048000" y="4222902"/>
            <a:ext cx="609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마우스 좌표 103 104</a:t>
            </a:r>
            <a:endParaRPr lang="en-US" altLang="ko-KR"/>
          </a:p>
          <a:p>
            <a:r>
              <a:rPr lang="ko-KR" altLang="en-US"/>
              <a:t>마우스 좌표 </a:t>
            </a:r>
            <a:r>
              <a:rPr lang="en-US" altLang="ko-KR"/>
              <a:t>112 93</a:t>
            </a:r>
          </a:p>
          <a:p>
            <a:r>
              <a:rPr lang="ko-KR" altLang="en-US"/>
              <a:t>마우스 좌표 </a:t>
            </a:r>
            <a:r>
              <a:rPr lang="en-US" altLang="ko-KR"/>
              <a:t>123 81</a:t>
            </a:r>
            <a:endParaRPr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ECC0AAF0-76CD-4C44-BC17-44AAEA00B57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60C22-EB91-44C6-8CEF-E333924F3AA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C47033EA-FA95-4E6B-A74D-4A58B7573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854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주요 속성과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발생한 이벤트 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target: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요소노드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currentTarget: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처리중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요소노드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&lt;button&gt;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부모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등록하고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button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누르면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내부가 눌렸으므로 이벤트 핸들러가 호출됨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&lt;button&gt;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currentTarget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preventDefault():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다음과 같은 브라우저의 기본 동작을 취소 할때 호출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&lt;a&gt;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태그를 누르면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href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주소로 페이지 이동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&lt;button type="submit"&gt;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버튼을 누르면 서버로 데이터 전송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그밖에 이벤트 종류별로 사용 가능한 속성 제공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4E6F6-4FA0-489F-A243-40669FB5AA89}"/>
              </a:ext>
            </a:extLst>
          </p:cNvPr>
          <p:cNvSpPr txBox="1"/>
          <p:nvPr/>
        </p:nvSpPr>
        <p:spPr>
          <a:xfrm>
            <a:off x="1552575" y="3779587"/>
            <a:ext cx="90868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7F4361-BB29-454E-B7AD-5751C84592A1}"/>
              </a:ext>
            </a:extLst>
          </p:cNvPr>
          <p:cNvSpPr txBox="1"/>
          <p:nvPr/>
        </p:nvSpPr>
        <p:spPr>
          <a:xfrm>
            <a:off x="1552575" y="2661580"/>
            <a:ext cx="90868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8C82B1-7559-418E-836B-F68083714950}"/>
              </a:ext>
            </a:extLst>
          </p:cNvPr>
          <p:cNvCxnSpPr>
            <a:cxnSpLocks/>
          </p:cNvCxnSpPr>
          <p:nvPr/>
        </p:nvCxnSpPr>
        <p:spPr>
          <a:xfrm>
            <a:off x="2495550" y="3172328"/>
            <a:ext cx="1876425" cy="12477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E315C70-E85B-4F8C-ADE6-488B3DE88781}"/>
              </a:ext>
            </a:extLst>
          </p:cNvPr>
          <p:cNvCxnSpPr>
            <a:cxnSpLocks/>
          </p:cNvCxnSpPr>
          <p:nvPr/>
        </p:nvCxnSpPr>
        <p:spPr>
          <a:xfrm>
            <a:off x="2247900" y="2858003"/>
            <a:ext cx="4457700" cy="1552575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25A20648-5DCE-4810-BE25-4D32A5EF2D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5D19C4-EA76-4680-8FFE-BA0695AB273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ex05-09.html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A47452C2-E969-40C2-9028-9A3CE29F7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712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버블링과 캡처링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(bubbling)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요소에 이벤트가 발생하면 해당 요소의 이벤트 핸들러가 먼저 실행 된 후 부모 요소의 이벤트 핸들러가 연달아 실행됨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div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form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만날 때까지 각 요소의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event.stopPropagation()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호출시 이벤트 전파 중단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경우 버블링을 중단 시킬 일은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6657D5-9F4C-4E94-8B6D-E8B9130E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918" y="3188803"/>
            <a:ext cx="4283242" cy="2504180"/>
          </a:xfrm>
          <a:prstGeom prst="rect">
            <a:avLst/>
          </a:prstGeom>
        </p:spPr>
      </p:pic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FA830C8A-4A49-44AE-A566-0730BA54B26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71CF18-1FF5-4A03-B03E-93268B568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ex05-10.html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A7596-5EBA-4FA5-8A99-DBEE5F6FE5B9}"/>
              </a:ext>
            </a:extLst>
          </p:cNvPr>
          <p:cNvSpPr txBox="1"/>
          <p:nvPr/>
        </p:nvSpPr>
        <p:spPr>
          <a:xfrm>
            <a:off x="1355196" y="3967609"/>
            <a:ext cx="50932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&lt;form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'form'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FORM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DIV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9029477-5417-443F-AD0F-0BD91219A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https://ko.javascript.info/bubbling-and-capturing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307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BDCD495-A52D-4E04-918D-E0740129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277" y="930123"/>
            <a:ext cx="5131331" cy="5037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버블링과 캡처링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6270208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전파 단계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capturing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시작해서 타겟 요소까지 하위 요소로 전파되는 단계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타깃 단계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타겟 요소에 도달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다시 타겟 요소에서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상위 요소로 전파되는 단계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addEventListener()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세번째 매개변수인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생략하면 기본값은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 이는 버블링 단계의 이벤트를 캐치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캡처링 단계의 이벤트를 캐치하기 위해서는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addEventListener()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세번째 매개변수인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지정해야 하지만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사용할 일은 거의 없음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01BB612-CCFA-4905-B6D0-F8368F2E160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6F8EB3-EB95-4AF2-A2FF-64CAE6200249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ex05-10.html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0E814F1-E7FF-437C-A393-2EB5EE5AE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https://ko.javascript.info/bubbling-and-capturing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065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위임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(event delegation)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8080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위임이란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발생시 비슷한 처리를 해야하는 요소들이 여럿 있을 경우 각 요소에 하나씩 이벤트 핸들러를 할당하지 않고 공통의 부모 요소에 이벤트 핸들러를 하나만 할당해서 처리하는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자식의 이벤트가 부모에게 전파되는 이벤트 버블링을 활용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event.target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실제 이벤트가 발생한 요소를 확인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동적으로 추가된 자식 요소에 따로 이벤트를 추가할 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8D964-DDC6-47D0-BB12-A8446DFC420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BB9CF54-7CA9-4093-9E6A-E41F683DC15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C17F4B-2802-42DE-924D-88F9B82709EC}"/>
              </a:ext>
            </a:extLst>
          </p:cNvPr>
          <p:cNvSpPr txBox="1"/>
          <p:nvPr/>
        </p:nvSpPr>
        <p:spPr>
          <a:xfrm>
            <a:off x="395288" y="2930214"/>
            <a:ext cx="453027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77783B-FAED-43D5-9A9A-ADDA1D09D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520" y="1857416"/>
            <a:ext cx="2772162" cy="2457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148328-6A43-4003-8AF7-7F272951DD9D}"/>
              </a:ext>
            </a:extLst>
          </p:cNvPr>
          <p:cNvSpPr txBox="1"/>
          <p:nvPr/>
        </p:nvSpPr>
        <p:spPr>
          <a:xfrm>
            <a:off x="5285691" y="4315209"/>
            <a:ext cx="626382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'table'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C6B2273-1DDB-4C3E-9193-CE93951A0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https://ko.javascript.info/event-delegation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521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8080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AJAX(Asynchronous Javascript + XML)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웹 어플리케이션 개발시에 클라이언트와 서버의 통신방법에 대한 형태로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기반한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통신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기법을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요청을 보내고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응답을 받아서 처리하는 개발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더 선호함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페이지 이동이나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새로고침 없이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보내고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API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 응답 데이터로 화면을 갱신하는 프로그래밍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524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XMLHttpRequest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0875649-B435-4BFD-9FEF-D95B72BAA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비동기 통신을 하는 객체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XMLHttpRequest()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주요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400">
            <a:extLst>
              <a:ext uri="{FF2B5EF4-FFF2-40B4-BE49-F238E27FC236}">
                <a16:creationId xmlns:a16="http://schemas.microsoft.com/office/drawing/2014/main" id="{95F1AB6B-8E4E-4DB3-A3F0-FE517D9F3B01}"/>
              </a:ext>
            </a:extLst>
          </p:cNvPr>
          <p:cNvGraphicFramePr>
            <a:graphicFrameLocks noGrp="1"/>
          </p:cNvGraphicFramePr>
          <p:nvPr/>
        </p:nvGraphicFramePr>
        <p:xfrm>
          <a:off x="772792" y="2501900"/>
          <a:ext cx="9705975" cy="2468880"/>
        </p:xfrm>
        <a:graphic>
          <a:graphicData uri="http://schemas.openxmlformats.org/drawingml/2006/table">
            <a:tbl>
              <a:tblPr/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메소드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open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method,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요청의 초기화로 요청방식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URL,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비동기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여부를 지정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method : HTTP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요청방식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GET, POST,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PUT, PATCH, DELETE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등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요청하는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자원의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URL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: true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나 생략할 경우 비동기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false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일 경우 동기방식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send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(data)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 전송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data: POST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방식일 경우에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쿼리스트링으로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name1=value1&amp;name2=value2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형태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610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XMLHttpRequest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속성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38</a:t>
            </a:fld>
            <a:endParaRPr kumimoji="1" lang="ko-KR" altLang="en-US"/>
          </a:p>
        </p:txBody>
      </p:sp>
      <p:graphicFrame>
        <p:nvGraphicFramePr>
          <p:cNvPr id="9" name="Group 141">
            <a:extLst>
              <a:ext uri="{FF2B5EF4-FFF2-40B4-BE49-F238E27FC236}">
                <a16:creationId xmlns:a16="http://schemas.microsoft.com/office/drawing/2014/main" id="{C3290DDE-D47D-487B-A8BC-A708F8A82B61}"/>
              </a:ext>
            </a:extLst>
          </p:cNvPr>
          <p:cNvGraphicFramePr>
            <a:graphicFrameLocks/>
          </p:cNvGraphicFramePr>
          <p:nvPr/>
        </p:nvGraphicFramePr>
        <p:xfrm>
          <a:off x="884693" y="1406045"/>
          <a:ext cx="8784976" cy="4206240"/>
        </p:xfrm>
        <a:graphic>
          <a:graphicData uri="http://schemas.openxmlformats.org/drawingml/2006/table">
            <a:tbl>
              <a:tblPr/>
              <a:tblGrid>
                <a:gridCol w="1841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3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readyState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요청의 상태를 나타내는 정수 값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- 0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초기화 이전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open()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호출 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- 1 :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로드되지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않은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send()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메서드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호출 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- 2 :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로드된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send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()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메소드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호출 후 응답헤더와 상태 받음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- 3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상호작용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데이터를 받고 있는 상태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- 4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완료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모든 데이터를 받은 상태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서버로부터 받은 응답의 상태를 나타내는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HTTP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상태코드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- 200, 404, 500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statusText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서버로부터 받은 응답의 상태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메세지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responseText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응답으로 받은 문자열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responseXML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응답으로 받은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XML DOM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객체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onload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응답이 도착하면 발생하는 이벤트 등록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480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서버 응답 처리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39</a:t>
            </a:fld>
            <a:endParaRPr kumimoji="1" lang="ko-KR" altLang="en-US"/>
          </a:p>
        </p:txBody>
      </p:sp>
      <p:sp>
        <p:nvSpPr>
          <p:cNvPr id="5" name="직사각형 13">
            <a:extLst>
              <a:ext uri="{FF2B5EF4-FFF2-40B4-BE49-F238E27FC236}">
                <a16:creationId xmlns:a16="http://schemas.microsoft.com/office/drawing/2014/main" id="{72AF2EA0-594D-496F-BB9C-F74239FAF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9047476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서버에 요청을 보내기 전에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load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등록해서 콜백 함수를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지정하면 응답이 도착한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후에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응답 데이터는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responseText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responseXML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2A6B0-6FDB-4DB3-A91F-FBA1494749EA}"/>
              </a:ext>
            </a:extLst>
          </p:cNvPr>
          <p:cNvSpPr txBox="1"/>
          <p:nvPr/>
        </p:nvSpPr>
        <p:spPr>
          <a:xfrm>
            <a:off x="971516" y="2122389"/>
            <a:ext cx="1009058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'https://api.thecatapi.com/v1/images/search'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getImages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1. XMLHttpRequest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생성   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요청준비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(open())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4.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데이터 처리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'load'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responseText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3.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요청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(send())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8F88D5AB-A790-4D58-9E42-8845C2022A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D5501B-8712-43B2-8812-6E9F3310B781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ajax/ex05-12.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3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073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1998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2015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WHATWG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HTML, XML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문서를 제어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하기 위한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방법을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텍스트 기반의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HTML, 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만들고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이용하여 문서를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요소를 추출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93E3727-64F8-4874-966B-3AC17A9BD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https://ko.javascript.info/browser-environment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Fetch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40</a:t>
            </a:fld>
            <a:endParaRPr kumimoji="1" lang="ko-KR" altLang="en-US"/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6E6D7475-1159-41C0-A1E9-FCE98C0DC6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직사각형 13">
            <a:extLst>
              <a:ext uri="{FF2B5EF4-FFF2-40B4-BE49-F238E27FC236}">
                <a16:creationId xmlns:a16="http://schemas.microsoft.com/office/drawing/2014/main" id="{F4E5F5CA-E249-4DC0-9D66-39DF69628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" y="836613"/>
            <a:ext cx="965405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fetch()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ES6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기반인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달리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기반으로 설계된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클라이언트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대체해서 사용할 수 있는 표준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보다는 나은 선택이지만 응답 객체에서 본문을 바로 꺼내지 못하고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다른 데이터 타입으로 파싱해야하고 네트워크 에러를 제외한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응답 에러에 대해서 오류가 발생하지 않으므로 따로 체크를 해야 하는 등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axios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라이브러리 대비 사용이 불편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2BB55-2AE1-4913-A79E-F3E1B7DB1629}"/>
              </a:ext>
            </a:extLst>
          </p:cNvPr>
          <p:cNvSpPr txBox="1"/>
          <p:nvPr/>
        </p:nvSpPr>
        <p:spPr>
          <a:xfrm>
            <a:off x="911027" y="2860655"/>
            <a:ext cx="1002790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'https://api.thecatapi.com/v1/images/search'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getImages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json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파싱이 필요</a:t>
            </a:r>
            <a:endParaRPr lang="ko-KR" alt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4xx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오류에 대한 처리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ko-KR" alt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네트워크 에러에 대한 처리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221D0-7763-43F2-A951-B049D1FE334D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ajax/ex05-13.html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3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axios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라이브러리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41</a:t>
            </a:fld>
            <a:endParaRPr kumimoji="1" lang="ko-KR" altLang="en-US"/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408DFDCA-87D0-4211-8ABE-47130938D7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직사각형 13">
            <a:extLst>
              <a:ext uri="{FF2B5EF4-FFF2-40B4-BE49-F238E27FC236}">
                <a16:creationId xmlns:a16="http://schemas.microsoft.com/office/drawing/2014/main" id="{3A229EA8-E0C2-4EC5-AFFC-7291A1840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932813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axios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브라우저를 위한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클라이언트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기반으로 동작하므로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Fetch API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호환성 좋음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 및 응답 인터셉트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자동 변환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timeout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설정 가능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17BC8-25F0-45AB-91D6-113C46503391}"/>
              </a:ext>
            </a:extLst>
          </p:cNvPr>
          <p:cNvSpPr txBox="1"/>
          <p:nvPr/>
        </p:nvSpPr>
        <p:spPr>
          <a:xfrm>
            <a:off x="912250" y="2676387"/>
            <a:ext cx="989968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'https://api.thecatapi.com/v1/images/search'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getImages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[]&gt;(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json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파싱이 필요 없음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네트워크 에러나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4xx HTTP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에러 일괄 처리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90F40-A278-4D37-A5A4-7CE2D4B3AC80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ajax/ex05-14.html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41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자체를 제어하기 위한 객체들의 집합을 정의한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window: BOM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최상위 객체로 모든 전역 변수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포함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alert(), setTimeout(), innerWidth, innerHeight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window.screen: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해상도 등의 정보를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8841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navigator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정보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접근할 수 있도록 해주는 객체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사용자 환경을 파악하거나 기능 지원 여부를 확인할 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navigator.userAgent: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사용자의 브라우저 및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정보를 문자열로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navigator.language: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기본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navigator.platform: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운영체제 정보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navigator.onLine: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현재 온라인 상태 여부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navigator.geolocation: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위치 정보 확인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43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E553D08-2C2C-40D0-80E1-C5FFDA78BD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E161AA-288E-451C-B311-755BBDADD5FE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86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문서의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정보를 읽거나 변경할 수 있게 해주는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페이지 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새로고침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리디렉션 등에 자주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location.assign(url):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주어진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(history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남김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location.replace(url):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페이지를 새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교체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(history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남기지 않음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location.reload():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페이지 새로고침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관련 속성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https://example.com/about?category=book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location.href: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확인 또는 변경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location.hostname: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도메인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(example.com)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location.pathname: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(/about)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location.protocol: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프로토콜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(https:)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location.search: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쿼리 스트링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(?category=book)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5ED560E2-9731-4A44-8A83-A54BE3264E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79D356-8710-47C2-B053-D436D41514B5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bom/ex05-16.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32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97179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방문 기록을 제어하는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history.back():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페이지로 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페이지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버튼과 같은 효과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history.forward():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 페이지로 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다음 페이지 버튼과 같은 효과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history.go(n): 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만큼 앞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(-)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이동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history.pushState(state, title, url):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주소창의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바꾸지만 페이지는 새로고침 하지는 않고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남김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/>
              <a:t> </a:t>
            </a:r>
            <a:r>
              <a:rPr lang="en-US" altLang="ko-KR" sz="1800" b="0"/>
              <a:t>data: </a:t>
            </a:r>
            <a:r>
              <a:rPr lang="ko-KR" altLang="en-US" sz="1800" b="0"/>
              <a:t>각 </a:t>
            </a:r>
            <a:r>
              <a:rPr lang="en-US" altLang="ko-KR" sz="1800" b="0"/>
              <a:t>history entry</a:t>
            </a:r>
            <a:r>
              <a:rPr lang="ko-KR" altLang="en-US" sz="1800" b="0"/>
              <a:t>에 저장되는 사용자 정의 객체</a:t>
            </a:r>
            <a:r>
              <a:rPr lang="en-US" altLang="ko-KR" sz="1800" b="0"/>
              <a:t>. history.state </a:t>
            </a:r>
            <a:r>
              <a:rPr lang="ko-KR" altLang="en-US" sz="1800" b="0"/>
              <a:t>속성으로 꺼낼 수 있다</a:t>
            </a:r>
            <a:r>
              <a:rPr lang="en-US" altLang="ko-KR" sz="1800" b="0"/>
              <a:t>.</a:t>
            </a:r>
          </a:p>
          <a:p>
            <a:pPr lvl="2">
              <a:buFontTx/>
              <a:buChar char="•"/>
              <a:defRPr/>
            </a:pPr>
            <a:r>
              <a:rPr lang="en-US" altLang="ko-KR"/>
              <a:t> </a:t>
            </a:r>
            <a:r>
              <a:rPr lang="en-US" altLang="ko-KR" sz="1800" b="0"/>
              <a:t>title: history entry</a:t>
            </a:r>
            <a:r>
              <a:rPr lang="ko-KR" altLang="en-US" sz="1800" b="0"/>
              <a:t>의 </a:t>
            </a:r>
            <a:r>
              <a:rPr lang="en-US" altLang="ko-KR" sz="1800" b="0"/>
              <a:t>title(</a:t>
            </a:r>
            <a:r>
              <a:rPr lang="ko-KR" altLang="en-US" sz="1800" b="0"/>
              <a:t>사용되지 않음</a:t>
            </a:r>
            <a:r>
              <a:rPr lang="en-US" altLang="ko-KR" sz="1800" b="0"/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/>
              <a:t> </a:t>
            </a:r>
            <a:r>
              <a:rPr lang="en-US" altLang="ko-KR" sz="1800" b="0"/>
              <a:t>url: </a:t>
            </a:r>
            <a:r>
              <a:rPr lang="ko-KR" altLang="en-US" sz="1800" b="0"/>
              <a:t>주소창에 보여질 </a:t>
            </a:r>
            <a:r>
              <a:rPr lang="en-US" altLang="ko-KR" sz="1800" b="0"/>
              <a:t>url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history.replaceState(state, title, url):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주소창의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바꾸지만 새로고침 하지 않고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남기지도 않음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1393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9717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실행 중인 디바이스 화면의 정보를 제공하는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해상도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크기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색상 정보 등을 얻을 때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screen.width, screen.height: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전체 화면의 가로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세로 픽셀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screen.availWidth, screen.availHeight: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작업표시줄 등을 제외한 사용 가능한 크기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screen.colorDepth: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색상 깊이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보통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24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비트이거나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32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screen.pixelDepth: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픽셀당 비트 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(colorDepth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같거나 유사한 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그밖의 레이아웃 관련 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window.innerWidth, window.innerHeight: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스크롤바를 포함한 뷰포트 너비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높이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window.outerWidth, window.outerHeight: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툴바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주소창을 포함한 브라우저 전체 창 크기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document.documentElement.clientWidth: window.innerWidth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비슷하지만 스크롤바 제외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858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 APIs (Application Programming Interface)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85979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자바스크립트를 통해 다양한 기능을 활용할 수 있도록 웹 브라우저에서 제공하는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내장 기능을 자바스크립트로 제어할 수 있게 해주는 도구들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API: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문서의 구조와 내용을 동적으로 수정하고 제어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 API,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Fetch API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요청을 보내고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Geolocation API: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사용자의 위치 정보를 가져오는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Storage API: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 영구적으로 데이터를 저장하고 관리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Notification API: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사용자에게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수준의 알림 메세지를 보낼 수 있는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WebSocket API: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실시간 양방향 통신을 위한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Service Worker API: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백그라운드에서 실행되는 스크립트로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오프라인 기능 및 푸시 알림 등을 처리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7956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Geolocation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Geolocation API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사용자의 위치 정보를 가져오는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GPS,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이통사 기지국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Wi-Fi, IP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정보를 기반으로 위치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Geolocation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navigator.geolocation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속성으로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getCurrentPosition(successCallback, errorCallback, options)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위치 정보를 비동기적으로 한번 확인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successCallback: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 확인 성공시 호출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위치정보를 나타내는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전달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errorCallback: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발생 시 호출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에러정보를 나타내는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PositionError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전달됨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options: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옵션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(PositionOptions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watchPosition(successCallback, errorCallback, options)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위치 정보를 지속적으로 확인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watchId(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정수형 값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clearWatch(watchId)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확인을 중지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1884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함수의 인자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 확인 성공 시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getCurrentPosition()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첫번째 인자로 지정한 콜백 함수가 호출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함수의 인자로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전달</a:t>
            </a:r>
            <a:b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Position</a:t>
            </a:r>
            <a:endParaRPr lang="ko-KR" altLang="en-US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위치 정보와 시간 정보를 가지고 있는 객체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Position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속성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coords: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경도 등의 위치 정보가 저장된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Coordinates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timestamp: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정보를 얻은 시각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(1970/01/01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부터의 밀리세컨드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Coordinates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latitude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위도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longitude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경도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altitude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고도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accuracy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경도의 오차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미터 단위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altitudeAccuracy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고도의 오차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미터 단위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heading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디바이스의 진행 방향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북쪽을 기준으로 시계방향의 각도값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speed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디바이스의 진행 속도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미터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49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7D5F8-E803-4673-9C36-15EB28438E12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Geolocation API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위치 정보 확인 성공시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298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09FF-2C74-4E76-8CD9-A4A758AB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65" y="1495754"/>
            <a:ext cx="4077269" cy="2867425"/>
          </a:xfrm>
          <a:prstGeom prst="rect">
            <a:avLst/>
          </a:prstGeom>
        </p:spPr>
      </p:pic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C54051AD-7448-4FCD-BAC1-1B788C65217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238DC-C9B1-4958-8B8A-0D83C507063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37813E6-43A2-43A9-B470-E6113F09A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Geolocation API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위치 정보 확인 실패시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함수의 인자</a:t>
            </a:r>
          </a:p>
          <a:p>
            <a:pPr lvl="1" eaLnBrk="1" latinLnBrk="1" hangingPunct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 확인 실패 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getCurrentPosition()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두번째 인자로 지정한 콜백 함수가 호출</a:t>
            </a:r>
          </a:p>
          <a:p>
            <a:pPr lvl="1" eaLnBrk="1" latinLnBrk="1" hangingPunct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함수의 인자로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PositionError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전달</a:t>
            </a:r>
            <a:b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latinLnBrk="1" hangingPunct="1"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PositionError</a:t>
            </a:r>
            <a:endParaRPr lang="ko-KR" altLang="en-US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latinLnBrk="1" hangingPunct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code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코드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PositionError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다음의 상수로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PERMISSION_DENIED(1)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동의하지 않음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PERMISSION_UNAVAILABLE(2)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네트워크 문제나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GPS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문제로 위치정보 확인 불가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TIMEOUT(3)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 시간 초과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message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메세지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66229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Geolocation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 - PositionOptions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옵션 객체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getCurrentPosition()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세번째 인자로 지정한 옵션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enableHighAccuracy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정확도 높은 위치 정보 요청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(GPS &gt;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기지국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W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i-Fi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&gt; IP)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timeout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시간제한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밀리 세컨드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).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 초과시 에러발생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maximumAge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정보의 유효 기간 설정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밀리 세컨드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). 0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항상 새로운 위치 정보 확인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51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2BB3FB58-3059-4FFE-8F4D-1D7C2D6AD4B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68193C-6A8D-41FE-9514-C8EA4801E154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552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Storage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Storage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key-value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형태의 데이터를 저장하기 위한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 객체를 다루듯 사용법이 간단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 속성에 값을 지정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 속성에 접근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로컬 스토리지와 세션 스토리지로 구분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도메인별 각각 별도의 공간에 생성되기 때문에 다른 도메인에서는 접근 불가능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 Storage vs. Cookie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크기는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5M byte(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쿠키는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4K byte)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서버로 데이터를 보내지 않음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쿠키는 요청 헤더에 자동으로 포함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만료 기간이 없음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쿠키는 만료기간 지정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 객체를 저장할 수 있음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쿠키는 문자열만 저장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53657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Storage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로컬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프로그램이나 사용자가 삭제 하지 않는 이상 영구적인 데이터 저장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오늘 하루 이창을 열지 않음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같이 보안이 필요하지 않은 데이터 저장에 적합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세션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브라우저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(window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같은 생존 기간을 가지는 저장 영역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탭이 닫히면 세션 스토리지 정보도 사라짐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새로고침이나 페이지 이동 시에는 세션 스토리지 정보는 유지됨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로그인한 사용자 정보 처럼 보안이 필요한 임시 데이터에 적합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다른 종류의 브라우저가 같은 도메인에 접속하더라도 로컬 스토리지나 세션 스토리지는 브라우저 별로 따로 생성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39637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Storage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스토리지에 접근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로컬 스토리지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window.localStorage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세션 스토리지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window.sessionStorage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스토리지에 값 저장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스토리지 객체의 속성명으로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value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속성값으로 직접 저장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localStorage.userId = 'haru';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localStorage['userId'] = 'namu';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setItem()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localStorage.setItem('userId', 'haru');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스토리지의 값 읽기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스토리지 객체의 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읽기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 userId = localStorage.userId;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 userId = localStorage['userId'];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getItem()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userId = localStorage.getItem('userId');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0510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Storage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스토리지의 데이터 삭제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localStorage.userId;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localStorage['userId'];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removeItem()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localStorage.removeItem('userId');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스토리지의 모든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삭제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clear()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localStorage.clear();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기타 스토리지의 속성과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스토리지에 저장된 데이터의 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key(index)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인덱스의 키를 반환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없으면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null)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55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AF5819F-93EA-4AC1-84DC-E7573E0243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C51655-843D-4B38-AC7B-2336A8B3C6F7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chat/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3073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Socket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websocket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IETF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http://tools.ietf.org/html/draft-ietf-hybi-thewebsocketprotocol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브라우저와 서버간 양방향 전이중 통신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(Full Duplex)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구현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통신은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보안 통신은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wss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사용</a:t>
            </a:r>
          </a:p>
          <a:p>
            <a:pPr lvl="1" eaLnBrk="1" hangingPunct="1">
              <a:spcBef>
                <a:spcPct val="0"/>
              </a:spcBef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websocket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이용한 통신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websocket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구현 서버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웹소켓 서버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websocket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구현 클라이언트 필요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124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Socket API - Web Socket Server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Socket Server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websocket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구현 서버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jWebSocket,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pywebsocket, phpwebsocket, web-socket-ruby, socket.io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socket.io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확장 모듈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기반의 통신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브라우저가 지원하는 통신 방식으로 자동 접속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socket, xhr-polling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09502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Socket API - Web Socket Client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WebSocket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클라이언트 측의 자바스크립트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websocket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프로토콜을 이용하여 서버와 통신하는 객체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주요 메서드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WebSocket(url)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웹소켓 서버와 연결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(ws, wss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사용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send(msg)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서버에 메시지 전송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연결된 상태이면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서버와의 연결이 끊어진 상태이면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주요 이벤트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open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연결됨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message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서버로부터 데이터 수신 시 발생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인자값인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MessageEvent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데이터 수신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연결 해제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58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D78DF80B-D41F-4015-B2C0-CD24E17FD1D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8E2897-518C-4CF6-8CE4-FA75560F39E3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chat/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0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마트에서 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endParaRPr lang="en-US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 Model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2B005C7C-846F-4CDE-80FE-BB5594523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노드라고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노드의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종류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사용되는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(document node)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......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/>
        </p:nvGraphicFramePr>
        <p:xfrm>
          <a:off x="1141413" y="4005263"/>
          <a:ext cx="6961186" cy="1677670"/>
        </p:xfrm>
        <a:graphic>
          <a:graphicData uri="http://schemas.openxmlformats.org/drawingml/2006/table">
            <a:tbl>
              <a:tblPr/>
              <a:tblGrid>
                <a:gridCol w="13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C5B285EB-2E2B-415F-9E85-C435036A6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document.getElementById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노드객체를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/>
        </p:nvGraphicFramePr>
        <p:xfrm>
          <a:off x="684211" y="1989138"/>
          <a:ext cx="7706255" cy="792163"/>
        </p:xfrm>
        <a:graphic>
          <a:graphicData uri="http://schemas.openxmlformats.org/drawingml/2006/table">
            <a:tbl>
              <a:tblPr/>
              <a:tblGrid>
                <a:gridCol w="770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933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5D7C4D35-126C-40B4-9301-E0CC535898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F5372B-5F62-40A8-A564-3D0DF111884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0ACCB4D8-7084-425E-9EB0-535AD1129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태그명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420938"/>
          <a:ext cx="7900987" cy="792163"/>
        </p:xfrm>
        <a:graphic>
          <a:graphicData uri="http://schemas.openxmlformats.org/drawingml/2006/table">
            <a:tbl>
              <a:tblPr/>
              <a:tblGrid>
                <a:gridCol w="790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2" name="그림 31" descr="코딩아이콘.png">
            <a:extLst>
              <a:ext uri="{FF2B5EF4-FFF2-40B4-BE49-F238E27FC236}">
                <a16:creationId xmlns:a16="http://schemas.microsoft.com/office/drawing/2014/main" id="{30817158-8A29-42BF-8F5D-191C80CE42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1ECF66-4BA1-49D9-B33A-B910448D736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id="{26028C63-6B9F-48CC-8D2B-3159B2D41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8603</TotalTime>
  <Words>6967</Words>
  <Application>Microsoft Office PowerPoint</Application>
  <PresentationFormat>와이드스크린</PresentationFormat>
  <Paragraphs>1178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7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268</cp:revision>
  <dcterms:created xsi:type="dcterms:W3CDTF">2019-05-07T05:36:17Z</dcterms:created>
  <dcterms:modified xsi:type="dcterms:W3CDTF">2025-05-09T01:22:41Z</dcterms:modified>
</cp:coreProperties>
</file>