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12192000"/>
  <p:notesSz cx="6858000" cy="9144000"/>
  <p:embeddedFontLst>
    <p:embeddedFont>
      <p:font typeface="Libre Franklin"/>
      <p:regular r:id="rId15"/>
      <p:bold r:id="rId16"/>
      <p:italic r:id="rId17"/>
      <p:boldItalic r:id="rId18"/>
    </p:embeddedFont>
    <p:embeddedFont>
      <p:font typeface="Century Schoolbook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3" roundtripDataSignature="AMtx7miEyucdyDLtC/HDGwc5YHKYBu368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Schoolbook-bold.fntdata"/><Relationship Id="rId11" Type="http://schemas.openxmlformats.org/officeDocument/2006/relationships/slide" Target="slides/slide6.xml"/><Relationship Id="rId22" Type="http://schemas.openxmlformats.org/officeDocument/2006/relationships/font" Target="fonts/CenturySchoolbook-boldItalic.fntdata"/><Relationship Id="rId10" Type="http://schemas.openxmlformats.org/officeDocument/2006/relationships/slide" Target="slides/slide5.xml"/><Relationship Id="rId21" Type="http://schemas.openxmlformats.org/officeDocument/2006/relationships/font" Target="fonts/CenturySchoolbook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font" Target="fonts/LibreFranklin-regular.fntdata"/><Relationship Id="rId14" Type="http://schemas.openxmlformats.org/officeDocument/2006/relationships/slide" Target="slides/slide9.xml"/><Relationship Id="rId17" Type="http://schemas.openxmlformats.org/officeDocument/2006/relationships/font" Target="fonts/LibreFranklin-italic.fntdata"/><Relationship Id="rId16" Type="http://schemas.openxmlformats.org/officeDocument/2006/relationships/font" Target="fonts/LibreFranklin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CenturySchoolbook-regular.fntdata"/><Relationship Id="rId6" Type="http://schemas.openxmlformats.org/officeDocument/2006/relationships/slide" Target="slides/slide1.xml"/><Relationship Id="rId18" Type="http://schemas.openxmlformats.org/officeDocument/2006/relationships/font" Target="fonts/LibreFranklin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9fac638696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9fac63869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a53caec7f2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a53caec7f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0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10"/>
          <p:cNvSpPr txBox="1"/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entury Schoolbook"/>
              <a:buNone/>
              <a:defRPr sz="3600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0"/>
          <p:cNvSpPr txBox="1"/>
          <p:nvPr>
            <p:ph idx="1" type="subTitle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1"/>
                </a:solidFill>
              </a:defRPr>
            </a:lvl1pPr>
            <a:lvl2pPr lvl="1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196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0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" type="body"/>
          </p:nvPr>
        </p:nvSpPr>
        <p:spPr>
          <a:xfrm rot="5400000">
            <a:off x="4269976" y="-1352783"/>
            <a:ext cx="3652047" cy="11029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7914" lvl="0" marL="45720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  <a:defRPr/>
            </a:lvl1pPr>
            <a:lvl2pPr indent="-310387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/>
            </a:lvl2pPr>
            <a:lvl3pPr indent="-304546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196"/>
              <a:buChar char="◼"/>
              <a:defRPr/>
            </a:lvl3pPr>
            <a:lvl4pPr indent="-292861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/>
            </a:lvl4pPr>
            <a:lvl5pPr indent="-292861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1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2"/>
          <p:cNvSpPr/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2"/>
          <p:cNvSpPr txBox="1"/>
          <p:nvPr>
            <p:ph type="title"/>
          </p:nvPr>
        </p:nvSpPr>
        <p:spPr>
          <a:xfrm rot="5400000">
            <a:off x="7362637" y="1705163"/>
            <a:ext cx="4807326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Century Schoolbook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2"/>
          <p:cNvSpPr txBox="1"/>
          <p:nvPr>
            <p:ph idx="1" type="body"/>
          </p:nvPr>
        </p:nvSpPr>
        <p:spPr>
          <a:xfrm rot="5400000">
            <a:off x="1952072" y="-313549"/>
            <a:ext cx="4807326" cy="716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84" name="Google Shape;84;p22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22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22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2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2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2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 txBox="1"/>
          <p:nvPr>
            <p:ph type="title"/>
          </p:nvPr>
        </p:nvSpPr>
        <p:spPr>
          <a:xfrm>
            <a:off x="581192" y="702156"/>
            <a:ext cx="11029616" cy="11887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3"/>
          <p:cNvSpPr txBox="1"/>
          <p:nvPr>
            <p:ph idx="1" type="body"/>
          </p:nvPr>
        </p:nvSpPr>
        <p:spPr>
          <a:xfrm>
            <a:off x="581192" y="2340864"/>
            <a:ext cx="11029615" cy="36344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02" name="Google Shape;102;p13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3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3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1"/>
          <p:cNvSpPr txBox="1"/>
          <p:nvPr>
            <p:ph type="title"/>
          </p:nvPr>
        </p:nvSpPr>
        <p:spPr>
          <a:xfrm>
            <a:off x="581192" y="702156"/>
            <a:ext cx="11029616" cy="11887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1"/>
          <p:cNvSpPr txBox="1"/>
          <p:nvPr>
            <p:ph idx="1" type="body"/>
          </p:nvPr>
        </p:nvSpPr>
        <p:spPr>
          <a:xfrm>
            <a:off x="581192" y="2340864"/>
            <a:ext cx="11029615" cy="36344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24" name="Google Shape;24;p11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1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4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14"/>
          <p:cNvSpPr txBox="1"/>
          <p:nvPr>
            <p:ph type="title"/>
          </p:nvPr>
        </p:nvSpPr>
        <p:spPr>
          <a:xfrm>
            <a:off x="581193" y="2393950"/>
            <a:ext cx="11029615" cy="21474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entury Schoolbook"/>
              <a:buNone/>
              <a:defRPr b="0" sz="3600" cap="none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4"/>
          <p:cNvSpPr txBox="1"/>
          <p:nvPr>
            <p:ph idx="1" type="body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14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4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5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5"/>
          <p:cNvSpPr txBox="1"/>
          <p:nvPr>
            <p:ph idx="1" type="body"/>
          </p:nvPr>
        </p:nvSpPr>
        <p:spPr>
          <a:xfrm>
            <a:off x="581193" y="2228003"/>
            <a:ext cx="5194767" cy="3633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37" name="Google Shape;37;p15"/>
          <p:cNvSpPr txBox="1"/>
          <p:nvPr>
            <p:ph idx="2" type="body"/>
          </p:nvPr>
        </p:nvSpPr>
        <p:spPr>
          <a:xfrm>
            <a:off x="6416039" y="2228003"/>
            <a:ext cx="5194769" cy="3633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5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5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6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6"/>
          <p:cNvSpPr txBox="1"/>
          <p:nvPr>
            <p:ph idx="1" type="body"/>
          </p:nvPr>
        </p:nvSpPr>
        <p:spPr>
          <a:xfrm>
            <a:off x="581191" y="2250891"/>
            <a:ext cx="5194769" cy="5577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40"/>
              <a:buNone/>
              <a:defRPr b="0" sz="20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44" name="Google Shape;44;p16"/>
          <p:cNvSpPr txBox="1"/>
          <p:nvPr>
            <p:ph idx="2" type="body"/>
          </p:nvPr>
        </p:nvSpPr>
        <p:spPr>
          <a:xfrm>
            <a:off x="581194" y="2926052"/>
            <a:ext cx="5194766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5" name="Google Shape;45;p16"/>
          <p:cNvSpPr txBox="1"/>
          <p:nvPr>
            <p:ph idx="3" type="body"/>
          </p:nvPr>
        </p:nvSpPr>
        <p:spPr>
          <a:xfrm>
            <a:off x="6416039" y="2250892"/>
            <a:ext cx="5194770" cy="5533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Noto Sans Symbols"/>
              <a:buNone/>
              <a:defRPr b="0" sz="20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46" name="Google Shape;46;p16"/>
          <p:cNvSpPr txBox="1"/>
          <p:nvPr>
            <p:ph idx="4" type="body"/>
          </p:nvPr>
        </p:nvSpPr>
        <p:spPr>
          <a:xfrm>
            <a:off x="6416037" y="2926052"/>
            <a:ext cx="5194771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6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/>
          <p:nvPr>
            <p:ph type="title"/>
          </p:nvPr>
        </p:nvSpPr>
        <p:spPr>
          <a:xfrm>
            <a:off x="575894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7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8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8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8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9"/>
          <p:cNvSpPr/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9"/>
          <p:cNvSpPr txBox="1"/>
          <p:nvPr>
            <p:ph type="title"/>
          </p:nvPr>
        </p:nvSpPr>
        <p:spPr>
          <a:xfrm>
            <a:off x="767857" y="933450"/>
            <a:ext cx="3031852" cy="17224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entury Schoolbook"/>
              <a:buNone/>
              <a:defRPr b="0" sz="2400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9"/>
          <p:cNvSpPr txBox="1"/>
          <p:nvPr>
            <p:ph idx="1" type="body"/>
          </p:nvPr>
        </p:nvSpPr>
        <p:spPr>
          <a:xfrm>
            <a:off x="4900928" y="1179829"/>
            <a:ext cx="6650991" cy="46582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5440" lvl="0" marL="457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indent="-333756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indent="-322072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indent="-310388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indent="-310388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indent="-310388" lvl="5" marL="27432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indent="-310388" lvl="6" marL="32004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indent="-310388" lvl="7" marL="36576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indent="-310388" lvl="8" marL="4114800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3" name="Google Shape;63;p19"/>
          <p:cNvSpPr txBox="1"/>
          <p:nvPr>
            <p:ph idx="2" type="body"/>
          </p:nvPr>
        </p:nvSpPr>
        <p:spPr>
          <a:xfrm>
            <a:off x="767857" y="2836654"/>
            <a:ext cx="3031852" cy="3001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indent="-2286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64" name="Google Shape;64;p19"/>
          <p:cNvSpPr txBox="1"/>
          <p:nvPr>
            <p:ph idx="10" type="dt"/>
          </p:nvPr>
        </p:nvSpPr>
        <p:spPr>
          <a:xfrm>
            <a:off x="7605951" y="6456916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9"/>
          <p:cNvSpPr txBox="1"/>
          <p:nvPr>
            <p:ph idx="11" type="ftr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9"/>
          <p:cNvSpPr txBox="1"/>
          <p:nvPr>
            <p:ph idx="12" type="sldNum"/>
          </p:nvPr>
        </p:nvSpPr>
        <p:spPr>
          <a:xfrm>
            <a:off x="10558300" y="6456916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0"/>
          <p:cNvSpPr txBox="1"/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entury Schoolbook"/>
              <a:buNone/>
              <a:defRPr b="0" sz="2400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0"/>
          <p:cNvSpPr/>
          <p:nvPr>
            <p:ph idx="2" type="pic"/>
          </p:nvPr>
        </p:nvSpPr>
        <p:spPr>
          <a:xfrm>
            <a:off x="447817" y="641350"/>
            <a:ext cx="11290859" cy="3651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70" name="Google Shape;70;p20"/>
          <p:cNvSpPr txBox="1"/>
          <p:nvPr>
            <p:ph idx="1" type="body"/>
          </p:nvPr>
        </p:nvSpPr>
        <p:spPr>
          <a:xfrm>
            <a:off x="581192" y="5260127"/>
            <a:ext cx="11029617" cy="9981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/>
            </a:lvl1pPr>
            <a:lvl2pPr indent="-2286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indent="-2286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71" name="Google Shape;71;p20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0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0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600"/>
              <a:buFont typeface="Century Schoolbook"/>
              <a:buNone/>
              <a:defRPr b="0" i="0" sz="2600" u="none" cap="none" strike="noStrike">
                <a:solidFill>
                  <a:srgbClr val="3F3F3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7914" lvl="0" marL="457200" marR="0" rtl="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564"/>
              <a:buFont typeface="Noto Sans Symbols"/>
              <a:buChar char="◼"/>
              <a:defRPr b="0" i="0" sz="17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10387" lvl="1" marL="9144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04546" lvl="2" marL="13716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96"/>
              <a:buFont typeface="Noto Sans Symbols"/>
              <a:buChar char="◼"/>
              <a:defRPr b="0" i="0" sz="13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292861" lvl="3" marL="18288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b="0" i="0" sz="11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292861" lvl="4" marL="22860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b="0" i="0" sz="11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298704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298704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298703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298703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9" name="Google Shape;9;p9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0" name="Google Shape;10;p9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Google Shape;11;p9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9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2"/>
          <p:cNvSpPr txBox="1"/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600"/>
              <a:buFont typeface="Century Schoolbook"/>
              <a:buNone/>
              <a:defRPr b="0" i="0" sz="26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2" name="Google Shape;92;p12"/>
          <p:cNvSpPr txBox="1"/>
          <p:nvPr>
            <p:ph idx="1" type="body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7914" lvl="0" marL="457200" marR="0" rtl="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564"/>
              <a:buFont typeface="Noto Sans Symbols"/>
              <a:buChar char="◼"/>
              <a:defRPr b="0" i="0" sz="1700" u="none" cap="none" strike="noStrik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10387" lvl="1" marL="9144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04546" lvl="2" marL="13716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96"/>
              <a:buFont typeface="Noto Sans Symbols"/>
              <a:buChar char="◼"/>
              <a:defRPr b="0" i="0" sz="1300" u="none" cap="none" strike="noStrik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292861" lvl="3" marL="18288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b="0" i="0" sz="1100" u="none" cap="none" strike="noStrik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292861" lvl="4" marL="22860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b="0" i="0" sz="1100" u="none" cap="none" strike="noStrik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298704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298704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298703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298703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93" name="Google Shape;93;p12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94" name="Google Shape;94;p12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95" name="Google Shape;95;p12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6" name="Google Shape;96;p12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2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2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"/>
          <p:cNvPicPr preferRelativeResize="0"/>
          <p:nvPr/>
        </p:nvPicPr>
        <p:blipFill rotWithShape="1">
          <a:blip r:embed="rId3">
            <a:alphaModFix/>
          </a:blip>
          <a:srcRect b="9308" l="0" r="0" t="6421"/>
          <a:stretch/>
        </p:blipFill>
        <p:spPr>
          <a:xfrm>
            <a:off x="20" y="-165360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"/>
          <p:cNvSpPr txBox="1"/>
          <p:nvPr>
            <p:ph type="ctrTitle"/>
          </p:nvPr>
        </p:nvSpPr>
        <p:spPr>
          <a:xfrm>
            <a:off x="609599" y="4572000"/>
            <a:ext cx="10965141" cy="89524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Schoolbook"/>
              <a:buNone/>
            </a:pPr>
            <a:r>
              <a:rPr lang="en-US" sz="4000">
                <a:solidFill>
                  <a:schemeClr val="lt1"/>
                </a:solidFill>
              </a:rPr>
              <a:t>Group 12</a:t>
            </a:r>
            <a:r>
              <a:rPr lang="en-US" sz="4000">
                <a:solidFill>
                  <a:schemeClr val="lt1"/>
                </a:solidFill>
              </a:rPr>
              <a:t>: Settlers of Catan </a:t>
            </a:r>
            <a:endParaRPr sz="4000">
              <a:solidFill>
                <a:schemeClr val="lt1"/>
              </a:solidFill>
            </a:endParaRPr>
          </a:p>
        </p:txBody>
      </p:sp>
      <p:sp>
        <p:nvSpPr>
          <p:cNvPr id="111" name="Google Shape;111;p1"/>
          <p:cNvSpPr txBox="1"/>
          <p:nvPr>
            <p:ph idx="1" type="subTitle"/>
          </p:nvPr>
        </p:nvSpPr>
        <p:spPr>
          <a:xfrm>
            <a:off x="609598" y="5504576"/>
            <a:ext cx="10965142" cy="447491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72"/>
              <a:buNone/>
            </a:pPr>
            <a:r>
              <a:rPr lang="en-US">
                <a:solidFill>
                  <a:schemeClr val="lt1"/>
                </a:solidFill>
              </a:rPr>
              <a:t>Barrett Arbour, Brandon Ye, Jimmy Lu, Cameron Beaulieu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"/>
          <p:cNvSpPr txBox="1"/>
          <p:nvPr>
            <p:ph type="title"/>
          </p:nvPr>
        </p:nvSpPr>
        <p:spPr>
          <a:xfrm>
            <a:off x="581192" y="702156"/>
            <a:ext cx="11029616" cy="11887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600"/>
              <a:buFont typeface="Century Schoolbook"/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117" name="Google Shape;117;p2"/>
          <p:cNvSpPr txBox="1"/>
          <p:nvPr>
            <p:ph idx="1" type="body"/>
          </p:nvPr>
        </p:nvSpPr>
        <p:spPr>
          <a:xfrm>
            <a:off x="581193" y="2340864"/>
            <a:ext cx="6725130" cy="36344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64"/>
              <a:buNone/>
            </a:pPr>
            <a:r>
              <a:rPr lang="en-US"/>
              <a:t>Given a certain board state in Settlers of Catan, where we know which tiles of a certain resource type (wood, sheep, wheat, brick) are connected to which other tiles, does there exist a way to win the game within k movements between tiles, that is, collect at least one of each resource defined in a set R?</a:t>
            </a:r>
            <a:endParaRPr/>
          </a:p>
        </p:txBody>
      </p:sp>
      <p:pic>
        <p:nvPicPr>
          <p:cNvPr id="118" name="Google Shape;118;p2"/>
          <p:cNvPicPr preferRelativeResize="0"/>
          <p:nvPr/>
        </p:nvPicPr>
        <p:blipFill rotWithShape="1">
          <a:blip r:embed="rId3">
            <a:alphaModFix/>
          </a:blip>
          <a:srcRect b="0" l="4783" r="16926" t="0"/>
          <a:stretch/>
        </p:blipFill>
        <p:spPr>
          <a:xfrm>
            <a:off x="8154186" y="2251683"/>
            <a:ext cx="3139125" cy="30076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"/>
          <p:cNvSpPr txBox="1"/>
          <p:nvPr>
            <p:ph type="title"/>
          </p:nvPr>
        </p:nvSpPr>
        <p:spPr>
          <a:xfrm>
            <a:off x="581242" y="214181"/>
            <a:ext cx="11029500" cy="118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600"/>
              <a:buFont typeface="Century Schoolbook"/>
              <a:buNone/>
            </a:pPr>
            <a:r>
              <a:rPr lang="en-US"/>
              <a:t>PROPOSITIONS</a:t>
            </a:r>
            <a:endParaRPr/>
          </a:p>
        </p:txBody>
      </p:sp>
      <p:sp>
        <p:nvSpPr>
          <p:cNvPr id="124" name="Google Shape;124;p3"/>
          <p:cNvSpPr txBox="1"/>
          <p:nvPr/>
        </p:nvSpPr>
        <p:spPr>
          <a:xfrm>
            <a:off x="666650" y="1483800"/>
            <a:ext cx="6575700" cy="47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8794" lvl="0" marL="30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Libre Franklin"/>
              <a:buChar char="◼"/>
            </a:pPr>
            <a:r>
              <a:rPr lang="en-US" sz="17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Wh</a:t>
            </a:r>
            <a:r>
              <a:rPr baseline="-25000" lang="en-US" sz="17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rc</a:t>
            </a:r>
            <a:r>
              <a:rPr lang="en-US" sz="17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 This is true when some node N has a Wheat in its position. </a:t>
            </a:r>
            <a:endParaRPr sz="1700">
              <a:solidFill>
                <a:srgbClr val="3F3F3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08794" lvl="0" marL="30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Libre Franklin"/>
              <a:buChar char="◼"/>
            </a:pPr>
            <a:r>
              <a:rPr lang="en-US" sz="17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Sh</a:t>
            </a:r>
            <a:r>
              <a:rPr baseline="-25000" lang="en-US" sz="17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rc</a:t>
            </a:r>
            <a:r>
              <a:rPr lang="en-US" sz="17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 Similar to Wheat constraints, but for Sheep.</a:t>
            </a:r>
            <a:endParaRPr sz="1700">
              <a:solidFill>
                <a:srgbClr val="3F3F3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08794" lvl="0" marL="30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Libre Franklin"/>
              <a:buChar char="◼"/>
            </a:pPr>
            <a:r>
              <a:rPr lang="en-US" sz="17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Br</a:t>
            </a:r>
            <a:r>
              <a:rPr baseline="-25000" lang="en-US" sz="17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rc</a:t>
            </a:r>
            <a:r>
              <a:rPr lang="en-US" sz="17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 Similar to Wheat constraints, but for Brick.</a:t>
            </a:r>
            <a:endParaRPr sz="1700">
              <a:solidFill>
                <a:srgbClr val="3F3F3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08794" lvl="0" marL="30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Libre Franklin"/>
              <a:buChar char="◼"/>
            </a:pPr>
            <a:r>
              <a:rPr lang="en-US" sz="17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Wo</a:t>
            </a:r>
            <a:r>
              <a:rPr baseline="-25000" lang="en-US" sz="17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rc</a:t>
            </a:r>
            <a:r>
              <a:rPr lang="en-US" sz="17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 Similar to Wheat constraints, but for Wood.</a:t>
            </a:r>
            <a:endParaRPr sz="1700">
              <a:solidFill>
                <a:srgbClr val="3F3F3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14636" lvl="0" marL="306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Libre Franklin"/>
              <a:buChar char="◼"/>
            </a:pPr>
            <a:r>
              <a:rPr lang="en-US" sz="17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Let Wh</a:t>
            </a:r>
            <a:r>
              <a:rPr baseline="-25000" lang="en-US" sz="17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13</a:t>
            </a:r>
            <a:r>
              <a:rPr lang="en-US" sz="17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be a wheat in vertical row 1 and horizontal column 3</a:t>
            </a:r>
            <a:endParaRPr sz="1700">
              <a:solidFill>
                <a:srgbClr val="3F3F3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08794" lvl="1" marL="630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700"/>
              <a:buFont typeface="Libre Franklin"/>
              <a:buChar char="◼"/>
            </a:pPr>
            <a:r>
              <a:rPr lang="en-US" sz="17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Assume all N</a:t>
            </a:r>
            <a:r>
              <a:rPr baseline="-25000" lang="en-US" sz="17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rc </a:t>
            </a:r>
            <a:r>
              <a:rPr lang="en-US" sz="17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is a node of type N in row n in column m of a tree denoted by the board condition.</a:t>
            </a:r>
            <a:endParaRPr sz="1700">
              <a:solidFill>
                <a:srgbClr val="3F3F3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08794" lvl="0" marL="306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Libre Franklin"/>
              <a:buChar char="◼"/>
            </a:pPr>
            <a:r>
              <a:rPr lang="en-US" sz="17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</a:t>
            </a:r>
            <a:r>
              <a:rPr baseline="-25000" lang="en-US" sz="17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</a:t>
            </a:r>
            <a:r>
              <a:rPr lang="en-US" sz="17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 This is true when </a:t>
            </a:r>
            <a:r>
              <a:rPr lang="en-US" sz="17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</a:t>
            </a:r>
            <a:r>
              <a:rPr baseline="-25000" lang="en-US" sz="17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 </a:t>
            </a:r>
            <a:r>
              <a:rPr lang="en-US" sz="17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is a branch satisfying the winning condition in the first k nodes.</a:t>
            </a:r>
            <a:endParaRPr sz="1700">
              <a:solidFill>
                <a:srgbClr val="3F3F3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08794" lvl="1" marL="630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700"/>
              <a:buFont typeface="Libre Franklin"/>
              <a:buChar char="◼"/>
            </a:pPr>
            <a:r>
              <a:rPr lang="en-US" sz="17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That is, </a:t>
            </a:r>
            <a:r>
              <a:rPr lang="en-US" sz="17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</a:t>
            </a:r>
            <a:r>
              <a:rPr baseline="-25000" lang="en-US" sz="17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</a:t>
            </a:r>
            <a:r>
              <a:rPr lang="en-US" sz="17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contains all elements in S</a:t>
            </a:r>
            <a:endParaRPr sz="1700">
              <a:solidFill>
                <a:srgbClr val="3F3F3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08794" lvl="1" marL="630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700"/>
              <a:buFont typeface="Libre Franklin"/>
              <a:buChar char="◼"/>
            </a:pPr>
            <a:r>
              <a:rPr lang="en-US" sz="17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Note k is an inputted parameters of how many movements can be made through the tree </a:t>
            </a:r>
            <a:endParaRPr sz="1700">
              <a:solidFill>
                <a:srgbClr val="3F3F3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08794" lvl="0" marL="306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Libre Franklin"/>
              <a:buChar char="◼"/>
            </a:pPr>
            <a:r>
              <a:rPr lang="en-US" sz="17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W: This is true when the winning condition has been met.</a:t>
            </a:r>
            <a:endParaRPr sz="1700">
              <a:solidFill>
                <a:srgbClr val="3F3F3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306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3F3F3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306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3F3F3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125" name="Google Shape;125;p3"/>
          <p:cNvPicPr preferRelativeResize="0"/>
          <p:nvPr/>
        </p:nvPicPr>
        <p:blipFill rotWithShape="1">
          <a:blip r:embed="rId3">
            <a:alphaModFix/>
          </a:blip>
          <a:srcRect b="0" l="4783" r="16926" t="0"/>
          <a:stretch/>
        </p:blipFill>
        <p:spPr>
          <a:xfrm>
            <a:off x="8154186" y="2251683"/>
            <a:ext cx="3139125" cy="30076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"/>
          <p:cNvSpPr txBox="1"/>
          <p:nvPr>
            <p:ph type="title"/>
          </p:nvPr>
        </p:nvSpPr>
        <p:spPr>
          <a:xfrm>
            <a:off x="581242" y="667706"/>
            <a:ext cx="11029500" cy="118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600"/>
              <a:buFont typeface="Century Schoolbook"/>
              <a:buNone/>
            </a:pPr>
            <a:r>
              <a:rPr lang="en-US"/>
              <a:t>CONSTRAINTS</a:t>
            </a:r>
            <a:endParaRPr/>
          </a:p>
        </p:txBody>
      </p:sp>
      <p:pic>
        <p:nvPicPr>
          <p:cNvPr id="131" name="Google Shape;131;p4"/>
          <p:cNvPicPr preferRelativeResize="0"/>
          <p:nvPr/>
        </p:nvPicPr>
        <p:blipFill rotWithShape="1">
          <a:blip r:embed="rId3">
            <a:alphaModFix/>
          </a:blip>
          <a:srcRect b="0" l="4783" r="16926" t="0"/>
          <a:stretch/>
        </p:blipFill>
        <p:spPr>
          <a:xfrm>
            <a:off x="8154186" y="2251683"/>
            <a:ext cx="3139125" cy="3007672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4"/>
          <p:cNvSpPr txBox="1"/>
          <p:nvPr/>
        </p:nvSpPr>
        <p:spPr>
          <a:xfrm>
            <a:off x="581200" y="1954525"/>
            <a:ext cx="6933300" cy="37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6000" lvl="0" marL="306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64"/>
              <a:buFont typeface="Noto Sans Symbols"/>
              <a:buChar char="◼"/>
            </a:pPr>
            <a:r>
              <a:rPr lang="en-US" sz="17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N</a:t>
            </a:r>
            <a:r>
              <a:rPr baseline="-25000" lang="en-US" sz="17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rc</a:t>
            </a:r>
            <a:r>
              <a:rPr lang="en-US" sz="17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→ (Wh</a:t>
            </a:r>
            <a:r>
              <a:rPr baseline="-25000" lang="en-US" sz="17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(r+1)(c-1 or c+1)</a:t>
            </a:r>
            <a:r>
              <a:rPr lang="en-US" sz="17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∨ Wo</a:t>
            </a:r>
            <a:r>
              <a:rPr baseline="-25000" lang="en-US" sz="17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(r+1)(c-1 or c+1)</a:t>
            </a:r>
            <a:r>
              <a:rPr lang="en-US" sz="17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∨ Sh</a:t>
            </a:r>
            <a:r>
              <a:rPr baseline="-25000" lang="en-US" sz="17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(r+1)(c-1 or c+1)</a:t>
            </a:r>
            <a:r>
              <a:rPr lang="en-US" sz="17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∨ Br</a:t>
            </a:r>
            <a:r>
              <a:rPr baseline="-25000" lang="en-US" sz="17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(r+1)(c-1 or c+1)</a:t>
            </a:r>
            <a:r>
              <a:rPr lang="en-US" sz="17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)  </a:t>
            </a:r>
            <a:endParaRPr sz="1700">
              <a:solidFill>
                <a:srgbClr val="3F3F3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02444" lvl="1" marL="630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Libre Franklin"/>
              <a:buChar char="◼"/>
            </a:pPr>
            <a:r>
              <a:rPr lang="en-US" sz="17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Where N is a node of type Wh or Wo or Sh or Br</a:t>
            </a:r>
            <a:endParaRPr sz="1700">
              <a:solidFill>
                <a:srgbClr val="3F3F3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293808" lvl="1" marL="630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64"/>
              <a:buFont typeface="Noto Sans Symbols"/>
              <a:buChar char="◼"/>
            </a:pPr>
            <a:r>
              <a:rPr lang="en-US" sz="17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These implications are based on being on node N and implies True for nodes in which there is a connection from node N and False given there is no connection to node N</a:t>
            </a:r>
            <a:endParaRPr sz="1700">
              <a:solidFill>
                <a:srgbClr val="3F3F3F"/>
              </a:solidFill>
              <a:highlight>
                <a:srgbClr val="FFFF00"/>
              </a:highlight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08794" lvl="0" marL="306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Libre Franklin"/>
              <a:buChar char="◼"/>
            </a:pPr>
            <a:r>
              <a:rPr lang="en-US" sz="17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Bi is true if Bi contains each element in S.</a:t>
            </a:r>
            <a:endParaRPr sz="1700">
              <a:solidFill>
                <a:srgbClr val="3F3F3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08794" lvl="1" marL="630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Libre Franklin"/>
              <a:buChar char="◼"/>
            </a:pPr>
            <a:r>
              <a:rPr lang="en-US" sz="17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Given a set of which resources are required to win the game, S, as input. </a:t>
            </a:r>
            <a:endParaRPr sz="1700">
              <a:solidFill>
                <a:srgbClr val="3F3F3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08794" lvl="1" marL="630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Libre Franklin"/>
              <a:buChar char="◼"/>
            </a:pPr>
            <a:r>
              <a:rPr lang="en-US" sz="17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</a:t>
            </a:r>
            <a:r>
              <a:rPr baseline="-25000" lang="en-US" sz="17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</a:t>
            </a:r>
            <a:r>
              <a:rPr lang="en-US" sz="1700">
                <a:solidFill>
                  <a:srgbClr val="20212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↔ s</a:t>
            </a:r>
            <a:r>
              <a:rPr baseline="-25000" lang="en-US" sz="1700">
                <a:solidFill>
                  <a:srgbClr val="20212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1</a:t>
            </a:r>
            <a:r>
              <a:rPr lang="en-US" sz="1700">
                <a:solidFill>
                  <a:srgbClr val="20212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US" sz="17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∧ s</a:t>
            </a:r>
            <a:r>
              <a:rPr baseline="-25000" lang="en-US" sz="17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2</a:t>
            </a:r>
            <a:r>
              <a:rPr lang="en-US" sz="17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∧ … ∧ s</a:t>
            </a:r>
            <a:r>
              <a:rPr baseline="-25000" lang="en-US" sz="17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y</a:t>
            </a:r>
            <a:r>
              <a:rPr lang="en-US" sz="1700">
                <a:solidFill>
                  <a:srgbClr val="20212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for all s</a:t>
            </a:r>
            <a:r>
              <a:rPr lang="en-US" sz="17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∃</a:t>
            </a:r>
            <a:r>
              <a:rPr lang="en-US" sz="1700">
                <a:solidFill>
                  <a:srgbClr val="20212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</a:t>
            </a:r>
            <a:endParaRPr sz="1700">
              <a:solidFill>
                <a:srgbClr val="3F3F3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08794" lvl="0" marL="306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Libre Franklin"/>
              <a:buChar char="◼"/>
            </a:pPr>
            <a:r>
              <a:rPr lang="en-US" sz="17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W holds if B1 or B2 or… Bi</a:t>
            </a:r>
            <a:endParaRPr sz="1700">
              <a:solidFill>
                <a:srgbClr val="3F3F3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08794" lvl="1" marL="630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Libre Franklin"/>
              <a:buChar char="◼"/>
            </a:pPr>
            <a:r>
              <a:rPr lang="en-US" sz="17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W</a:t>
            </a:r>
            <a:r>
              <a:rPr lang="en-US" sz="1700">
                <a:solidFill>
                  <a:srgbClr val="20212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↔ </a:t>
            </a:r>
            <a:r>
              <a:rPr lang="en-US" sz="17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</a:t>
            </a:r>
            <a:r>
              <a:rPr baseline="-25000" lang="en-US" sz="17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1</a:t>
            </a:r>
            <a:r>
              <a:rPr lang="en-US" sz="17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∨ B</a:t>
            </a:r>
            <a:r>
              <a:rPr baseline="-25000" lang="en-US" sz="17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2</a:t>
            </a:r>
            <a:r>
              <a:rPr lang="en-US" sz="17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∨… ∨ B</a:t>
            </a:r>
            <a:r>
              <a:rPr baseline="-25000" lang="en-US" sz="17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</a:t>
            </a:r>
            <a:endParaRPr sz="1700">
              <a:solidFill>
                <a:srgbClr val="3F3F3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"/>
          <p:cNvSpPr txBox="1"/>
          <p:nvPr>
            <p:ph type="title"/>
          </p:nvPr>
        </p:nvSpPr>
        <p:spPr>
          <a:xfrm>
            <a:off x="581192" y="702156"/>
            <a:ext cx="11029616" cy="11887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600"/>
              <a:buFont typeface="Century Schoolbook"/>
              <a:buNone/>
            </a:pPr>
            <a:r>
              <a:rPr lang="en-US"/>
              <a:t>MODEL EXPLORATION</a:t>
            </a:r>
            <a:endParaRPr/>
          </a:p>
        </p:txBody>
      </p:sp>
      <p:sp>
        <p:nvSpPr>
          <p:cNvPr id="138" name="Google Shape;138;p5"/>
          <p:cNvSpPr txBox="1"/>
          <p:nvPr>
            <p:ph idx="1" type="body"/>
          </p:nvPr>
        </p:nvSpPr>
        <p:spPr>
          <a:xfrm>
            <a:off x="581197" y="2296050"/>
            <a:ext cx="7531500" cy="363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6000" lvl="0" marL="306000" rtl="0" algn="l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Char char="◼"/>
            </a:pPr>
            <a:r>
              <a:rPr lang="en-US"/>
              <a:t>To start we assumed that the starting board condition would be given in the for</a:t>
            </a:r>
            <a:r>
              <a:rPr lang="en-US">
                <a:solidFill>
                  <a:srgbClr val="434343"/>
                </a:solidFill>
              </a:rPr>
              <a:t>m o</a:t>
            </a:r>
            <a:r>
              <a:rPr lang="en-US">
                <a:solidFill>
                  <a:srgbClr val="434343"/>
                </a:solidFill>
              </a:rPr>
              <a:t>f </a:t>
            </a:r>
            <a:r>
              <a:rPr lang="en-US">
                <a:solidFill>
                  <a:srgbClr val="434343"/>
                </a:solidFill>
              </a:rPr>
              <a:t>[(W_11 &gt;&gt; (Wh_21 || Sh_22)), (Wh_21 &gt;&gt; Br_31)] </a:t>
            </a:r>
            <a:endParaRPr>
              <a:solidFill>
                <a:srgbClr val="434343"/>
              </a:solidFill>
            </a:endParaRPr>
          </a:p>
          <a:p>
            <a:pPr indent="-311842" lvl="0" marL="306000" rtl="0" algn="l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656"/>
              <a:buChar char="◼"/>
            </a:pPr>
            <a:r>
              <a:rPr lang="en-US">
                <a:solidFill>
                  <a:srgbClr val="434343"/>
                </a:solidFill>
              </a:rPr>
              <a:t>The given board condition was broken down into a dictionary containing variables for each node where the key is the variable name “W_11” and the value paired is the variable of matching the key ‘Var(“W_11”)’</a:t>
            </a:r>
            <a:endParaRPr>
              <a:solidFill>
                <a:srgbClr val="434343"/>
              </a:solidFill>
            </a:endParaRPr>
          </a:p>
          <a:p>
            <a:pPr indent="-311842" lvl="0" marL="306000" rtl="0" algn="l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656"/>
              <a:buChar char="◼"/>
            </a:pPr>
            <a:r>
              <a:rPr lang="en-US">
                <a:solidFill>
                  <a:srgbClr val="434343"/>
                </a:solidFill>
              </a:rPr>
              <a:t>The given board condition was broken down into constraints of implications for each section of the list ie. “</a:t>
            </a:r>
            <a:r>
              <a:rPr lang="en-US">
                <a:solidFill>
                  <a:srgbClr val="434343"/>
                </a:solidFill>
              </a:rPr>
              <a:t>W_11 &gt;&gt; (Wh_21 || Sh_22)”</a:t>
            </a:r>
            <a:endParaRPr>
              <a:solidFill>
                <a:srgbClr val="434343"/>
              </a:solidFill>
            </a:endParaRPr>
          </a:p>
          <a:p>
            <a:pPr indent="-311842" lvl="0" marL="306000" rtl="0" algn="l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656"/>
              <a:buChar char="◼"/>
            </a:pPr>
            <a:r>
              <a:rPr lang="en-US">
                <a:solidFill>
                  <a:srgbClr val="434343"/>
                </a:solidFill>
              </a:rPr>
              <a:t>Current thoughts is to create a function which creates a branch variables where each branch variable is a list of which nodes are within the branch </a:t>
            </a:r>
            <a:endParaRPr>
              <a:solidFill>
                <a:srgbClr val="434343"/>
              </a:solidFill>
            </a:endParaRPr>
          </a:p>
          <a:p>
            <a:pPr indent="-311842" lvl="0" marL="306000" rtl="0" algn="l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656"/>
              <a:buChar char="◼"/>
            </a:pPr>
            <a:r>
              <a:rPr lang="en-US">
                <a:solidFill>
                  <a:srgbClr val="434343"/>
                </a:solidFill>
              </a:rPr>
              <a:t>To implement k we intend to remove all variables with a r value greater than k since that node will not be able to be reached in k moves</a:t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139" name="Google Shape;139;p5"/>
          <p:cNvPicPr preferRelativeResize="0"/>
          <p:nvPr/>
        </p:nvPicPr>
        <p:blipFill rotWithShape="1">
          <a:blip r:embed="rId3">
            <a:alphaModFix/>
          </a:blip>
          <a:srcRect b="0" l="4783" r="16926" t="0"/>
          <a:stretch/>
        </p:blipFill>
        <p:spPr>
          <a:xfrm>
            <a:off x="8154186" y="2251683"/>
            <a:ext cx="3139125" cy="30076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9fac638696_0_0"/>
          <p:cNvSpPr txBox="1"/>
          <p:nvPr>
            <p:ph type="title"/>
          </p:nvPr>
        </p:nvSpPr>
        <p:spPr>
          <a:xfrm>
            <a:off x="581192" y="702156"/>
            <a:ext cx="11029500" cy="1188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JAPE PROOF IDEAS AND EXPLANATION</a:t>
            </a:r>
            <a:endParaRPr/>
          </a:p>
        </p:txBody>
      </p:sp>
      <p:sp>
        <p:nvSpPr>
          <p:cNvPr id="145" name="Google Shape;145;g9fac638696_0_0"/>
          <p:cNvSpPr txBox="1"/>
          <p:nvPr>
            <p:ph idx="1" type="body"/>
          </p:nvPr>
        </p:nvSpPr>
        <p:spPr>
          <a:xfrm>
            <a:off x="581200" y="2340876"/>
            <a:ext cx="11029500" cy="3891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Jape key mapped to original constraints: Wh = H, Wo = D, Sh = S, Br = Br, W = Q </a:t>
            </a:r>
            <a:endParaRPr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ibre Franklin"/>
              <a:buAutoNum type="arabicPeriod"/>
            </a:pPr>
            <a:r>
              <a:rPr lang="en-US">
                <a:solidFill>
                  <a:schemeClr val="dk1"/>
                </a:solidFill>
              </a:rPr>
              <a:t>If B is a winning branch satisfying W winning conditions, then every r in W exists in B. (If there </a:t>
            </a:r>
            <a:r>
              <a:rPr lang="en-US">
                <a:solidFill>
                  <a:schemeClr val="dk1"/>
                </a:solidFill>
              </a:rPr>
              <a:t>exists</a:t>
            </a:r>
            <a:r>
              <a:rPr lang="en-US">
                <a:solidFill>
                  <a:schemeClr val="dk1"/>
                </a:solidFill>
              </a:rPr>
              <a:t> some r in W there must exist the same r in B) (Work in progress, needs to be modified to reflect updated constraints)</a:t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</a:rPr>
              <a:t>B(x)→</a:t>
            </a:r>
            <a:r>
              <a:rPr lang="en-US">
                <a:solidFill>
                  <a:schemeClr val="dk1"/>
                </a:solidFill>
              </a:rPr>
              <a:t>W</a:t>
            </a:r>
            <a:r>
              <a:rPr lang="en-US" sz="1700">
                <a:solidFill>
                  <a:schemeClr val="dk1"/>
                </a:solidFill>
              </a:rPr>
              <a:t>(x), ∃x.</a:t>
            </a:r>
            <a:r>
              <a:rPr lang="en-US">
                <a:solidFill>
                  <a:schemeClr val="dk1"/>
                </a:solidFill>
              </a:rPr>
              <a:t>W</a:t>
            </a:r>
            <a:r>
              <a:rPr lang="en-US" sz="1700">
                <a:solidFill>
                  <a:schemeClr val="dk1"/>
                </a:solidFill>
              </a:rPr>
              <a:t>(x) ⊢ ∃x.B(x) 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ibre Franklin"/>
              <a:buAutoNum type="arabicPeriod"/>
            </a:pPr>
            <a:r>
              <a:rPr lang="en-US">
                <a:solidFill>
                  <a:schemeClr val="dk1"/>
                </a:solidFill>
              </a:rPr>
              <a:t>If a P node implies one resources is false, then it can be concluded that we have reached the end of a branch  (or P is false!).</a:t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</a:rPr>
              <a:t>¬(P→Wh∨Wo∨S∨Br</a:t>
            </a:r>
            <a:r>
              <a:rPr lang="en-US">
                <a:solidFill>
                  <a:schemeClr val="dk1"/>
                </a:solidFill>
              </a:rPr>
              <a:t>)</a:t>
            </a:r>
            <a:r>
              <a:rPr lang="en-US" sz="1700">
                <a:solidFill>
                  <a:schemeClr val="dk1"/>
                </a:solidFill>
              </a:rPr>
              <a:t> ⊢ ¬P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ibre Franklin"/>
              <a:buAutoNum type="arabicPeriod"/>
            </a:pPr>
            <a:r>
              <a:rPr lang="en-US">
                <a:solidFill>
                  <a:schemeClr val="dk1"/>
                </a:solidFill>
              </a:rPr>
              <a:t>If a P node implies one resource, a P node cannot imply multiple resources. </a:t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700">
                <a:solidFill>
                  <a:schemeClr val="dk1"/>
                </a:solidFill>
              </a:rPr>
              <a:t>(P→Wh∨Wo∨S∨Br) ⊢ P→¬(Wh∧Wo∧S∧Br)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"/>
          <p:cNvSpPr txBox="1"/>
          <p:nvPr>
            <p:ph type="title"/>
          </p:nvPr>
        </p:nvSpPr>
        <p:spPr>
          <a:xfrm>
            <a:off x="581192" y="702156"/>
            <a:ext cx="11029616" cy="11887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600"/>
              <a:buFont typeface="Century Schoolbook"/>
              <a:buNone/>
            </a:pPr>
            <a:r>
              <a:rPr lang="en-US"/>
              <a:t>FIRST-ORDER EXTENSION</a:t>
            </a:r>
            <a:endParaRPr/>
          </a:p>
        </p:txBody>
      </p:sp>
      <p:sp>
        <p:nvSpPr>
          <p:cNvPr id="151" name="Google Shape;151;p6"/>
          <p:cNvSpPr txBox="1"/>
          <p:nvPr>
            <p:ph idx="1" type="body"/>
          </p:nvPr>
        </p:nvSpPr>
        <p:spPr>
          <a:xfrm>
            <a:off x="581200" y="1982275"/>
            <a:ext cx="7259400" cy="480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76536" lvl="0" marL="306000" rtl="0" algn="l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100"/>
              <a:buChar char="◼"/>
            </a:pPr>
            <a:r>
              <a:rPr lang="en-US" sz="1100"/>
              <a:t>Predicates (replacing propositions)</a:t>
            </a:r>
            <a:endParaRPr sz="1100"/>
          </a:p>
          <a:p>
            <a:pPr indent="-270694" lvl="1" marL="630000" rtl="0" algn="l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100"/>
              <a:buChar char="◼"/>
            </a:pPr>
            <a:r>
              <a:rPr lang="en-US" sz="1100"/>
              <a:t>P(n,m) maps to the set of nodes</a:t>
            </a:r>
            <a:endParaRPr sz="1100"/>
          </a:p>
          <a:p>
            <a:pPr indent="-234693" lvl="2" marL="899999" rtl="0" algn="l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100"/>
              <a:buChar char="◼"/>
            </a:pPr>
            <a:r>
              <a:rPr lang="en-US" sz="1100"/>
              <a:t>where n is the row number and m is the column number on the board</a:t>
            </a:r>
            <a:endParaRPr sz="1100"/>
          </a:p>
          <a:p>
            <a:pPr indent="-234693" lvl="2" marL="899999" rtl="0" algn="l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100"/>
              <a:buChar char="◼"/>
            </a:pPr>
            <a:r>
              <a:rPr lang="en-US" sz="1100"/>
              <a:t>i.e if the board has a total of 3 columns and 3 rows, P(1,1) = T and P(4,3) = F</a:t>
            </a:r>
            <a:endParaRPr sz="1100"/>
          </a:p>
          <a:p>
            <a:pPr indent="-270694" lvl="1" marL="630000" rtl="0" algn="l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100"/>
              <a:buChar char="◼"/>
            </a:pPr>
            <a:r>
              <a:rPr lang="en-US" sz="1100"/>
              <a:t>Wh(p) maps to the set of wheat nodes</a:t>
            </a:r>
            <a:endParaRPr sz="1100"/>
          </a:p>
          <a:p>
            <a:pPr indent="-270694" lvl="1" marL="630000" rtl="0" algn="l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100"/>
              <a:buChar char="◼"/>
            </a:pPr>
            <a:r>
              <a:rPr lang="en-US" sz="1100"/>
              <a:t>Sh(p) maps to the set of sheep nodes</a:t>
            </a:r>
            <a:endParaRPr sz="1100"/>
          </a:p>
          <a:p>
            <a:pPr indent="-270694" lvl="1" marL="630000" rtl="0" algn="l">
              <a:spcBef>
                <a:spcPts val="940"/>
              </a:spcBef>
              <a:spcAft>
                <a:spcPts val="0"/>
              </a:spcAft>
              <a:buSzPts val="1100"/>
              <a:buChar char="◼"/>
            </a:pPr>
            <a:r>
              <a:rPr lang="en-US" sz="1100"/>
              <a:t>Br</a:t>
            </a:r>
            <a:r>
              <a:rPr lang="en-US" sz="1100"/>
              <a:t>(p) maps to the set of brick nodes</a:t>
            </a:r>
            <a:endParaRPr sz="1100"/>
          </a:p>
          <a:p>
            <a:pPr indent="-270694" lvl="1" marL="630000" rtl="0" algn="l">
              <a:spcBef>
                <a:spcPts val="940"/>
              </a:spcBef>
              <a:spcAft>
                <a:spcPts val="0"/>
              </a:spcAft>
              <a:buSzPts val="1100"/>
              <a:buChar char="◼"/>
            </a:pPr>
            <a:r>
              <a:rPr lang="en-US" sz="1100"/>
              <a:t>Wo(p) maps to the set of wood nodes</a:t>
            </a:r>
            <a:endParaRPr sz="1100"/>
          </a:p>
          <a:p>
            <a:pPr indent="-276536" lvl="0" marL="306000" rtl="0" algn="l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100"/>
              <a:buChar char="◼"/>
            </a:pPr>
            <a:r>
              <a:rPr lang="en-US" sz="1100"/>
              <a:t>Constraints</a:t>
            </a:r>
            <a:endParaRPr sz="1100"/>
          </a:p>
          <a:p>
            <a:pPr indent="-270694" lvl="1" marL="630000" rtl="0" algn="l">
              <a:spcBef>
                <a:spcPts val="940"/>
              </a:spcBef>
              <a:spcAft>
                <a:spcPts val="0"/>
              </a:spcAft>
              <a:buSzPts val="1100"/>
              <a:buChar char="◼"/>
            </a:pPr>
            <a:r>
              <a:rPr lang="en-US" sz="1100"/>
              <a:t>∀p∃p(Wh(p) ∧ Sh(p) ∧ Br(p) ∧ Wo(p))</a:t>
            </a:r>
            <a:endParaRPr sz="1100"/>
          </a:p>
          <a:p>
            <a:pPr indent="-270694" lvl="1" marL="630000" rtl="0" algn="l">
              <a:spcBef>
                <a:spcPts val="940"/>
              </a:spcBef>
              <a:spcAft>
                <a:spcPts val="0"/>
              </a:spcAft>
              <a:buSzPts val="1100"/>
              <a:buChar char="◼"/>
            </a:pPr>
            <a:r>
              <a:rPr lang="en-US" sz="1100"/>
              <a:t>R(p) maps to the set of nodes contain required resources</a:t>
            </a:r>
            <a:endParaRPr sz="1100"/>
          </a:p>
          <a:p>
            <a:pPr indent="-270694" lvl="1" marL="630000" rtl="0" algn="l">
              <a:spcBef>
                <a:spcPts val="940"/>
              </a:spcBef>
              <a:spcAft>
                <a:spcPts val="0"/>
              </a:spcAft>
              <a:buSzPts val="1100"/>
              <a:buChar char="◼"/>
            </a:pPr>
            <a:r>
              <a:rPr lang="en-US" sz="1100"/>
              <a:t>C(p1, p2) maps to the set of connections?</a:t>
            </a:r>
            <a:endParaRPr sz="1100"/>
          </a:p>
          <a:p>
            <a:pPr indent="-270694" lvl="1" marL="630000" rtl="0" algn="l">
              <a:spcBef>
                <a:spcPts val="940"/>
              </a:spcBef>
              <a:spcAft>
                <a:spcPts val="0"/>
              </a:spcAft>
              <a:buSzPts val="1100"/>
              <a:buChar char="◼"/>
            </a:pPr>
            <a:r>
              <a:rPr lang="en-US" sz="1100"/>
              <a:t>W(i, k) maps to the set of  winning branches</a:t>
            </a:r>
            <a:endParaRPr sz="1100"/>
          </a:p>
          <a:p>
            <a:pPr indent="-234693" lvl="2" marL="899999" rtl="0" algn="l">
              <a:spcBef>
                <a:spcPts val="940"/>
              </a:spcBef>
              <a:spcAft>
                <a:spcPts val="0"/>
              </a:spcAft>
              <a:buSzPts val="1100"/>
              <a:buChar char="◼"/>
            </a:pPr>
            <a:r>
              <a:rPr lang="en-US" sz="1100"/>
              <a:t>where i is the ith branch in the board and k is the number of steps</a:t>
            </a:r>
            <a:endParaRPr sz="1100"/>
          </a:p>
          <a:p>
            <a:pPr indent="0" lvl="0" marL="0" rtl="0" algn="l">
              <a:spcBef>
                <a:spcPts val="940"/>
              </a:spcBef>
              <a:spcAft>
                <a:spcPts val="0"/>
              </a:spcAft>
              <a:buNone/>
            </a:pPr>
            <a:r>
              <a:rPr lang="en-US" sz="1100"/>
              <a:t>	</a:t>
            </a:r>
            <a:endParaRPr sz="1100"/>
          </a:p>
        </p:txBody>
      </p:sp>
      <p:pic>
        <p:nvPicPr>
          <p:cNvPr id="152" name="Google Shape;152;p6"/>
          <p:cNvPicPr preferRelativeResize="0"/>
          <p:nvPr/>
        </p:nvPicPr>
        <p:blipFill rotWithShape="1">
          <a:blip r:embed="rId3">
            <a:alphaModFix/>
          </a:blip>
          <a:srcRect b="0" l="4783" r="16926" t="0"/>
          <a:stretch/>
        </p:blipFill>
        <p:spPr>
          <a:xfrm>
            <a:off x="8154186" y="2251683"/>
            <a:ext cx="3139125" cy="30076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a53caec7f2_0_1"/>
          <p:cNvSpPr txBox="1"/>
          <p:nvPr>
            <p:ph type="title"/>
          </p:nvPr>
        </p:nvSpPr>
        <p:spPr>
          <a:xfrm>
            <a:off x="581192" y="702156"/>
            <a:ext cx="11029500" cy="1188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Questions</a:t>
            </a:r>
            <a:endParaRPr/>
          </a:p>
        </p:txBody>
      </p:sp>
      <p:sp>
        <p:nvSpPr>
          <p:cNvPr id="158" name="Google Shape;158;ga53caec7f2_0_1"/>
          <p:cNvSpPr txBox="1"/>
          <p:nvPr>
            <p:ph idx="1" type="body"/>
          </p:nvPr>
        </p:nvSpPr>
        <p:spPr>
          <a:xfrm>
            <a:off x="581192" y="2340864"/>
            <a:ext cx="11029500" cy="3634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33756" lvl="0" marL="457200" rtl="0" algn="l">
              <a:spcBef>
                <a:spcPts val="36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Do we take in a maximum K steps and return whether there is a possible path in K steps or less, or do we return K, where K is the Lowest number of steps required to find a winning path (with -1 being where there is no possible path)</a:t>
            </a:r>
            <a:endParaRPr/>
          </a:p>
          <a:p>
            <a:pPr indent="-333756" lvl="0" marL="457200" rtl="0" algn="l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Can we move backwards through the tree?</a:t>
            </a:r>
            <a:endParaRPr/>
          </a:p>
          <a:p>
            <a:pPr indent="-333756" lvl="0" marL="457200" rtl="0" algn="l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How could the constraints representing the connections between the nodes be modelled in predicate logic? Currently, we </a:t>
            </a:r>
            <a:r>
              <a:rPr lang="en-US"/>
              <a:t>just</a:t>
            </a:r>
            <a:r>
              <a:rPr lang="en-US"/>
              <a:t> have it stated as C(p1, p2).</a:t>
            </a:r>
            <a:endParaRPr/>
          </a:p>
          <a:p>
            <a:pPr indent="-333756" lvl="0" marL="457200" rtl="0" algn="l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Does it make sense to use a predicate to map a term that is defined by another predicate? In our case, the predicates Wh(p), Wo(p), Sh(p), Br(p) take in a node p as a term, and whether or not something is a node is determined by the predicate P(n, m), which takes in a row and column number?</a:t>
            </a:r>
            <a:endParaRPr/>
          </a:p>
          <a:p>
            <a:pPr indent="-333756" lvl="0" marL="457200" rtl="0" algn="l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Should some of our propositions actually be constraints? Or vice versa</a:t>
            </a:r>
            <a:endParaRPr/>
          </a:p>
          <a:p>
            <a:pPr indent="-333756" lvl="0" marL="457200" rtl="0" algn="l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For implementation, are the </a:t>
            </a:r>
            <a:r>
              <a:rPr lang="en-US"/>
              <a:t>constraints</a:t>
            </a:r>
            <a:r>
              <a:rPr lang="en-US"/>
              <a:t> made with the variables or with a string that would have the same name as the variable?</a:t>
            </a:r>
            <a:endParaRPr/>
          </a:p>
          <a:p>
            <a:pPr indent="-333756" lvl="1" marL="914400" rtl="0" algn="l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When creating constraints should I be using the value of the key matching the value of variable?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8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8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8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474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8" name="Google Shape;168;p8"/>
          <p:cNvSpPr txBox="1"/>
          <p:nvPr>
            <p:ph type="title"/>
          </p:nvPr>
        </p:nvSpPr>
        <p:spPr>
          <a:xfrm>
            <a:off x="783771" y="1066800"/>
            <a:ext cx="572776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Century Schoolbook"/>
              <a:buNone/>
            </a:pPr>
            <a:r>
              <a:rPr b="0" lang="en-US" sz="6600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END</a:t>
            </a:r>
            <a:endParaRPr/>
          </a:p>
        </p:txBody>
      </p:sp>
      <p:sp>
        <p:nvSpPr>
          <p:cNvPr id="169" name="Google Shape;169;p8"/>
          <p:cNvSpPr/>
          <p:nvPr/>
        </p:nvSpPr>
        <p:spPr>
          <a:xfrm rot="-5400000">
            <a:off x="5171433" y="3396996"/>
            <a:ext cx="3703320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ividendVTI">
  <a:themeElements>
    <a:clrScheme name="AnalogousFromLightSeed_2SEEDS">
      <a:dk1>
        <a:srgbClr val="000000"/>
      </a:dk1>
      <a:lt1>
        <a:srgbClr val="FFFFFF"/>
      </a:lt1>
      <a:dk2>
        <a:srgbClr val="412724"/>
      </a:dk2>
      <a:lt2>
        <a:srgbClr val="E8E4E2"/>
      </a:lt2>
      <a:accent1>
        <a:srgbClr val="7FA5BA"/>
      </a:accent1>
      <a:accent2>
        <a:srgbClr val="80A9A6"/>
      </a:accent2>
      <a:accent3>
        <a:srgbClr val="96A2C6"/>
      </a:accent3>
      <a:accent4>
        <a:srgbClr val="BA857F"/>
      </a:accent4>
      <a:accent5>
        <a:srgbClr val="B99C7E"/>
      </a:accent5>
      <a:accent6>
        <a:srgbClr val="A7A372"/>
      </a:accent6>
      <a:hlink>
        <a:srgbClr val="A7765D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ividendVTI">
  <a:themeElements>
    <a:clrScheme name="AnalogousFromLightSeed_2SEEDS">
      <a:dk1>
        <a:srgbClr val="000000"/>
      </a:dk1>
      <a:lt1>
        <a:srgbClr val="FFFFFF"/>
      </a:lt1>
      <a:dk2>
        <a:srgbClr val="412724"/>
      </a:dk2>
      <a:lt2>
        <a:srgbClr val="E8E4E2"/>
      </a:lt2>
      <a:accent1>
        <a:srgbClr val="7FA5BA"/>
      </a:accent1>
      <a:accent2>
        <a:srgbClr val="80A9A6"/>
      </a:accent2>
      <a:accent3>
        <a:srgbClr val="96A2C6"/>
      </a:accent3>
      <a:accent4>
        <a:srgbClr val="BA857F"/>
      </a:accent4>
      <a:accent5>
        <a:srgbClr val="B99C7E"/>
      </a:accent5>
      <a:accent6>
        <a:srgbClr val="A7A372"/>
      </a:accent6>
      <a:hlink>
        <a:srgbClr val="A7765D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2020-08-25T19:16:42Z</dcterms:created>
  <dc:creator>Christian Muise</dc:creator>
</cp:coreProperties>
</file>