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Libre Franklin"/>
      <p:regular r:id="rId25"/>
      <p:bold r:id="rId26"/>
      <p:italic r:id="rId27"/>
      <p:boldItalic r:id="rId28"/>
    </p:embeddedFont>
    <p:embeddedFont>
      <p:font typeface="Century Schoolbook"/>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0+R4ICgdrrH6gHDZTmJjLqhwh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enturySchoolbook-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5c6acb41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5c6acb4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fac6386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fac638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7c116978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7c116978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7c1169785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7c1169785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7c1169785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7c11697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7c1169785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7c116978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7c1169785_3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7c1169785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7c1169785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7c116978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c6acb41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c6acb4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7c116978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7c116978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5c6acb41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5c6acb4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5c6acb41a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5c6acb4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5c6acb4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5c6acb41a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0"/>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288"/>
              <a:buNone/>
              <a:defRPr>
                <a:solidFill>
                  <a:srgbClr val="888888"/>
                </a:solidFill>
              </a:defRPr>
            </a:lvl2pPr>
            <a:lvl3pPr lvl="2" algn="ctr">
              <a:lnSpc>
                <a:spcPct val="110000"/>
              </a:lnSpc>
              <a:spcBef>
                <a:spcPts val="600"/>
              </a:spcBef>
              <a:spcAft>
                <a:spcPts val="0"/>
              </a:spcAft>
              <a:buSzPts val="1196"/>
              <a:buNone/>
              <a:defRPr>
                <a:solidFill>
                  <a:srgbClr val="888888"/>
                </a:solidFill>
              </a:defRPr>
            </a:lvl3pPr>
            <a:lvl4pPr lvl="3" algn="ctr">
              <a:lnSpc>
                <a:spcPct val="110000"/>
              </a:lnSpc>
              <a:spcBef>
                <a:spcPts val="600"/>
              </a:spcBef>
              <a:spcAft>
                <a:spcPts val="0"/>
              </a:spcAft>
              <a:buSzPts val="1012"/>
              <a:buNone/>
              <a:defRPr>
                <a:solidFill>
                  <a:srgbClr val="888888"/>
                </a:solidFill>
              </a:defRPr>
            </a:lvl4pPr>
            <a:lvl5pPr lvl="4" algn="ctr">
              <a:lnSpc>
                <a:spcPct val="110000"/>
              </a:lnSpc>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10000"/>
              </a:lnSpc>
              <a:spcBef>
                <a:spcPts val="600"/>
              </a:spcBef>
              <a:spcAft>
                <a:spcPts val="0"/>
              </a:spcAft>
              <a:buSzPts val="1288"/>
              <a:buChar char="◼"/>
              <a:defRPr/>
            </a:lvl2pPr>
            <a:lvl3pPr indent="-304546" lvl="2" marL="1371600" algn="l">
              <a:lnSpc>
                <a:spcPct val="110000"/>
              </a:lnSpc>
              <a:spcBef>
                <a:spcPts val="600"/>
              </a:spcBef>
              <a:spcAft>
                <a:spcPts val="0"/>
              </a:spcAft>
              <a:buSzPts val="1196"/>
              <a:buChar char="◼"/>
              <a:defRPr/>
            </a:lvl3pPr>
            <a:lvl4pPr indent="-292861" lvl="3" marL="1828800" algn="l">
              <a:lnSpc>
                <a:spcPct val="110000"/>
              </a:lnSpc>
              <a:spcBef>
                <a:spcPts val="600"/>
              </a:spcBef>
              <a:spcAft>
                <a:spcPts val="0"/>
              </a:spcAft>
              <a:buSzPts val="1012"/>
              <a:buChar char="◼"/>
              <a:defRPr/>
            </a:lvl4pPr>
            <a:lvl5pPr indent="-292861" lvl="4" marL="2286000" algn="l">
              <a:lnSpc>
                <a:spcPct val="110000"/>
              </a:lnSpc>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2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600"/>
              <a:buFont typeface="Century Schoolbook"/>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2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1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2" name="Google Shape;10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10000"/>
              </a:lnSpc>
              <a:spcBef>
                <a:spcPts val="600"/>
              </a:spcBef>
              <a:spcAft>
                <a:spcPts val="0"/>
              </a:spcAft>
              <a:buSzPts val="1656"/>
              <a:buNone/>
              <a:defRPr sz="1800">
                <a:solidFill>
                  <a:srgbClr val="888888"/>
                </a:solidFill>
              </a:defRPr>
            </a:lvl2pPr>
            <a:lvl3pPr indent="-228600" lvl="2" marL="1371600" algn="l">
              <a:lnSpc>
                <a:spcPct val="110000"/>
              </a:lnSpc>
              <a:spcBef>
                <a:spcPts val="600"/>
              </a:spcBef>
              <a:spcAft>
                <a:spcPts val="0"/>
              </a:spcAft>
              <a:buSzPts val="1472"/>
              <a:buNone/>
              <a:defRPr sz="1600">
                <a:solidFill>
                  <a:srgbClr val="888888"/>
                </a:solidFill>
              </a:defRPr>
            </a:lvl3pPr>
            <a:lvl4pPr indent="-228600" lvl="3" marL="1828800" algn="l">
              <a:lnSpc>
                <a:spcPct val="110000"/>
              </a:lnSpc>
              <a:spcBef>
                <a:spcPts val="600"/>
              </a:spcBef>
              <a:spcAft>
                <a:spcPts val="0"/>
              </a:spcAft>
              <a:buSzPts val="1288"/>
              <a:buNone/>
              <a:defRPr sz="1400">
                <a:solidFill>
                  <a:srgbClr val="888888"/>
                </a:solidFill>
              </a:defRPr>
            </a:lvl4pPr>
            <a:lvl5pPr indent="-228600" lvl="4" marL="2286000" algn="l">
              <a:lnSpc>
                <a:spcPct val="110000"/>
              </a:lnSpc>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1" name="Google Shape;31;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1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4" name="Google Shape;44;p1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6" name="Google Shape;46;p1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Century Schoolbook"/>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10000"/>
              </a:lnSpc>
              <a:spcBef>
                <a:spcPts val="600"/>
              </a:spcBef>
              <a:spcAft>
                <a:spcPts val="0"/>
              </a:spcAft>
              <a:buSzPts val="1656"/>
              <a:buChar char="◼"/>
              <a:defRPr sz="1800">
                <a:solidFill>
                  <a:schemeClr val="dk2"/>
                </a:solidFill>
              </a:defRPr>
            </a:lvl2pPr>
            <a:lvl3pPr indent="-322072" lvl="2" marL="1371600" algn="l">
              <a:lnSpc>
                <a:spcPct val="110000"/>
              </a:lnSpc>
              <a:spcBef>
                <a:spcPts val="600"/>
              </a:spcBef>
              <a:spcAft>
                <a:spcPts val="0"/>
              </a:spcAft>
              <a:buSzPts val="1472"/>
              <a:buChar char="◼"/>
              <a:defRPr sz="1600">
                <a:solidFill>
                  <a:schemeClr val="dk2"/>
                </a:solidFill>
              </a:defRPr>
            </a:lvl3pPr>
            <a:lvl4pPr indent="-310388" lvl="3" marL="1828800" algn="l">
              <a:lnSpc>
                <a:spcPct val="110000"/>
              </a:lnSpc>
              <a:spcBef>
                <a:spcPts val="600"/>
              </a:spcBef>
              <a:spcAft>
                <a:spcPts val="0"/>
              </a:spcAft>
              <a:buSzPts val="1288"/>
              <a:buChar char="◼"/>
              <a:defRPr sz="1400">
                <a:solidFill>
                  <a:schemeClr val="dk2"/>
                </a:solidFill>
              </a:defRPr>
            </a:lvl4pPr>
            <a:lvl5pPr indent="-310388" lvl="4" marL="2286000" algn="l">
              <a:lnSpc>
                <a:spcPct val="110000"/>
              </a:lnSpc>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3" name="Google Shape;63;p1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10000"/>
              </a:lnSpc>
              <a:spcBef>
                <a:spcPts val="600"/>
              </a:spcBef>
              <a:spcAft>
                <a:spcPts val="0"/>
              </a:spcAft>
              <a:buSzPts val="1012"/>
              <a:buNone/>
              <a:defRPr sz="11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4" name="Google Shape;64;p1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Century Schoolbook"/>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70" name="Google Shape;70;p2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10000"/>
              </a:lnSpc>
              <a:spcBef>
                <a:spcPts val="600"/>
              </a:spcBef>
              <a:spcAft>
                <a:spcPts val="0"/>
              </a:spcAft>
              <a:buSzPts val="1104"/>
              <a:buNone/>
              <a:defRPr sz="12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600"/>
              <a:buFont typeface="Century Schoolbook"/>
              <a:buNone/>
              <a:defRPr b="0" i="0" sz="2600" u="none" cap="none" strike="noStrike">
                <a:solidFill>
                  <a:srgbClr val="3F3F3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9"/>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600"/>
              <a:buFont typeface="Century Schoolbook"/>
              <a:buNone/>
              <a:defRPr b="0" i="0" sz="26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2" name="Google Shape;92;p12"/>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93" name="Google Shape;93;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4" name="Google Shape;94;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5" name="Google Shape;95;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id="109" name="Google Shape;109;p1"/>
          <p:cNvPicPr preferRelativeResize="0"/>
          <p:nvPr/>
        </p:nvPicPr>
        <p:blipFill rotWithShape="1">
          <a:blip r:embed="rId3">
            <a:alphaModFix/>
          </a:blip>
          <a:srcRect b="9308" l="0" r="0" t="6421"/>
          <a:stretch/>
        </p:blipFill>
        <p:spPr>
          <a:xfrm>
            <a:off x="20" y="-165360"/>
            <a:ext cx="12191980" cy="6857990"/>
          </a:xfrm>
          <a:prstGeom prst="rect">
            <a:avLst/>
          </a:prstGeom>
          <a:noFill/>
          <a:ln>
            <a:noFill/>
          </a:ln>
        </p:spPr>
      </p:pic>
      <p:sp>
        <p:nvSpPr>
          <p:cNvPr id="110" name="Google Shape;110;p1"/>
          <p:cNvSpPr txBox="1"/>
          <p:nvPr>
            <p:ph type="ctrTitle"/>
          </p:nvPr>
        </p:nvSpPr>
        <p:spPr>
          <a:xfrm>
            <a:off x="609599" y="4572000"/>
            <a:ext cx="10965141" cy="895244"/>
          </a:xfrm>
          <a:prstGeom prst="rect">
            <a:avLst/>
          </a:prstGeom>
          <a:solidFill>
            <a:schemeClr val="dk2"/>
          </a:solid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entury Schoolbook"/>
              <a:buNone/>
            </a:pPr>
            <a:r>
              <a:rPr lang="en-US" sz="4000">
                <a:solidFill>
                  <a:schemeClr val="lt1"/>
                </a:solidFill>
              </a:rPr>
              <a:t>Group 12</a:t>
            </a:r>
            <a:r>
              <a:rPr lang="en-US" sz="4000">
                <a:solidFill>
                  <a:schemeClr val="lt1"/>
                </a:solidFill>
              </a:rPr>
              <a:t>: Settlers of Catan </a:t>
            </a:r>
            <a:endParaRPr sz="4000">
              <a:solidFill>
                <a:schemeClr val="lt1"/>
              </a:solidFill>
            </a:endParaRPr>
          </a:p>
        </p:txBody>
      </p:sp>
      <p:sp>
        <p:nvSpPr>
          <p:cNvPr id="111" name="Google Shape;111;p1"/>
          <p:cNvSpPr txBox="1"/>
          <p:nvPr>
            <p:ph idx="1" type="subTitle"/>
          </p:nvPr>
        </p:nvSpPr>
        <p:spPr>
          <a:xfrm>
            <a:off x="609598" y="5504576"/>
            <a:ext cx="10965142" cy="447491"/>
          </a:xfrm>
          <a:prstGeom prst="rect">
            <a:avLst/>
          </a:prstGeom>
          <a:solidFill>
            <a:srgbClr val="7F7F7F"/>
          </a:solid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rPr lang="en-US">
                <a:solidFill>
                  <a:schemeClr val="lt1"/>
                </a:solidFill>
              </a:rPr>
              <a:t>Barrett Arbour, Brandon Ye, Jimmy Lu, Cameron Beaulieu</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a5c6acb41a_0_88"/>
          <p:cNvSpPr txBox="1"/>
          <p:nvPr>
            <p:ph type="title"/>
          </p:nvPr>
        </p:nvSpPr>
        <p:spPr>
          <a:xfrm>
            <a:off x="767857" y="933450"/>
            <a:ext cx="3031800" cy="1722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 Board State</a:t>
            </a:r>
            <a:endParaRPr/>
          </a:p>
        </p:txBody>
      </p:sp>
      <p:sp>
        <p:nvSpPr>
          <p:cNvPr id="176" name="Google Shape;176;ga5c6acb41a_0_88"/>
          <p:cNvSpPr txBox="1"/>
          <p:nvPr>
            <p:ph idx="2" type="body"/>
          </p:nvPr>
        </p:nvSpPr>
        <p:spPr>
          <a:xfrm>
            <a:off x="767850" y="1758924"/>
            <a:ext cx="3031800" cy="4011900"/>
          </a:xfrm>
          <a:prstGeom prst="rect">
            <a:avLst/>
          </a:prstGeom>
        </p:spPr>
        <p:txBody>
          <a:bodyPr anchorCtr="0" anchor="t" bIns="45700" lIns="91425" spcFirstLastPara="1" rIns="91425" wrap="square" tIns="45700">
            <a:noAutofit/>
          </a:bodyPr>
          <a:lstStyle/>
          <a:p>
            <a:pPr indent="0" lvl="0" marL="0" rtl="0" algn="l">
              <a:spcBef>
                <a:spcPts val="320"/>
              </a:spcBef>
              <a:spcAft>
                <a:spcPts val="0"/>
              </a:spcAft>
              <a:buNone/>
            </a:pPr>
            <a:r>
              <a:rPr lang="en-US" sz="1500"/>
              <a:t>We can model the node graph depicted on the right as a series of implications as follows:</a:t>
            </a:r>
            <a:endParaRPr sz="1500"/>
          </a:p>
          <a:p>
            <a:pPr indent="0" lvl="0" marL="0" rtl="0" algn="l">
              <a:spcBef>
                <a:spcPts val="600"/>
              </a:spcBef>
              <a:spcAft>
                <a:spcPts val="0"/>
              </a:spcAft>
              <a:buNone/>
            </a:pPr>
            <a:r>
              <a:rPr lang="en-US" sz="1500">
                <a:solidFill>
                  <a:srgbClr val="FFFFFF"/>
                </a:solidFill>
              </a:rPr>
              <a:t>Sh_41</a:t>
            </a:r>
            <a:r>
              <a:rPr lang="en-US" sz="1500">
                <a:solidFill>
                  <a:srgbClr val="FFFFFF"/>
                </a:solidFill>
              </a:rPr>
              <a:t>→</a:t>
            </a:r>
            <a:r>
              <a:rPr lang="en-US" sz="1500">
                <a:solidFill>
                  <a:srgbClr val="FFFFFF"/>
                </a:solidFill>
              </a:rPr>
              <a:t>Wo_31</a:t>
            </a:r>
            <a:endParaRPr sz="1500">
              <a:solidFill>
                <a:srgbClr val="FFFFFF"/>
              </a:solidFill>
            </a:endParaRPr>
          </a:p>
          <a:p>
            <a:pPr indent="0" lvl="0" marL="0" rtl="0" algn="l">
              <a:spcBef>
                <a:spcPts val="600"/>
              </a:spcBef>
              <a:spcAft>
                <a:spcPts val="0"/>
              </a:spcAft>
              <a:buNone/>
            </a:pPr>
            <a:r>
              <a:rPr lang="en-US" sz="1500"/>
              <a:t>Wo_31</a:t>
            </a:r>
            <a:r>
              <a:rPr lang="en-US" sz="1500">
                <a:solidFill>
                  <a:srgbClr val="FFFFFF"/>
                </a:solidFill>
              </a:rPr>
              <a:t>→</a:t>
            </a:r>
            <a:r>
              <a:rPr lang="en-US" sz="1500"/>
              <a:t> Br_21</a:t>
            </a:r>
            <a:endParaRPr sz="1500"/>
          </a:p>
          <a:p>
            <a:pPr indent="0" lvl="0" marL="0" rtl="0" algn="l">
              <a:spcBef>
                <a:spcPts val="600"/>
              </a:spcBef>
              <a:spcAft>
                <a:spcPts val="0"/>
              </a:spcAft>
              <a:buNone/>
            </a:pPr>
            <a:r>
              <a:rPr lang="en-US" sz="1500"/>
              <a:t>Br_21 </a:t>
            </a:r>
            <a:r>
              <a:rPr lang="en-US" sz="1500">
                <a:solidFill>
                  <a:srgbClr val="FFFFFF"/>
                </a:solidFill>
              </a:rPr>
              <a:t>→</a:t>
            </a:r>
            <a:r>
              <a:rPr lang="en-US" sz="1500"/>
              <a:t> Wh_11</a:t>
            </a:r>
            <a:endParaRPr sz="1500"/>
          </a:p>
          <a:p>
            <a:pPr indent="0" lvl="0" marL="0" rtl="0" algn="l">
              <a:spcBef>
                <a:spcPts val="600"/>
              </a:spcBef>
              <a:spcAft>
                <a:spcPts val="0"/>
              </a:spcAft>
              <a:buNone/>
            </a:pPr>
            <a:r>
              <a:rPr lang="en-US" sz="1500"/>
              <a:t>Wo_32 </a:t>
            </a:r>
            <a:r>
              <a:rPr lang="en-US" sz="1500">
                <a:solidFill>
                  <a:srgbClr val="FFFFFF"/>
                </a:solidFill>
              </a:rPr>
              <a:t>→ </a:t>
            </a:r>
            <a:r>
              <a:rPr lang="en-US" sz="1500"/>
              <a:t>Sh_22</a:t>
            </a:r>
            <a:endParaRPr sz="1500"/>
          </a:p>
          <a:p>
            <a:pPr indent="0" lvl="0" marL="0" rtl="0" algn="l">
              <a:spcBef>
                <a:spcPts val="600"/>
              </a:spcBef>
              <a:spcAft>
                <a:spcPts val="0"/>
              </a:spcAft>
              <a:buNone/>
            </a:pPr>
            <a:r>
              <a:rPr lang="en-US" sz="1500"/>
              <a:t>Sh_22 </a:t>
            </a:r>
            <a:r>
              <a:rPr lang="en-US" sz="1500">
                <a:solidFill>
                  <a:srgbClr val="FFFFFF"/>
                </a:solidFill>
              </a:rPr>
              <a:t>→</a:t>
            </a:r>
            <a:r>
              <a:rPr lang="en-US" sz="1500"/>
              <a:t> Wh_11</a:t>
            </a:r>
            <a:endParaRPr sz="1500"/>
          </a:p>
          <a:p>
            <a:pPr indent="0" lvl="0" marL="0" rtl="0" algn="l">
              <a:spcBef>
                <a:spcPts val="600"/>
              </a:spcBef>
              <a:spcAft>
                <a:spcPts val="0"/>
              </a:spcAft>
              <a:buNone/>
            </a:pPr>
            <a:r>
              <a:rPr lang="en-US" sz="1500"/>
              <a:t>Given S = [Wh, Sh, Wo] and k = 2</a:t>
            </a:r>
            <a:endParaRPr sz="1500"/>
          </a:p>
          <a:p>
            <a:pPr indent="0" lvl="0" marL="0" rtl="0" algn="l">
              <a:spcBef>
                <a:spcPts val="600"/>
              </a:spcBef>
              <a:spcAft>
                <a:spcPts val="0"/>
              </a:spcAft>
              <a:buNone/>
            </a:pPr>
            <a:r>
              <a:rPr lang="en-US" sz="1500"/>
              <a:t>The winning condition W is true as the </a:t>
            </a:r>
            <a:r>
              <a:rPr lang="en-US" sz="1500"/>
              <a:t>following</a:t>
            </a:r>
            <a:r>
              <a:rPr lang="en-US" sz="1500"/>
              <a:t> branch in the tree satisfies the set S: </a:t>
            </a:r>
            <a:endParaRPr sz="1500"/>
          </a:p>
          <a:p>
            <a:pPr indent="0" lvl="0" marL="0" rtl="0" algn="l">
              <a:spcBef>
                <a:spcPts val="600"/>
              </a:spcBef>
              <a:spcAft>
                <a:spcPts val="0"/>
              </a:spcAft>
              <a:buNone/>
            </a:pPr>
            <a:r>
              <a:rPr lang="en-US" sz="1500">
                <a:solidFill>
                  <a:schemeClr val="accent1"/>
                </a:solidFill>
              </a:rPr>
              <a:t>[</a:t>
            </a:r>
            <a:r>
              <a:rPr lang="en-US" sz="1500">
                <a:solidFill>
                  <a:schemeClr val="accent1"/>
                </a:solidFill>
              </a:rPr>
              <a:t>Wh_11, </a:t>
            </a:r>
            <a:r>
              <a:rPr lang="en-US" sz="1500">
                <a:solidFill>
                  <a:schemeClr val="accent1"/>
                </a:solidFill>
              </a:rPr>
              <a:t>Sh_41, Wo_31] </a:t>
            </a:r>
            <a:endParaRPr sz="1500">
              <a:solidFill>
                <a:schemeClr val="accent1"/>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pic>
        <p:nvPicPr>
          <p:cNvPr id="177" name="Google Shape;177;ga5c6acb41a_0_88"/>
          <p:cNvPicPr preferRelativeResize="0"/>
          <p:nvPr/>
        </p:nvPicPr>
        <p:blipFill>
          <a:blip r:embed="rId3">
            <a:alphaModFix/>
          </a:blip>
          <a:stretch>
            <a:fillRect/>
          </a:stretch>
        </p:blipFill>
        <p:spPr>
          <a:xfrm>
            <a:off x="4318600" y="539875"/>
            <a:ext cx="7537400" cy="7537400"/>
          </a:xfrm>
          <a:prstGeom prst="rect">
            <a:avLst/>
          </a:prstGeom>
          <a:noFill/>
          <a:ln>
            <a:noFill/>
          </a:ln>
        </p:spPr>
      </p:pic>
      <p:sp>
        <p:nvSpPr>
          <p:cNvPr id="178" name="Google Shape;178;ga5c6acb41a_0_88"/>
          <p:cNvSpPr/>
          <p:nvPr/>
        </p:nvSpPr>
        <p:spPr>
          <a:xfrm>
            <a:off x="5837325" y="4835400"/>
            <a:ext cx="1459800" cy="1518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a5c6acb41a_0_88"/>
          <p:cNvSpPr/>
          <p:nvPr/>
        </p:nvSpPr>
        <p:spPr>
          <a:xfrm>
            <a:off x="4783175" y="3401575"/>
            <a:ext cx="1459800" cy="1518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a5c6acb41a_0_88"/>
          <p:cNvSpPr/>
          <p:nvPr/>
        </p:nvSpPr>
        <p:spPr>
          <a:xfrm>
            <a:off x="7357400" y="933450"/>
            <a:ext cx="1459800" cy="15186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9fac638696_0_0"/>
          <p:cNvSpPr txBox="1"/>
          <p:nvPr>
            <p:ph type="title"/>
          </p:nvPr>
        </p:nvSpPr>
        <p:spPr>
          <a:xfrm>
            <a:off x="581242" y="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JAPE PROOFS EXPLANATION</a:t>
            </a:r>
            <a:endParaRPr/>
          </a:p>
        </p:txBody>
      </p:sp>
      <p:sp>
        <p:nvSpPr>
          <p:cNvPr id="186" name="Google Shape;186;g9fac638696_0_0"/>
          <p:cNvSpPr txBox="1"/>
          <p:nvPr>
            <p:ph idx="1" type="body"/>
          </p:nvPr>
        </p:nvSpPr>
        <p:spPr>
          <a:xfrm>
            <a:off x="581250" y="2189051"/>
            <a:ext cx="11029500" cy="3891600"/>
          </a:xfrm>
          <a:prstGeom prst="rect">
            <a:avLst/>
          </a:prstGeom>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US" sz="1500">
                <a:solidFill>
                  <a:schemeClr val="dk1"/>
                </a:solidFill>
              </a:rPr>
              <a:t>Jape key mapped to original constraints: H represents Wh (Wheat), D represents Wo (Wood), S represents Sh (sheep), B represents Bi or the Winning Branch, all other predicates used such as N and P for some generic Node, and Br for Brick are the same. </a:t>
            </a:r>
            <a:endParaRPr sz="1500">
              <a:solidFill>
                <a:schemeClr val="dk1"/>
              </a:solidFill>
            </a:endParaRPr>
          </a:p>
          <a:p>
            <a:pPr indent="-323850" lvl="0" marL="457200" rtl="0" algn="l">
              <a:lnSpc>
                <a:spcPct val="115000"/>
              </a:lnSpc>
              <a:spcBef>
                <a:spcPts val="1200"/>
              </a:spcBef>
              <a:spcAft>
                <a:spcPts val="0"/>
              </a:spcAft>
              <a:buClr>
                <a:schemeClr val="dk1"/>
              </a:buClr>
              <a:buSzPts val="1500"/>
              <a:buFont typeface="Libre Franklin"/>
              <a:buAutoNum type="arabicPeriod"/>
            </a:pPr>
            <a:r>
              <a:rPr lang="en-US" sz="1500">
                <a:solidFill>
                  <a:schemeClr val="dk1"/>
                </a:solidFill>
              </a:rPr>
              <a:t>If some N does not imply another resource, then N does not have a connection to another node.  As N is defined in our propositions as some generic node it must contain one of the resources or Wh, Wo, S, or Br must be true. Thus the above can be modelled logically as follows:</a:t>
            </a:r>
            <a:endParaRPr sz="1500">
              <a:solidFill>
                <a:schemeClr val="dk1"/>
              </a:solidFill>
            </a:endParaRPr>
          </a:p>
          <a:p>
            <a:pPr indent="0" lvl="0" marL="914400" rtl="0" algn="l">
              <a:lnSpc>
                <a:spcPct val="115000"/>
              </a:lnSpc>
              <a:spcBef>
                <a:spcPts val="1200"/>
              </a:spcBef>
              <a:spcAft>
                <a:spcPts val="0"/>
              </a:spcAft>
              <a:buNone/>
            </a:pPr>
            <a:r>
              <a:rPr lang="en-US" sz="1500">
                <a:solidFill>
                  <a:schemeClr val="dk1"/>
                </a:solidFill>
              </a:rPr>
              <a:t>¬((H∨D∨S∨Br)→(H∨D∨S∨Br))⊢ (H∨D∨S∨Br)→¬(H∨D∨S∨Br) </a:t>
            </a:r>
            <a:endParaRPr sz="1500">
              <a:solidFill>
                <a:schemeClr val="dk1"/>
              </a:solidFill>
            </a:endParaRPr>
          </a:p>
          <a:p>
            <a:pPr indent="-323850" lvl="0" marL="457200" rtl="0" algn="l">
              <a:lnSpc>
                <a:spcPct val="115000"/>
              </a:lnSpc>
              <a:spcBef>
                <a:spcPts val="1200"/>
              </a:spcBef>
              <a:spcAft>
                <a:spcPts val="0"/>
              </a:spcAft>
              <a:buClr>
                <a:schemeClr val="dk1"/>
              </a:buClr>
              <a:buSzPts val="1500"/>
              <a:buFont typeface="Libre Franklin"/>
              <a:buAutoNum type="arabicPeriod"/>
            </a:pPr>
            <a:r>
              <a:rPr lang="en-US" sz="1500">
                <a:solidFill>
                  <a:schemeClr val="dk1"/>
                </a:solidFill>
              </a:rPr>
              <a:t>In a similar vein as the first proof, if a node N implies another node P, then P cannot imply none of the resources. Again, N and P can both be defined as (H∨D∨S∨Br) per our propositions, thus the following can be modelled as follows:</a:t>
            </a:r>
            <a:endParaRPr sz="1500">
              <a:solidFill>
                <a:schemeClr val="dk1"/>
              </a:solidFill>
            </a:endParaRPr>
          </a:p>
          <a:p>
            <a:pPr indent="0" lvl="0" marL="914400" rtl="0" algn="l">
              <a:lnSpc>
                <a:spcPct val="115000"/>
              </a:lnSpc>
              <a:spcBef>
                <a:spcPts val="1200"/>
              </a:spcBef>
              <a:spcAft>
                <a:spcPts val="0"/>
              </a:spcAft>
              <a:buNone/>
            </a:pPr>
            <a:r>
              <a:rPr lang="en-US" sz="1500">
                <a:solidFill>
                  <a:schemeClr val="dk1"/>
                </a:solidFill>
              </a:rPr>
              <a:t>(H∨D∨S∨Br)→(H∨D∨S∨Br) ⊢ (H∨D∨S∨Br)→¬(¬H∧¬D∧¬S∧¬Br)</a:t>
            </a:r>
            <a:endParaRPr sz="1500">
              <a:solidFill>
                <a:schemeClr val="dk1"/>
              </a:solidFill>
            </a:endParaRPr>
          </a:p>
          <a:p>
            <a:pPr indent="-323850" lvl="0" marL="457200" rtl="0" algn="l">
              <a:lnSpc>
                <a:spcPct val="115000"/>
              </a:lnSpc>
              <a:spcBef>
                <a:spcPts val="1200"/>
              </a:spcBef>
              <a:spcAft>
                <a:spcPts val="0"/>
              </a:spcAft>
              <a:buClr>
                <a:schemeClr val="dk1"/>
              </a:buClr>
              <a:buSzPts val="1500"/>
              <a:buFont typeface="Libre Franklin"/>
              <a:buAutoNum type="arabicPeriod"/>
            </a:pPr>
            <a:r>
              <a:rPr lang="en-US" sz="1500">
                <a:solidFill>
                  <a:schemeClr val="dk1"/>
                </a:solidFill>
              </a:rPr>
              <a:t>If a winning branch B has been found and the winning branch implies the Wheat and Wood resources, </a:t>
            </a:r>
            <a:r>
              <a:rPr lang="en-US" sz="1500">
                <a:solidFill>
                  <a:schemeClr val="dk1"/>
                </a:solidFill>
              </a:rPr>
              <a:t>for</a:t>
            </a:r>
            <a:r>
              <a:rPr lang="en-US" sz="1500">
                <a:solidFill>
                  <a:schemeClr val="dk1"/>
                </a:solidFill>
              </a:rPr>
              <a:t> example, then in the tree structure the Wheat node must imply the Wood node (or vice versa). Resources can be changed based on appropriate winning conditions for a game:</a:t>
            </a:r>
            <a:endParaRPr sz="1500">
              <a:solidFill>
                <a:schemeClr val="dk1"/>
              </a:solidFill>
            </a:endParaRPr>
          </a:p>
          <a:p>
            <a:pPr indent="457200" lvl="0" marL="457200" rtl="0" algn="l">
              <a:lnSpc>
                <a:spcPct val="115000"/>
              </a:lnSpc>
              <a:spcBef>
                <a:spcPts val="1200"/>
              </a:spcBef>
              <a:spcAft>
                <a:spcPts val="0"/>
              </a:spcAft>
              <a:buNone/>
            </a:pPr>
            <a:r>
              <a:rPr lang="en-US" sz="1500">
                <a:solidFill>
                  <a:schemeClr val="dk1"/>
                </a:solidFill>
              </a:rPr>
              <a:t>B, B→H∧D ⊢ H→D</a:t>
            </a:r>
            <a:endParaRPr sz="1500">
              <a:solidFill>
                <a:schemeClr val="dk1"/>
              </a:solidFill>
            </a:endParaRPr>
          </a:p>
          <a:p>
            <a:pPr indent="0" lvl="0" marL="91440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F3F3F"/>
              </a:buClr>
              <a:buSzPts val="2600"/>
              <a:buFont typeface="Century Schoolbook"/>
              <a:buNone/>
            </a:pPr>
            <a:r>
              <a:rPr lang="en-US"/>
              <a:t>MODEL EXPLORATION - Initial Version</a:t>
            </a:r>
            <a:endParaRPr/>
          </a:p>
        </p:txBody>
      </p:sp>
      <p:sp>
        <p:nvSpPr>
          <p:cNvPr id="192" name="Google Shape;192;p5"/>
          <p:cNvSpPr txBox="1"/>
          <p:nvPr>
            <p:ph idx="1" type="body"/>
          </p:nvPr>
        </p:nvSpPr>
        <p:spPr>
          <a:xfrm>
            <a:off x="437750" y="2059800"/>
            <a:ext cx="7531500" cy="4487100"/>
          </a:xfrm>
          <a:prstGeom prst="rect">
            <a:avLst/>
          </a:prstGeom>
          <a:noFill/>
          <a:ln>
            <a:noFill/>
          </a:ln>
        </p:spPr>
        <p:txBody>
          <a:bodyPr anchorCtr="0" anchor="t" bIns="45700" lIns="91425" spcFirstLastPara="1" rIns="91425" wrap="square" tIns="45700">
            <a:noAutofit/>
          </a:bodyPr>
          <a:lstStyle/>
          <a:p>
            <a:pPr indent="-286950" lvl="0" marL="306000" rtl="0" algn="l">
              <a:lnSpc>
                <a:spcPct val="110000"/>
              </a:lnSpc>
              <a:spcBef>
                <a:spcPts val="940"/>
              </a:spcBef>
              <a:spcAft>
                <a:spcPts val="0"/>
              </a:spcAft>
              <a:buClr>
                <a:schemeClr val="accent2"/>
              </a:buClr>
              <a:buSzPts val="1264"/>
              <a:buChar char="◼"/>
            </a:pPr>
            <a:r>
              <a:rPr lang="en-US" sz="1400"/>
              <a:t>To start we assumed that the starting board condition would be given in the for</a:t>
            </a:r>
            <a:r>
              <a:rPr lang="en-US" sz="1400">
                <a:solidFill>
                  <a:srgbClr val="434343"/>
                </a:solidFill>
              </a:rPr>
              <a:t>m of [(W_11 </a:t>
            </a:r>
            <a:r>
              <a:rPr lang="en-US" sz="1600"/>
              <a:t>&gt;&gt;</a:t>
            </a:r>
            <a:r>
              <a:rPr lang="en-US" sz="1400">
                <a:solidFill>
                  <a:srgbClr val="434343"/>
                </a:solidFill>
              </a:rPr>
              <a:t> (Wh_21 || Sh_22)), (Wh_21 </a:t>
            </a:r>
            <a:r>
              <a:rPr lang="en-US" sz="1600"/>
              <a:t>&gt;&gt;</a:t>
            </a:r>
            <a:r>
              <a:rPr lang="en-US" sz="1400">
                <a:solidFill>
                  <a:srgbClr val="434343"/>
                </a:solidFill>
              </a:rPr>
              <a:t> Br_31)] </a:t>
            </a:r>
            <a:endParaRPr sz="1400">
              <a:solidFill>
                <a:srgbClr val="434343"/>
              </a:solidFill>
            </a:endParaRPr>
          </a:p>
          <a:p>
            <a:pPr indent="-292792" lvl="0" marL="306000" rtl="0" algn="l">
              <a:lnSpc>
                <a:spcPct val="110000"/>
              </a:lnSpc>
              <a:spcBef>
                <a:spcPts val="940"/>
              </a:spcBef>
              <a:spcAft>
                <a:spcPts val="0"/>
              </a:spcAft>
              <a:buClr>
                <a:schemeClr val="accent2"/>
              </a:buClr>
              <a:buSzPts val="1356"/>
              <a:buChar char="◼"/>
            </a:pPr>
            <a:r>
              <a:rPr lang="en-US" sz="1400">
                <a:solidFill>
                  <a:srgbClr val="434343"/>
                </a:solidFill>
              </a:rPr>
              <a:t>The given board condition was broken down into a dictionary containing variables for each node where the key is the variable name “W_11” and the value paired is the variable of matching the key ‘Var(“W_11”)’</a:t>
            </a:r>
            <a:endParaRPr sz="1400">
              <a:solidFill>
                <a:srgbClr val="434343"/>
              </a:solidFill>
            </a:endParaRPr>
          </a:p>
          <a:p>
            <a:pPr indent="-292792" lvl="0" marL="306000" rtl="0" algn="l">
              <a:lnSpc>
                <a:spcPct val="110000"/>
              </a:lnSpc>
              <a:spcBef>
                <a:spcPts val="940"/>
              </a:spcBef>
              <a:spcAft>
                <a:spcPts val="0"/>
              </a:spcAft>
              <a:buClr>
                <a:schemeClr val="accent2"/>
              </a:buClr>
              <a:buSzPts val="1356"/>
              <a:buChar char="◼"/>
            </a:pPr>
            <a:r>
              <a:rPr lang="en-US" sz="1400">
                <a:solidFill>
                  <a:srgbClr val="434343"/>
                </a:solidFill>
              </a:rPr>
              <a:t>The given board condition was broken down into constraints of implications for each section of the list ie. “W_11 </a:t>
            </a:r>
            <a:r>
              <a:rPr lang="en-US" sz="1600"/>
              <a:t>&gt;&gt;</a:t>
            </a:r>
            <a:r>
              <a:rPr lang="en-US" sz="1400">
                <a:solidFill>
                  <a:srgbClr val="434343"/>
                </a:solidFill>
              </a:rPr>
              <a:t> (Wh_21 || Sh_22)”</a:t>
            </a:r>
            <a:endParaRPr sz="1400">
              <a:solidFill>
                <a:srgbClr val="434343"/>
              </a:solidFill>
            </a:endParaRPr>
          </a:p>
          <a:p>
            <a:pPr indent="-292792" lvl="0" marL="306000" rtl="0" algn="l">
              <a:lnSpc>
                <a:spcPct val="110000"/>
              </a:lnSpc>
              <a:spcBef>
                <a:spcPts val="940"/>
              </a:spcBef>
              <a:spcAft>
                <a:spcPts val="0"/>
              </a:spcAft>
              <a:buClr>
                <a:schemeClr val="accent2"/>
              </a:buClr>
              <a:buSzPts val="1356"/>
              <a:buChar char="◼"/>
            </a:pPr>
            <a:r>
              <a:rPr lang="en-US" sz="1400">
                <a:solidFill>
                  <a:srgbClr val="434343"/>
                </a:solidFill>
              </a:rPr>
              <a:t>Current thoughts is to create a function which creates a branch variables where each branch variable is a list of which nodes are within the branch </a:t>
            </a:r>
            <a:endParaRPr sz="1400">
              <a:solidFill>
                <a:srgbClr val="434343"/>
              </a:solidFill>
            </a:endParaRPr>
          </a:p>
          <a:p>
            <a:pPr indent="-292792" lvl="0" marL="306000" rtl="0" algn="l">
              <a:lnSpc>
                <a:spcPct val="110000"/>
              </a:lnSpc>
              <a:spcBef>
                <a:spcPts val="940"/>
              </a:spcBef>
              <a:spcAft>
                <a:spcPts val="0"/>
              </a:spcAft>
              <a:buClr>
                <a:schemeClr val="accent2"/>
              </a:buClr>
              <a:buSzPts val="1356"/>
              <a:buChar char="◼"/>
            </a:pPr>
            <a:r>
              <a:rPr lang="en-US" sz="1400">
                <a:solidFill>
                  <a:srgbClr val="434343"/>
                </a:solidFill>
              </a:rPr>
              <a:t>To implement k we intend to remove all variables with a r value greater than k since that node will not be able to be reached in k moves</a:t>
            </a:r>
            <a:endParaRPr sz="1400">
              <a:solidFill>
                <a:srgbClr val="434343"/>
              </a:solidFill>
            </a:endParaRPr>
          </a:p>
        </p:txBody>
      </p:sp>
      <p:pic>
        <p:nvPicPr>
          <p:cNvPr id="193" name="Google Shape;193;p5"/>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a7c1169785_5_0"/>
          <p:cNvSpPr txBox="1"/>
          <p:nvPr>
            <p:ph type="title"/>
          </p:nvPr>
        </p:nvSpPr>
        <p:spPr>
          <a:xfrm>
            <a:off x="581242" y="158581"/>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2600"/>
              <a:buFont typeface="Century Schoolbook"/>
              <a:buNone/>
            </a:pPr>
            <a:r>
              <a:rPr lang="en-US"/>
              <a:t>MODEL EXPLORATION - Explanation</a:t>
            </a:r>
            <a:endParaRPr/>
          </a:p>
        </p:txBody>
      </p:sp>
      <p:sp>
        <p:nvSpPr>
          <p:cNvPr id="199" name="Google Shape;199;ga7c1169785_5_0"/>
          <p:cNvSpPr txBox="1"/>
          <p:nvPr>
            <p:ph idx="1" type="body"/>
          </p:nvPr>
        </p:nvSpPr>
        <p:spPr>
          <a:xfrm>
            <a:off x="581242" y="2163689"/>
            <a:ext cx="11029500" cy="3634500"/>
          </a:xfrm>
          <a:prstGeom prst="rect">
            <a:avLst/>
          </a:prstGeom>
        </p:spPr>
        <p:txBody>
          <a:bodyPr anchorCtr="0" anchor="ctr" bIns="45700" lIns="91425" spcFirstLastPara="1" rIns="91425" wrap="square" tIns="45700">
            <a:noAutofit/>
          </a:bodyPr>
          <a:lstStyle/>
          <a:p>
            <a:pPr indent="-327406" lvl="0" marL="457200" rtl="0" algn="l">
              <a:spcBef>
                <a:spcPts val="360"/>
              </a:spcBef>
              <a:spcAft>
                <a:spcPts val="0"/>
              </a:spcAft>
              <a:buClr>
                <a:schemeClr val="accent2"/>
              </a:buClr>
              <a:buSzPts val="1556"/>
              <a:buChar char="◼"/>
            </a:pPr>
            <a:r>
              <a:rPr lang="en-US" sz="1600"/>
              <a:t>How To Set Up The Board</a:t>
            </a:r>
            <a:endParaRPr sz="1600"/>
          </a:p>
          <a:p>
            <a:pPr indent="-333756" lvl="1" marL="914400" rtl="0" algn="l">
              <a:spcBef>
                <a:spcPts val="0"/>
              </a:spcBef>
              <a:spcAft>
                <a:spcPts val="0"/>
              </a:spcAft>
              <a:buClr>
                <a:schemeClr val="accent2"/>
              </a:buClr>
              <a:buSzPts val="1656"/>
              <a:buChar char="◼"/>
            </a:pPr>
            <a:r>
              <a:rPr lang="en-US"/>
              <a:t>Originally we attempted to turn the idea of the board/tree into a set of constraints in which the parent constraint implied one of the child nodes (ie. Parent </a:t>
            </a:r>
            <a:r>
              <a:rPr lang="en-US" sz="1600"/>
              <a:t>→</a:t>
            </a:r>
            <a:r>
              <a:rPr lang="en-US"/>
              <a:t> (Child or Child or Child….)</a:t>
            </a:r>
            <a:endParaRPr/>
          </a:p>
          <a:p>
            <a:pPr indent="-333756" lvl="1" marL="914400" rtl="0" algn="l">
              <a:spcBef>
                <a:spcPts val="0"/>
              </a:spcBef>
              <a:spcAft>
                <a:spcPts val="0"/>
              </a:spcAft>
              <a:buClr>
                <a:schemeClr val="accent2"/>
              </a:buClr>
              <a:buSzPts val="1656"/>
              <a:buChar char="◼"/>
            </a:pPr>
            <a:r>
              <a:rPr lang="en-US"/>
              <a:t>The issue with this became the idea of only one Child being True and the others being False</a:t>
            </a:r>
            <a:endParaRPr/>
          </a:p>
          <a:p>
            <a:pPr indent="-333756" lvl="1" marL="914400" rtl="0" algn="l">
              <a:spcBef>
                <a:spcPts val="0"/>
              </a:spcBef>
              <a:spcAft>
                <a:spcPts val="0"/>
              </a:spcAft>
              <a:buClr>
                <a:schemeClr val="accent2"/>
              </a:buClr>
              <a:buSzPts val="1656"/>
              <a:buChar char="◼"/>
            </a:pPr>
            <a:r>
              <a:rPr lang="en-US"/>
              <a:t>To combat this, we reversed the way we thought about the implications, now having a Child </a:t>
            </a:r>
            <a:r>
              <a:rPr lang="en-US"/>
              <a:t>imply</a:t>
            </a:r>
            <a:r>
              <a:rPr lang="en-US"/>
              <a:t> a Parent, since for a Child to be true, the parent must be true. This would look like (Child </a:t>
            </a:r>
            <a:r>
              <a:rPr lang="en-US" sz="1600"/>
              <a:t>→</a:t>
            </a:r>
            <a:r>
              <a:rPr lang="en-US"/>
              <a:t> Parent) and would go from the leaves up until the root</a:t>
            </a:r>
            <a:endParaRPr/>
          </a:p>
          <a:p>
            <a:pPr indent="-327406" lvl="0" marL="457200" rtl="0" algn="l">
              <a:spcBef>
                <a:spcPts val="0"/>
              </a:spcBef>
              <a:spcAft>
                <a:spcPts val="0"/>
              </a:spcAft>
              <a:buClr>
                <a:schemeClr val="accent2"/>
              </a:buClr>
              <a:buSzPts val="1556"/>
              <a:buChar char="◼"/>
            </a:pPr>
            <a:r>
              <a:rPr lang="en-US" sz="1600"/>
              <a:t>How To Restrict “Choosing” Multiple Branches </a:t>
            </a:r>
            <a:endParaRPr sz="1600"/>
          </a:p>
          <a:p>
            <a:pPr indent="-333756" lvl="1" marL="914400" rtl="0" algn="l">
              <a:spcBef>
                <a:spcPts val="0"/>
              </a:spcBef>
              <a:spcAft>
                <a:spcPts val="0"/>
              </a:spcAft>
              <a:buClr>
                <a:schemeClr val="accent2"/>
              </a:buClr>
              <a:buSzPts val="1656"/>
              <a:buChar char="◼"/>
            </a:pPr>
            <a:r>
              <a:rPr lang="en-US"/>
              <a:t>We had set up the implications, thus giving us a board state in the form of our implications, however, the SAT solver could still set multiple leaf nodes to True, thus making the whole tree True</a:t>
            </a:r>
            <a:endParaRPr/>
          </a:p>
          <a:p>
            <a:pPr indent="-333756" lvl="1" marL="914400" rtl="0" algn="l">
              <a:spcBef>
                <a:spcPts val="0"/>
              </a:spcBef>
              <a:spcAft>
                <a:spcPts val="0"/>
              </a:spcAft>
              <a:buClr>
                <a:schemeClr val="accent2"/>
              </a:buClr>
              <a:buSzPts val="1656"/>
              <a:buChar char="◼"/>
            </a:pPr>
            <a:r>
              <a:rPr lang="en-US"/>
              <a:t>To solve this, we created constraints in which one leaf node would imply the rest of the leaf nodes were false</a:t>
            </a:r>
            <a:endParaRPr/>
          </a:p>
          <a:p>
            <a:pPr indent="-333756" lvl="1" marL="914400" rtl="0" algn="l">
              <a:spcBef>
                <a:spcPts val="0"/>
              </a:spcBef>
              <a:spcAft>
                <a:spcPts val="0"/>
              </a:spcAft>
              <a:buClr>
                <a:schemeClr val="accent2"/>
              </a:buClr>
              <a:buSzPts val="1656"/>
              <a:buChar char="◼"/>
            </a:pPr>
            <a:r>
              <a:rPr lang="en-US"/>
              <a:t>In implementing this, we had to create another version of the board in the form of a binary search tree as to identify the leaf nodes</a:t>
            </a:r>
            <a:endParaRPr/>
          </a:p>
          <a:p>
            <a:pPr indent="-327406" lvl="0" marL="457200" rtl="0" algn="l">
              <a:spcBef>
                <a:spcPts val="0"/>
              </a:spcBef>
              <a:spcAft>
                <a:spcPts val="0"/>
              </a:spcAft>
              <a:buClr>
                <a:schemeClr val="accent2"/>
              </a:buClr>
              <a:buSzPts val="1556"/>
              <a:buChar char="◼"/>
            </a:pPr>
            <a:r>
              <a:rPr lang="en-US" sz="1600"/>
              <a:t>How To Restrict “Choosing” Inner Nodes</a:t>
            </a:r>
            <a:endParaRPr sz="1600"/>
          </a:p>
          <a:p>
            <a:pPr indent="-333756" lvl="1" marL="914400" rtl="0" algn="l">
              <a:spcBef>
                <a:spcPts val="0"/>
              </a:spcBef>
              <a:spcAft>
                <a:spcPts val="0"/>
              </a:spcAft>
              <a:buClr>
                <a:schemeClr val="accent2"/>
              </a:buClr>
              <a:buSzPts val="1656"/>
              <a:buChar char="◼"/>
            </a:pPr>
            <a:r>
              <a:rPr lang="en-US"/>
              <a:t>With our implications and the solver properly selecting only one leaf, we had thought we had solved it, however, we had not realized that the solver could set a Inner node to true even though a corresponding leaf node was False. </a:t>
            </a:r>
            <a:endParaRPr/>
          </a:p>
          <a:p>
            <a:pPr indent="-333756" lvl="1" marL="914400" rtl="0" algn="l">
              <a:spcBef>
                <a:spcPts val="0"/>
              </a:spcBef>
              <a:spcAft>
                <a:spcPts val="0"/>
              </a:spcAft>
              <a:buClr>
                <a:schemeClr val="accent2"/>
              </a:buClr>
              <a:buSzPts val="1656"/>
              <a:buChar char="◼"/>
            </a:pPr>
            <a:r>
              <a:rPr lang="en-US"/>
              <a:t>This was because there was no constraint specifying that only one node per row could be true</a:t>
            </a:r>
            <a:endParaRPr/>
          </a:p>
          <a:p>
            <a:pPr indent="-333756" lvl="1" marL="914400" rtl="0" algn="l">
              <a:spcBef>
                <a:spcPts val="0"/>
              </a:spcBef>
              <a:spcAft>
                <a:spcPts val="0"/>
              </a:spcAft>
              <a:buClr>
                <a:schemeClr val="accent2"/>
              </a:buClr>
              <a:buSzPts val="1656"/>
              <a:buChar char="◼"/>
            </a:pPr>
            <a:r>
              <a:rPr lang="en-US"/>
              <a:t>As such, to fix this we created constraint on each row in which a node, N, implied all other nodes, T</a:t>
            </a:r>
            <a:r>
              <a:rPr baseline="-25000" lang="en-US"/>
              <a:t>n</a:t>
            </a:r>
            <a:r>
              <a:rPr lang="en-US"/>
              <a:t>, were False</a:t>
            </a:r>
            <a:endParaRPr/>
          </a:p>
          <a:p>
            <a:pPr indent="-333756" lvl="2" marL="1371600" rtl="0" algn="l">
              <a:spcBef>
                <a:spcPts val="0"/>
              </a:spcBef>
              <a:spcAft>
                <a:spcPts val="0"/>
              </a:spcAft>
              <a:buSzPts val="1656"/>
              <a:buChar char="◼"/>
            </a:pPr>
            <a:r>
              <a:rPr lang="en-US"/>
              <a:t>N </a:t>
            </a:r>
            <a:r>
              <a:rPr lang="en-US" sz="1600"/>
              <a:t>→</a:t>
            </a:r>
            <a:r>
              <a:rPr lang="en-US"/>
              <a:t> (</a:t>
            </a:r>
            <a:r>
              <a:rPr lang="en-US" sz="1500">
                <a:solidFill>
                  <a:schemeClr val="dk1"/>
                </a:solidFill>
              </a:rPr>
              <a:t>¬</a:t>
            </a:r>
            <a:r>
              <a:rPr lang="en-US"/>
              <a:t>T</a:t>
            </a:r>
            <a:r>
              <a:rPr baseline="-25000" lang="en-US"/>
              <a:t>1</a:t>
            </a:r>
            <a:r>
              <a:rPr lang="en-US"/>
              <a:t> </a:t>
            </a:r>
            <a:r>
              <a:rPr lang="en-US" sz="1700"/>
              <a:t>∧ </a:t>
            </a:r>
            <a:r>
              <a:rPr lang="en-US"/>
              <a:t> </a:t>
            </a:r>
            <a:r>
              <a:rPr lang="en-US" sz="1500">
                <a:solidFill>
                  <a:schemeClr val="dk1"/>
                </a:solidFill>
              </a:rPr>
              <a:t>¬</a:t>
            </a:r>
            <a:r>
              <a:rPr lang="en-US"/>
              <a:t>T</a:t>
            </a:r>
            <a:r>
              <a:rPr baseline="-25000" lang="en-US"/>
              <a:t>2</a:t>
            </a:r>
            <a:r>
              <a:rPr lang="en-US"/>
              <a:t> </a:t>
            </a:r>
            <a:r>
              <a:rPr lang="en-US" sz="1700"/>
              <a:t>∧ </a:t>
            </a:r>
            <a:r>
              <a:rPr lang="en-US"/>
              <a:t> … </a:t>
            </a:r>
            <a:r>
              <a:rPr lang="en-US" sz="1700"/>
              <a:t>∧ </a:t>
            </a:r>
            <a:r>
              <a:rPr lang="en-US"/>
              <a:t> </a:t>
            </a:r>
            <a:r>
              <a:rPr lang="en-US" sz="1500">
                <a:solidFill>
                  <a:schemeClr val="dk1"/>
                </a:solidFill>
              </a:rPr>
              <a:t>¬</a:t>
            </a:r>
            <a:r>
              <a:rPr lang="en-US"/>
              <a:t>T</a:t>
            </a:r>
            <a:r>
              <a:rPr baseline="-25000" lang="en-US"/>
              <a:t>n</a:t>
            </a: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7c1169785_5_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MODEL EXPLORATION - Results</a:t>
            </a:r>
            <a:endParaRPr/>
          </a:p>
        </p:txBody>
      </p:sp>
      <p:sp>
        <p:nvSpPr>
          <p:cNvPr id="205" name="Google Shape;205;ga7c1169785_5_5"/>
          <p:cNvSpPr txBox="1"/>
          <p:nvPr>
            <p:ph idx="1" type="body"/>
          </p:nvPr>
        </p:nvSpPr>
        <p:spPr>
          <a:xfrm>
            <a:off x="581192" y="2392414"/>
            <a:ext cx="11029500" cy="3634500"/>
          </a:xfrm>
          <a:prstGeom prst="rect">
            <a:avLst/>
          </a:prstGeom>
        </p:spPr>
        <p:txBody>
          <a:bodyPr anchorCtr="0" anchor="ctr" bIns="45700" lIns="91425" spcFirstLastPara="1" rIns="91425" wrap="square" tIns="45700">
            <a:noAutofit/>
          </a:bodyPr>
          <a:lstStyle/>
          <a:p>
            <a:pPr indent="-327406" lvl="0" marL="457200" rtl="0" algn="l">
              <a:spcBef>
                <a:spcPts val="360"/>
              </a:spcBef>
              <a:spcAft>
                <a:spcPts val="0"/>
              </a:spcAft>
              <a:buClr>
                <a:schemeClr val="accent2"/>
              </a:buClr>
              <a:buSzPts val="1556"/>
              <a:buChar char="◼"/>
            </a:pPr>
            <a:r>
              <a:rPr lang="en-US" sz="1600"/>
              <a:t>We began by taking the initial board configuration and parsing it into individual variables which were stored in a dictionary</a:t>
            </a:r>
            <a:endParaRPr sz="1600"/>
          </a:p>
          <a:p>
            <a:pPr indent="-327406" lvl="0" marL="457200" rtl="0" algn="l">
              <a:spcBef>
                <a:spcPts val="0"/>
              </a:spcBef>
              <a:spcAft>
                <a:spcPts val="0"/>
              </a:spcAft>
              <a:buClr>
                <a:schemeClr val="accent2"/>
              </a:buClr>
              <a:buSzPts val="1556"/>
              <a:buChar char="◼"/>
            </a:pPr>
            <a:r>
              <a:rPr lang="en-US" sz="1600"/>
              <a:t>Using this dictionary of variables and initial board configuration, we created implications in which every child node implied its corresponding parent node</a:t>
            </a:r>
            <a:endParaRPr sz="1600"/>
          </a:p>
          <a:p>
            <a:pPr indent="-327406" lvl="0" marL="457200" rtl="0" algn="l">
              <a:spcBef>
                <a:spcPts val="0"/>
              </a:spcBef>
              <a:spcAft>
                <a:spcPts val="0"/>
              </a:spcAft>
              <a:buClr>
                <a:schemeClr val="accent2"/>
              </a:buClr>
              <a:buSzPts val="1556"/>
              <a:buChar char="◼"/>
            </a:pPr>
            <a:r>
              <a:rPr lang="en-US" sz="1600"/>
              <a:t>A constraint was added in which the winning condition, W, implied that all variables representing having found a variable of the corresponding type (Wh, Wo, Br, Sh) were true</a:t>
            </a:r>
            <a:endParaRPr sz="1600"/>
          </a:p>
          <a:p>
            <a:pPr indent="-327406" lvl="1" marL="914400" rtl="0" algn="l">
              <a:spcBef>
                <a:spcPts val="0"/>
              </a:spcBef>
              <a:spcAft>
                <a:spcPts val="0"/>
              </a:spcAft>
              <a:buClr>
                <a:schemeClr val="accent2"/>
              </a:buClr>
              <a:buSzPts val="1556"/>
              <a:buChar char="◼"/>
            </a:pPr>
            <a:r>
              <a:rPr lang="en-US" sz="1300"/>
              <a:t>A </a:t>
            </a:r>
            <a:r>
              <a:rPr lang="en-US" sz="1300"/>
              <a:t>constraint</a:t>
            </a:r>
            <a:r>
              <a:rPr lang="en-US" sz="1300"/>
              <a:t> was added which made W always true, thus implying that Wh, Wo, Br, and Sh were always true</a:t>
            </a:r>
            <a:endParaRPr sz="1300"/>
          </a:p>
          <a:p>
            <a:pPr indent="-333756" lvl="0" marL="457200" rtl="0" algn="l">
              <a:spcBef>
                <a:spcPts val="0"/>
              </a:spcBef>
              <a:spcAft>
                <a:spcPts val="0"/>
              </a:spcAft>
              <a:buClr>
                <a:schemeClr val="accent2"/>
              </a:buClr>
              <a:buSzPts val="1656"/>
              <a:buChar char="◼"/>
            </a:pPr>
            <a:r>
              <a:rPr lang="en-US" sz="1600"/>
              <a:t>Constraints were created so that every node would </a:t>
            </a:r>
            <a:r>
              <a:rPr lang="en-US" sz="1600"/>
              <a:t>imply</a:t>
            </a:r>
            <a:r>
              <a:rPr lang="en-US" sz="1600"/>
              <a:t> that the overall node of the same type (ie. Wh</a:t>
            </a:r>
            <a:r>
              <a:rPr baseline="-25000" lang="en-US" sz="1600"/>
              <a:t>11 </a:t>
            </a:r>
            <a:r>
              <a:rPr lang="en-US" sz="1500"/>
              <a:t>→</a:t>
            </a:r>
            <a:r>
              <a:rPr lang="en-US" sz="1600"/>
              <a:t> Wh)</a:t>
            </a:r>
            <a:endParaRPr sz="1600"/>
          </a:p>
          <a:p>
            <a:pPr indent="-327406" lvl="0" marL="457200" rtl="0" algn="l">
              <a:spcBef>
                <a:spcPts val="0"/>
              </a:spcBef>
              <a:spcAft>
                <a:spcPts val="0"/>
              </a:spcAft>
              <a:buClr>
                <a:schemeClr val="accent2"/>
              </a:buClr>
              <a:buSzPts val="1556"/>
              <a:buChar char="◼"/>
            </a:pPr>
            <a:r>
              <a:rPr lang="en-US" sz="1600"/>
              <a:t>We created a binary search tree using the given board constraint, used this to identify the leaf nodes in our board, and then created constraints in which having one leaf node be true implied all other leaf nodes were false</a:t>
            </a:r>
            <a:endParaRPr sz="1600"/>
          </a:p>
          <a:p>
            <a:pPr indent="-327406" lvl="0" marL="457200" rtl="0" algn="l">
              <a:spcBef>
                <a:spcPts val="0"/>
              </a:spcBef>
              <a:spcAft>
                <a:spcPts val="0"/>
              </a:spcAft>
              <a:buClr>
                <a:schemeClr val="accent2"/>
              </a:buClr>
              <a:buSzPts val="1556"/>
              <a:buChar char="◼"/>
            </a:pPr>
            <a:r>
              <a:rPr lang="en-US" sz="1600"/>
              <a:t>Based on S, the nodes that we needed to “find”, we added constraints that set the ones we did not need to “find” to be true as to make sure they would not be a factor in finding a satisfiable model</a:t>
            </a:r>
            <a:endParaRPr sz="1600"/>
          </a:p>
          <a:p>
            <a:pPr indent="-327406" lvl="0" marL="457200" rtl="0" algn="l">
              <a:spcBef>
                <a:spcPts val="0"/>
              </a:spcBef>
              <a:spcAft>
                <a:spcPts val="0"/>
              </a:spcAft>
              <a:buClr>
                <a:schemeClr val="accent2"/>
              </a:buClr>
              <a:buSzPts val="1556"/>
              <a:buChar char="◼"/>
            </a:pPr>
            <a:r>
              <a:rPr lang="en-US" sz="1600"/>
              <a:t>Finally, we found what variables shared a common row using r and created constraints in which every variable in row r would imply all other variables in row r were false</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7c1169785_3_0"/>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FIRST-ORDER EXTENSION</a:t>
            </a:r>
            <a:endParaRPr/>
          </a:p>
        </p:txBody>
      </p:sp>
      <p:sp>
        <p:nvSpPr>
          <p:cNvPr id="211" name="Google Shape;211;ga7c1169785_3_0"/>
          <p:cNvSpPr txBox="1"/>
          <p:nvPr>
            <p:ph idx="1" type="body"/>
          </p:nvPr>
        </p:nvSpPr>
        <p:spPr>
          <a:xfrm>
            <a:off x="581192" y="2340864"/>
            <a:ext cx="11029500" cy="363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Up until now, we have mostly been dealing with propositional logic to build a model for our problem scenario in Settlers of Catan. We can extend our model to include predicate logic and introduce a variety of new tools that could be used to reflect the problem setting in a different way.</a:t>
            </a:r>
            <a:endParaRPr/>
          </a:p>
          <a:p>
            <a:pPr indent="0" lvl="0" marL="0" rtl="0" algn="l">
              <a:spcBef>
                <a:spcPts val="600"/>
              </a:spcBef>
              <a:spcAft>
                <a:spcPts val="600"/>
              </a:spcAft>
              <a:buNone/>
            </a:pPr>
            <a:r>
              <a:rPr lang="en-US"/>
              <a:t>In our first-order extension setting, we will use functions, predicates, and constraints to explore our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a7c1169785_3_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FIRST-ORDER EXTENSION</a:t>
            </a:r>
            <a:endParaRPr/>
          </a:p>
        </p:txBody>
      </p:sp>
      <p:sp>
        <p:nvSpPr>
          <p:cNvPr id="217" name="Google Shape;217;ga7c1169785_3_5"/>
          <p:cNvSpPr txBox="1"/>
          <p:nvPr>
            <p:ph idx="1" type="body"/>
          </p:nvPr>
        </p:nvSpPr>
        <p:spPr>
          <a:xfrm>
            <a:off x="581192" y="2340864"/>
            <a:ext cx="11029500" cy="3634500"/>
          </a:xfrm>
          <a:prstGeom prst="rect">
            <a:avLst/>
          </a:prstGeom>
        </p:spPr>
        <p:txBody>
          <a:bodyPr anchorCtr="0" anchor="t" bIns="45700" lIns="91425" spcFirstLastPara="1" rIns="91425" wrap="square" tIns="45700">
            <a:noAutofit/>
          </a:bodyPr>
          <a:lstStyle/>
          <a:p>
            <a:pPr indent="-289744" lvl="0" marL="306000" rtl="0" algn="l">
              <a:spcBef>
                <a:spcPts val="940"/>
              </a:spcBef>
              <a:spcAft>
                <a:spcPts val="0"/>
              </a:spcAft>
              <a:buClr>
                <a:schemeClr val="accent2"/>
              </a:buClr>
              <a:buSzPts val="1400"/>
              <a:buChar char="◼"/>
            </a:pPr>
            <a:r>
              <a:rPr b="1" lang="en-US" sz="1400"/>
              <a:t>Functions</a:t>
            </a:r>
            <a:endParaRPr b="1" sz="1400"/>
          </a:p>
          <a:p>
            <a:pPr indent="-289744" lvl="1" marL="630000" rtl="0" algn="l">
              <a:spcBef>
                <a:spcPts val="940"/>
              </a:spcBef>
              <a:spcAft>
                <a:spcPts val="0"/>
              </a:spcAft>
              <a:buClr>
                <a:schemeClr val="accent2"/>
              </a:buClr>
              <a:buSzPts val="1400"/>
              <a:buChar char="◼"/>
            </a:pPr>
            <a:r>
              <a:rPr lang="en-US"/>
              <a:t>P(r, c) maps to the set of nodes</a:t>
            </a:r>
            <a:endParaRPr/>
          </a:p>
          <a:p>
            <a:pPr indent="-253743" lvl="2" marL="899999" rtl="0" algn="l">
              <a:spcBef>
                <a:spcPts val="940"/>
              </a:spcBef>
              <a:spcAft>
                <a:spcPts val="0"/>
              </a:spcAft>
              <a:buClr>
                <a:schemeClr val="accent2"/>
              </a:buClr>
              <a:buSzPts val="1400"/>
              <a:buChar char="◼"/>
            </a:pPr>
            <a:r>
              <a:rPr lang="en-US" sz="1400"/>
              <a:t>Receives a row number r and a column number c and returns a node object, the node found at that position in the game board, or null if it does not exist</a:t>
            </a:r>
            <a:endParaRPr sz="1400"/>
          </a:p>
          <a:p>
            <a:pPr indent="0" lvl="0" marL="630000" rtl="0" algn="l">
              <a:spcBef>
                <a:spcPts val="94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a7c1169785_3_20"/>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FIRST-ORDER EXTENSION</a:t>
            </a:r>
            <a:endParaRPr/>
          </a:p>
        </p:txBody>
      </p:sp>
      <p:sp>
        <p:nvSpPr>
          <p:cNvPr id="223" name="Google Shape;223;ga7c1169785_3_20"/>
          <p:cNvSpPr txBox="1"/>
          <p:nvPr>
            <p:ph idx="1" type="body"/>
          </p:nvPr>
        </p:nvSpPr>
        <p:spPr>
          <a:xfrm>
            <a:off x="581200" y="2340876"/>
            <a:ext cx="11029500" cy="3983700"/>
          </a:xfrm>
          <a:prstGeom prst="rect">
            <a:avLst/>
          </a:prstGeom>
        </p:spPr>
        <p:txBody>
          <a:bodyPr anchorCtr="0" anchor="t" bIns="45700" lIns="91425" spcFirstLastPara="1" rIns="91425" wrap="square" tIns="45700">
            <a:noAutofit/>
          </a:bodyPr>
          <a:lstStyle/>
          <a:p>
            <a:pPr indent="-289744" lvl="0" marL="306000" rtl="0" algn="l">
              <a:spcBef>
                <a:spcPts val="940"/>
              </a:spcBef>
              <a:spcAft>
                <a:spcPts val="0"/>
              </a:spcAft>
              <a:buClr>
                <a:schemeClr val="accent2"/>
              </a:buClr>
              <a:buSzPts val="1400"/>
              <a:buChar char="◼"/>
            </a:pPr>
            <a:r>
              <a:rPr b="1" lang="en-US" sz="1400"/>
              <a:t>Predicates (replacing propositions)</a:t>
            </a:r>
            <a:endParaRPr b="1" sz="1400"/>
          </a:p>
          <a:p>
            <a:pPr indent="-289744" lvl="1" marL="630000" rtl="0" algn="l">
              <a:spcBef>
                <a:spcPts val="940"/>
              </a:spcBef>
              <a:spcAft>
                <a:spcPts val="0"/>
              </a:spcAft>
              <a:buClr>
                <a:schemeClr val="accent2"/>
              </a:buClr>
              <a:buSzPts val="1400"/>
              <a:buChar char="◼"/>
            </a:pPr>
            <a:r>
              <a:rPr lang="en-US"/>
              <a:t>C(N</a:t>
            </a:r>
            <a:r>
              <a:rPr baseline="-25000" lang="en-US"/>
              <a:t>1</a:t>
            </a:r>
            <a:r>
              <a:rPr lang="en-US"/>
              <a:t>, N</a:t>
            </a:r>
            <a:r>
              <a:rPr baseline="-25000" lang="en-US"/>
              <a:t>2</a:t>
            </a:r>
            <a:r>
              <a:rPr lang="en-US"/>
              <a:t>) maps to the set of connections</a:t>
            </a:r>
            <a:endParaRPr/>
          </a:p>
          <a:p>
            <a:pPr indent="-253743" lvl="2" marL="899999" rtl="0" algn="l">
              <a:spcBef>
                <a:spcPts val="940"/>
              </a:spcBef>
              <a:spcAft>
                <a:spcPts val="0"/>
              </a:spcAft>
              <a:buClr>
                <a:schemeClr val="accent2"/>
              </a:buClr>
              <a:buSzPts val="1400"/>
              <a:buChar char="◼"/>
            </a:pPr>
            <a:r>
              <a:rPr lang="en-US" sz="1400"/>
              <a:t>Receives  a node object a and another node object b, returning true if there is a connection between those two nodes, and returning false otherwise</a:t>
            </a:r>
            <a:endParaRPr sz="1400"/>
          </a:p>
          <a:p>
            <a:pPr indent="-289744" lvl="1" marL="630000" rtl="0" algn="l">
              <a:spcBef>
                <a:spcPts val="940"/>
              </a:spcBef>
              <a:spcAft>
                <a:spcPts val="0"/>
              </a:spcAft>
              <a:buClr>
                <a:schemeClr val="accent2"/>
              </a:buClr>
              <a:buSzPts val="1400"/>
              <a:buChar char="◼"/>
            </a:pPr>
            <a:r>
              <a:rPr lang="en-US"/>
              <a:t>Wh(N) maps to the set of wheat nodes</a:t>
            </a:r>
            <a:endParaRPr/>
          </a:p>
          <a:p>
            <a:pPr indent="-253743" lvl="2" marL="899999" rtl="0" algn="l">
              <a:spcBef>
                <a:spcPts val="940"/>
              </a:spcBef>
              <a:spcAft>
                <a:spcPts val="0"/>
              </a:spcAft>
              <a:buClr>
                <a:schemeClr val="accent2"/>
              </a:buClr>
              <a:buSzPts val="1400"/>
              <a:buChar char="◼"/>
            </a:pPr>
            <a:r>
              <a:rPr lang="en-US" sz="1400"/>
              <a:t>Receives a node object p, returning true if that node is of type wheat, and returning false otherwise</a:t>
            </a:r>
            <a:endParaRPr sz="1400"/>
          </a:p>
          <a:p>
            <a:pPr indent="-253743" lvl="2" marL="899999" rtl="0" algn="l">
              <a:spcBef>
                <a:spcPts val="940"/>
              </a:spcBef>
              <a:spcAft>
                <a:spcPts val="0"/>
              </a:spcAft>
              <a:buClr>
                <a:schemeClr val="accent2"/>
              </a:buClr>
              <a:buSzPts val="1400"/>
              <a:buChar char="◼"/>
            </a:pPr>
            <a:r>
              <a:rPr lang="en-US" sz="1400"/>
              <a:t>Predicates for the rest of the node types follow a similar structure</a:t>
            </a:r>
            <a:endParaRPr sz="1400"/>
          </a:p>
          <a:p>
            <a:pPr indent="-289744" lvl="1" marL="630000" rtl="0" algn="l">
              <a:spcBef>
                <a:spcPts val="940"/>
              </a:spcBef>
              <a:spcAft>
                <a:spcPts val="0"/>
              </a:spcAft>
              <a:buClr>
                <a:schemeClr val="accent2"/>
              </a:buClr>
              <a:buSzPts val="1400"/>
              <a:buChar char="◼"/>
            </a:pPr>
            <a:r>
              <a:rPr lang="en-US"/>
              <a:t>Sh(N) maps to the set of sheep nodes</a:t>
            </a:r>
            <a:endParaRPr/>
          </a:p>
          <a:p>
            <a:pPr indent="-289744" lvl="1" marL="630000" rtl="0" algn="l">
              <a:spcBef>
                <a:spcPts val="940"/>
              </a:spcBef>
              <a:spcAft>
                <a:spcPts val="0"/>
              </a:spcAft>
              <a:buClr>
                <a:schemeClr val="accent2"/>
              </a:buClr>
              <a:buSzPts val="1400"/>
              <a:buChar char="◼"/>
            </a:pPr>
            <a:r>
              <a:rPr lang="en-US"/>
              <a:t>Br(N) maps to the set of brick nodes</a:t>
            </a:r>
            <a:endParaRPr/>
          </a:p>
          <a:p>
            <a:pPr indent="-289744" lvl="1" marL="630000" rtl="0" algn="l">
              <a:spcBef>
                <a:spcPts val="940"/>
              </a:spcBef>
              <a:spcAft>
                <a:spcPts val="0"/>
              </a:spcAft>
              <a:buClr>
                <a:schemeClr val="accent2"/>
              </a:buClr>
              <a:buSzPts val="1400"/>
              <a:buChar char="◼"/>
            </a:pPr>
            <a:r>
              <a:rPr lang="en-US"/>
              <a:t>Wo(N) maps to the set of wood nodes</a:t>
            </a:r>
            <a:endParaRPr/>
          </a:p>
          <a:p>
            <a:pPr indent="0" lvl="0" marL="0" rtl="0" algn="l">
              <a:spcBef>
                <a:spcPts val="94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a7c1169785_3_1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FIRST-ORDER EXTENSION</a:t>
            </a:r>
            <a:endParaRPr/>
          </a:p>
        </p:txBody>
      </p:sp>
      <p:sp>
        <p:nvSpPr>
          <p:cNvPr id="229" name="Google Shape;229;ga7c1169785_3_15"/>
          <p:cNvSpPr txBox="1"/>
          <p:nvPr>
            <p:ph idx="1" type="body"/>
          </p:nvPr>
        </p:nvSpPr>
        <p:spPr>
          <a:xfrm>
            <a:off x="581192" y="2340864"/>
            <a:ext cx="11029500" cy="3634500"/>
          </a:xfrm>
          <a:prstGeom prst="rect">
            <a:avLst/>
          </a:prstGeom>
        </p:spPr>
        <p:txBody>
          <a:bodyPr anchorCtr="0" anchor="t" bIns="45700" lIns="91425" spcFirstLastPara="1" rIns="91425" wrap="square" tIns="45700">
            <a:noAutofit/>
          </a:bodyPr>
          <a:lstStyle/>
          <a:p>
            <a:pPr indent="-289744" lvl="0" marL="306000" rtl="0" algn="l">
              <a:spcBef>
                <a:spcPts val="940"/>
              </a:spcBef>
              <a:spcAft>
                <a:spcPts val="0"/>
              </a:spcAft>
              <a:buClr>
                <a:schemeClr val="accent2"/>
              </a:buClr>
              <a:buSzPts val="1400"/>
              <a:buChar char="◼"/>
            </a:pPr>
            <a:r>
              <a:rPr b="1" lang="en-US" sz="1400"/>
              <a:t>Constraints</a:t>
            </a:r>
            <a:endParaRPr b="1" sz="1400"/>
          </a:p>
          <a:p>
            <a:pPr indent="-289744" lvl="1" marL="630000" rtl="0" algn="l">
              <a:spcBef>
                <a:spcPts val="940"/>
              </a:spcBef>
              <a:spcAft>
                <a:spcPts val="0"/>
              </a:spcAft>
              <a:buClr>
                <a:schemeClr val="accent2"/>
              </a:buClr>
              <a:buSzPts val="1400"/>
              <a:buChar char="◼"/>
            </a:pPr>
            <a:r>
              <a:rPr lang="en-US"/>
              <a:t>∀N(Wh(N) ∨ Sh(N) ∨ Br(N) ∨ Wo(N))</a:t>
            </a:r>
            <a:endParaRPr/>
          </a:p>
          <a:p>
            <a:pPr indent="-253743" lvl="2" marL="899999" rtl="0" algn="l">
              <a:spcBef>
                <a:spcPts val="940"/>
              </a:spcBef>
              <a:spcAft>
                <a:spcPts val="0"/>
              </a:spcAft>
              <a:buClr>
                <a:schemeClr val="accent2"/>
              </a:buClr>
              <a:buSzPts val="1400"/>
              <a:buChar char="◼"/>
            </a:pPr>
            <a:r>
              <a:rPr lang="en-US" sz="1400"/>
              <a:t>For all nodes, the node is either a wheat node, a sheep node, a brick node, or a wood node</a:t>
            </a:r>
            <a:endParaRPr sz="1400"/>
          </a:p>
          <a:p>
            <a:pPr indent="-289744" lvl="1" marL="630000" rtl="0" algn="l">
              <a:spcBef>
                <a:spcPts val="940"/>
              </a:spcBef>
              <a:spcAft>
                <a:spcPts val="0"/>
              </a:spcAft>
              <a:buClr>
                <a:schemeClr val="accent2"/>
              </a:buClr>
              <a:buSzPts val="1400"/>
              <a:buChar char="◼"/>
            </a:pPr>
            <a:r>
              <a:rPr lang="en-US"/>
              <a:t>R(N) maps to the set of nodes contain required resources</a:t>
            </a:r>
            <a:endParaRPr/>
          </a:p>
          <a:p>
            <a:pPr indent="-253743" lvl="2" marL="899999" rtl="0" algn="l">
              <a:spcBef>
                <a:spcPts val="940"/>
              </a:spcBef>
              <a:spcAft>
                <a:spcPts val="0"/>
              </a:spcAft>
              <a:buClr>
                <a:schemeClr val="accent2"/>
              </a:buClr>
              <a:buSzPts val="1400"/>
              <a:buChar char="◼"/>
            </a:pPr>
            <a:r>
              <a:rPr lang="en-US" sz="1400"/>
              <a:t>Receives a node N, returning true if N is in the set S and false otherwise</a:t>
            </a:r>
            <a:endParaRPr sz="1400"/>
          </a:p>
          <a:p>
            <a:pPr indent="-289744" lvl="1" marL="630000" rtl="0" algn="l">
              <a:spcBef>
                <a:spcPts val="940"/>
              </a:spcBef>
              <a:spcAft>
                <a:spcPts val="0"/>
              </a:spcAft>
              <a:buClr>
                <a:schemeClr val="accent2"/>
              </a:buClr>
              <a:buSzPts val="1400"/>
              <a:buChar char="◼"/>
            </a:pPr>
            <a:r>
              <a:rPr lang="en-US" sz="1400"/>
              <a:t>W(N</a:t>
            </a:r>
            <a:r>
              <a:rPr baseline="-25000" lang="en-US" sz="1400"/>
              <a:t>1</a:t>
            </a:r>
            <a:r>
              <a:rPr lang="en-US" sz="1400"/>
              <a:t>, N</a:t>
            </a:r>
            <a:r>
              <a:rPr baseline="-25000" lang="en-US" sz="1400"/>
              <a:t>2</a:t>
            </a:r>
            <a:r>
              <a:rPr lang="en-US" sz="1400"/>
              <a:t>, N</a:t>
            </a:r>
            <a:r>
              <a:rPr baseline="-25000" lang="en-US" sz="1400"/>
              <a:t>3</a:t>
            </a:r>
            <a:r>
              <a:rPr lang="en-US" sz="1400"/>
              <a:t>… N</a:t>
            </a:r>
            <a:r>
              <a:rPr baseline="-25000" lang="en-US" sz="1400"/>
              <a:t>n</a:t>
            </a:r>
            <a:r>
              <a:rPr lang="en-US" sz="1400"/>
              <a:t>) maps to the set of winning branches</a:t>
            </a:r>
            <a:endParaRPr sz="1400"/>
          </a:p>
          <a:p>
            <a:pPr indent="-269999" lvl="2" marL="899999" rtl="0" algn="l">
              <a:spcBef>
                <a:spcPts val="940"/>
              </a:spcBef>
              <a:spcAft>
                <a:spcPts val="0"/>
              </a:spcAft>
              <a:buClr>
                <a:schemeClr val="accent2"/>
              </a:buClr>
              <a:buSzPts val="1656"/>
              <a:buChar char="◼"/>
            </a:pPr>
            <a:r>
              <a:rPr lang="en-US"/>
              <a:t>Receives</a:t>
            </a:r>
            <a:r>
              <a:rPr lang="en-US" sz="1300"/>
              <a:t> a sequence of nodes and returns</a:t>
            </a:r>
            <a:endParaRPr sz="1300"/>
          </a:p>
          <a:p>
            <a:pPr indent="-253743" lvl="2" marL="899999" rtl="0" algn="l">
              <a:spcBef>
                <a:spcPts val="940"/>
              </a:spcBef>
              <a:spcAft>
                <a:spcPts val="0"/>
              </a:spcAft>
              <a:buClr>
                <a:schemeClr val="accent2"/>
              </a:buClr>
              <a:buSzPts val="1400"/>
              <a:buChar char="◼"/>
            </a:pPr>
            <a:r>
              <a:rPr lang="en-US" sz="1400"/>
              <a:t>Returns true if the branch N</a:t>
            </a:r>
            <a:r>
              <a:rPr baseline="-25000" lang="en-US" sz="1400"/>
              <a:t>1</a:t>
            </a:r>
            <a:r>
              <a:rPr lang="en-US" sz="1400"/>
              <a:t>, N</a:t>
            </a:r>
            <a:r>
              <a:rPr baseline="-25000" lang="en-US" sz="1400"/>
              <a:t>2</a:t>
            </a:r>
            <a:r>
              <a:rPr lang="en-US" sz="1400"/>
              <a:t>, N</a:t>
            </a:r>
            <a:r>
              <a:rPr baseline="-25000" lang="en-US" sz="1400"/>
              <a:t>3</a:t>
            </a:r>
            <a:r>
              <a:rPr lang="en-US" sz="1400"/>
              <a:t>… N</a:t>
            </a:r>
            <a:r>
              <a:rPr baseline="-25000" lang="en-US" sz="1400"/>
              <a:t>n</a:t>
            </a:r>
            <a:r>
              <a:rPr lang="en-US" sz="1400"/>
              <a:t> contains at least one of each node in the set S</a:t>
            </a:r>
            <a:endParaRPr sz="1400"/>
          </a:p>
          <a:p>
            <a:pPr indent="-289744" lvl="1" marL="630000" rtl="0" algn="l">
              <a:spcBef>
                <a:spcPts val="940"/>
              </a:spcBef>
              <a:spcAft>
                <a:spcPts val="0"/>
              </a:spcAft>
              <a:buClr>
                <a:schemeClr val="accent2"/>
              </a:buClr>
              <a:buSzPts val="1400"/>
              <a:buChar char="◼"/>
            </a:pPr>
            <a:r>
              <a:rPr lang="en-US"/>
              <a:t>∀</a:t>
            </a:r>
            <a:r>
              <a:rPr lang="en-US">
                <a:solidFill>
                  <a:srgbClr val="202122"/>
                </a:solidFill>
              </a:rPr>
              <a:t>s</a:t>
            </a:r>
            <a:r>
              <a:rPr lang="en-US">
                <a:solidFill>
                  <a:srgbClr val="202124"/>
                </a:solidFill>
                <a:highlight>
                  <a:srgbClr val="FFFFFF"/>
                </a:highlight>
              </a:rPr>
              <a:t>∈S</a:t>
            </a:r>
            <a:r>
              <a:rPr lang="en-US"/>
              <a:t>((Br(s) → ∃</a:t>
            </a:r>
            <a:r>
              <a:rPr lang="en-US">
                <a:solidFill>
                  <a:srgbClr val="202122"/>
                </a:solidFill>
              </a:rPr>
              <a:t>N(Br(N)) ^ (</a:t>
            </a:r>
            <a:r>
              <a:rPr lang="en-US"/>
              <a:t>Wh(s) → ∃</a:t>
            </a:r>
            <a:r>
              <a:rPr lang="en-US">
                <a:solidFill>
                  <a:srgbClr val="202122"/>
                </a:solidFill>
              </a:rPr>
              <a:t>N(Wh(N)) ^ (</a:t>
            </a:r>
            <a:r>
              <a:rPr lang="en-US"/>
              <a:t>Sh(s) → ∃</a:t>
            </a:r>
            <a:r>
              <a:rPr lang="en-US">
                <a:solidFill>
                  <a:srgbClr val="202122"/>
                </a:solidFill>
              </a:rPr>
              <a:t>N(Sh(N)) ^ (</a:t>
            </a:r>
            <a:r>
              <a:rPr lang="en-US"/>
              <a:t>Wo(s) → ∃</a:t>
            </a:r>
            <a:r>
              <a:rPr lang="en-US">
                <a:solidFill>
                  <a:srgbClr val="202122"/>
                </a:solidFill>
              </a:rPr>
              <a:t>N(Wo(N))</a:t>
            </a:r>
            <a:endParaRPr/>
          </a:p>
          <a:p>
            <a:pPr indent="-269999" lvl="2" marL="899999" rtl="0" algn="l">
              <a:spcBef>
                <a:spcPts val="940"/>
              </a:spcBef>
              <a:spcAft>
                <a:spcPts val="0"/>
              </a:spcAft>
              <a:buClr>
                <a:schemeClr val="accent2"/>
              </a:buClr>
              <a:buSzPts val="1656"/>
              <a:buChar char="◼"/>
            </a:pPr>
            <a:r>
              <a:rPr lang="en-US"/>
              <a:t>For every resource in the set of required resources, the resource bring a brick node implies that there exists a node of type brick, and so on for wheat, sheep, and wood</a:t>
            </a:r>
            <a:endParaRPr/>
          </a:p>
          <a:p>
            <a:pPr indent="0" lvl="0" marL="899999" rtl="0" algn="l">
              <a:spcBef>
                <a:spcPts val="94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3" name="Shape 233"/>
        <p:cNvGrpSpPr/>
        <p:nvPr/>
      </p:nvGrpSpPr>
      <p:grpSpPr>
        <a:xfrm>
          <a:off x="0" y="0"/>
          <a:ext cx="0" cy="0"/>
          <a:chOff x="0" y="0"/>
          <a:chExt cx="0" cy="0"/>
        </a:xfrm>
      </p:grpSpPr>
      <p:sp>
        <p:nvSpPr>
          <p:cNvPr id="234" name="Google Shape;234;p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0" y="0"/>
            <a:ext cx="12192000" cy="6858000"/>
          </a:xfrm>
          <a:prstGeom prst="rect">
            <a:avLst/>
          </a:prstGeom>
          <a:solidFill>
            <a:srgbClr val="3C4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39" name="Google Shape;239;p8"/>
          <p:cNvSpPr txBox="1"/>
          <p:nvPr>
            <p:ph type="title"/>
          </p:nvPr>
        </p:nvSpPr>
        <p:spPr>
          <a:xfrm>
            <a:off x="783771" y="1066800"/>
            <a:ext cx="5727760" cy="47244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6600"/>
              <a:buFont typeface="Century Schoolbook"/>
              <a:buNone/>
            </a:pPr>
            <a:r>
              <a:rPr b="0" lang="en-US" sz="6600" cap="none">
                <a:solidFill>
                  <a:srgbClr val="FFFFFF"/>
                </a:solidFill>
                <a:latin typeface="Century Schoolbook"/>
                <a:ea typeface="Century Schoolbook"/>
                <a:cs typeface="Century Schoolbook"/>
                <a:sym typeface="Century Schoolbook"/>
              </a:rPr>
              <a:t>END</a:t>
            </a:r>
            <a:endParaRPr/>
          </a:p>
        </p:txBody>
      </p:sp>
      <p:sp>
        <p:nvSpPr>
          <p:cNvPr id="240" name="Google Shape;240;p8"/>
          <p:cNvSpPr/>
          <p:nvPr/>
        </p:nvSpPr>
        <p:spPr>
          <a:xfrm rot="-5400000">
            <a:off x="5171433" y="3396996"/>
            <a:ext cx="3703320"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a5c6acb41a_0_5"/>
          <p:cNvSpPr txBox="1"/>
          <p:nvPr>
            <p:ph type="ctrTitle"/>
          </p:nvPr>
        </p:nvSpPr>
        <p:spPr>
          <a:xfrm>
            <a:off x="581191" y="1020431"/>
            <a:ext cx="10993500" cy="1475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(D5) - Documentation</a:t>
            </a:r>
            <a:endParaRPr/>
          </a:p>
        </p:txBody>
      </p:sp>
      <p:sp>
        <p:nvSpPr>
          <p:cNvPr id="117" name="Google Shape;117;ga5c6acb41a_0_5"/>
          <p:cNvSpPr txBox="1"/>
          <p:nvPr>
            <p:ph idx="1" type="subTitle"/>
          </p:nvPr>
        </p:nvSpPr>
        <p:spPr>
          <a:xfrm>
            <a:off x="581194" y="2495445"/>
            <a:ext cx="10993500" cy="590400"/>
          </a:xfrm>
          <a:prstGeom prst="rect">
            <a:avLst/>
          </a:prstGeom>
        </p:spPr>
        <p:txBody>
          <a:bodyPr anchorCtr="0" anchor="t" bIns="45700" lIns="91425" spcFirstLastPara="1" rIns="91425" wrap="square" tIns="45700">
            <a:noAutofit/>
          </a:bodyPr>
          <a:lstStyle/>
          <a:p>
            <a:pPr indent="0" lvl="0" marL="0" rtl="0" algn="l">
              <a:spcBef>
                <a:spcPts val="320"/>
              </a:spcBef>
              <a:spcAft>
                <a:spcPts val="600"/>
              </a:spcAft>
              <a:buNone/>
            </a:pPr>
            <a:r>
              <a:rPr lang="en-US"/>
              <a:t>Summary, Propositions &amp; Constraints, Model Exploration, Jape Proofs, Project Formulation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7c1169785_1_2"/>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PROJECT FORMULATION </a:t>
            </a:r>
            <a:endParaRPr/>
          </a:p>
        </p:txBody>
      </p:sp>
      <p:sp>
        <p:nvSpPr>
          <p:cNvPr id="123" name="Google Shape;123;ga7c1169785_1_2"/>
          <p:cNvSpPr txBox="1"/>
          <p:nvPr>
            <p:ph idx="1" type="body"/>
          </p:nvPr>
        </p:nvSpPr>
        <p:spPr>
          <a:xfrm>
            <a:off x="581197" y="2340875"/>
            <a:ext cx="6613500" cy="3634500"/>
          </a:xfrm>
          <a:prstGeom prst="rect">
            <a:avLst/>
          </a:prstGeom>
        </p:spPr>
        <p:txBody>
          <a:bodyPr anchorCtr="0" anchor="t" bIns="45700" lIns="91425" spcFirstLastPara="1" rIns="91425" wrap="square" tIns="45700">
            <a:noAutofit/>
          </a:bodyPr>
          <a:lstStyle/>
          <a:p>
            <a:pPr indent="0" lvl="0" marL="0" rtl="0" algn="l">
              <a:spcBef>
                <a:spcPts val="360"/>
              </a:spcBef>
              <a:spcAft>
                <a:spcPts val="600"/>
              </a:spcAft>
              <a:buNone/>
            </a:pPr>
            <a:r>
              <a:rPr lang="en-US" sz="1600"/>
              <a:t>The logical model takes some board configuration in Settlers of Catan, and converts said board into a tree in which </a:t>
            </a:r>
            <a:r>
              <a:rPr lang="en-US" sz="1600"/>
              <a:t>adjoining </a:t>
            </a:r>
            <a:r>
              <a:rPr lang="en-US" sz="1600"/>
              <a:t>resources, or resources that imply one another, are organized in a series of nodes. This model is additionally provided with a value k and a set S of required resources. The model is satisfied when a branch is found in the tree that contains all the resources in S in no more than k steps, or rows of the tree. There can be more than one branch that </a:t>
            </a:r>
            <a:r>
              <a:rPr lang="en-US" sz="1600"/>
              <a:t>satisfies</a:t>
            </a:r>
            <a:r>
              <a:rPr lang="en-US" sz="1600"/>
              <a:t> S in a given tree, however, there is only one winning branch. </a:t>
            </a:r>
            <a:endParaRPr sz="1600"/>
          </a:p>
        </p:txBody>
      </p:sp>
      <p:pic>
        <p:nvPicPr>
          <p:cNvPr id="124" name="Google Shape;124;ga7c1169785_1_2"/>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a5c6acb41a_0_1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INITIAL IDEATION</a:t>
            </a:r>
            <a:endParaRPr/>
          </a:p>
        </p:txBody>
      </p:sp>
      <p:sp>
        <p:nvSpPr>
          <p:cNvPr id="130" name="Google Shape;130;ga5c6acb41a_0_15"/>
          <p:cNvSpPr txBox="1"/>
          <p:nvPr>
            <p:ph idx="1" type="body"/>
          </p:nvPr>
        </p:nvSpPr>
        <p:spPr>
          <a:xfrm>
            <a:off x="581197" y="2340875"/>
            <a:ext cx="6613500" cy="3634500"/>
          </a:xfrm>
          <a:prstGeom prst="rect">
            <a:avLst/>
          </a:prstGeom>
        </p:spPr>
        <p:txBody>
          <a:bodyPr anchorCtr="0" anchor="t" bIns="45700" lIns="91425" spcFirstLastPara="1" rIns="91425" wrap="square" tIns="45700">
            <a:noAutofit/>
          </a:bodyPr>
          <a:lstStyle/>
          <a:p>
            <a:pPr indent="-314706" lvl="0" marL="457200" rtl="0" algn="l">
              <a:spcBef>
                <a:spcPts val="360"/>
              </a:spcBef>
              <a:spcAft>
                <a:spcPts val="0"/>
              </a:spcAft>
              <a:buSzPts val="1356"/>
              <a:buChar char="-"/>
            </a:pPr>
            <a:r>
              <a:rPr lang="en-US" sz="1400"/>
              <a:t>When first coming out with the idea for our project, our group was interested in creating a model based off of some sort of game after looking at the example at tic tac toe. We considered exploring other card and board games such as Connect Four and various games based using a standard deck of playing cards until we eventually decided on Settlers of Catan.</a:t>
            </a:r>
            <a:endParaRPr sz="1400"/>
          </a:p>
          <a:p>
            <a:pPr indent="-314706" lvl="0" marL="457200" rtl="0" algn="l">
              <a:spcBef>
                <a:spcPts val="0"/>
              </a:spcBef>
              <a:spcAft>
                <a:spcPts val="0"/>
              </a:spcAft>
              <a:buSzPts val="1356"/>
              <a:buChar char="-"/>
            </a:pPr>
            <a:r>
              <a:rPr lang="en-US" sz="1400"/>
              <a:t>We then began thinking of what kind of problems within the game could be explored in a modelling project. We considered the different mechanics within Settlers of Catan such as traversing the entire board, trading, and building different structures until we arrived at our core problem.</a:t>
            </a:r>
            <a:endParaRPr sz="1400"/>
          </a:p>
          <a:p>
            <a:pPr indent="-314706" lvl="0" marL="457200" rtl="0" algn="l">
              <a:spcBef>
                <a:spcPts val="0"/>
              </a:spcBef>
              <a:spcAft>
                <a:spcPts val="0"/>
              </a:spcAft>
              <a:buSzPts val="1356"/>
              <a:buChar char="-"/>
            </a:pPr>
            <a:r>
              <a:rPr lang="en-US" sz="1400"/>
              <a:t>We established that the central idea of our model would be that the player would need to collect four different types of resources, and we used this problem for our initial submission for (D1) Problem Formulation</a:t>
            </a:r>
            <a:endParaRPr sz="1400"/>
          </a:p>
        </p:txBody>
      </p:sp>
      <p:pic>
        <p:nvPicPr>
          <p:cNvPr id="131" name="Google Shape;131;ga5c6acb41a_0_15"/>
          <p:cNvPicPr preferRelativeResize="0"/>
          <p:nvPr/>
        </p:nvPicPr>
        <p:blipFill>
          <a:blip r:embed="rId3">
            <a:alphaModFix/>
          </a:blip>
          <a:stretch>
            <a:fillRect/>
          </a:stretch>
        </p:blipFill>
        <p:spPr>
          <a:xfrm>
            <a:off x="7786800" y="2226750"/>
            <a:ext cx="1700424" cy="1689699"/>
          </a:xfrm>
          <a:prstGeom prst="rect">
            <a:avLst/>
          </a:prstGeom>
          <a:noFill/>
          <a:ln>
            <a:noFill/>
          </a:ln>
        </p:spPr>
      </p:pic>
      <p:pic>
        <p:nvPicPr>
          <p:cNvPr id="132" name="Google Shape;132;ga5c6acb41a_0_15"/>
          <p:cNvPicPr preferRelativeResize="0"/>
          <p:nvPr/>
        </p:nvPicPr>
        <p:blipFill>
          <a:blip r:embed="rId4">
            <a:alphaModFix/>
          </a:blip>
          <a:stretch>
            <a:fillRect/>
          </a:stretch>
        </p:blipFill>
        <p:spPr>
          <a:xfrm>
            <a:off x="9704850" y="2267487"/>
            <a:ext cx="2046401" cy="1608225"/>
          </a:xfrm>
          <a:prstGeom prst="rect">
            <a:avLst/>
          </a:prstGeom>
          <a:noFill/>
          <a:ln>
            <a:noFill/>
          </a:ln>
        </p:spPr>
      </p:pic>
      <p:pic>
        <p:nvPicPr>
          <p:cNvPr id="133" name="Google Shape;133;ga5c6acb41a_0_15"/>
          <p:cNvPicPr preferRelativeResize="0"/>
          <p:nvPr/>
        </p:nvPicPr>
        <p:blipFill>
          <a:blip r:embed="rId5">
            <a:alphaModFix/>
          </a:blip>
          <a:stretch>
            <a:fillRect/>
          </a:stretch>
        </p:blipFill>
        <p:spPr>
          <a:xfrm>
            <a:off x="8563399" y="4149000"/>
            <a:ext cx="2514200" cy="186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a5c6acb41a_0_4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INITIAL FEEDBACK</a:t>
            </a:r>
            <a:endParaRPr/>
          </a:p>
        </p:txBody>
      </p:sp>
      <p:sp>
        <p:nvSpPr>
          <p:cNvPr id="139" name="Google Shape;139;ga5c6acb41a_0_45"/>
          <p:cNvSpPr txBox="1"/>
          <p:nvPr>
            <p:ph idx="1" type="body"/>
          </p:nvPr>
        </p:nvSpPr>
        <p:spPr>
          <a:xfrm>
            <a:off x="581197" y="2340875"/>
            <a:ext cx="6613500" cy="3634500"/>
          </a:xfrm>
          <a:prstGeom prst="rect">
            <a:avLst/>
          </a:prstGeom>
        </p:spPr>
        <p:txBody>
          <a:bodyPr anchorCtr="0" anchor="t" bIns="45700" lIns="91425" spcFirstLastPara="1" rIns="91425" wrap="square" tIns="45700">
            <a:noAutofit/>
          </a:bodyPr>
          <a:lstStyle/>
          <a:p>
            <a:pPr indent="-314706" lvl="0" marL="457200" rtl="0" algn="l">
              <a:spcBef>
                <a:spcPts val="360"/>
              </a:spcBef>
              <a:spcAft>
                <a:spcPts val="0"/>
              </a:spcAft>
              <a:buSzPts val="1356"/>
              <a:buChar char="-"/>
            </a:pPr>
            <a:r>
              <a:rPr lang="en-US" sz="1400"/>
              <a:t>After </a:t>
            </a:r>
            <a:r>
              <a:rPr lang="en-US" sz="1400"/>
              <a:t>receiving</a:t>
            </a:r>
            <a:r>
              <a:rPr lang="en-US" sz="1400"/>
              <a:t> feedback on our initial proposal submission from Prof. Muise, we started to flesh out more of our project and iterated based on the proposed changes.</a:t>
            </a:r>
            <a:endParaRPr sz="1400"/>
          </a:p>
          <a:p>
            <a:pPr indent="-317500" lvl="0" marL="457200" rtl="0" algn="l">
              <a:spcBef>
                <a:spcPts val="0"/>
              </a:spcBef>
              <a:spcAft>
                <a:spcPts val="0"/>
              </a:spcAft>
              <a:buSzPts val="1400"/>
              <a:buChar char="-"/>
            </a:pPr>
            <a:r>
              <a:rPr lang="en-US" sz="1400"/>
              <a:t>Our initial project proposal was attempting to consider the game state of Settlers of Catan as unfolding over a period of time by assuming the player had no resources to begin with, but we had to shift this structure to capture a model in an instant of time that would be appropriate for the modelling project.</a:t>
            </a:r>
            <a:endParaRPr sz="1400"/>
          </a:p>
          <a:p>
            <a:pPr indent="-317500" lvl="0" marL="457200" rtl="0" algn="l">
              <a:spcBef>
                <a:spcPts val="0"/>
              </a:spcBef>
              <a:spcAft>
                <a:spcPts val="0"/>
              </a:spcAft>
              <a:buSzPts val="1400"/>
              <a:buChar char="-"/>
            </a:pPr>
            <a:r>
              <a:rPr lang="en-US" sz="1400"/>
              <a:t>In order to increase the complexity of our model to better fit the scope of the modelling project, we introduced parameters into our model as a way to build the board configuration, such as the resources required to win the game and what the </a:t>
            </a:r>
            <a:r>
              <a:rPr lang="en-US" sz="1400"/>
              <a:t>initial</a:t>
            </a:r>
            <a:r>
              <a:rPr lang="en-US" sz="1400"/>
              <a:t> board state looked like.</a:t>
            </a:r>
            <a:endParaRPr sz="1400"/>
          </a:p>
          <a:p>
            <a:pPr indent="-317500" lvl="0" marL="457200" rtl="0" algn="l">
              <a:spcBef>
                <a:spcPts val="0"/>
              </a:spcBef>
              <a:spcAft>
                <a:spcPts val="0"/>
              </a:spcAft>
              <a:buSzPts val="1400"/>
              <a:buChar char="-"/>
            </a:pPr>
            <a:r>
              <a:rPr lang="en-US" sz="1400"/>
              <a:t>Finally, we shifted our core question from “what path does the player need to take to win” to “does a path exist with k steps”, so it could be better represented with a logical model.</a:t>
            </a:r>
            <a:endParaRPr sz="1400"/>
          </a:p>
        </p:txBody>
      </p:sp>
      <p:pic>
        <p:nvPicPr>
          <p:cNvPr id="140" name="Google Shape;140;ga5c6acb41a_0_45"/>
          <p:cNvPicPr preferRelativeResize="0"/>
          <p:nvPr/>
        </p:nvPicPr>
        <p:blipFill>
          <a:blip r:embed="rId3">
            <a:alphaModFix/>
          </a:blip>
          <a:stretch>
            <a:fillRect/>
          </a:stretch>
        </p:blipFill>
        <p:spPr>
          <a:xfrm>
            <a:off x="7786800" y="2226750"/>
            <a:ext cx="1700424" cy="1689699"/>
          </a:xfrm>
          <a:prstGeom prst="rect">
            <a:avLst/>
          </a:prstGeom>
          <a:noFill/>
          <a:ln>
            <a:noFill/>
          </a:ln>
        </p:spPr>
      </p:pic>
      <p:pic>
        <p:nvPicPr>
          <p:cNvPr id="141" name="Google Shape;141;ga5c6acb41a_0_45"/>
          <p:cNvPicPr preferRelativeResize="0"/>
          <p:nvPr/>
        </p:nvPicPr>
        <p:blipFill>
          <a:blip r:embed="rId4">
            <a:alphaModFix/>
          </a:blip>
          <a:stretch>
            <a:fillRect/>
          </a:stretch>
        </p:blipFill>
        <p:spPr>
          <a:xfrm>
            <a:off x="9704850" y="2267487"/>
            <a:ext cx="2046401" cy="1608225"/>
          </a:xfrm>
          <a:prstGeom prst="rect">
            <a:avLst/>
          </a:prstGeom>
          <a:noFill/>
          <a:ln>
            <a:noFill/>
          </a:ln>
        </p:spPr>
      </p:pic>
      <p:pic>
        <p:nvPicPr>
          <p:cNvPr id="142" name="Google Shape;142;ga5c6acb41a_0_45"/>
          <p:cNvPicPr preferRelativeResize="0"/>
          <p:nvPr/>
        </p:nvPicPr>
        <p:blipFill>
          <a:blip r:embed="rId5">
            <a:alphaModFix/>
          </a:blip>
          <a:stretch>
            <a:fillRect/>
          </a:stretch>
        </p:blipFill>
        <p:spPr>
          <a:xfrm>
            <a:off x="8563399" y="4149000"/>
            <a:ext cx="2514200" cy="186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SUMMARY</a:t>
            </a:r>
            <a:endParaRPr/>
          </a:p>
        </p:txBody>
      </p:sp>
      <p:sp>
        <p:nvSpPr>
          <p:cNvPr id="148" name="Google Shape;148;p2"/>
          <p:cNvSpPr txBox="1"/>
          <p:nvPr>
            <p:ph idx="1" type="body"/>
          </p:nvPr>
        </p:nvSpPr>
        <p:spPr>
          <a:xfrm>
            <a:off x="581193" y="2340864"/>
            <a:ext cx="6725130" cy="363448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564"/>
              <a:buNone/>
            </a:pPr>
            <a:r>
              <a:rPr lang="en-US"/>
              <a:t>Given a certain board state in Settlers of Catan, </a:t>
            </a:r>
            <a:r>
              <a:rPr lang="en-US"/>
              <a:t>where we know which tiles of a certain resource type (wood, sheep, wheat, and brick) are connected to which other tiles, as well as the set of resources </a:t>
            </a:r>
            <a:r>
              <a:rPr i="1" lang="en-US"/>
              <a:t>S</a:t>
            </a:r>
            <a:r>
              <a:rPr lang="en-US"/>
              <a:t> needed to be gathered in order to win the game, </a:t>
            </a:r>
            <a:r>
              <a:rPr lang="en-US"/>
              <a:t>we would like to determine if there exists a winning branch with </a:t>
            </a:r>
            <a:r>
              <a:rPr i="1" lang="en-US"/>
              <a:t>k</a:t>
            </a:r>
            <a:r>
              <a:rPr lang="en-US"/>
              <a:t> or lower steps (that is, a size of </a:t>
            </a:r>
            <a:r>
              <a:rPr i="1" lang="en-US"/>
              <a:t>k</a:t>
            </a:r>
            <a:r>
              <a:rPr lang="en-US"/>
              <a:t>-1 or lower). We will take as input a series of implications defining the board state, the set of required resources, as well as the maximum possible value of </a:t>
            </a:r>
            <a:r>
              <a:rPr i="1" lang="en-US"/>
              <a:t>k</a:t>
            </a:r>
            <a:r>
              <a:rPr lang="en-US"/>
              <a:t> we </a:t>
            </a:r>
            <a:r>
              <a:rPr lang="en-US"/>
              <a:t>would</a:t>
            </a:r>
            <a:r>
              <a:rPr lang="en-US"/>
              <a:t> </a:t>
            </a:r>
            <a:r>
              <a:rPr lang="en-US"/>
              <a:t>like</a:t>
            </a:r>
            <a:r>
              <a:rPr lang="en-US"/>
              <a:t> to consider.</a:t>
            </a:r>
            <a:endParaRPr/>
          </a:p>
        </p:txBody>
      </p:sp>
      <p:pic>
        <p:nvPicPr>
          <p:cNvPr id="149" name="Google Shape;149;p2"/>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a5c6acb41a_0_63"/>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F3F3F"/>
              </a:buClr>
              <a:buSzPts val="2600"/>
              <a:buFont typeface="Century Schoolbook"/>
              <a:buNone/>
            </a:pPr>
            <a:r>
              <a:rPr lang="en-US"/>
              <a:t>RULES AND VOCABULARY</a:t>
            </a:r>
            <a:endParaRPr/>
          </a:p>
        </p:txBody>
      </p:sp>
      <p:sp>
        <p:nvSpPr>
          <p:cNvPr id="155" name="Google Shape;155;ga5c6acb41a_0_63"/>
          <p:cNvSpPr txBox="1"/>
          <p:nvPr>
            <p:ph idx="1" type="body"/>
          </p:nvPr>
        </p:nvSpPr>
        <p:spPr>
          <a:xfrm>
            <a:off x="581200" y="2017775"/>
            <a:ext cx="6725100" cy="428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1300"/>
              <a:t>In Settlers of Catan, players take turns traversing through the game board to gather resources, build structures, and conquer territory. The full ruleset of the game is quite extensive, so we have altered the rules and introduce some key vocabulary to suit our model. Our model considers the following:</a:t>
            </a:r>
            <a:endParaRPr sz="1300"/>
          </a:p>
          <a:p>
            <a:pPr indent="0" lvl="0" marL="0" rtl="0" algn="l">
              <a:lnSpc>
                <a:spcPct val="110000"/>
              </a:lnSpc>
              <a:spcBef>
                <a:spcPts val="0"/>
              </a:spcBef>
              <a:spcAft>
                <a:spcPts val="0"/>
              </a:spcAft>
              <a:buClr>
                <a:schemeClr val="dk1"/>
              </a:buClr>
              <a:buSzPts val="1100"/>
              <a:buFont typeface="Arial"/>
              <a:buNone/>
            </a:pPr>
            <a:r>
              <a:t/>
            </a:r>
            <a:endParaRPr sz="1300"/>
          </a:p>
          <a:p>
            <a:pPr indent="-311150" lvl="0" marL="457200" rtl="0" algn="l">
              <a:lnSpc>
                <a:spcPct val="110000"/>
              </a:lnSpc>
              <a:spcBef>
                <a:spcPts val="0"/>
              </a:spcBef>
              <a:spcAft>
                <a:spcPts val="0"/>
              </a:spcAft>
              <a:buClr>
                <a:schemeClr val="accent2"/>
              </a:buClr>
              <a:buSzPts val="1300"/>
              <a:buChar char="◼"/>
            </a:pPr>
            <a:r>
              <a:rPr lang="en-US" sz="1300"/>
              <a:t>The "(game) board" is a tree of connected nodes with one root node</a:t>
            </a:r>
            <a:endParaRPr sz="1300"/>
          </a:p>
          <a:p>
            <a:pPr indent="-311150" lvl="0" marL="457200" rtl="0" algn="l">
              <a:lnSpc>
                <a:spcPct val="110000"/>
              </a:lnSpc>
              <a:spcBef>
                <a:spcPts val="0"/>
              </a:spcBef>
              <a:spcAft>
                <a:spcPts val="0"/>
              </a:spcAft>
              <a:buClr>
                <a:schemeClr val="accent2"/>
              </a:buClr>
              <a:buSzPts val="1300"/>
              <a:buChar char="◼"/>
            </a:pPr>
            <a:r>
              <a:rPr lang="en-US" sz="1300"/>
              <a:t>There are four possible types of nodes, each representing a different resource: brick, sheep, wheat, and wood</a:t>
            </a:r>
            <a:endParaRPr sz="1300"/>
          </a:p>
          <a:p>
            <a:pPr indent="-311150" lvl="0" marL="457200" rtl="0" algn="l">
              <a:lnSpc>
                <a:spcPct val="110000"/>
              </a:lnSpc>
              <a:spcBef>
                <a:spcPts val="0"/>
              </a:spcBef>
              <a:spcAft>
                <a:spcPts val="0"/>
              </a:spcAft>
              <a:buClr>
                <a:schemeClr val="accent2"/>
              </a:buClr>
              <a:buSzPts val="1300"/>
              <a:buChar char="◼"/>
            </a:pPr>
            <a:r>
              <a:rPr lang="en-US" sz="1300"/>
              <a:t>The "board state" is a configuration that defines how many nodes are in the board, what the type of each node is, and which nodes are connected to which other nodes.</a:t>
            </a:r>
            <a:endParaRPr sz="1300"/>
          </a:p>
          <a:p>
            <a:pPr indent="-311150" lvl="0" marL="457200" rtl="0" algn="l">
              <a:lnSpc>
                <a:spcPct val="110000"/>
              </a:lnSpc>
              <a:spcBef>
                <a:spcPts val="0"/>
              </a:spcBef>
              <a:spcAft>
                <a:spcPts val="0"/>
              </a:spcAft>
              <a:buClr>
                <a:schemeClr val="accent2"/>
              </a:buClr>
              <a:buSzPts val="1300"/>
              <a:buChar char="◼"/>
            </a:pPr>
            <a:r>
              <a:rPr lang="en-US" sz="1300"/>
              <a:t>A "branch" of the board is a sequence of connected nodes that starts at the root node and ends at a “leaf node”, that is, a terminal node or a node with no children</a:t>
            </a:r>
            <a:endParaRPr sz="1300"/>
          </a:p>
          <a:p>
            <a:pPr indent="-311150" lvl="0" marL="457200" rtl="0" algn="l">
              <a:lnSpc>
                <a:spcPct val="110000"/>
              </a:lnSpc>
              <a:spcBef>
                <a:spcPts val="0"/>
              </a:spcBef>
              <a:spcAft>
                <a:spcPts val="0"/>
              </a:spcAft>
              <a:buClr>
                <a:schemeClr val="accent2"/>
              </a:buClr>
              <a:buSzPts val="1300"/>
              <a:buChar char="◼"/>
            </a:pPr>
            <a:r>
              <a:rPr lang="en-US" sz="1300"/>
              <a:t>A "satisfiable branch" is a branch that contains at least one node for each </a:t>
            </a:r>
            <a:r>
              <a:rPr lang="en-US" sz="1300"/>
              <a:t>“</a:t>
            </a:r>
            <a:r>
              <a:rPr lang="en-US" sz="1300"/>
              <a:t>required resource</a:t>
            </a:r>
            <a:r>
              <a:rPr lang="en-US" sz="1300"/>
              <a:t>”</a:t>
            </a:r>
            <a:endParaRPr sz="1300"/>
          </a:p>
          <a:p>
            <a:pPr indent="-311150" lvl="0" marL="457200" rtl="0" algn="l">
              <a:lnSpc>
                <a:spcPct val="110000"/>
              </a:lnSpc>
              <a:spcBef>
                <a:spcPts val="0"/>
              </a:spcBef>
              <a:spcAft>
                <a:spcPts val="0"/>
              </a:spcAft>
              <a:buClr>
                <a:schemeClr val="accent2"/>
              </a:buClr>
              <a:buSzPts val="1300"/>
              <a:buChar char="◼"/>
            </a:pPr>
            <a:r>
              <a:rPr lang="en-US" sz="1300"/>
              <a:t>A “winning branch” is a satisfiable branch that is true for the solution</a:t>
            </a:r>
            <a:endParaRPr sz="1300"/>
          </a:p>
          <a:p>
            <a:pPr indent="-311150" lvl="0" marL="457200" rtl="0" algn="l">
              <a:lnSpc>
                <a:spcPct val="110000"/>
              </a:lnSpc>
              <a:spcBef>
                <a:spcPts val="0"/>
              </a:spcBef>
              <a:spcAft>
                <a:spcPts val="0"/>
              </a:spcAft>
              <a:buClr>
                <a:schemeClr val="accent2"/>
              </a:buClr>
              <a:buSzPts val="1300"/>
              <a:buChar char="◼"/>
            </a:pPr>
            <a:r>
              <a:rPr i="1" lang="en-US" sz="1300"/>
              <a:t>k </a:t>
            </a:r>
            <a:r>
              <a:rPr lang="en-US" sz="1300"/>
              <a:t>is the maximum number of steps in the winning branch we would like to consider</a:t>
            </a:r>
            <a:endParaRPr sz="1300"/>
          </a:p>
          <a:p>
            <a:pPr indent="-311150" lvl="0" marL="457200" rtl="0" algn="l">
              <a:lnSpc>
                <a:spcPct val="110000"/>
              </a:lnSpc>
              <a:spcBef>
                <a:spcPts val="0"/>
              </a:spcBef>
              <a:spcAft>
                <a:spcPts val="0"/>
              </a:spcAft>
              <a:buClr>
                <a:schemeClr val="accent2"/>
              </a:buClr>
              <a:buSzPts val="1300"/>
              <a:buChar char="◼"/>
            </a:pPr>
            <a:r>
              <a:rPr lang="en-US" sz="1300"/>
              <a:t>S is the set of required resources needed to win the game</a:t>
            </a:r>
            <a:endParaRPr sz="1300"/>
          </a:p>
          <a:p>
            <a:pPr indent="-311150" lvl="0" marL="457200" rtl="0" algn="l">
              <a:lnSpc>
                <a:spcPct val="110000"/>
              </a:lnSpc>
              <a:spcBef>
                <a:spcPts val="0"/>
              </a:spcBef>
              <a:spcAft>
                <a:spcPts val="0"/>
              </a:spcAft>
              <a:buClr>
                <a:schemeClr val="accent2"/>
              </a:buClr>
              <a:buSzPts val="1300"/>
              <a:buChar char="◼"/>
            </a:pPr>
            <a:r>
              <a:rPr lang="en-US" sz="1300"/>
              <a:t>The board state, S, and k, are defined by the user as part of the logical problem setting</a:t>
            </a:r>
            <a:endParaRPr sz="1300"/>
          </a:p>
          <a:p>
            <a:pPr indent="0" lvl="0" marL="457200" rtl="0" algn="l">
              <a:lnSpc>
                <a:spcPct val="110000"/>
              </a:lnSpc>
              <a:spcBef>
                <a:spcPts val="0"/>
              </a:spcBef>
              <a:spcAft>
                <a:spcPts val="0"/>
              </a:spcAft>
              <a:buNone/>
            </a:pPr>
            <a:r>
              <a:t/>
            </a:r>
            <a:endParaRPr sz="1300"/>
          </a:p>
          <a:p>
            <a:pPr indent="0" lvl="0" marL="0" rtl="0" algn="l">
              <a:lnSpc>
                <a:spcPct val="110000"/>
              </a:lnSpc>
              <a:spcBef>
                <a:spcPts val="0"/>
              </a:spcBef>
              <a:spcAft>
                <a:spcPts val="0"/>
              </a:spcAft>
              <a:buSzPts val="1564"/>
              <a:buNone/>
            </a:pPr>
            <a:r>
              <a:t/>
            </a:r>
            <a:endParaRPr sz="1300"/>
          </a:p>
        </p:txBody>
      </p:sp>
      <p:pic>
        <p:nvPicPr>
          <p:cNvPr id="156" name="Google Shape;156;ga5c6acb41a_0_63"/>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412817" y="691356"/>
            <a:ext cx="11029500" cy="1188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PROPOSITIONS</a:t>
            </a:r>
            <a:endParaRPr/>
          </a:p>
        </p:txBody>
      </p:sp>
      <p:sp>
        <p:nvSpPr>
          <p:cNvPr id="162" name="Google Shape;162;p3"/>
          <p:cNvSpPr txBox="1"/>
          <p:nvPr/>
        </p:nvSpPr>
        <p:spPr>
          <a:xfrm>
            <a:off x="412825" y="1879950"/>
            <a:ext cx="6575700" cy="4792200"/>
          </a:xfrm>
          <a:prstGeom prst="rect">
            <a:avLst/>
          </a:prstGeom>
          <a:noFill/>
          <a:ln>
            <a:noFill/>
          </a:ln>
        </p:spPr>
        <p:txBody>
          <a:bodyPr anchorCtr="0" anchor="t" bIns="91425" lIns="91425" spcFirstLastPara="1" rIns="91425" wrap="square" tIns="91425">
            <a:noAutofit/>
          </a:bodyPr>
          <a:lstStyle/>
          <a:p>
            <a:pPr indent="-302444" lvl="0" marL="306000" rtl="0" algn="l">
              <a:lnSpc>
                <a:spcPct val="110000"/>
              </a:lnSpc>
              <a:spcBef>
                <a:spcPts val="0"/>
              </a:spcBef>
              <a:spcAft>
                <a:spcPts val="0"/>
              </a:spcAft>
              <a:buClr>
                <a:schemeClr val="accent2"/>
              </a:buClr>
              <a:buSzPts val="1600"/>
              <a:buFont typeface="Libre Franklin"/>
              <a:buChar char="◼"/>
            </a:pPr>
            <a:r>
              <a:rPr lang="en-US" sz="1600">
                <a:solidFill>
                  <a:srgbClr val="3F3F3F"/>
                </a:solidFill>
                <a:latin typeface="Libre Franklin"/>
                <a:ea typeface="Libre Franklin"/>
                <a:cs typeface="Libre Franklin"/>
                <a:sym typeface="Libre Franklin"/>
              </a:rPr>
              <a:t>N</a:t>
            </a:r>
            <a:r>
              <a:rPr baseline="-25000" lang="en-US" sz="1600">
                <a:solidFill>
                  <a:srgbClr val="3F3F3F"/>
                </a:solidFill>
                <a:latin typeface="Libre Franklin"/>
                <a:ea typeface="Libre Franklin"/>
                <a:cs typeface="Libre Franklin"/>
                <a:sym typeface="Libre Franklin"/>
              </a:rPr>
              <a:t>rc </a:t>
            </a:r>
            <a:r>
              <a:rPr lang="en-US" sz="1600">
                <a:solidFill>
                  <a:srgbClr val="3F3F3F"/>
                </a:solidFill>
                <a:latin typeface="Libre Franklin"/>
                <a:ea typeface="Libre Franklin"/>
                <a:cs typeface="Libre Franklin"/>
                <a:sym typeface="Libre Franklin"/>
              </a:rPr>
              <a:t>: This is true when a node of any type is part of the winning branch at row r and column c</a:t>
            </a:r>
            <a:endParaRPr sz="1600">
              <a:solidFill>
                <a:srgbClr val="3F3F3F"/>
              </a:solidFill>
              <a:latin typeface="Libre Franklin"/>
              <a:ea typeface="Libre Franklin"/>
              <a:cs typeface="Libre Franklin"/>
              <a:sym typeface="Libre Franklin"/>
            </a:endParaRPr>
          </a:p>
          <a:p>
            <a:pPr indent="-302444" lvl="0" marL="306000" rtl="0" algn="l">
              <a:lnSpc>
                <a:spcPct val="115000"/>
              </a:lnSpc>
              <a:spcBef>
                <a:spcPts val="0"/>
              </a:spcBef>
              <a:spcAft>
                <a:spcPts val="0"/>
              </a:spcAft>
              <a:buClr>
                <a:schemeClr val="accent2"/>
              </a:buClr>
              <a:buSzPts val="1600"/>
              <a:buFont typeface="Libre Franklin"/>
              <a:buChar char="◼"/>
            </a:pPr>
            <a:r>
              <a:rPr lang="en-US" sz="1600">
                <a:solidFill>
                  <a:srgbClr val="3F3F3F"/>
                </a:solidFill>
                <a:latin typeface="Libre Franklin"/>
                <a:ea typeface="Libre Franklin"/>
                <a:cs typeface="Libre Franklin"/>
                <a:sym typeface="Libre Franklin"/>
              </a:rPr>
              <a:t>Wh</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a:t>
            </a:r>
            <a:r>
              <a:rPr lang="en-US" sz="1600">
                <a:solidFill>
                  <a:srgbClr val="3F3F3F"/>
                </a:solidFill>
                <a:latin typeface="Libre Franklin"/>
                <a:ea typeface="Libre Franklin"/>
                <a:cs typeface="Libre Franklin"/>
                <a:sym typeface="Libre Franklin"/>
              </a:rPr>
              <a:t>This is true when a node of type wheat is part of the winning branch at row r and column c</a:t>
            </a:r>
            <a:endParaRPr sz="1600">
              <a:solidFill>
                <a:srgbClr val="3F3F3F"/>
              </a:solidFill>
              <a:latin typeface="Libre Franklin"/>
              <a:ea typeface="Libre Franklin"/>
              <a:cs typeface="Libre Franklin"/>
              <a:sym typeface="Libre Franklin"/>
            </a:endParaRPr>
          </a:p>
          <a:p>
            <a:pPr indent="-302444" lvl="0" marL="306000" rtl="0" algn="l">
              <a:lnSpc>
                <a:spcPct val="115000"/>
              </a:lnSpc>
              <a:spcBef>
                <a:spcPts val="0"/>
              </a:spcBef>
              <a:spcAft>
                <a:spcPts val="0"/>
              </a:spcAft>
              <a:buClr>
                <a:schemeClr val="accent2"/>
              </a:buClr>
              <a:buSzPts val="1600"/>
              <a:buFont typeface="Libre Franklin"/>
              <a:buChar char="◼"/>
            </a:pPr>
            <a:r>
              <a:rPr lang="en-US" sz="1600">
                <a:solidFill>
                  <a:srgbClr val="3F3F3F"/>
                </a:solidFill>
                <a:latin typeface="Libre Franklin"/>
                <a:ea typeface="Libre Franklin"/>
                <a:cs typeface="Libre Franklin"/>
                <a:sym typeface="Libre Franklin"/>
              </a:rPr>
              <a:t>Sh</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Br</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Wo</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These follow a similar structure to Wh</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for nodes of type sheep, brick, and wood</a:t>
            </a:r>
            <a:endParaRPr sz="1600">
              <a:solidFill>
                <a:srgbClr val="3F3F3F"/>
              </a:solidFill>
              <a:latin typeface="Libre Franklin"/>
              <a:ea typeface="Libre Franklin"/>
              <a:cs typeface="Libre Franklin"/>
              <a:sym typeface="Libre Franklin"/>
            </a:endParaRPr>
          </a:p>
          <a:p>
            <a:pPr indent="-302444" lvl="0" marL="306000" rtl="0" algn="l">
              <a:lnSpc>
                <a:spcPct val="110000"/>
              </a:lnSpc>
              <a:spcBef>
                <a:spcPts val="0"/>
              </a:spcBef>
              <a:spcAft>
                <a:spcPts val="0"/>
              </a:spcAft>
              <a:buClr>
                <a:schemeClr val="accent2"/>
              </a:buClr>
              <a:buSzPts val="1600"/>
              <a:buFont typeface="Libre Franklin"/>
              <a:buChar char="◼"/>
            </a:pPr>
            <a:r>
              <a:rPr lang="en-US" sz="1600">
                <a:solidFill>
                  <a:srgbClr val="3F3F3F"/>
                </a:solidFill>
                <a:latin typeface="Libre Franklin"/>
                <a:ea typeface="Libre Franklin"/>
                <a:cs typeface="Libre Franklin"/>
                <a:sym typeface="Libre Franklin"/>
              </a:rPr>
              <a:t>W: This is true if the winning branch has k or fewer steps</a:t>
            </a:r>
            <a:endParaRPr sz="1600">
              <a:solidFill>
                <a:srgbClr val="3F3F3F"/>
              </a:solidFill>
              <a:latin typeface="Libre Franklin"/>
              <a:ea typeface="Libre Franklin"/>
              <a:cs typeface="Libre Franklin"/>
              <a:sym typeface="Libre Franklin"/>
            </a:endParaRPr>
          </a:p>
          <a:p>
            <a:pPr indent="-293808" lvl="0" marL="306000" rtl="0" algn="l">
              <a:lnSpc>
                <a:spcPct val="110000"/>
              </a:lnSpc>
              <a:spcBef>
                <a:spcPts val="0"/>
              </a:spcBef>
              <a:spcAft>
                <a:spcPts val="0"/>
              </a:spcAft>
              <a:buClr>
                <a:schemeClr val="accent2"/>
              </a:buClr>
              <a:buSzPts val="1464"/>
              <a:buFont typeface="Noto Sans Symbols"/>
              <a:buChar char="◼"/>
            </a:pPr>
            <a:r>
              <a:rPr lang="en-US" sz="1600">
                <a:solidFill>
                  <a:srgbClr val="3F3F3F"/>
                </a:solidFill>
                <a:latin typeface="Libre Franklin"/>
                <a:ea typeface="Libre Franklin"/>
                <a:cs typeface="Libre Franklin"/>
                <a:sym typeface="Libre Franklin"/>
              </a:rPr>
              <a:t>N</a:t>
            </a:r>
            <a:r>
              <a:rPr baseline="-25000" lang="en-US" sz="1600">
                <a:solidFill>
                  <a:srgbClr val="3F3F3F"/>
                </a:solidFill>
                <a:latin typeface="Libre Franklin"/>
                <a:ea typeface="Libre Franklin"/>
                <a:cs typeface="Libre Franklin"/>
                <a:sym typeface="Libre Franklin"/>
              </a:rPr>
              <a:t>rc</a:t>
            </a:r>
            <a:r>
              <a:rPr lang="en-US" sz="1600">
                <a:solidFill>
                  <a:srgbClr val="3F3F3F"/>
                </a:solidFill>
                <a:latin typeface="Libre Franklin"/>
                <a:ea typeface="Libre Franklin"/>
                <a:cs typeface="Libre Franklin"/>
                <a:sym typeface="Libre Franklin"/>
              </a:rPr>
              <a:t> → (Wh</a:t>
            </a:r>
            <a:r>
              <a:rPr baseline="-25000" lang="en-US" sz="1600">
                <a:solidFill>
                  <a:srgbClr val="3F3F3F"/>
                </a:solidFill>
                <a:latin typeface="Libre Franklin"/>
                <a:ea typeface="Libre Franklin"/>
                <a:cs typeface="Libre Franklin"/>
                <a:sym typeface="Libre Franklin"/>
              </a:rPr>
              <a:t>(r-1)(c-1 or c+1)</a:t>
            </a:r>
            <a:r>
              <a:rPr lang="en-US" sz="1600">
                <a:solidFill>
                  <a:srgbClr val="3F3F3F"/>
                </a:solidFill>
                <a:latin typeface="Libre Franklin"/>
                <a:ea typeface="Libre Franklin"/>
                <a:cs typeface="Libre Franklin"/>
                <a:sym typeface="Libre Franklin"/>
              </a:rPr>
              <a:t> ∨ Wo</a:t>
            </a:r>
            <a:r>
              <a:rPr baseline="-25000" lang="en-US" sz="1600">
                <a:solidFill>
                  <a:srgbClr val="3F3F3F"/>
                </a:solidFill>
                <a:latin typeface="Libre Franklin"/>
                <a:ea typeface="Libre Franklin"/>
                <a:cs typeface="Libre Franklin"/>
                <a:sym typeface="Libre Franklin"/>
              </a:rPr>
              <a:t>(r-1)(c-1 or c+1)</a:t>
            </a:r>
            <a:r>
              <a:rPr lang="en-US" sz="1600">
                <a:solidFill>
                  <a:srgbClr val="3F3F3F"/>
                </a:solidFill>
                <a:latin typeface="Libre Franklin"/>
                <a:ea typeface="Libre Franklin"/>
                <a:cs typeface="Libre Franklin"/>
                <a:sym typeface="Libre Franklin"/>
              </a:rPr>
              <a:t> ∨ Sh</a:t>
            </a:r>
            <a:r>
              <a:rPr baseline="-25000" lang="en-US" sz="1600">
                <a:solidFill>
                  <a:srgbClr val="3F3F3F"/>
                </a:solidFill>
                <a:latin typeface="Libre Franklin"/>
                <a:ea typeface="Libre Franklin"/>
                <a:cs typeface="Libre Franklin"/>
                <a:sym typeface="Libre Franklin"/>
              </a:rPr>
              <a:t>(r-1)(c-1 or c+1)</a:t>
            </a:r>
            <a:r>
              <a:rPr lang="en-US" sz="1600">
                <a:solidFill>
                  <a:srgbClr val="3F3F3F"/>
                </a:solidFill>
                <a:latin typeface="Libre Franklin"/>
                <a:ea typeface="Libre Franklin"/>
                <a:cs typeface="Libre Franklin"/>
                <a:sym typeface="Libre Franklin"/>
              </a:rPr>
              <a:t> ∨ Br</a:t>
            </a:r>
            <a:r>
              <a:rPr baseline="-25000" lang="en-US" sz="1600">
                <a:solidFill>
                  <a:srgbClr val="3F3F3F"/>
                </a:solidFill>
                <a:latin typeface="Libre Franklin"/>
                <a:ea typeface="Libre Franklin"/>
                <a:cs typeface="Libre Franklin"/>
                <a:sym typeface="Libre Franklin"/>
              </a:rPr>
              <a:t>(r-1)(c-1 or c+1)</a:t>
            </a:r>
            <a:r>
              <a:rPr lang="en-US" sz="1600">
                <a:solidFill>
                  <a:srgbClr val="3F3F3F"/>
                </a:solidFill>
                <a:latin typeface="Libre Franklin"/>
                <a:ea typeface="Libre Franklin"/>
                <a:cs typeface="Libre Franklin"/>
                <a:sym typeface="Libre Franklin"/>
              </a:rPr>
              <a:t>)  </a:t>
            </a:r>
            <a:endParaRPr sz="1600">
              <a:solidFill>
                <a:srgbClr val="3F3F3F"/>
              </a:solidFill>
              <a:latin typeface="Libre Franklin"/>
              <a:ea typeface="Libre Franklin"/>
              <a:cs typeface="Libre Franklin"/>
              <a:sym typeface="Libre Franklin"/>
            </a:endParaRPr>
          </a:p>
          <a:p>
            <a:pPr indent="-296094" lvl="1" marL="630000" rtl="0" algn="l">
              <a:lnSpc>
                <a:spcPct val="110000"/>
              </a:lnSpc>
              <a:spcBef>
                <a:spcPts val="0"/>
              </a:spcBef>
              <a:spcAft>
                <a:spcPts val="0"/>
              </a:spcAft>
              <a:buClr>
                <a:schemeClr val="accent2"/>
              </a:buClr>
              <a:buSzPts val="1500"/>
              <a:buFont typeface="Libre Franklin"/>
              <a:buChar char="◼"/>
            </a:pPr>
            <a:r>
              <a:rPr lang="en-US" sz="1600">
                <a:solidFill>
                  <a:srgbClr val="3F3F3F"/>
                </a:solidFill>
                <a:latin typeface="Libre Franklin"/>
                <a:ea typeface="Libre Franklin"/>
                <a:cs typeface="Libre Franklin"/>
                <a:sym typeface="Libre Franklin"/>
              </a:rPr>
              <a:t>Where N is a node of type Wh or Wo or Sh or Br</a:t>
            </a:r>
            <a:endParaRPr sz="1600">
              <a:solidFill>
                <a:srgbClr val="3F3F3F"/>
              </a:solidFill>
              <a:latin typeface="Libre Franklin"/>
              <a:ea typeface="Libre Franklin"/>
              <a:cs typeface="Libre Franklin"/>
              <a:sym typeface="Libre Franklin"/>
            </a:endParaRPr>
          </a:p>
          <a:p>
            <a:pPr indent="-287458" lvl="1" marL="630000" rtl="0" algn="l">
              <a:lnSpc>
                <a:spcPct val="110000"/>
              </a:lnSpc>
              <a:spcBef>
                <a:spcPts val="0"/>
              </a:spcBef>
              <a:spcAft>
                <a:spcPts val="0"/>
              </a:spcAft>
              <a:buClr>
                <a:schemeClr val="accent2"/>
              </a:buClr>
              <a:buSzPts val="1364"/>
              <a:buFont typeface="Noto Sans Symbols"/>
              <a:buChar char="◼"/>
            </a:pPr>
            <a:r>
              <a:rPr lang="en-US" sz="1600">
                <a:solidFill>
                  <a:srgbClr val="3F3F3F"/>
                </a:solidFill>
                <a:latin typeface="Libre Franklin"/>
                <a:ea typeface="Libre Franklin"/>
                <a:cs typeface="Libre Franklin"/>
                <a:sym typeface="Libre Franklin"/>
              </a:rPr>
              <a:t>These implications are based on being on node N and implies True for nodes in which there is a connection from node N and False given there is no connection to node N</a:t>
            </a:r>
            <a:endParaRPr sz="1600">
              <a:solidFill>
                <a:srgbClr val="3F3F3F"/>
              </a:solidFill>
              <a:latin typeface="Libre Franklin"/>
              <a:ea typeface="Libre Franklin"/>
              <a:cs typeface="Libre Franklin"/>
              <a:sym typeface="Libre Franklin"/>
            </a:endParaRPr>
          </a:p>
          <a:p>
            <a:pPr indent="-302444" lvl="1" marL="630000" rtl="0" algn="l">
              <a:lnSpc>
                <a:spcPct val="110000"/>
              </a:lnSpc>
              <a:spcBef>
                <a:spcPts val="0"/>
              </a:spcBef>
              <a:spcAft>
                <a:spcPts val="0"/>
              </a:spcAft>
              <a:buClr>
                <a:schemeClr val="accent2"/>
              </a:buClr>
              <a:buSzPts val="1600"/>
              <a:buFont typeface="Libre Franklin"/>
              <a:buChar char="◼"/>
            </a:pPr>
            <a:r>
              <a:rPr lang="en-US" sz="1600">
                <a:solidFill>
                  <a:srgbClr val="3F3F3F"/>
                </a:solidFill>
                <a:latin typeface="Libre Franklin"/>
                <a:ea typeface="Libre Franklin"/>
                <a:cs typeface="Libre Franklin"/>
                <a:sym typeface="Libre Franklin"/>
              </a:rPr>
              <a:t>Noting that in order to determine a board configuration all implications of the board must be taken into account</a:t>
            </a:r>
            <a:endParaRPr sz="1600">
              <a:solidFill>
                <a:srgbClr val="3F3F3F"/>
              </a:solidFill>
              <a:latin typeface="Libre Franklin"/>
              <a:ea typeface="Libre Franklin"/>
              <a:cs typeface="Libre Franklin"/>
              <a:sym typeface="Libre Franklin"/>
            </a:endParaRPr>
          </a:p>
          <a:p>
            <a:pPr indent="0" lvl="0" marL="306000" rtl="0" algn="l">
              <a:lnSpc>
                <a:spcPct val="110000"/>
              </a:lnSpc>
              <a:spcBef>
                <a:spcPts val="0"/>
              </a:spcBef>
              <a:spcAft>
                <a:spcPts val="0"/>
              </a:spcAft>
              <a:buNone/>
            </a:pPr>
            <a:r>
              <a:t/>
            </a:r>
            <a:endParaRPr sz="1700">
              <a:solidFill>
                <a:srgbClr val="3F3F3F"/>
              </a:solidFill>
              <a:latin typeface="Libre Franklin"/>
              <a:ea typeface="Libre Franklin"/>
              <a:cs typeface="Libre Franklin"/>
              <a:sym typeface="Libre Franklin"/>
            </a:endParaRPr>
          </a:p>
          <a:p>
            <a:pPr indent="0" lvl="0" marL="306000" rtl="0" algn="l">
              <a:lnSpc>
                <a:spcPct val="110000"/>
              </a:lnSpc>
              <a:spcBef>
                <a:spcPts val="0"/>
              </a:spcBef>
              <a:spcAft>
                <a:spcPts val="0"/>
              </a:spcAft>
              <a:buNone/>
            </a:pPr>
            <a:r>
              <a:t/>
            </a:r>
            <a:endParaRPr sz="1700">
              <a:solidFill>
                <a:srgbClr val="3F3F3F"/>
              </a:solidFill>
              <a:latin typeface="Libre Franklin"/>
              <a:ea typeface="Libre Franklin"/>
              <a:cs typeface="Libre Franklin"/>
              <a:sym typeface="Libre Franklin"/>
            </a:endParaRPr>
          </a:p>
          <a:p>
            <a:pPr indent="0" lvl="0" marL="306000" rtl="0" algn="l">
              <a:lnSpc>
                <a:spcPct val="110000"/>
              </a:lnSpc>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pic>
        <p:nvPicPr>
          <p:cNvPr id="163" name="Google Shape;163;p3"/>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581242" y="667706"/>
            <a:ext cx="11029500" cy="1188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CONSTRAINTS</a:t>
            </a:r>
            <a:endParaRPr/>
          </a:p>
        </p:txBody>
      </p:sp>
      <p:pic>
        <p:nvPicPr>
          <p:cNvPr id="169" name="Google Shape;169;p4"/>
          <p:cNvPicPr preferRelativeResize="0"/>
          <p:nvPr/>
        </p:nvPicPr>
        <p:blipFill rotWithShape="1">
          <a:blip r:embed="rId3">
            <a:alphaModFix/>
          </a:blip>
          <a:srcRect b="0" l="4783" r="16926" t="0"/>
          <a:stretch/>
        </p:blipFill>
        <p:spPr>
          <a:xfrm>
            <a:off x="8154186" y="2251683"/>
            <a:ext cx="3139125" cy="3007672"/>
          </a:xfrm>
          <a:prstGeom prst="rect">
            <a:avLst/>
          </a:prstGeom>
          <a:noFill/>
          <a:ln>
            <a:noFill/>
          </a:ln>
        </p:spPr>
      </p:pic>
      <p:sp>
        <p:nvSpPr>
          <p:cNvPr id="170" name="Google Shape;170;p4"/>
          <p:cNvSpPr txBox="1"/>
          <p:nvPr/>
        </p:nvSpPr>
        <p:spPr>
          <a:xfrm>
            <a:off x="581250" y="1561013"/>
            <a:ext cx="6933300" cy="4389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sz="1700">
              <a:solidFill>
                <a:srgbClr val="3F3F3F"/>
              </a:solidFill>
              <a:highlight>
                <a:srgbClr val="FFFF00"/>
              </a:highlight>
              <a:latin typeface="Libre Franklin"/>
              <a:ea typeface="Libre Franklin"/>
              <a:cs typeface="Libre Franklin"/>
              <a:sym typeface="Libre Franklin"/>
            </a:endParaRPr>
          </a:p>
          <a:p>
            <a:pPr indent="-308794" lvl="0" marL="306000" rtl="0" algn="l">
              <a:lnSpc>
                <a:spcPct val="110000"/>
              </a:lnSpc>
              <a:spcBef>
                <a:spcPts val="0"/>
              </a:spcBef>
              <a:spcAft>
                <a:spcPts val="0"/>
              </a:spcAft>
              <a:buClr>
                <a:schemeClr val="accent2"/>
              </a:buClr>
              <a:buSzPts val="1700"/>
              <a:buFont typeface="Libre Franklin"/>
              <a:buChar char="◼"/>
            </a:pPr>
            <a:r>
              <a:rPr lang="en-US" sz="1700">
                <a:solidFill>
                  <a:srgbClr val="3F3F3F"/>
                </a:solidFill>
                <a:latin typeface="Libre Franklin"/>
                <a:ea typeface="Libre Franklin"/>
                <a:cs typeface="Libre Franklin"/>
                <a:sym typeface="Libre Franklin"/>
              </a:rPr>
              <a:t>The winning condition W is true if a branch is found that contains all resources defined in S. </a:t>
            </a:r>
            <a:endParaRPr sz="1700">
              <a:solidFill>
                <a:srgbClr val="3F3F3F"/>
              </a:solidFill>
              <a:latin typeface="Libre Franklin"/>
              <a:ea typeface="Libre Franklin"/>
              <a:cs typeface="Libre Franklin"/>
              <a:sym typeface="Libre Franklin"/>
            </a:endParaRPr>
          </a:p>
          <a:p>
            <a:pPr indent="-308794" lvl="1" marL="630000" rtl="0" algn="l">
              <a:lnSpc>
                <a:spcPct val="110000"/>
              </a:lnSpc>
              <a:spcBef>
                <a:spcPts val="0"/>
              </a:spcBef>
              <a:spcAft>
                <a:spcPts val="0"/>
              </a:spcAft>
              <a:buClr>
                <a:schemeClr val="accent2"/>
              </a:buClr>
              <a:buSzPts val="1700"/>
              <a:buFont typeface="Libre Franklin"/>
              <a:buChar char="◼"/>
            </a:pPr>
            <a:r>
              <a:rPr lang="en-US" sz="1700">
                <a:solidFill>
                  <a:srgbClr val="3F3F3F"/>
                </a:solidFill>
                <a:latin typeface="Libre Franklin"/>
                <a:ea typeface="Libre Franklin"/>
                <a:cs typeface="Libre Franklin"/>
                <a:sym typeface="Libre Franklin"/>
              </a:rPr>
              <a:t>S is a set of resources required to win the game, provided by the user. </a:t>
            </a:r>
            <a:endParaRPr sz="1700">
              <a:solidFill>
                <a:srgbClr val="3F3F3F"/>
              </a:solidFill>
              <a:latin typeface="Libre Franklin"/>
              <a:ea typeface="Libre Franklin"/>
              <a:cs typeface="Libre Franklin"/>
              <a:sym typeface="Libre Franklin"/>
            </a:endParaRPr>
          </a:p>
          <a:p>
            <a:pPr indent="-308794" lvl="1" marL="630000" rtl="0" algn="l">
              <a:lnSpc>
                <a:spcPct val="110000"/>
              </a:lnSpc>
              <a:spcBef>
                <a:spcPts val="0"/>
              </a:spcBef>
              <a:spcAft>
                <a:spcPts val="0"/>
              </a:spcAft>
              <a:buClr>
                <a:schemeClr val="accent2"/>
              </a:buClr>
              <a:buSzPts val="1700"/>
              <a:buFont typeface="Libre Franklin"/>
              <a:buChar char="◼"/>
            </a:pPr>
            <a:r>
              <a:rPr lang="en-US" sz="1700">
                <a:solidFill>
                  <a:srgbClr val="3F3F3F"/>
                </a:solidFill>
                <a:latin typeface="Libre Franklin"/>
                <a:ea typeface="Libre Franklin"/>
                <a:cs typeface="Libre Franklin"/>
                <a:sym typeface="Libre Franklin"/>
              </a:rPr>
              <a:t>W</a:t>
            </a:r>
            <a:r>
              <a:rPr lang="en-US" sz="1700">
                <a:solidFill>
                  <a:srgbClr val="202122"/>
                </a:solidFill>
                <a:latin typeface="Libre Franklin"/>
                <a:ea typeface="Libre Franklin"/>
                <a:cs typeface="Libre Franklin"/>
                <a:sym typeface="Libre Franklin"/>
              </a:rPr>
              <a:t>↔ s</a:t>
            </a:r>
            <a:r>
              <a:rPr baseline="-25000" lang="en-US" sz="1700">
                <a:solidFill>
                  <a:srgbClr val="202122"/>
                </a:solidFill>
                <a:latin typeface="Libre Franklin"/>
                <a:ea typeface="Libre Franklin"/>
                <a:cs typeface="Libre Franklin"/>
                <a:sym typeface="Libre Franklin"/>
              </a:rPr>
              <a:t>1</a:t>
            </a:r>
            <a:r>
              <a:rPr lang="en-US" sz="1700">
                <a:solidFill>
                  <a:srgbClr val="202122"/>
                </a:solidFill>
                <a:latin typeface="Libre Franklin"/>
                <a:ea typeface="Libre Franklin"/>
                <a:cs typeface="Libre Franklin"/>
                <a:sym typeface="Libre Franklin"/>
              </a:rPr>
              <a:t> </a:t>
            </a:r>
            <a:r>
              <a:rPr lang="en-US" sz="1700">
                <a:solidFill>
                  <a:srgbClr val="3F3F3F"/>
                </a:solidFill>
                <a:latin typeface="Libre Franklin"/>
                <a:ea typeface="Libre Franklin"/>
                <a:cs typeface="Libre Franklin"/>
                <a:sym typeface="Libre Franklin"/>
              </a:rPr>
              <a:t>∧ s</a:t>
            </a:r>
            <a:r>
              <a:rPr baseline="-25000" lang="en-US" sz="1700">
                <a:solidFill>
                  <a:srgbClr val="3F3F3F"/>
                </a:solidFill>
                <a:latin typeface="Libre Franklin"/>
                <a:ea typeface="Libre Franklin"/>
                <a:cs typeface="Libre Franklin"/>
                <a:sym typeface="Libre Franklin"/>
              </a:rPr>
              <a:t>2</a:t>
            </a:r>
            <a:r>
              <a:rPr lang="en-US" sz="1700">
                <a:solidFill>
                  <a:srgbClr val="3F3F3F"/>
                </a:solidFill>
                <a:latin typeface="Libre Franklin"/>
                <a:ea typeface="Libre Franklin"/>
                <a:cs typeface="Libre Franklin"/>
                <a:sym typeface="Libre Franklin"/>
              </a:rPr>
              <a:t> ∧ … ∧ s</a:t>
            </a:r>
            <a:r>
              <a:rPr baseline="-25000" lang="en-US" sz="1700">
                <a:solidFill>
                  <a:srgbClr val="3F3F3F"/>
                </a:solidFill>
                <a:latin typeface="Libre Franklin"/>
                <a:ea typeface="Libre Franklin"/>
                <a:cs typeface="Libre Franklin"/>
                <a:sym typeface="Libre Franklin"/>
              </a:rPr>
              <a:t>y</a:t>
            </a:r>
            <a:r>
              <a:rPr lang="en-US" sz="1700">
                <a:solidFill>
                  <a:srgbClr val="202122"/>
                </a:solidFill>
                <a:latin typeface="Libre Franklin"/>
                <a:ea typeface="Libre Franklin"/>
                <a:cs typeface="Libre Franklin"/>
                <a:sym typeface="Libre Franklin"/>
              </a:rPr>
              <a:t> for all s</a:t>
            </a:r>
            <a:r>
              <a:rPr lang="en-US" sz="1700">
                <a:solidFill>
                  <a:srgbClr val="3F3F3F"/>
                </a:solidFill>
                <a:latin typeface="Libre Franklin"/>
                <a:ea typeface="Libre Franklin"/>
                <a:cs typeface="Libre Franklin"/>
                <a:sym typeface="Libre Franklin"/>
              </a:rPr>
              <a:t>∃</a:t>
            </a:r>
            <a:r>
              <a:rPr lang="en-US" sz="1700">
                <a:solidFill>
                  <a:srgbClr val="202122"/>
                </a:solidFill>
                <a:latin typeface="Libre Franklin"/>
                <a:ea typeface="Libre Franklin"/>
                <a:cs typeface="Libre Franklin"/>
                <a:sym typeface="Libre Franklin"/>
              </a:rPr>
              <a:t>S</a:t>
            </a:r>
            <a:endParaRPr baseline="-25000" sz="1700">
              <a:solidFill>
                <a:srgbClr val="202122"/>
              </a:solidFill>
              <a:latin typeface="Libre Franklin"/>
              <a:ea typeface="Libre Franklin"/>
              <a:cs typeface="Libre Franklin"/>
              <a:sym typeface="Libre Franklin"/>
            </a:endParaRPr>
          </a:p>
          <a:p>
            <a:pPr indent="-308794" lvl="0" marL="306000" rtl="0" algn="l">
              <a:lnSpc>
                <a:spcPct val="110000"/>
              </a:lnSpc>
              <a:spcBef>
                <a:spcPts val="0"/>
              </a:spcBef>
              <a:spcAft>
                <a:spcPts val="0"/>
              </a:spcAft>
              <a:buClr>
                <a:schemeClr val="accent2"/>
              </a:buClr>
              <a:buSzPts val="1700"/>
              <a:buFont typeface="Libre Franklin"/>
              <a:buChar char="◼"/>
            </a:pPr>
            <a:r>
              <a:rPr lang="en-US" sz="1700">
                <a:solidFill>
                  <a:srgbClr val="3F3F3F"/>
                </a:solidFill>
                <a:latin typeface="Libre Franklin"/>
                <a:ea typeface="Libre Franklin"/>
                <a:cs typeface="Libre Franklin"/>
                <a:sym typeface="Libre Franklin"/>
              </a:rPr>
              <a:t>Similar to the branch constraint, there can only be one node N chosen per row:</a:t>
            </a:r>
            <a:endParaRPr sz="1700">
              <a:solidFill>
                <a:srgbClr val="3F3F3F"/>
              </a:solidFill>
              <a:latin typeface="Libre Franklin"/>
              <a:ea typeface="Libre Franklin"/>
              <a:cs typeface="Libre Franklin"/>
              <a:sym typeface="Libre Franklin"/>
            </a:endParaRPr>
          </a:p>
          <a:p>
            <a:pPr indent="-308794" lvl="1" marL="630000" rtl="0" algn="l">
              <a:lnSpc>
                <a:spcPct val="110000"/>
              </a:lnSpc>
              <a:spcBef>
                <a:spcPts val="0"/>
              </a:spcBef>
              <a:spcAft>
                <a:spcPts val="0"/>
              </a:spcAft>
              <a:buClr>
                <a:schemeClr val="accent2"/>
              </a:buClr>
              <a:buSzPts val="1700"/>
              <a:buFont typeface="Libre Franklin"/>
              <a:buChar char="◼"/>
            </a:pPr>
            <a:r>
              <a:rPr lang="en-US" sz="1600">
                <a:solidFill>
                  <a:srgbClr val="3F3F3F"/>
                </a:solidFill>
                <a:latin typeface="Libre Franklin"/>
                <a:ea typeface="Libre Franklin"/>
                <a:cs typeface="Libre Franklin"/>
                <a:sym typeface="Libre Franklin"/>
              </a:rPr>
              <a:t>N</a:t>
            </a:r>
            <a:r>
              <a:rPr baseline="-25000" lang="en-US" sz="1600">
                <a:solidFill>
                  <a:srgbClr val="3F3F3F"/>
                </a:solidFill>
                <a:latin typeface="Libre Franklin"/>
                <a:ea typeface="Libre Franklin"/>
                <a:cs typeface="Libre Franklin"/>
                <a:sym typeface="Libre Franklin"/>
              </a:rPr>
              <a:t>rn</a:t>
            </a:r>
            <a:r>
              <a:rPr lang="en-US" sz="1600">
                <a:solidFill>
                  <a:srgbClr val="3F3F3F"/>
                </a:solidFill>
                <a:latin typeface="Libre Franklin"/>
                <a:ea typeface="Libre Franklin"/>
                <a:cs typeface="Libre Franklin"/>
                <a:sym typeface="Libre Franklin"/>
              </a:rPr>
              <a:t>→ </a:t>
            </a:r>
            <a:r>
              <a:rPr lang="en-US" sz="1500">
                <a:solidFill>
                  <a:schemeClr val="dk1"/>
                </a:solidFill>
                <a:latin typeface="Libre Franklin"/>
                <a:ea typeface="Libre Franklin"/>
                <a:cs typeface="Libre Franklin"/>
                <a:sym typeface="Libre Franklin"/>
              </a:rPr>
              <a:t>¬</a:t>
            </a:r>
            <a:r>
              <a:rPr lang="en-US" sz="1700">
                <a:solidFill>
                  <a:srgbClr val="202122"/>
                </a:solidFill>
                <a:latin typeface="Libre Franklin"/>
                <a:ea typeface="Libre Franklin"/>
                <a:cs typeface="Libre Franklin"/>
                <a:sym typeface="Libre Franklin"/>
              </a:rPr>
              <a:t>N</a:t>
            </a:r>
            <a:r>
              <a:rPr baseline="-25000" lang="en-US" sz="1700">
                <a:solidFill>
                  <a:srgbClr val="202122"/>
                </a:solidFill>
                <a:latin typeface="Libre Franklin"/>
                <a:ea typeface="Libre Franklin"/>
                <a:cs typeface="Libre Franklin"/>
                <a:sym typeface="Libre Franklin"/>
              </a:rPr>
              <a:t>r1 </a:t>
            </a:r>
            <a:r>
              <a:rPr lang="en-US" sz="1700">
                <a:solidFill>
                  <a:srgbClr val="3F3F3F"/>
                </a:solidFill>
                <a:latin typeface="Libre Franklin"/>
                <a:ea typeface="Libre Franklin"/>
                <a:cs typeface="Libre Franklin"/>
                <a:sym typeface="Libre Franklin"/>
              </a:rPr>
              <a:t>∧ </a:t>
            </a:r>
            <a:r>
              <a:rPr lang="en-US" sz="1500">
                <a:solidFill>
                  <a:schemeClr val="dk1"/>
                </a:solidFill>
                <a:latin typeface="Libre Franklin"/>
                <a:ea typeface="Libre Franklin"/>
                <a:cs typeface="Libre Franklin"/>
                <a:sym typeface="Libre Franklin"/>
              </a:rPr>
              <a:t>¬</a:t>
            </a:r>
            <a:r>
              <a:rPr lang="en-US" sz="1700">
                <a:solidFill>
                  <a:srgbClr val="202122"/>
                </a:solidFill>
                <a:latin typeface="Libre Franklin"/>
                <a:ea typeface="Libre Franklin"/>
                <a:cs typeface="Libre Franklin"/>
                <a:sym typeface="Libre Franklin"/>
              </a:rPr>
              <a:t>N</a:t>
            </a:r>
            <a:r>
              <a:rPr baseline="-25000" lang="en-US" sz="1700">
                <a:solidFill>
                  <a:srgbClr val="202122"/>
                </a:solidFill>
                <a:latin typeface="Libre Franklin"/>
                <a:ea typeface="Libre Franklin"/>
                <a:cs typeface="Libre Franklin"/>
                <a:sym typeface="Libre Franklin"/>
              </a:rPr>
              <a:t>r2 </a:t>
            </a:r>
            <a:r>
              <a:rPr lang="en-US" sz="1700">
                <a:solidFill>
                  <a:srgbClr val="3F3F3F"/>
                </a:solidFill>
                <a:latin typeface="Libre Franklin"/>
                <a:ea typeface="Libre Franklin"/>
                <a:cs typeface="Libre Franklin"/>
                <a:sym typeface="Libre Franklin"/>
              </a:rPr>
              <a:t>∧ … ∧ </a:t>
            </a:r>
            <a:r>
              <a:rPr lang="en-US" sz="1500">
                <a:solidFill>
                  <a:schemeClr val="dk1"/>
                </a:solidFill>
                <a:latin typeface="Libre Franklin"/>
                <a:ea typeface="Libre Franklin"/>
                <a:cs typeface="Libre Franklin"/>
                <a:sym typeface="Libre Franklin"/>
              </a:rPr>
              <a:t>¬</a:t>
            </a:r>
            <a:r>
              <a:rPr lang="en-US" sz="1700">
                <a:solidFill>
                  <a:srgbClr val="202122"/>
                </a:solidFill>
                <a:latin typeface="Libre Franklin"/>
                <a:ea typeface="Libre Franklin"/>
                <a:cs typeface="Libre Franklin"/>
                <a:sym typeface="Libre Franklin"/>
              </a:rPr>
              <a:t>N</a:t>
            </a:r>
            <a:r>
              <a:rPr baseline="-25000" lang="en-US" sz="1700">
                <a:solidFill>
                  <a:srgbClr val="202122"/>
                </a:solidFill>
                <a:latin typeface="Libre Franklin"/>
                <a:ea typeface="Libre Franklin"/>
                <a:cs typeface="Libre Franklin"/>
                <a:sym typeface="Libre Franklin"/>
              </a:rPr>
              <a:t>r(n-1)</a:t>
            </a:r>
            <a:endParaRPr baseline="-25000" sz="1700">
              <a:solidFill>
                <a:srgbClr val="202122"/>
              </a:solidFill>
              <a:latin typeface="Libre Franklin"/>
              <a:ea typeface="Libre Franklin"/>
              <a:cs typeface="Libre Franklin"/>
              <a:sym typeface="Libre Franklin"/>
            </a:endParaRPr>
          </a:p>
          <a:p>
            <a:pPr indent="-308794" lvl="0" marL="306000" rtl="0" algn="l">
              <a:lnSpc>
                <a:spcPct val="110000"/>
              </a:lnSpc>
              <a:spcBef>
                <a:spcPts val="0"/>
              </a:spcBef>
              <a:spcAft>
                <a:spcPts val="0"/>
              </a:spcAft>
              <a:buClr>
                <a:schemeClr val="accent2"/>
              </a:buClr>
              <a:buSzPts val="1700"/>
              <a:buFont typeface="Libre Franklin"/>
              <a:buChar char="◼"/>
            </a:pPr>
            <a:r>
              <a:rPr lang="en-US" sz="1700">
                <a:solidFill>
                  <a:srgbClr val="202122"/>
                </a:solidFill>
                <a:latin typeface="Libre Franklin"/>
                <a:ea typeface="Libre Franklin"/>
                <a:cs typeface="Libre Franklin"/>
                <a:sym typeface="Libre Franklin"/>
              </a:rPr>
              <a:t>The satisfiable branch does not contain any nodes with a row number r greater than k</a:t>
            </a:r>
            <a:endParaRPr sz="1700">
              <a:solidFill>
                <a:srgbClr val="202122"/>
              </a:solidFill>
              <a:latin typeface="Libre Franklin"/>
              <a:ea typeface="Libre Franklin"/>
              <a:cs typeface="Libre Franklin"/>
              <a:sym typeface="Libre Franklin"/>
            </a:endParaRPr>
          </a:p>
          <a:p>
            <a:pPr indent="-308794" lvl="1" marL="630000" rtl="0" algn="l">
              <a:lnSpc>
                <a:spcPct val="110000"/>
              </a:lnSpc>
              <a:spcBef>
                <a:spcPts val="0"/>
              </a:spcBef>
              <a:spcAft>
                <a:spcPts val="0"/>
              </a:spcAft>
              <a:buClr>
                <a:schemeClr val="accent2"/>
              </a:buClr>
              <a:buSzPts val="1700"/>
              <a:buFont typeface="Libre Franklin"/>
              <a:buChar char="◼"/>
            </a:pPr>
            <a:r>
              <a:rPr lang="en-US" sz="1500">
                <a:solidFill>
                  <a:schemeClr val="dk1"/>
                </a:solidFill>
                <a:latin typeface="Libre Franklin"/>
                <a:ea typeface="Libre Franklin"/>
                <a:cs typeface="Libre Franklin"/>
                <a:sym typeface="Libre Franklin"/>
              </a:rPr>
              <a:t>¬</a:t>
            </a:r>
            <a:r>
              <a:rPr lang="en-US" sz="1700">
                <a:solidFill>
                  <a:srgbClr val="202122"/>
                </a:solidFill>
                <a:latin typeface="Libre Franklin"/>
                <a:ea typeface="Libre Franklin"/>
                <a:cs typeface="Libre Franklin"/>
                <a:sym typeface="Libre Franklin"/>
              </a:rPr>
              <a:t>N</a:t>
            </a:r>
            <a:r>
              <a:rPr baseline="-25000" lang="en-US" sz="1700">
                <a:solidFill>
                  <a:srgbClr val="202122"/>
                </a:solidFill>
                <a:latin typeface="Libre Franklin"/>
                <a:ea typeface="Libre Franklin"/>
                <a:cs typeface="Libre Franklin"/>
                <a:sym typeface="Libre Franklin"/>
              </a:rPr>
              <a:t>(r&gt;k)c </a:t>
            </a:r>
            <a:endParaRPr baseline="-25000" sz="1700">
              <a:solidFill>
                <a:srgbClr val="202122"/>
              </a:solidFill>
              <a:latin typeface="Libre Franklin"/>
              <a:ea typeface="Libre Franklin"/>
              <a:cs typeface="Libre Franklin"/>
              <a:sym typeface="Libre Franklin"/>
            </a:endParaRPr>
          </a:p>
          <a:p>
            <a:pPr indent="0" lvl="0" marL="630000" rtl="0" algn="l">
              <a:lnSpc>
                <a:spcPct val="110000"/>
              </a:lnSpc>
              <a:spcBef>
                <a:spcPts val="0"/>
              </a:spcBef>
              <a:spcAft>
                <a:spcPts val="0"/>
              </a:spcAft>
              <a:buNone/>
            </a:pPr>
            <a:r>
              <a:t/>
            </a:r>
            <a:endParaRPr baseline="-25000" sz="1700">
              <a:solidFill>
                <a:srgbClr val="3F3F3F"/>
              </a:solidFill>
              <a:latin typeface="Libre Franklin"/>
              <a:ea typeface="Libre Franklin"/>
              <a:cs typeface="Libre Franklin"/>
              <a:sym typeface="Libre Franklin"/>
            </a:endParaRPr>
          </a:p>
          <a:p>
            <a:pPr indent="-336550" lvl="0" marL="457200" rtl="0" algn="l">
              <a:lnSpc>
                <a:spcPct val="110000"/>
              </a:lnSpc>
              <a:spcBef>
                <a:spcPts val="0"/>
              </a:spcBef>
              <a:spcAft>
                <a:spcPts val="0"/>
              </a:spcAft>
              <a:buClr>
                <a:srgbClr val="3F3F3F"/>
              </a:buClr>
              <a:buSzPts val="1700"/>
              <a:buFont typeface="Libre Franklin"/>
              <a:buChar char="-"/>
            </a:pPr>
            <a:r>
              <a:t/>
            </a:r>
            <a:endParaRPr baseline="-25000"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2020-08-25T19:16:42Z</dcterms:created>
  <dc:creator>Christian Muise</dc:creator>
</cp:coreProperties>
</file>