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8" r:id="rId3"/>
    <p:sldId id="299" r:id="rId4"/>
    <p:sldId id="289" r:id="rId5"/>
    <p:sldId id="298" r:id="rId6"/>
    <p:sldId id="292" r:id="rId7"/>
    <p:sldId id="300" r:id="rId8"/>
    <p:sldId id="293" r:id="rId9"/>
    <p:sldId id="301" r:id="rId10"/>
    <p:sldId id="294" r:id="rId11"/>
    <p:sldId id="295" r:id="rId12"/>
    <p:sldId id="296" r:id="rId13"/>
    <p:sldId id="29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362" autoAdjust="0"/>
  </p:normalViewPr>
  <p:slideViewPr>
    <p:cSldViewPr snapToGrid="0">
      <p:cViewPr varScale="1">
        <p:scale>
          <a:sx n="105" d="100"/>
          <a:sy n="105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41A4-F40A-4F4F-B4A9-F885077ED992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E3824-AD58-485F-B79A-046379E4F8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0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5678C-1187-4E98-9E16-E2AEA4363A9A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425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EC1-C8E7-4AC2-9AAF-A2D2914444EE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7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BF3-3B2B-45F5-84D2-8B3EE9D79559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DDDA-783B-42ED-BC3F-733C1D019528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0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314A5-23C0-4456-9830-05A524DCB75A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8130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B2BF-26CA-4D8D-A92B-C4CBAB08810B}" type="datetime1">
              <a:rPr lang="hu-HU" smtClean="0"/>
              <a:t>2024. 01. 10.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03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4FB5-671E-4A2E-A5CA-FA5D211A9718}" type="datetime1">
              <a:rPr lang="hu-HU" smtClean="0"/>
              <a:t>2024. 01. 10.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8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C5DD-6D31-466F-A275-B486310DEC06}" type="datetime1">
              <a:rPr lang="hu-HU" smtClean="0"/>
              <a:t>2024. 01. 10.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1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1A11-AEB2-4FC1-A4A5-D70213DFE9E9}" type="datetime1">
              <a:rPr lang="hu-HU" smtClean="0"/>
              <a:t>2024. 01. 10.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7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3D6372-23C4-4CB4-8632-E255577B6DAB}" type="datetime1">
              <a:rPr lang="hu-HU" smtClean="0"/>
              <a:t>2024. 01. 10.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01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5513-F365-4D3A-93E1-1A09B228C86F}" type="datetime1">
              <a:rPr lang="hu-HU" smtClean="0"/>
              <a:t>2024. 01. 10.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48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8FA2BF-5DF9-44B6-94F3-C165F17F5265}" type="datetime1">
              <a:rPr lang="hu-HU" smtClean="0"/>
              <a:t>2024. 01. 10.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E6780B-012F-436D-9164-4B9CBDF37EB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0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20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0B94B27E-8BA3-E0BC-0908-5FC611E5D0A7}"/>
              </a:ext>
            </a:extLst>
          </p:cNvPr>
          <p:cNvSpPr txBox="1">
            <a:spLocks/>
          </p:cNvSpPr>
          <p:nvPr/>
        </p:nvSpPr>
        <p:spPr>
          <a:xfrm>
            <a:off x="1162812" y="1869947"/>
            <a:ext cx="9866376" cy="1353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400" dirty="0" err="1">
                <a:effectLst/>
              </a:rPr>
              <a:t>Előrecsatolt</a:t>
            </a:r>
            <a:r>
              <a:rPr lang="hu-HU" sz="4400" dirty="0">
                <a:effectLst/>
              </a:rPr>
              <a:t> aktív zajcsökkentő algoritmusok vizsgálata</a:t>
            </a:r>
            <a:endParaRPr lang="hu-HU" sz="4400" b="1" dirty="0">
              <a:cs typeface="Calibri" panose="020F0502020204030204" pitchFamily="34" charset="0"/>
            </a:endParaRP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4D6A4A2-246A-6D87-5F56-5614F0220640}"/>
              </a:ext>
            </a:extLst>
          </p:cNvPr>
          <p:cNvSpPr txBox="1">
            <a:spLocks/>
          </p:cNvSpPr>
          <p:nvPr/>
        </p:nvSpPr>
        <p:spPr>
          <a:xfrm>
            <a:off x="1295400" y="3634741"/>
            <a:ext cx="9601200" cy="174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+mj-lt"/>
                <a:cs typeface="Calibri" panose="020F0502020204030204" pitchFamily="34" charset="0"/>
              </a:rPr>
              <a:t>BSc </a:t>
            </a:r>
            <a:r>
              <a:rPr lang="en-GB" sz="2400" dirty="0" err="1">
                <a:latin typeface="+mj-lt"/>
                <a:cs typeface="Calibri" panose="020F0502020204030204" pitchFamily="34" charset="0"/>
              </a:rPr>
              <a:t>szakdolgozat</a:t>
            </a:r>
            <a:endParaRPr lang="en-GB" sz="2400" dirty="0">
              <a:latin typeface="+mj-lt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+mj-lt"/>
                <a:cs typeface="Calibri" panose="020F0502020204030204" pitchFamily="34" charset="0"/>
              </a:rPr>
              <a:t>Készítette</a:t>
            </a:r>
            <a:r>
              <a:rPr lang="en-GB" sz="2400" dirty="0">
                <a:latin typeface="+mj-lt"/>
                <a:cs typeface="Calibri" panose="020F0502020204030204" pitchFamily="34" charset="0"/>
              </a:rPr>
              <a:t>: Jakab Tamás Zoltán</a:t>
            </a:r>
          </a:p>
          <a:p>
            <a:r>
              <a:rPr lang="en-GB" sz="2400" dirty="0" err="1">
                <a:latin typeface="+mj-lt"/>
                <a:cs typeface="Calibri" panose="020F0502020204030204" pitchFamily="34" charset="0"/>
              </a:rPr>
              <a:t>Konzulens</a:t>
            </a:r>
            <a:r>
              <a:rPr lang="en-GB" sz="2400" dirty="0">
                <a:latin typeface="+mj-lt"/>
                <a:cs typeface="Calibri" panose="020F0502020204030204" pitchFamily="34" charset="0"/>
              </a:rPr>
              <a:t>: </a:t>
            </a:r>
            <a:r>
              <a:rPr lang="hu-HU" sz="2400" dirty="0">
                <a:latin typeface="+mj-lt"/>
                <a:cs typeface="Calibri" panose="020F0502020204030204" pitchFamily="34" charset="0"/>
              </a:rPr>
              <a:t>dr. </a:t>
            </a:r>
            <a:r>
              <a:rPr lang="hu-HU" sz="2400" dirty="0" err="1">
                <a:latin typeface="+mj-lt"/>
                <a:cs typeface="Calibri" panose="020F0502020204030204" pitchFamily="34" charset="0"/>
              </a:rPr>
              <a:t>Sujbert</a:t>
            </a:r>
            <a:r>
              <a:rPr lang="hu-HU" sz="2400" dirty="0">
                <a:latin typeface="+mj-lt"/>
                <a:cs typeface="Calibri" panose="020F0502020204030204" pitchFamily="34" charset="0"/>
              </a:rPr>
              <a:t> László</a:t>
            </a:r>
            <a:endParaRPr lang="en-GB" sz="2400" dirty="0">
              <a:latin typeface="+mj-lt"/>
              <a:cs typeface="Calibri" panose="020F0502020204030204" pitchFamily="34" charset="0"/>
            </a:endParaRPr>
          </a:p>
          <a:p>
            <a:r>
              <a:rPr lang="hu-HU" sz="2400" dirty="0">
                <a:latin typeface="+mj-lt"/>
                <a:cs typeface="Calibri" panose="020F0502020204030204" pitchFamily="34" charset="0"/>
              </a:rPr>
              <a:t>Méréstechnika és Információs Rendszerek</a:t>
            </a:r>
            <a:r>
              <a:rPr lang="en-GB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hu-HU" sz="2400" dirty="0">
                <a:latin typeface="+mj-lt"/>
                <a:cs typeface="Calibri" panose="020F0502020204030204" pitchFamily="34" charset="0"/>
              </a:rPr>
              <a:t>Tanszék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39A22D6-89C4-C0CC-DCE5-2791E78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1</a:t>
            </a:fld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8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" panose="020F0502020204030204" pitchFamily="34" charset="0"/>
              </a:rPr>
              <a:t>Mérési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eredmények</a:t>
            </a:r>
            <a:r>
              <a:rPr lang="en-GB" dirty="0">
                <a:cs typeface="Calibri" panose="020F0502020204030204" pitchFamily="34" charset="0"/>
              </a:rPr>
              <a:t> (DSP)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Szinuszos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gerjesztés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10</a:t>
            </a:fld>
            <a:endParaRPr lang="hu-HU">
              <a:latin typeface="+mj-lt"/>
            </a:endParaRPr>
          </a:p>
        </p:txBody>
      </p:sp>
      <p:pic>
        <p:nvPicPr>
          <p:cNvPr id="6" name="Kép 5" descr="A képen szöveg, Diagram, sor, képernyőkép látható&#10;&#10;Automatikusan generált leírás">
            <a:extLst>
              <a:ext uri="{FF2B5EF4-FFF2-40B4-BE49-F238E27FC236}">
                <a16:creationId xmlns:a16="http://schemas.microsoft.com/office/drawing/2014/main" id="{A3B1182F-FDD3-59F7-5BA1-8AF511EF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2" y="2354580"/>
            <a:ext cx="3849624" cy="2887218"/>
          </a:xfrm>
          <a:prstGeom prst="rect">
            <a:avLst/>
          </a:prstGeom>
        </p:spPr>
      </p:pic>
      <p:pic>
        <p:nvPicPr>
          <p:cNvPr id="9" name="Kép 8" descr="A képen szöveg, Diagram, sor, képernyőkép látható&#10;&#10;Automatikusan generált leírás">
            <a:extLst>
              <a:ext uri="{FF2B5EF4-FFF2-40B4-BE49-F238E27FC236}">
                <a16:creationId xmlns:a16="http://schemas.microsoft.com/office/drawing/2014/main" id="{DB5C12D2-C61A-50B0-CF58-62F692BB5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85" y="2354580"/>
            <a:ext cx="3849624" cy="2887218"/>
          </a:xfrm>
          <a:prstGeom prst="rect">
            <a:avLst/>
          </a:prstGeom>
        </p:spPr>
      </p:pic>
      <p:pic>
        <p:nvPicPr>
          <p:cNvPr id="11" name="Kép 10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F0EDA946-6F4B-66BB-F4BE-84281A291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2354580"/>
            <a:ext cx="3849624" cy="288721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C1C24F1-EB53-7069-88E3-F363DB1799AD}"/>
              </a:ext>
            </a:extLst>
          </p:cNvPr>
          <p:cNvSpPr txBox="1"/>
          <p:nvPr/>
        </p:nvSpPr>
        <p:spPr>
          <a:xfrm>
            <a:off x="2171562" y="2031414"/>
            <a:ext cx="92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FxLMS</a:t>
            </a:r>
            <a:r>
              <a:rPr lang="en-GB" dirty="0"/>
              <a:t>							   </a:t>
            </a:r>
            <a:r>
              <a:rPr lang="en-GB" dirty="0" err="1"/>
              <a:t>FeLMS</a:t>
            </a:r>
            <a:r>
              <a:rPr lang="en-GB" dirty="0"/>
              <a:t>							  </a:t>
            </a:r>
            <a:r>
              <a:rPr lang="en-GB" dirty="0" err="1"/>
              <a:t>FexLMS</a:t>
            </a:r>
            <a:r>
              <a:rPr lang="en-GB" dirty="0"/>
              <a:t>			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4D895BF-850E-1E23-DF42-966A442D79ED}"/>
              </a:ext>
            </a:extLst>
          </p:cNvPr>
          <p:cNvSpPr txBox="1"/>
          <p:nvPr/>
        </p:nvSpPr>
        <p:spPr>
          <a:xfrm>
            <a:off x="1847088" y="5392674"/>
            <a:ext cx="955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125.28 </a:t>
            </a:r>
            <a:r>
              <a:rPr lang="en-GB" dirty="0" err="1"/>
              <a:t>ms</a:t>
            </a:r>
            <a:r>
              <a:rPr lang="en-GB" dirty="0"/>
              <a:t>						      136.32 </a:t>
            </a:r>
            <a:r>
              <a:rPr lang="en-GB" dirty="0" err="1"/>
              <a:t>ms</a:t>
            </a:r>
            <a:r>
              <a:rPr lang="en-GB" dirty="0"/>
              <a:t>						     85.91 </a:t>
            </a:r>
            <a:r>
              <a:rPr lang="en-GB" dirty="0" err="1"/>
              <a:t>ms</a:t>
            </a:r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466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" panose="020F0502020204030204" pitchFamily="34" charset="0"/>
              </a:rPr>
              <a:t>Mérési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eredmények</a:t>
            </a:r>
            <a:r>
              <a:rPr lang="en-GB" dirty="0">
                <a:cs typeface="Calibri" panose="020F0502020204030204" pitchFamily="34" charset="0"/>
              </a:rPr>
              <a:t> (DSP)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Fehérzajos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gerjesztés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11</a:t>
            </a:fld>
            <a:endParaRPr lang="hu-HU">
              <a:latin typeface="+mj-lt"/>
            </a:endParaRPr>
          </a:p>
        </p:txBody>
      </p:sp>
      <p:pic>
        <p:nvPicPr>
          <p:cNvPr id="5" name="Kép 4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F188E338-33C9-A186-1705-898628F0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2" y="2354580"/>
            <a:ext cx="3849624" cy="2887218"/>
          </a:xfrm>
          <a:prstGeom prst="rect">
            <a:avLst/>
          </a:prstGeom>
        </p:spPr>
      </p:pic>
      <p:pic>
        <p:nvPicPr>
          <p:cNvPr id="8" name="Kép 7" descr="A képen szöveg, Diagram, képernyőkép, diagram látható&#10;&#10;Automatikusan generált leírás">
            <a:extLst>
              <a:ext uri="{FF2B5EF4-FFF2-40B4-BE49-F238E27FC236}">
                <a16:creationId xmlns:a16="http://schemas.microsoft.com/office/drawing/2014/main" id="{303AB374-F30F-572A-52B0-B0472E6F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85" y="2354580"/>
            <a:ext cx="3849624" cy="2887218"/>
          </a:xfrm>
          <a:prstGeom prst="rect">
            <a:avLst/>
          </a:prstGeom>
        </p:spPr>
      </p:pic>
      <p:pic>
        <p:nvPicPr>
          <p:cNvPr id="12" name="Kép 11" descr="A képen szöveg, Diagram, képernyőkép, diagram látható&#10;&#10;Automatikusan generált leírás">
            <a:extLst>
              <a:ext uri="{FF2B5EF4-FFF2-40B4-BE49-F238E27FC236}">
                <a16:creationId xmlns:a16="http://schemas.microsoft.com/office/drawing/2014/main" id="{E3C2839E-9134-7C23-184B-CF992F8E4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2354580"/>
            <a:ext cx="3849624" cy="288721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337A007A-74BC-107B-0567-BDAC86996BC3}"/>
              </a:ext>
            </a:extLst>
          </p:cNvPr>
          <p:cNvSpPr txBox="1"/>
          <p:nvPr/>
        </p:nvSpPr>
        <p:spPr>
          <a:xfrm>
            <a:off x="2171562" y="2031414"/>
            <a:ext cx="92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FxLMS</a:t>
            </a:r>
            <a:r>
              <a:rPr lang="en-GB" dirty="0"/>
              <a:t>							   </a:t>
            </a:r>
            <a:r>
              <a:rPr lang="en-GB" dirty="0" err="1"/>
              <a:t>FeLMS</a:t>
            </a:r>
            <a:r>
              <a:rPr lang="en-GB" dirty="0"/>
              <a:t>							  </a:t>
            </a:r>
            <a:r>
              <a:rPr lang="en-GB" dirty="0" err="1"/>
              <a:t>FexLMS</a:t>
            </a:r>
            <a:r>
              <a:rPr lang="en-GB" dirty="0"/>
              <a:t>			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D117D97-DC2A-8369-98F0-DCAA4A2D94EC}"/>
              </a:ext>
            </a:extLst>
          </p:cNvPr>
          <p:cNvSpPr txBox="1"/>
          <p:nvPr/>
        </p:nvSpPr>
        <p:spPr>
          <a:xfrm>
            <a:off x="2171562" y="5392674"/>
            <a:ext cx="92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37.31 s							  7.20 s						         19.17 s			</a:t>
            </a:r>
          </a:p>
        </p:txBody>
      </p:sp>
    </p:spTree>
    <p:extLst>
      <p:ext uri="{BB962C8B-B14F-4D97-AF65-F5344CB8AC3E}">
        <p14:creationId xmlns:p14="http://schemas.microsoft.com/office/powerpoint/2010/main" val="39398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04704" cy="1485900"/>
          </a:xfrm>
        </p:spPr>
        <p:txBody>
          <a:bodyPr>
            <a:normAutofit fontScale="90000"/>
          </a:bodyPr>
          <a:lstStyle/>
          <a:p>
            <a:r>
              <a:rPr lang="en-GB" sz="4400" dirty="0" err="1"/>
              <a:t>Impulzus</a:t>
            </a:r>
            <a:r>
              <a:rPr lang="en-GB" sz="4400" dirty="0"/>
              <a:t> </a:t>
            </a:r>
            <a:r>
              <a:rPr lang="en-GB" sz="4400" dirty="0" err="1"/>
              <a:t>jellegű</a:t>
            </a:r>
            <a:r>
              <a:rPr lang="en-GB" sz="4400" dirty="0"/>
              <a:t> </a:t>
            </a:r>
            <a:r>
              <a:rPr lang="en-GB" sz="4400" dirty="0" err="1"/>
              <a:t>zajok</a:t>
            </a:r>
            <a:r>
              <a:rPr lang="en-GB" sz="4400" dirty="0"/>
              <a:t> </a:t>
            </a:r>
            <a:r>
              <a:rPr lang="en-GB" sz="4400" dirty="0" err="1"/>
              <a:t>csillapítása</a:t>
            </a:r>
            <a:r>
              <a:rPr lang="en-GB" sz="4400" dirty="0"/>
              <a:t> (</a:t>
            </a:r>
            <a:r>
              <a:rPr lang="en-GB" sz="4400" dirty="0" err="1"/>
              <a:t>FeLMS</a:t>
            </a:r>
            <a:r>
              <a:rPr lang="en-GB" sz="4400" dirty="0"/>
              <a:t>)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>
                <a:cs typeface="Calibri" panose="020F0502020204030204" pitchFamily="34" charset="0"/>
              </a:rPr>
              <a:t>(</a:t>
            </a:r>
            <a:r>
              <a:rPr lang="en-GB" sz="2800" dirty="0" err="1">
                <a:cs typeface="Calibri" panose="020F0502020204030204" pitchFamily="34" charset="0"/>
              </a:rPr>
              <a:t>Csengőszó</a:t>
            </a:r>
            <a:r>
              <a:rPr lang="en-GB" sz="2800" dirty="0">
                <a:cs typeface="Calibri" panose="020F0502020204030204" pitchFamily="34" charset="0"/>
              </a:rPr>
              <a:t>)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12</a:t>
            </a:fld>
            <a:endParaRPr lang="hu-HU">
              <a:latin typeface="+mj-lt"/>
            </a:endParaRPr>
          </a:p>
        </p:txBody>
      </p:sp>
      <p:pic>
        <p:nvPicPr>
          <p:cNvPr id="6" name="Kép 5" descr="A képen szöveg, Diagram, diagram, sor látható&#10;&#10;Automatikusan generált leírás">
            <a:extLst>
              <a:ext uri="{FF2B5EF4-FFF2-40B4-BE49-F238E27FC236}">
                <a16:creationId xmlns:a16="http://schemas.microsoft.com/office/drawing/2014/main" id="{D013C56D-CED3-FC5F-6839-A69E41A00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3" y="1961012"/>
            <a:ext cx="4518547" cy="3388910"/>
          </a:xfrm>
          <a:prstGeom prst="rect">
            <a:avLst/>
          </a:prstGeom>
        </p:spPr>
      </p:pic>
      <p:pic>
        <p:nvPicPr>
          <p:cNvPr id="9" name="Kép 8" descr="A képen képernyőkép, szöveg, Színesség, sárga látható&#10;&#10;Automatikusan generált leírás">
            <a:extLst>
              <a:ext uri="{FF2B5EF4-FFF2-40B4-BE49-F238E27FC236}">
                <a16:creationId xmlns:a16="http://schemas.microsoft.com/office/drawing/2014/main" id="{FD2521D6-682E-D801-3568-554AD3CC5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53" y="1961012"/>
            <a:ext cx="4518547" cy="3388910"/>
          </a:xfrm>
          <a:prstGeom prst="rect">
            <a:avLst/>
          </a:prstGeom>
        </p:spPr>
      </p:pic>
      <p:pic>
        <p:nvPicPr>
          <p:cNvPr id="3" name="modified_DoorBell">
            <a:hlinkClick r:id="" action="ppaction://media"/>
            <a:extLst>
              <a:ext uri="{FF2B5EF4-FFF2-40B4-BE49-F238E27FC236}">
                <a16:creationId xmlns:a16="http://schemas.microsoft.com/office/drawing/2014/main" id="{114E147E-F11D-8B7E-FFF5-2246430954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12383" y="1295463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Zeneszámok</a:t>
            </a:r>
            <a:r>
              <a:rPr lang="en-GB" sz="4400" dirty="0"/>
              <a:t> </a:t>
            </a:r>
            <a:r>
              <a:rPr lang="en-GB" sz="4400" dirty="0" err="1"/>
              <a:t>csillapítása</a:t>
            </a:r>
            <a:r>
              <a:rPr lang="en-GB" sz="4400" dirty="0"/>
              <a:t> (</a:t>
            </a:r>
            <a:r>
              <a:rPr lang="en-GB" sz="4400" dirty="0" err="1"/>
              <a:t>FeLMS</a:t>
            </a:r>
            <a:r>
              <a:rPr lang="en-GB" sz="4400" dirty="0"/>
              <a:t>)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>
                <a:cs typeface="Calibri" panose="020F0502020204030204" pitchFamily="34" charset="0"/>
              </a:rPr>
              <a:t>(Rock </a:t>
            </a:r>
            <a:r>
              <a:rPr lang="en-GB" sz="2800" dirty="0" err="1">
                <a:cs typeface="Calibri" panose="020F0502020204030204" pitchFamily="34" charset="0"/>
              </a:rPr>
              <a:t>zene</a:t>
            </a:r>
            <a:r>
              <a:rPr lang="en-GB" sz="2800" dirty="0">
                <a:cs typeface="Calibri" panose="020F0502020204030204" pitchFamily="34" charset="0"/>
              </a:rPr>
              <a:t>)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13</a:t>
            </a:fld>
            <a:endParaRPr lang="hu-HU">
              <a:latin typeface="+mj-lt"/>
            </a:endParaRPr>
          </a:p>
        </p:txBody>
      </p:sp>
      <p:pic>
        <p:nvPicPr>
          <p:cNvPr id="14" name="Kép 13" descr="A képen szöveg, Diagram, diagram, képernyőkép látható&#10;&#10;Automatikusan generált leírás">
            <a:extLst>
              <a:ext uri="{FF2B5EF4-FFF2-40B4-BE49-F238E27FC236}">
                <a16:creationId xmlns:a16="http://schemas.microsoft.com/office/drawing/2014/main" id="{7FC25DE5-55E5-DF7B-CF62-3ACE0161A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3" y="1961012"/>
            <a:ext cx="4518546" cy="3388910"/>
          </a:xfrm>
          <a:prstGeom prst="rect">
            <a:avLst/>
          </a:prstGeom>
        </p:spPr>
      </p:pic>
      <p:pic>
        <p:nvPicPr>
          <p:cNvPr id="16" name="Kép 15" descr="A képen szöveg, Diagram, képernyőkép, diagram látható&#10;&#10;Automatikusan generált leírás">
            <a:extLst>
              <a:ext uri="{FF2B5EF4-FFF2-40B4-BE49-F238E27FC236}">
                <a16:creationId xmlns:a16="http://schemas.microsoft.com/office/drawing/2014/main" id="{A157E64D-FB61-989D-E427-13ECA42BF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54" y="1961012"/>
            <a:ext cx="4518546" cy="3388910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867A7F5-A486-7BE8-3496-C103D2D82482}"/>
              </a:ext>
            </a:extLst>
          </p:cNvPr>
          <p:cNvSpPr txBox="1"/>
          <p:nvPr/>
        </p:nvSpPr>
        <p:spPr>
          <a:xfrm>
            <a:off x="3726581" y="132341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Zene</a:t>
            </a:r>
            <a:r>
              <a:rPr lang="en-GB" dirty="0"/>
              <a:t> </a:t>
            </a:r>
            <a:r>
              <a:rPr lang="en-GB" dirty="0" err="1"/>
              <a:t>részlet</a:t>
            </a:r>
            <a:r>
              <a:rPr lang="en-GB" dirty="0"/>
              <a:t>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527B572-CF6A-E86B-3D04-70F9B43C1844}"/>
              </a:ext>
            </a:extLst>
          </p:cNvPr>
          <p:cNvSpPr txBox="1"/>
          <p:nvPr/>
        </p:nvSpPr>
        <p:spPr>
          <a:xfrm>
            <a:off x="1382179" y="5807055"/>
            <a:ext cx="400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Sticky Jams - Kickstart my heart (cover)</a:t>
            </a:r>
          </a:p>
          <a:p>
            <a:endParaRPr lang="en-GB" dirty="0"/>
          </a:p>
        </p:txBody>
      </p:sp>
      <p:pic>
        <p:nvPicPr>
          <p:cNvPr id="6" name="modified_rock">
            <a:hlinkClick r:id="" action="ppaction://media"/>
            <a:extLst>
              <a:ext uri="{FF2B5EF4-FFF2-40B4-BE49-F238E27FC236}">
                <a16:creationId xmlns:a16="http://schemas.microsoft.com/office/drawing/2014/main" id="{A990DB10-F105-C3CB-2090-5E5111CA6E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01105" y="1362163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057FB-BEFD-C26D-570F-71A3956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Összefoglalás</a:t>
            </a:r>
            <a:r>
              <a:rPr lang="en-GB" dirty="0"/>
              <a:t>: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58F44CC-A077-2DA7-DB58-30491F03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/>
              <a:t>14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F7CDD00-1F37-FE51-15A9-3680265E1324}"/>
              </a:ext>
            </a:extLst>
          </p:cNvPr>
          <p:cNvSpPr txBox="1">
            <a:spLocks/>
          </p:cNvSpPr>
          <p:nvPr/>
        </p:nvSpPr>
        <p:spPr>
          <a:xfrm>
            <a:off x="3336656" y="5431536"/>
            <a:ext cx="5518687" cy="72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öszönöm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figyelmet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64FE61E-4B92-AD52-AADB-55AD795B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448800" cy="2838450"/>
          </a:xfrm>
        </p:spPr>
        <p:txBody>
          <a:bodyPr/>
          <a:lstStyle/>
          <a:p>
            <a:r>
              <a:rPr lang="en-GB" sz="1800" dirty="0"/>
              <a:t>Az </a:t>
            </a:r>
            <a:r>
              <a:rPr lang="en-GB" sz="1800" dirty="0" err="1"/>
              <a:t>FxLMS</a:t>
            </a:r>
            <a:r>
              <a:rPr lang="en-GB" sz="1800" dirty="0"/>
              <a:t> </a:t>
            </a:r>
            <a:r>
              <a:rPr lang="en-GB" sz="1800" dirty="0" err="1"/>
              <a:t>teljesített</a:t>
            </a:r>
            <a:r>
              <a:rPr lang="en-GB" sz="1800" dirty="0"/>
              <a:t> a </a:t>
            </a:r>
            <a:r>
              <a:rPr lang="en-GB" sz="1800" dirty="0" err="1"/>
              <a:t>leglassabban</a:t>
            </a:r>
            <a:r>
              <a:rPr lang="en-GB" sz="1800" dirty="0"/>
              <a:t>,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FeLMS</a:t>
            </a:r>
            <a:r>
              <a:rPr lang="en-GB" sz="1800" dirty="0"/>
              <a:t> </a:t>
            </a:r>
            <a:r>
              <a:rPr lang="en-GB" sz="1800" dirty="0" err="1"/>
              <a:t>és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FexLMS</a:t>
            </a:r>
            <a:r>
              <a:rPr lang="en-GB" sz="1800" dirty="0"/>
              <a:t> </a:t>
            </a:r>
            <a:r>
              <a:rPr lang="en-GB" sz="1800" dirty="0" err="1"/>
              <a:t>hasonlóan</a:t>
            </a:r>
            <a:r>
              <a:rPr lang="en-GB" sz="1800" dirty="0"/>
              <a:t> </a:t>
            </a:r>
            <a:r>
              <a:rPr lang="en-GB" sz="1800" dirty="0" err="1"/>
              <a:t>gyorsan</a:t>
            </a:r>
            <a:r>
              <a:rPr lang="en-GB" sz="1800" dirty="0"/>
              <a:t> </a:t>
            </a:r>
            <a:r>
              <a:rPr lang="en-GB" sz="1800" dirty="0" err="1"/>
              <a:t>teljesít</a:t>
            </a:r>
            <a:endParaRPr lang="en-GB" sz="1800" dirty="0"/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Periodikus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sztochasztikus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zajra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megfelelő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elnyomás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mértéke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Impulzus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jellegű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zaj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esetén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csak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jelentősen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alacsony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frekvenciás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komponenseket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lehetett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elnyomni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(kHz-es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nagyságrend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Zeneszám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esetén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basszus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megfelelő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elnyomása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nagy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frekvenciájú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komponensek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megmaradtak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" panose="020F0502020204030204" pitchFamily="34" charset="0"/>
              </a:rPr>
              <a:t>Célkitűzés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0B0060-C112-46A2-CB10-CF35A28E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389888"/>
            <a:ext cx="9916452" cy="4873752"/>
          </a:xfrm>
        </p:spPr>
        <p:txBody>
          <a:bodyPr anchor="ctr">
            <a:normAutofit/>
          </a:bodyPr>
          <a:lstStyle/>
          <a:p>
            <a:r>
              <a:rPr lang="en-GB" dirty="0" err="1">
                <a:effectLst/>
              </a:rPr>
              <a:t>Három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zajcsökkentő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algoritmus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tanulmányozása</a:t>
            </a:r>
            <a:r>
              <a:rPr lang="en-GB" dirty="0">
                <a:effectLst/>
              </a:rPr>
              <a:t> (</a:t>
            </a:r>
            <a:r>
              <a:rPr lang="en-GB" dirty="0" err="1">
                <a:effectLst/>
              </a:rPr>
              <a:t>FxLMS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FeLMS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FexLMS</a:t>
            </a:r>
            <a:r>
              <a:rPr lang="en-GB" dirty="0">
                <a:effectLst/>
              </a:rPr>
              <a:t>)</a:t>
            </a:r>
          </a:p>
          <a:p>
            <a:r>
              <a:rPr lang="en-GB" dirty="0" err="1"/>
              <a:t>Zajcsökkentő</a:t>
            </a:r>
            <a:r>
              <a:rPr lang="en-GB" dirty="0"/>
              <a:t> </a:t>
            </a:r>
            <a:r>
              <a:rPr lang="en-GB" dirty="0" err="1"/>
              <a:t>algoritmusok</a:t>
            </a:r>
            <a:r>
              <a:rPr lang="en-GB" dirty="0"/>
              <a:t> </a:t>
            </a:r>
            <a:r>
              <a:rPr lang="en-GB" dirty="0" err="1"/>
              <a:t>összehasonlítása</a:t>
            </a:r>
            <a:r>
              <a:rPr lang="en-GB" dirty="0"/>
              <a:t> MATLAB-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környezetben</a:t>
            </a:r>
            <a:endParaRPr lang="en-GB" dirty="0"/>
          </a:p>
          <a:p>
            <a:r>
              <a:rPr lang="en-GB" dirty="0" err="1"/>
              <a:t>Zajcsökkentő</a:t>
            </a:r>
            <a:r>
              <a:rPr lang="en-GB" dirty="0"/>
              <a:t> </a:t>
            </a:r>
            <a:r>
              <a:rPr lang="en-GB" dirty="0" err="1"/>
              <a:t>algoritmusok</a:t>
            </a:r>
            <a:r>
              <a:rPr lang="en-GB" dirty="0"/>
              <a:t> </a:t>
            </a:r>
            <a:r>
              <a:rPr lang="en-GB" dirty="0" err="1"/>
              <a:t>összehasonlítása</a:t>
            </a:r>
            <a:r>
              <a:rPr lang="en-GB" dirty="0"/>
              <a:t> </a:t>
            </a:r>
            <a:r>
              <a:rPr lang="en-GB" dirty="0" err="1"/>
              <a:t>fizikailag</a:t>
            </a:r>
            <a:r>
              <a:rPr lang="en-GB" dirty="0"/>
              <a:t> </a:t>
            </a:r>
            <a:r>
              <a:rPr lang="en-GB" dirty="0" err="1"/>
              <a:t>megvalósított</a:t>
            </a:r>
            <a:r>
              <a:rPr lang="en-GB" dirty="0"/>
              <a:t> (DSP) </a:t>
            </a:r>
            <a:r>
              <a:rPr lang="en-GB" dirty="0" err="1"/>
              <a:t>rendszeren</a:t>
            </a:r>
            <a:endParaRPr lang="en-GB" dirty="0"/>
          </a:p>
          <a:p>
            <a:r>
              <a:rPr lang="en-GB" dirty="0" err="1">
                <a:cs typeface="Calibri" panose="020F0502020204030204" pitchFamily="34" charset="0"/>
              </a:rPr>
              <a:t>Impulzus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jellegű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zajok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csillapítása</a:t>
            </a:r>
            <a:endParaRPr lang="en-GB" dirty="0">
              <a:cs typeface="Calibri" panose="020F0502020204030204" pitchFamily="34" charset="0"/>
            </a:endParaRPr>
          </a:p>
          <a:p>
            <a:r>
              <a:rPr lang="en-GB" dirty="0" err="1">
                <a:cs typeface="Calibri" panose="020F0502020204030204" pitchFamily="34" charset="0"/>
              </a:rPr>
              <a:t>Zeneszámok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csillapítása</a:t>
            </a:r>
            <a:endParaRPr lang="en-GB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2</a:t>
            </a:fld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81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A </a:t>
            </a:r>
            <a:r>
              <a:rPr lang="en-GB" dirty="0" err="1">
                <a:cs typeface="Calibri" panose="020F0502020204030204" pitchFamily="34" charset="0"/>
              </a:rPr>
              <a:t>rendszer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blokkvázlata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3</a:t>
            </a:fld>
            <a:endParaRPr lang="hu-HU">
              <a:latin typeface="+mj-lt"/>
            </a:endParaRPr>
          </a:p>
        </p:txBody>
      </p:sp>
      <p:pic>
        <p:nvPicPr>
          <p:cNvPr id="5" name="Kép 4" descr="A képen képernyőkép, tér látható&#10;&#10;Automatikusan generált leírás">
            <a:extLst>
              <a:ext uri="{FF2B5EF4-FFF2-40B4-BE49-F238E27FC236}">
                <a16:creationId xmlns:a16="http://schemas.microsoft.com/office/drawing/2014/main" id="{D79AB295-C1BE-33E6-FC6F-007DE715A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54" y="1428750"/>
            <a:ext cx="8709891" cy="47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" panose="020F0502020204030204" pitchFamily="34" charset="0"/>
              </a:rPr>
              <a:t>Algoritmusok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4</a:t>
            </a:fld>
            <a:endParaRPr lang="hu-HU">
              <a:latin typeface="+mj-lt"/>
            </a:endParaRPr>
          </a:p>
        </p:txBody>
      </p:sp>
      <p:pic>
        <p:nvPicPr>
          <p:cNvPr id="8" name="Kép 7" descr="A képen képernyőkép, tér, diagram látható&#10;&#10;Automatikusan generált leírás">
            <a:extLst>
              <a:ext uri="{FF2B5EF4-FFF2-40B4-BE49-F238E27FC236}">
                <a16:creationId xmlns:a16="http://schemas.microsoft.com/office/drawing/2014/main" id="{88956AB6-F356-730F-8918-09D586EE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4" y="1116311"/>
            <a:ext cx="5596967" cy="53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A </a:t>
            </a:r>
            <a:r>
              <a:rPr lang="en-GB" dirty="0" err="1">
                <a:cs typeface="Calibri" panose="020F0502020204030204" pitchFamily="34" charset="0"/>
              </a:rPr>
              <a:t>mérési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elrendezés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5</a:t>
            </a:fld>
            <a:endParaRPr lang="hu-HU">
              <a:latin typeface="+mj-lt"/>
            </a:endParaRPr>
          </a:p>
        </p:txBody>
      </p:sp>
      <p:pic>
        <p:nvPicPr>
          <p:cNvPr id="5" name="Kép 4" descr="A képen szöveg, háromlábú állvány, keret látható&#10;&#10;Automatikusan generált leírás">
            <a:extLst>
              <a:ext uri="{FF2B5EF4-FFF2-40B4-BE49-F238E27FC236}">
                <a16:creationId xmlns:a16="http://schemas.microsoft.com/office/drawing/2014/main" id="{B6264AD9-B95E-5364-767D-0B66F7F2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2" y="1023515"/>
            <a:ext cx="9957816" cy="5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MATLAB </a:t>
            </a:r>
            <a:r>
              <a:rPr lang="en-GB" dirty="0" err="1">
                <a:cs typeface="Calibri" panose="020F0502020204030204" pitchFamily="34" charset="0"/>
              </a:rPr>
              <a:t>szimuláció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eredményei</a:t>
            </a:r>
            <a:r>
              <a:rPr lang="en-GB" dirty="0">
                <a:cs typeface="Calibri" panose="020F0502020204030204" pitchFamily="34" charset="0"/>
              </a:rPr>
              <a:t> 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Használt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átvitelek</a:t>
            </a:r>
            <a:r>
              <a:rPr lang="en-GB" sz="2800" dirty="0">
                <a:cs typeface="Calibri" panose="020F0502020204030204" pitchFamily="34" charset="0"/>
              </a:rPr>
              <a:t> (</a:t>
            </a:r>
            <a:r>
              <a:rPr lang="en-GB" sz="2800" dirty="0" err="1">
                <a:cs typeface="Calibri" panose="020F0502020204030204" pitchFamily="34" charset="0"/>
              </a:rPr>
              <a:t>mesterséges</a:t>
            </a:r>
            <a:r>
              <a:rPr lang="en-GB" sz="2800" dirty="0">
                <a:cs typeface="Calibri" panose="020F0502020204030204" pitchFamily="34" charset="0"/>
              </a:rPr>
              <a:t>)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6</a:t>
            </a:fld>
            <a:endParaRPr lang="hu-HU">
              <a:latin typeface="+mj-lt"/>
            </a:endParaRPr>
          </a:p>
        </p:txBody>
      </p:sp>
      <p:pic>
        <p:nvPicPr>
          <p:cNvPr id="8" name="Kép 7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7D887A22-D2E1-0A1C-769C-3B0BAF377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28" y="2194560"/>
            <a:ext cx="4185612" cy="3139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Kép 11" descr="A képen sor, Diagram, diagram látható&#10;&#10;Automatikusan generált leírás">
            <a:extLst>
              <a:ext uri="{FF2B5EF4-FFF2-40B4-BE49-F238E27FC236}">
                <a16:creationId xmlns:a16="http://schemas.microsoft.com/office/drawing/2014/main" id="{EBDAABC7-6B74-9AD0-0D26-40C43CEA2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5" y="2171700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AF9AA0-F639-41F7-54F9-15E04B25A902}"/>
              </a:ext>
            </a:extLst>
          </p:cNvPr>
          <p:cNvSpPr txBox="1"/>
          <p:nvPr/>
        </p:nvSpPr>
        <p:spPr>
          <a:xfrm>
            <a:off x="2732369" y="544280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Elsődleges</a:t>
            </a:r>
            <a:r>
              <a:rPr lang="en-GB" dirty="0"/>
              <a:t> </a:t>
            </a:r>
            <a:r>
              <a:rPr lang="en-GB" dirty="0" err="1"/>
              <a:t>út</a:t>
            </a:r>
            <a:endParaRPr lang="en-GB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85394D0-ED1A-A3A4-2B0D-74449724CB69}"/>
              </a:ext>
            </a:extLst>
          </p:cNvPr>
          <p:cNvSpPr txBox="1"/>
          <p:nvPr/>
        </p:nvSpPr>
        <p:spPr>
          <a:xfrm>
            <a:off x="7325991" y="54428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Másodlagos</a:t>
            </a:r>
            <a:r>
              <a:rPr lang="en-GB" dirty="0"/>
              <a:t> </a:t>
            </a:r>
            <a:r>
              <a:rPr lang="en-GB" dirty="0" err="1"/>
              <a:t>út</a:t>
            </a:r>
            <a:endParaRPr lang="en-GB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CD0A90-32EF-93C7-DAD6-D9CF3FCB1FB8}"/>
              </a:ext>
            </a:extLst>
          </p:cNvPr>
          <p:cNvSpPr txBox="1"/>
          <p:nvPr/>
        </p:nvSpPr>
        <p:spPr>
          <a:xfrm>
            <a:off x="2276699" y="5921171"/>
            <a:ext cx="239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Aluláteresztő</a:t>
            </a:r>
            <a:r>
              <a:rPr lang="en-GB" dirty="0"/>
              <a:t> FIR </a:t>
            </a:r>
            <a:r>
              <a:rPr lang="en-GB" dirty="0" err="1"/>
              <a:t>szűrő</a:t>
            </a:r>
            <a:endParaRPr lang="en-GB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82A90E-DD9D-ABC6-D313-8E6294B3F949}"/>
              </a:ext>
            </a:extLst>
          </p:cNvPr>
          <p:cNvSpPr txBox="1"/>
          <p:nvPr/>
        </p:nvSpPr>
        <p:spPr>
          <a:xfrm>
            <a:off x="7049729" y="5921171"/>
            <a:ext cx="216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Másodfokú</a:t>
            </a:r>
            <a:r>
              <a:rPr lang="en-GB" dirty="0"/>
              <a:t> IIR </a:t>
            </a:r>
            <a:r>
              <a:rPr lang="en-GB" dirty="0" err="1"/>
              <a:t>szűrő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MATLAB </a:t>
            </a:r>
            <a:r>
              <a:rPr lang="en-GB" dirty="0" err="1">
                <a:cs typeface="Calibri" panose="020F0502020204030204" pitchFamily="34" charset="0"/>
              </a:rPr>
              <a:t>szimuláció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eredményei</a:t>
            </a:r>
            <a:r>
              <a:rPr lang="en-GB" dirty="0">
                <a:cs typeface="Calibri" panose="020F0502020204030204" pitchFamily="34" charset="0"/>
              </a:rPr>
              <a:t> 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Mesterséges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átvitelekkel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7</a:t>
            </a:fld>
            <a:endParaRPr lang="hu-HU">
              <a:latin typeface="+mj-lt"/>
            </a:endParaRPr>
          </a:p>
        </p:txBody>
      </p:sp>
      <p:pic>
        <p:nvPicPr>
          <p:cNvPr id="5" name="Kép 4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65D79977-92AA-ED54-24EF-3E36859D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5" y="2194560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C1509096-12A4-D432-D53F-9CC250DC5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94560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DD98236-9075-D750-FA73-E514C7C5F5FE}"/>
              </a:ext>
            </a:extLst>
          </p:cNvPr>
          <p:cNvSpPr txBox="1"/>
          <p:nvPr/>
        </p:nvSpPr>
        <p:spPr>
          <a:xfrm>
            <a:off x="10469880" y="2617738"/>
            <a:ext cx="1453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FxLMS</a:t>
            </a:r>
            <a:r>
              <a:rPr lang="en-GB" dirty="0"/>
              <a:t>:</a:t>
            </a:r>
          </a:p>
          <a:p>
            <a:r>
              <a:rPr lang="en-GB" dirty="0"/>
              <a:t>10796 </a:t>
            </a:r>
            <a:r>
              <a:rPr lang="en-GB" dirty="0" err="1"/>
              <a:t>minta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FeLMS</a:t>
            </a:r>
            <a:r>
              <a:rPr lang="en-GB" dirty="0"/>
              <a:t>:</a:t>
            </a:r>
          </a:p>
          <a:p>
            <a:r>
              <a:rPr lang="en-GB" dirty="0"/>
              <a:t>8174 </a:t>
            </a:r>
            <a:r>
              <a:rPr lang="en-GB" dirty="0" err="1"/>
              <a:t>minta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FexLMS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7972 </a:t>
            </a:r>
            <a:r>
              <a:rPr lang="en-GB" dirty="0" err="1"/>
              <a:t>minta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9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MATLAB </a:t>
            </a:r>
            <a:r>
              <a:rPr lang="en-GB" dirty="0" err="1">
                <a:cs typeface="Calibri" panose="020F0502020204030204" pitchFamily="34" charset="0"/>
              </a:rPr>
              <a:t>szimuláció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eredményei</a:t>
            </a:r>
            <a:r>
              <a:rPr lang="en-GB" dirty="0">
                <a:cs typeface="Calibri" panose="020F0502020204030204" pitchFamily="34" charset="0"/>
              </a:rPr>
              <a:t> 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Használt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átvitelek</a:t>
            </a:r>
            <a:r>
              <a:rPr lang="en-GB" sz="2800" dirty="0">
                <a:cs typeface="Calibri" panose="020F0502020204030204" pitchFamily="34" charset="0"/>
              </a:rPr>
              <a:t> (</a:t>
            </a:r>
            <a:r>
              <a:rPr lang="en-GB" sz="2800" dirty="0" err="1">
                <a:cs typeface="Calibri" panose="020F0502020204030204" pitchFamily="34" charset="0"/>
              </a:rPr>
              <a:t>mért</a:t>
            </a:r>
            <a:r>
              <a:rPr lang="en-GB" sz="2800" dirty="0">
                <a:cs typeface="Calibri" panose="020F0502020204030204" pitchFamily="34" charset="0"/>
              </a:rPr>
              <a:t>)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8</a:t>
            </a:fld>
            <a:endParaRPr lang="hu-HU">
              <a:latin typeface="+mj-lt"/>
            </a:endParaRPr>
          </a:p>
        </p:txBody>
      </p:sp>
      <p:pic>
        <p:nvPicPr>
          <p:cNvPr id="10" name="Kép 9" descr="A képen szöveg, Diagram, sor, Betűtípus látható&#10;&#10;Automatikusan generált leírás">
            <a:extLst>
              <a:ext uri="{FF2B5EF4-FFF2-40B4-BE49-F238E27FC236}">
                <a16:creationId xmlns:a16="http://schemas.microsoft.com/office/drawing/2014/main" id="{3BAE7F81-A944-B52B-E106-E18458C2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Kép 11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E2E4A22B-6761-5660-8150-D93439F67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5" y="2171697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C90FE87-F83D-76A0-4E29-B6B253571F52}"/>
              </a:ext>
            </a:extLst>
          </p:cNvPr>
          <p:cNvSpPr txBox="1"/>
          <p:nvPr/>
        </p:nvSpPr>
        <p:spPr>
          <a:xfrm>
            <a:off x="2732369" y="544280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Elsődleges</a:t>
            </a:r>
            <a:r>
              <a:rPr lang="en-GB" dirty="0"/>
              <a:t> </a:t>
            </a:r>
            <a:r>
              <a:rPr lang="en-GB" dirty="0" err="1"/>
              <a:t>út</a:t>
            </a:r>
            <a:endParaRPr lang="en-GB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69EF1AB-6291-A1F5-06AD-C2B010FAC97A}"/>
              </a:ext>
            </a:extLst>
          </p:cNvPr>
          <p:cNvSpPr txBox="1"/>
          <p:nvPr/>
        </p:nvSpPr>
        <p:spPr>
          <a:xfrm>
            <a:off x="7325991" y="54428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Másodlagos</a:t>
            </a:r>
            <a:r>
              <a:rPr lang="en-GB" dirty="0"/>
              <a:t> </a:t>
            </a:r>
            <a:r>
              <a:rPr lang="en-GB" dirty="0" err="1"/>
              <a:t>út</a:t>
            </a:r>
            <a:endParaRPr lang="en-GB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089CD2A-BF28-FE80-950E-801B40508A2B}"/>
              </a:ext>
            </a:extLst>
          </p:cNvPr>
          <p:cNvSpPr txBox="1"/>
          <p:nvPr/>
        </p:nvSpPr>
        <p:spPr>
          <a:xfrm>
            <a:off x="3794603" y="5987534"/>
            <a:ext cx="40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DSP </a:t>
            </a:r>
            <a:r>
              <a:rPr lang="en-GB" dirty="0" err="1"/>
              <a:t>laborban</a:t>
            </a:r>
            <a:r>
              <a:rPr lang="en-GB" dirty="0"/>
              <a:t> </a:t>
            </a:r>
            <a:r>
              <a:rPr lang="en-GB" dirty="0" err="1"/>
              <a:t>mért</a:t>
            </a:r>
            <a:r>
              <a:rPr lang="en-GB" dirty="0"/>
              <a:t> </a:t>
            </a:r>
            <a:r>
              <a:rPr lang="en-GB" dirty="0" err="1"/>
              <a:t>akusztikus</a:t>
            </a:r>
            <a:r>
              <a:rPr lang="en-GB" dirty="0"/>
              <a:t> </a:t>
            </a:r>
            <a:r>
              <a:rPr lang="en-GB" dirty="0" err="1"/>
              <a:t>átvitelek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1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23BEE-9224-0508-79CD-B68E35B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MATLAB </a:t>
            </a:r>
            <a:r>
              <a:rPr lang="en-GB" dirty="0" err="1">
                <a:cs typeface="Calibri" panose="020F0502020204030204" pitchFamily="34" charset="0"/>
              </a:rPr>
              <a:t>szimuláció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eredményei</a:t>
            </a:r>
            <a:r>
              <a:rPr lang="en-GB" dirty="0">
                <a:cs typeface="Calibri" panose="020F0502020204030204" pitchFamily="34" charset="0"/>
              </a:rPr>
              <a:t> </a:t>
            </a:r>
            <a:br>
              <a:rPr lang="en-GB" dirty="0">
                <a:cs typeface="Calibri" panose="020F0502020204030204" pitchFamily="34" charset="0"/>
              </a:rPr>
            </a:br>
            <a:r>
              <a:rPr lang="en-GB" sz="2800" dirty="0" err="1">
                <a:cs typeface="Calibri" panose="020F0502020204030204" pitchFamily="34" charset="0"/>
              </a:rPr>
              <a:t>Valóságos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mért</a:t>
            </a:r>
            <a:r>
              <a:rPr lang="en-GB" sz="2800" dirty="0">
                <a:cs typeface="Calibri" panose="020F0502020204030204" pitchFamily="34" charset="0"/>
              </a:rPr>
              <a:t> </a:t>
            </a:r>
            <a:r>
              <a:rPr lang="en-GB" sz="2800" dirty="0" err="1">
                <a:cs typeface="Calibri" panose="020F0502020204030204" pitchFamily="34" charset="0"/>
              </a:rPr>
              <a:t>átvitelekkel</a:t>
            </a:r>
            <a:endParaRPr lang="hu-HU" dirty="0">
              <a:cs typeface="Calibri" panose="020F050202020403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7FAC4E-364D-3C5A-8C96-D44A206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780B-012F-436D-9164-4B9CBDF37EB8}" type="slidenum">
              <a:rPr lang="hu-HU" smtClean="0">
                <a:latin typeface="+mj-lt"/>
              </a:rPr>
              <a:t>9</a:t>
            </a:fld>
            <a:endParaRPr lang="hu-HU">
              <a:latin typeface="+mj-lt"/>
            </a:endParaRPr>
          </a:p>
        </p:txBody>
      </p:sp>
      <p:pic>
        <p:nvPicPr>
          <p:cNvPr id="3" name="Kép 2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85EE5B5C-37A8-AD11-7766-19010EE9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94560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D823758D-0F42-C9B9-19AE-118FD56DB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5" y="2199408"/>
            <a:ext cx="4206240" cy="315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4039E97-6459-71A4-EAE3-34DFD0406F0C}"/>
              </a:ext>
            </a:extLst>
          </p:cNvPr>
          <p:cNvSpPr txBox="1"/>
          <p:nvPr/>
        </p:nvSpPr>
        <p:spPr>
          <a:xfrm>
            <a:off x="10469880" y="2617738"/>
            <a:ext cx="15696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FxLMS</a:t>
            </a:r>
            <a:r>
              <a:rPr lang="en-GB" dirty="0"/>
              <a:t>: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107496</a:t>
            </a:r>
            <a:r>
              <a:rPr lang="en-GB" dirty="0"/>
              <a:t> </a:t>
            </a:r>
            <a:r>
              <a:rPr lang="en-GB" dirty="0" err="1"/>
              <a:t>minta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FeLMS</a:t>
            </a:r>
            <a:r>
              <a:rPr lang="en-GB" dirty="0"/>
              <a:t>: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34176 </a:t>
            </a:r>
            <a:r>
              <a:rPr lang="en-GB" dirty="0" err="1"/>
              <a:t>minta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FexLMS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16468</a:t>
            </a:r>
            <a:r>
              <a:rPr lang="en-GB" dirty="0"/>
              <a:t> </a:t>
            </a:r>
            <a:r>
              <a:rPr lang="en-GB" dirty="0" err="1"/>
              <a:t>minta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2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1868</TotalTime>
  <Words>348</Words>
  <Application>Microsoft Office PowerPoint</Application>
  <PresentationFormat>Szélesvásznú</PresentationFormat>
  <Paragraphs>69</Paragraphs>
  <Slides>14</Slides>
  <Notes>0</Notes>
  <HiddenSlides>0</HiddenSlides>
  <MMClips>2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Körülvágás</vt:lpstr>
      <vt:lpstr>PowerPoint-bemutató</vt:lpstr>
      <vt:lpstr>Célkitűzés</vt:lpstr>
      <vt:lpstr>A rendszer blokkvázlata</vt:lpstr>
      <vt:lpstr>Algoritmusok</vt:lpstr>
      <vt:lpstr>A mérési elrendezés</vt:lpstr>
      <vt:lpstr>MATLAB szimuláció eredményei  Használt átvitelek (mesterséges)</vt:lpstr>
      <vt:lpstr>MATLAB szimuláció eredményei  Mesterséges átvitelekkel</vt:lpstr>
      <vt:lpstr>MATLAB szimuláció eredményei  Használt átvitelek (mért)</vt:lpstr>
      <vt:lpstr>MATLAB szimuláció eredményei  Valóságos mért átvitelekkel</vt:lpstr>
      <vt:lpstr>Mérési eredmények (DSP) Szinuszos gerjesztés</vt:lpstr>
      <vt:lpstr>Mérési eredmények (DSP) Fehérzajos gerjesztés</vt:lpstr>
      <vt:lpstr>Impulzus jellegű zajok csillapítása (FeLMS) (Csengőszó)</vt:lpstr>
      <vt:lpstr>Zeneszámok csillapítása (FeLMS) (Rock zene)</vt:lpstr>
      <vt:lpstr>Összefoglalás: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adaptív vonaljavító</dc:title>
  <dc:creator>Jakab Tamás Zoltán</dc:creator>
  <cp:lastModifiedBy>Jakab Tamás Zoltán</cp:lastModifiedBy>
  <cp:revision>83</cp:revision>
  <dcterms:created xsi:type="dcterms:W3CDTF">2022-12-03T16:23:22Z</dcterms:created>
  <dcterms:modified xsi:type="dcterms:W3CDTF">2024-01-10T14:19:45Z</dcterms:modified>
</cp:coreProperties>
</file>