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notesMasterIdLst>
    <p:notesMasterId r:id="rId3"/>
  </p:notesMasterIdLst>
  <p:sldIdLst>
    <p:sldId id="258" r:id="rId2"/>
  </p:sldIdLst>
  <p:sldSz cx="23399750" cy="35999738"/>
  <p:notesSz cx="6858000" cy="9144000"/>
  <p:defaultTextStyle>
    <a:defPPr>
      <a:defRPr lang="ko-KR"/>
    </a:defPPr>
    <a:lvl1pPr marL="0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1pPr>
    <a:lvl2pPr marL="1425550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2pPr>
    <a:lvl3pPr marL="2851099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3pPr>
    <a:lvl4pPr marL="4276649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4pPr>
    <a:lvl5pPr marL="570219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5pPr>
    <a:lvl6pPr marL="712774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6pPr>
    <a:lvl7pPr marL="855329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7pPr>
    <a:lvl8pPr marL="9978847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8pPr>
    <a:lvl9pPr marL="11404397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7" userDrawn="1">
          <p15:clr>
            <a:srgbClr val="A4A3A4"/>
          </p15:clr>
        </p15:guide>
        <p15:guide id="2" pos="73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1337">
          <p15:clr>
            <a:srgbClr val="A4A3A4"/>
          </p15:clr>
        </p15:guide>
        <p15:guide id="2" pos="73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경철" initials="신" lastIdx="1" clrIdx="0">
    <p:extLst>
      <p:ext uri="{19B8F6BF-5375-455C-9EA6-DF929625EA0E}">
        <p15:presenceInfo xmlns:p15="http://schemas.microsoft.com/office/powerpoint/2012/main" userId="S::yechan7825@sunmoon.ac.kr::30f8c4c2-8bf9-4e2d-ba4b-788d0f8dfa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93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63" autoAdjust="0"/>
    <p:restoredTop sz="96353" autoAdjust="0"/>
  </p:normalViewPr>
  <p:slideViewPr>
    <p:cSldViewPr snapToGrid="0" snapToObjects="1">
      <p:cViewPr>
        <p:scale>
          <a:sx n="100" d="100"/>
          <a:sy n="100" d="100"/>
        </p:scale>
        <p:origin x="114" y="-9210"/>
      </p:cViewPr>
      <p:guideLst>
        <p:guide orient="horz" pos="11337"/>
        <p:guide pos="73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2692" y="36"/>
      </p:cViewPr>
      <p:guideLst>
        <p:guide orient="horz" pos="11337"/>
        <p:guide pos="73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5T17:50:15.60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53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1pPr>
    <a:lvl2pPr marL="1425550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2pPr>
    <a:lvl3pPr marL="2851099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3pPr>
    <a:lvl4pPr marL="4276649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4pPr>
    <a:lvl5pPr marL="570219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5pPr>
    <a:lvl6pPr marL="712774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6pPr>
    <a:lvl7pPr marL="855329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7pPr>
    <a:lvl8pPr marL="9978847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8pPr>
    <a:lvl9pPr marL="11404397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425700" y="1143000"/>
            <a:ext cx="2006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26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21867624" y="30830886"/>
            <a:ext cx="1532126" cy="5182718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6" name="Freeform 15"/>
          <p:cNvSpPr/>
          <p:nvPr/>
        </p:nvSpPr>
        <p:spPr bwMode="gray">
          <a:xfrm>
            <a:off x="19973359" y="14057045"/>
            <a:ext cx="3435513" cy="17314157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Freeform 14"/>
          <p:cNvSpPr/>
          <p:nvPr/>
        </p:nvSpPr>
        <p:spPr bwMode="gray">
          <a:xfrm>
            <a:off x="-27858" y="15314175"/>
            <a:ext cx="22090480" cy="20685566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661382" y="33695755"/>
            <a:ext cx="20076986" cy="191998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22182963" y="33695755"/>
            <a:ext cx="1216787" cy="1919986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4536068" y="3"/>
            <a:ext cx="3354722" cy="585626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Freeform 7"/>
          <p:cNvSpPr/>
          <p:nvPr/>
        </p:nvSpPr>
        <p:spPr bwMode="gray">
          <a:xfrm>
            <a:off x="-15143" y="3"/>
            <a:ext cx="5168660" cy="7627131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Freeform 10"/>
          <p:cNvSpPr/>
          <p:nvPr/>
        </p:nvSpPr>
        <p:spPr bwMode="gray">
          <a:xfrm>
            <a:off x="-8014" y="4701336"/>
            <a:ext cx="5518710" cy="734789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93599" y="191999"/>
            <a:ext cx="4750149" cy="1919986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19421793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9" name="Oval 18"/>
          <p:cNvSpPr/>
          <p:nvPr/>
        </p:nvSpPr>
        <p:spPr bwMode="gray">
          <a:xfrm>
            <a:off x="20591780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0" name="Oval 19"/>
          <p:cNvSpPr/>
          <p:nvPr/>
        </p:nvSpPr>
        <p:spPr bwMode="gray">
          <a:xfrm>
            <a:off x="21761768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731581" y="9215933"/>
            <a:ext cx="19889788" cy="5615959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731582" y="14879892"/>
            <a:ext cx="16473424" cy="3119977"/>
          </a:xfrm>
        </p:spPr>
        <p:txBody>
          <a:bodyPr>
            <a:normAutofit/>
          </a:bodyPr>
          <a:lstStyle>
            <a:lvl1pPr marL="0" indent="0" algn="l">
              <a:buNone/>
              <a:defRPr sz="5118">
                <a:solidFill>
                  <a:schemeClr val="tx1"/>
                </a:solidFill>
              </a:defRPr>
            </a:lvl1pPr>
            <a:lvl2pPr marL="116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39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09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7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84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019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189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35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559" y="671995"/>
            <a:ext cx="15724632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9988" y="8015942"/>
            <a:ext cx="21059775" cy="241438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59908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17323014" y="32568246"/>
            <a:ext cx="2182390" cy="3431492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18967209" y="29519785"/>
            <a:ext cx="4445953" cy="647995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15144" y="0"/>
            <a:ext cx="6154134" cy="9359932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17924209" y="1441661"/>
            <a:ext cx="4305554" cy="307164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1169988" y="1441661"/>
            <a:ext cx="16379825" cy="307164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169987" y="34559749"/>
            <a:ext cx="5459942" cy="1199991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832727" y="34559749"/>
            <a:ext cx="10529888" cy="119999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7947608" y="34559749"/>
            <a:ext cx="1169988" cy="1199991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21867624" y="30830886"/>
            <a:ext cx="1532126" cy="5182718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6" name="Freeform 15"/>
          <p:cNvSpPr/>
          <p:nvPr/>
        </p:nvSpPr>
        <p:spPr bwMode="gray">
          <a:xfrm>
            <a:off x="19973359" y="14057045"/>
            <a:ext cx="3435513" cy="17314157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Freeform 14"/>
          <p:cNvSpPr/>
          <p:nvPr/>
        </p:nvSpPr>
        <p:spPr bwMode="gray">
          <a:xfrm>
            <a:off x="-27858" y="15314175"/>
            <a:ext cx="22090480" cy="20685566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Freeform 8"/>
          <p:cNvSpPr/>
          <p:nvPr/>
        </p:nvSpPr>
        <p:spPr bwMode="gray">
          <a:xfrm>
            <a:off x="4536068" y="3"/>
            <a:ext cx="3354722" cy="585626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Freeform 7"/>
          <p:cNvSpPr/>
          <p:nvPr/>
        </p:nvSpPr>
        <p:spPr bwMode="gray">
          <a:xfrm>
            <a:off x="-15143" y="3"/>
            <a:ext cx="5168660" cy="7627131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Freeform 10"/>
          <p:cNvSpPr/>
          <p:nvPr/>
        </p:nvSpPr>
        <p:spPr bwMode="gray">
          <a:xfrm>
            <a:off x="-8014" y="4701336"/>
            <a:ext cx="5518710" cy="734789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1" name="Rectangle 105"/>
          <p:cNvSpPr>
            <a:spLocks noChangeArrowheads="1"/>
          </p:cNvSpPr>
          <p:nvPr userDrawn="1"/>
        </p:nvSpPr>
        <p:spPr bwMode="auto">
          <a:xfrm>
            <a:off x="415599" y="822560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Rectangle 105"/>
          <p:cNvSpPr>
            <a:spLocks noChangeArrowheads="1"/>
          </p:cNvSpPr>
          <p:nvPr userDrawn="1"/>
        </p:nvSpPr>
        <p:spPr bwMode="auto">
          <a:xfrm>
            <a:off x="120015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Rectangle 105"/>
          <p:cNvSpPr>
            <a:spLocks noChangeArrowheads="1"/>
          </p:cNvSpPr>
          <p:nvPr userDrawn="1"/>
        </p:nvSpPr>
        <p:spPr bwMode="auto">
          <a:xfrm>
            <a:off x="4191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4" name="Rectangle 105"/>
          <p:cNvSpPr>
            <a:spLocks noChangeArrowheads="1"/>
          </p:cNvSpPr>
          <p:nvPr userDrawn="1"/>
        </p:nvSpPr>
        <p:spPr bwMode="auto">
          <a:xfrm>
            <a:off x="120015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Rectangle 105"/>
          <p:cNvSpPr>
            <a:spLocks noChangeArrowheads="1"/>
          </p:cNvSpPr>
          <p:nvPr userDrawn="1"/>
        </p:nvSpPr>
        <p:spPr bwMode="auto">
          <a:xfrm>
            <a:off x="4191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Rectangle 105"/>
          <p:cNvSpPr>
            <a:spLocks noChangeArrowheads="1"/>
          </p:cNvSpPr>
          <p:nvPr userDrawn="1"/>
        </p:nvSpPr>
        <p:spPr bwMode="auto">
          <a:xfrm>
            <a:off x="120015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Rectangle 105"/>
          <p:cNvSpPr>
            <a:spLocks noChangeArrowheads="1"/>
          </p:cNvSpPr>
          <p:nvPr userDrawn="1"/>
        </p:nvSpPr>
        <p:spPr bwMode="auto">
          <a:xfrm>
            <a:off x="4191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Rectangle 105"/>
          <p:cNvSpPr>
            <a:spLocks noChangeArrowheads="1"/>
          </p:cNvSpPr>
          <p:nvPr userDrawn="1"/>
        </p:nvSpPr>
        <p:spPr bwMode="auto">
          <a:xfrm>
            <a:off x="120015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3053798" y="35361714"/>
            <a:ext cx="17176762" cy="576469"/>
          </a:xfrm>
          <a:prstGeom prst="rect">
            <a:avLst/>
          </a:prstGeom>
        </p:spPr>
        <p:txBody>
          <a:bodyPr wrap="none" tIns="72087" rIns="360434" bIns="72087">
            <a:spAutoFit/>
          </a:bodyPr>
          <a:lstStyle/>
          <a:p>
            <a:r>
              <a:rPr lang="en-US" altLang="ko-KR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2020</a:t>
            </a:r>
            <a:r>
              <a:rPr lang="ko-KR" altLang="en-US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학년도 </a:t>
            </a:r>
            <a:r>
              <a:rPr lang="en-US" altLang="ko-KR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1</a:t>
            </a:r>
            <a:r>
              <a:rPr lang="ko-KR" altLang="en-US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학기</a:t>
            </a:r>
            <a:r>
              <a:rPr lang="en-US" altLang="ko-KR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, SW</a:t>
            </a:r>
            <a:r>
              <a:rPr lang="ko-KR" altLang="en-US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경진대회</a:t>
            </a:r>
            <a:r>
              <a:rPr lang="en-US" altLang="ko-KR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 [</a:t>
            </a:r>
            <a:r>
              <a:rPr lang="ko-KR" altLang="en-US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컴퓨터공학부 종합프로젝트</a:t>
            </a:r>
            <a:r>
              <a:rPr lang="en-US" altLang="ko-KR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(Capstone Design)</a:t>
            </a:r>
            <a:r>
              <a:rPr lang="ko-KR" altLang="en-US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 최종 결과물</a:t>
            </a:r>
            <a:r>
              <a:rPr lang="en-US" altLang="ko-KR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]</a:t>
            </a:r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35447927"/>
            <a:ext cx="1719533" cy="4552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264" y="178613"/>
            <a:ext cx="2227339" cy="584176"/>
          </a:xfrm>
          <a:prstGeom prst="rect">
            <a:avLst/>
          </a:prstGeom>
        </p:spPr>
      </p:pic>
      <p:pic>
        <p:nvPicPr>
          <p:cNvPr id="32" name="Picture 8" descr="ê´ë ¨ ì´ë¯¸ì§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60" y="35151481"/>
            <a:ext cx="860960" cy="81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105"/>
          <p:cNvSpPr>
            <a:spLocks noChangeArrowheads="1"/>
          </p:cNvSpPr>
          <p:nvPr userDrawn="1"/>
        </p:nvSpPr>
        <p:spPr bwMode="auto">
          <a:xfrm>
            <a:off x="445632" y="5487712"/>
            <a:ext cx="22562400" cy="2179891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3690951" y="22207007"/>
            <a:ext cx="4536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ko-KR" altLang="en-US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설계 및 구현 </a:t>
            </a: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- </a:t>
            </a:r>
            <a:r>
              <a:rPr lang="ko-KR" altLang="en-US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유니티</a:t>
            </a:r>
            <a:endParaRPr lang="ko-KR" altLang="en-US" sz="16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itchFamily="18" charset="0"/>
              <a:ea typeface="Arial Unicode MS" panose="020B0604020202020204"/>
              <a:cs typeface="Times New Roman" pitchFamily="18" charset="0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3614005" y="28898325"/>
            <a:ext cx="5198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65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설계</a:t>
            </a:r>
            <a:r>
              <a:rPr lang="en-US" altLang="ko-KR" sz="2800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 </a:t>
            </a:r>
            <a:r>
              <a:rPr lang="ko-KR" altLang="en-US" sz="2800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및 구현 </a:t>
            </a:r>
            <a:r>
              <a:rPr lang="en-US" altLang="ko-KR" sz="2800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– </a:t>
            </a:r>
            <a:r>
              <a:rPr lang="ko-KR" altLang="en-US" sz="2800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구현 결과</a:t>
            </a:r>
            <a:endParaRPr lang="en-US" altLang="ko-KR" sz="280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itchFamily="18" charset="0"/>
              <a:ea typeface="Arial Unicode MS" panose="020B0604020202020204"/>
              <a:cs typeface="Times New Roman" pitchFamily="18" charset="0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5023985" y="15163113"/>
            <a:ext cx="4972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65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설계 및 구현 </a:t>
            </a: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- </a:t>
            </a:r>
            <a:r>
              <a:rPr lang="ko-KR" altLang="en-US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스케치업</a:t>
            </a:r>
            <a:endParaRPr lang="ko-KR" altLang="en-US" sz="280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/>
              <a:cs typeface="Arial Unicode MS" panose="020B0604020202020204" pitchFamily="50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6452562" y="8327566"/>
            <a:ext cx="2095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ko-KR" altLang="en-US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관련 연구</a:t>
            </a:r>
            <a:endParaRPr lang="ko-KR" altLang="en-US" sz="1600" b="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+mj-ea"/>
              <a:ea typeface="Arial Unicode MS" panose="020B0604020202020204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5395892" y="8289815"/>
            <a:ext cx="1056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ko-KR" altLang="en-US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소개</a:t>
            </a:r>
            <a:endParaRPr lang="en-US" altLang="ko-KR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6982051" y="28898325"/>
            <a:ext cx="1056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ko-KR" altLang="en-US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결과</a:t>
            </a:r>
            <a:endParaRPr lang="ko-KR" altLang="en-US" sz="16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itchFamily="18" charset="0"/>
              <a:ea typeface="Arial Unicode MS" panose="020B0604020202020204"/>
              <a:cs typeface="Times New Roman" pitchFamily="18" charset="0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4876519" y="15180865"/>
            <a:ext cx="2095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65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제안 모델</a:t>
            </a:r>
            <a:endParaRPr lang="ko-KR" altLang="en-US" sz="280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/>
              <a:cs typeface="Arial Unicode MS" panose="020B0604020202020204" pitchFamily="50" charset="-127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3802033" y="22212437"/>
            <a:ext cx="7378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ko-KR" altLang="en-US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설계 및 구현 </a:t>
            </a: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– </a:t>
            </a:r>
            <a:r>
              <a:rPr lang="ko-KR" altLang="en-US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Arial Unicode MS" panose="020B0604020202020204"/>
                <a:cs typeface="Times New Roman" pitchFamily="18" charset="0"/>
              </a:rPr>
              <a:t>안드로이드 스튜디오</a:t>
            </a:r>
          </a:p>
        </p:txBody>
      </p:sp>
      <p:sp>
        <p:nvSpPr>
          <p:cNvPr id="44" name="타원 43"/>
          <p:cNvSpPr/>
          <p:nvPr userDrawn="1"/>
        </p:nvSpPr>
        <p:spPr>
          <a:xfrm>
            <a:off x="113286" y="7884940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타원 44"/>
          <p:cNvSpPr/>
          <p:nvPr userDrawn="1"/>
        </p:nvSpPr>
        <p:spPr>
          <a:xfrm>
            <a:off x="11695686" y="7879345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타원 45"/>
          <p:cNvSpPr/>
          <p:nvPr userDrawn="1"/>
        </p:nvSpPr>
        <p:spPr>
          <a:xfrm>
            <a:off x="112983" y="14742951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타원 46"/>
          <p:cNvSpPr/>
          <p:nvPr userDrawn="1"/>
        </p:nvSpPr>
        <p:spPr>
          <a:xfrm>
            <a:off x="11695383" y="14737356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타원 47"/>
          <p:cNvSpPr/>
          <p:nvPr userDrawn="1"/>
        </p:nvSpPr>
        <p:spPr>
          <a:xfrm>
            <a:off x="112983" y="21600955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타원 48"/>
          <p:cNvSpPr/>
          <p:nvPr userDrawn="1"/>
        </p:nvSpPr>
        <p:spPr>
          <a:xfrm>
            <a:off x="11695383" y="21595360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타원 49"/>
          <p:cNvSpPr/>
          <p:nvPr userDrawn="1"/>
        </p:nvSpPr>
        <p:spPr>
          <a:xfrm>
            <a:off x="109786" y="28448602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타원 50"/>
          <p:cNvSpPr/>
          <p:nvPr userDrawn="1"/>
        </p:nvSpPr>
        <p:spPr>
          <a:xfrm>
            <a:off x="11692186" y="28443007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105"/>
          <p:cNvSpPr>
            <a:spLocks noChangeArrowheads="1"/>
          </p:cNvSpPr>
          <p:nvPr userDrawn="1"/>
        </p:nvSpPr>
        <p:spPr bwMode="auto">
          <a:xfrm>
            <a:off x="429414" y="2521184"/>
            <a:ext cx="11059888" cy="2619677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2" name="Rectangle 105"/>
          <p:cNvSpPr>
            <a:spLocks noChangeArrowheads="1"/>
          </p:cNvSpPr>
          <p:nvPr userDrawn="1"/>
        </p:nvSpPr>
        <p:spPr bwMode="auto">
          <a:xfrm>
            <a:off x="11815652" y="2521184"/>
            <a:ext cx="11165848" cy="2619677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465435" y="2536494"/>
            <a:ext cx="202811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연구의 목적</a:t>
            </a:r>
            <a:r>
              <a:rPr lang="en-US" altLang="ko-KR" sz="280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 </a:t>
            </a:r>
            <a:endParaRPr lang="ko-KR" altLang="en-US" sz="2800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1888169" y="2612694"/>
            <a:ext cx="41601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연구의 필요성 및 기대효과</a:t>
            </a:r>
            <a:r>
              <a:rPr lang="en-US" altLang="ko-KR" sz="280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 </a:t>
            </a:r>
            <a:endParaRPr lang="ko-KR" altLang="en-US" sz="2800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457422" y="5506762"/>
            <a:ext cx="43284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주요 연구 내용 </a:t>
            </a:r>
            <a:r>
              <a:rPr lang="en-US" altLang="ko-KR" sz="2800" b="1" u="sng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(Highlights)</a:t>
            </a:r>
            <a:endParaRPr lang="ko-KR" altLang="en-US" sz="2800" u="sng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5642" y="64384"/>
            <a:ext cx="34427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0" spc="40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SW</a:t>
            </a:r>
            <a:r>
              <a:rPr lang="ko-KR" altLang="en-US" sz="4000" b="0" spc="40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경진대회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564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956" y="575996"/>
            <a:ext cx="15209838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8015942"/>
            <a:ext cx="21059775" cy="241438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173981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580" y="18047871"/>
            <a:ext cx="19796189" cy="7101948"/>
          </a:xfrm>
        </p:spPr>
        <p:txBody>
          <a:bodyPr anchor="t"/>
          <a:lstStyle>
            <a:lvl1pPr algn="l">
              <a:defRPr sz="10236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5194744" y="10127926"/>
            <a:ext cx="16426625" cy="7871943"/>
          </a:xfrm>
        </p:spPr>
        <p:txBody>
          <a:bodyPr anchor="b"/>
          <a:lstStyle>
            <a:lvl1pPr marL="0" indent="0">
              <a:buNone/>
              <a:defRPr sz="5118" b="1">
                <a:solidFill>
                  <a:schemeClr val="tx1">
                    <a:tint val="75000"/>
                  </a:schemeClr>
                </a:solidFill>
              </a:defRPr>
            </a:lvl1pPr>
            <a:lvl2pPr marL="1169975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942179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3112167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4282154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345887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559" y="383997"/>
            <a:ext cx="15724632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7" y="8399942"/>
            <a:ext cx="10334890" cy="23758163"/>
          </a:xfrm>
        </p:spPr>
        <p:txBody>
          <a:bodyPr/>
          <a:lstStyle>
            <a:lvl1pPr>
              <a:defRPr sz="7165"/>
            </a:lvl1pPr>
            <a:lvl2pPr>
              <a:defRPr sz="6142"/>
            </a:lvl2pPr>
            <a:lvl3pPr>
              <a:defRPr sz="5118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4873" y="8399942"/>
            <a:ext cx="10334890" cy="23758163"/>
          </a:xfrm>
        </p:spPr>
        <p:txBody>
          <a:bodyPr/>
          <a:lstStyle>
            <a:lvl1pPr>
              <a:defRPr sz="7165"/>
            </a:lvl1pPr>
            <a:lvl2pPr>
              <a:defRPr sz="6142"/>
            </a:lvl2pPr>
            <a:lvl3pPr>
              <a:defRPr sz="5118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Oval 12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392159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146588" y="7487945"/>
            <a:ext cx="10342690" cy="4127970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6142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588" y="11759914"/>
            <a:ext cx="10366089" cy="19823856"/>
          </a:xfrm>
        </p:spPr>
        <p:txBody>
          <a:bodyPr/>
          <a:lstStyle>
            <a:lvl1pPr>
              <a:defRPr sz="6142"/>
            </a:lvl1pPr>
            <a:lvl2pPr>
              <a:defRPr sz="5118"/>
            </a:lvl2pPr>
            <a:lvl3pPr>
              <a:defRPr sz="4606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1770074" y="7487945"/>
            <a:ext cx="10342690" cy="4127970"/>
          </a:xfrm>
        </p:spPr>
        <p:txBody>
          <a:bodyPr anchor="b"/>
          <a:lstStyle>
            <a:lvl1pPr marL="0" indent="0">
              <a:buNone/>
              <a:defRPr sz="6142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70074" y="11759914"/>
            <a:ext cx="10366089" cy="19823856"/>
          </a:xfrm>
        </p:spPr>
        <p:txBody>
          <a:bodyPr/>
          <a:lstStyle>
            <a:lvl1pPr>
              <a:defRPr sz="6142"/>
            </a:lvl1pPr>
            <a:lvl2pPr>
              <a:defRPr sz="5118"/>
            </a:lvl2pPr>
            <a:lvl3pPr>
              <a:defRPr sz="4606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4" name="Oval 13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Oval 14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771" y="383997"/>
            <a:ext cx="17924209" cy="599995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771" y="575996"/>
            <a:ext cx="17924209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7" name="Oval 6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215573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15144" y="0"/>
            <a:ext cx="6154134" cy="9359932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149300" y="2159984"/>
            <a:ext cx="13174059" cy="6099956"/>
          </a:xfrm>
        </p:spPr>
        <p:txBody>
          <a:bodyPr anchor="b">
            <a:normAutofit/>
          </a:bodyPr>
          <a:lstStyle>
            <a:lvl1pPr algn="l">
              <a:defRPr sz="8189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8652" y="8735937"/>
            <a:ext cx="13081110" cy="24671820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637982" y="8735936"/>
            <a:ext cx="7230523" cy="24623821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3553" y="34559749"/>
            <a:ext cx="5459942" cy="1199991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14923" y="34559749"/>
            <a:ext cx="12869863" cy="119999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5779738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6949726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Oval 12"/>
          <p:cNvSpPr/>
          <p:nvPr/>
        </p:nvSpPr>
        <p:spPr bwMode="gray">
          <a:xfrm>
            <a:off x="8119713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91948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199576" y="2639981"/>
            <a:ext cx="19585591" cy="2975978"/>
          </a:xfrm>
        </p:spPr>
        <p:txBody>
          <a:bodyPr anchor="ctr">
            <a:normAutofit/>
          </a:bodyPr>
          <a:lstStyle>
            <a:lvl1pPr algn="l">
              <a:defRPr sz="7165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99577" y="6143955"/>
            <a:ext cx="19562191" cy="21599843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2199576" y="28271794"/>
            <a:ext cx="19585591" cy="4127970"/>
          </a:xfrm>
        </p:spPr>
        <p:txBody>
          <a:bodyPr/>
          <a:lstStyle>
            <a:lvl1pPr marL="0" indent="0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193387" y="3455975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1193387" y="28559792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260872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69988" y="1441659"/>
            <a:ext cx="21059775" cy="599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169988" y="8399942"/>
            <a:ext cx="21059775" cy="2375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32700187"/>
            <a:ext cx="3498378" cy="11015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7" name="Freeform 16"/>
          <p:cNvSpPr/>
          <p:nvPr/>
        </p:nvSpPr>
        <p:spPr bwMode="gray">
          <a:xfrm>
            <a:off x="1437" y="33960506"/>
            <a:ext cx="2786728" cy="203923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8" name="Freeform 17"/>
          <p:cNvSpPr/>
          <p:nvPr/>
        </p:nvSpPr>
        <p:spPr bwMode="gray">
          <a:xfrm>
            <a:off x="1283762" y="33538874"/>
            <a:ext cx="11608651" cy="84347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9" name="Freeform 18"/>
          <p:cNvSpPr/>
          <p:nvPr/>
        </p:nvSpPr>
        <p:spPr bwMode="gray">
          <a:xfrm>
            <a:off x="2708784" y="34384989"/>
            <a:ext cx="18270215" cy="167189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0" name="Freeform 19"/>
          <p:cNvSpPr/>
          <p:nvPr/>
        </p:nvSpPr>
        <p:spPr bwMode="gray">
          <a:xfrm>
            <a:off x="12808928" y="33200183"/>
            <a:ext cx="3011518" cy="10499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1" name="Freeform 20"/>
          <p:cNvSpPr/>
          <p:nvPr/>
        </p:nvSpPr>
        <p:spPr bwMode="gray">
          <a:xfrm>
            <a:off x="15784411" y="33350180"/>
            <a:ext cx="6314672" cy="875002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2" name="Freeform 21"/>
          <p:cNvSpPr/>
          <p:nvPr/>
        </p:nvSpPr>
        <p:spPr bwMode="gray">
          <a:xfrm>
            <a:off x="21540132" y="33387681"/>
            <a:ext cx="1518374" cy="78515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3" name="Freeform 22"/>
          <p:cNvSpPr/>
          <p:nvPr/>
        </p:nvSpPr>
        <p:spPr bwMode="gray">
          <a:xfrm>
            <a:off x="20888112" y="33400179"/>
            <a:ext cx="2509631" cy="259955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87198" y="34559749"/>
            <a:ext cx="5459942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/>
                </a:solidFill>
              </a:defRPr>
            </a:lvl1pPr>
          </a:lstStyle>
          <a:p>
            <a:fld id="{4C59879D-C025-4C40-8D20-6B2005A41D4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832727" y="34559749"/>
            <a:ext cx="12869863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21246973" y="34559749"/>
            <a:ext cx="1169988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/>
                </a:solidFill>
              </a:defRPr>
            </a:lvl1pPr>
          </a:lstStyle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05"/>
          <p:cNvSpPr>
            <a:spLocks noChangeArrowheads="1"/>
          </p:cNvSpPr>
          <p:nvPr userDrawn="1"/>
        </p:nvSpPr>
        <p:spPr bwMode="auto">
          <a:xfrm>
            <a:off x="4191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4" name="Rectangle 105"/>
          <p:cNvSpPr>
            <a:spLocks noChangeArrowheads="1"/>
          </p:cNvSpPr>
          <p:nvPr userDrawn="1"/>
        </p:nvSpPr>
        <p:spPr bwMode="auto">
          <a:xfrm>
            <a:off x="120015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Rectangle 105"/>
          <p:cNvSpPr>
            <a:spLocks noChangeArrowheads="1"/>
          </p:cNvSpPr>
          <p:nvPr userDrawn="1"/>
        </p:nvSpPr>
        <p:spPr bwMode="auto">
          <a:xfrm>
            <a:off x="4191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Rectangle 105"/>
          <p:cNvSpPr>
            <a:spLocks noChangeArrowheads="1"/>
          </p:cNvSpPr>
          <p:nvPr userDrawn="1"/>
        </p:nvSpPr>
        <p:spPr bwMode="auto">
          <a:xfrm>
            <a:off x="120015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Rectangle 105"/>
          <p:cNvSpPr>
            <a:spLocks noChangeArrowheads="1"/>
          </p:cNvSpPr>
          <p:nvPr userDrawn="1"/>
        </p:nvSpPr>
        <p:spPr bwMode="auto">
          <a:xfrm>
            <a:off x="4191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Rectangle 105"/>
          <p:cNvSpPr>
            <a:spLocks noChangeArrowheads="1"/>
          </p:cNvSpPr>
          <p:nvPr userDrawn="1"/>
        </p:nvSpPr>
        <p:spPr bwMode="auto">
          <a:xfrm>
            <a:off x="120015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Rectangle 105"/>
          <p:cNvSpPr>
            <a:spLocks noChangeArrowheads="1"/>
          </p:cNvSpPr>
          <p:nvPr userDrawn="1"/>
        </p:nvSpPr>
        <p:spPr bwMode="auto">
          <a:xfrm>
            <a:off x="4191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Rectangle 105"/>
          <p:cNvSpPr>
            <a:spLocks noChangeArrowheads="1"/>
          </p:cNvSpPr>
          <p:nvPr userDrawn="1"/>
        </p:nvSpPr>
        <p:spPr bwMode="auto">
          <a:xfrm>
            <a:off x="120015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96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p:txStyles>
    <p:titleStyle>
      <a:lvl1pPr algn="ctr" defTabSz="2339950" rtl="0" eaLnBrk="1" latinLnBrk="1" hangingPunct="1"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877481" indent="-877481" algn="l" defTabSz="233995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8189" kern="1200">
          <a:solidFill>
            <a:schemeClr val="tx1"/>
          </a:solidFill>
          <a:latin typeface="+mn-lt"/>
          <a:ea typeface="+mn-ea"/>
          <a:cs typeface="+mn-cs"/>
        </a:defRPr>
      </a:lvl1pPr>
      <a:lvl2pPr marL="1901209" indent="-731234" algn="l" defTabSz="233995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7165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6142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5118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5118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7510" y="1068070"/>
            <a:ext cx="13254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j-ea"/>
                <a:ea typeface="+mj-ea"/>
                <a:cs typeface="Arial" panose="020B0604020202020204" pitchFamily="34" charset="0"/>
              </a:rPr>
              <a:t>VR</a:t>
            </a:r>
            <a:r>
              <a:rPr lang="ko-KR" altLang="en-US" sz="4000" b="1" dirty="0">
                <a:latin typeface="+mj-ea"/>
                <a:ea typeface="+mj-ea"/>
                <a:cs typeface="Arial" panose="020B0604020202020204" pitchFamily="34" charset="0"/>
              </a:rPr>
              <a:t>을 활용한 기숙사 탐방 시스템 </a:t>
            </a:r>
            <a:endParaRPr lang="en-US" altLang="ko-KR" sz="4000" b="1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40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Dormitory visit system using VR</a:t>
            </a:r>
            <a:r>
              <a:rPr lang="en-US" altLang="ko-KR" sz="4000" b="1" dirty="0">
                <a:latin typeface="+mj-ea"/>
                <a:ea typeface="+mj-ea"/>
                <a:cs typeface="Arial" panose="020B0604020202020204" pitchFamily="34" charset="0"/>
              </a:rPr>
              <a:t>)</a:t>
            </a:r>
            <a:r>
              <a:rPr lang="en-US" altLang="ko-KR" sz="40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ko-KR" altLang="en-US" sz="40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736600" y="8837930"/>
            <a:ext cx="10549890" cy="450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ko-KR" altLang="en-US" sz="2400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선문대학교 기숙사 정보를 알 수 있는 방법은 홈페이지 뿐이지만 그 마저도 자세한 정보를 얻기에 힘든 면이 있음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단순히 </a:t>
            </a:r>
            <a:r>
              <a:rPr lang="en-US" altLang="ko-KR" dirty="0">
                <a:latin typeface="+mj-ea"/>
                <a:ea typeface="+mj-ea"/>
              </a:rPr>
              <a:t>360</a:t>
            </a:r>
            <a:r>
              <a:rPr lang="ko-KR" altLang="en-US" dirty="0">
                <a:latin typeface="+mj-ea"/>
                <a:ea typeface="+mj-ea"/>
              </a:rPr>
              <a:t>도 사진을 둘러보는 것이 아닌 실제와 유사한 환경을 사용자가 </a:t>
            </a:r>
            <a:r>
              <a:rPr lang="en-US" altLang="ko-KR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ko-KR" altLang="en-US" dirty="0">
                <a:latin typeface="+mj-ea"/>
                <a:ea typeface="+mj-ea"/>
              </a:rPr>
              <a:t>환경에서 움직임을 통해 조금 더 현실적인 기숙사 이용 경험 제공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기술은 최근 들어 시장의 규모가 거대해지고 주변 환경이 급속도로 발전함에 따라 다양한 분야에서 활용되고 있기 때문에 기숙사에 접목시켜 시각적인 정보 제공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algn="just" defTabSz="1831015">
              <a:defRPr/>
            </a:pPr>
            <a:r>
              <a:rPr lang="ko-KR" altLang="en-US" dirty="0">
                <a:latin typeface="+mj-ea"/>
                <a:ea typeface="+mj-ea"/>
                <a:cs typeface="Times New Roman" panose="02020603050405020304" pitchFamily="18" charset="0"/>
              </a:rPr>
              <a:t>기능</a:t>
            </a:r>
            <a:r>
              <a:rPr lang="en-US" altLang="ko-KR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  <a:p>
            <a:pPr lvl="1" algn="just" defTabSz="1831015"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기숙사 시각 정보 제공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lvl="1" algn="just" defTabSz="1831015"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기숙사 리스트 제공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lvl="1" algn="just" defTabSz="1831015"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캐릭터 시점 변경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lvl="1" algn="just" defTabSz="1831015"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캐릭터 이동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 bwMode="auto">
          <a:xfrm>
            <a:off x="796290" y="29518610"/>
            <a:ext cx="8817610" cy="118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defRPr/>
            </a:pPr>
            <a:r>
              <a:rPr lang="ko-KR" altLang="en-US" dirty="0">
                <a:latin typeface="+mj-ea"/>
                <a:ea typeface="+mj-ea"/>
                <a:cs typeface="Times New Roman" pitchFamily="18" charset="0"/>
              </a:rPr>
              <a:t>어플리케이션 실행 화면 </a:t>
            </a:r>
            <a:endParaRPr lang="en-US" altLang="ko-KR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74" name="내용 개체 틀 2"/>
          <p:cNvSpPr txBox="1">
            <a:spLocks/>
          </p:cNvSpPr>
          <p:nvPr/>
        </p:nvSpPr>
        <p:spPr bwMode="auto">
          <a:xfrm>
            <a:off x="12478309" y="16676246"/>
            <a:ext cx="4263201" cy="321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buSzPct val="76000"/>
              <a:defRPr/>
            </a:pPr>
            <a:r>
              <a:rPr lang="ko-KR" altLang="en-US" b="1" dirty="0">
                <a:latin typeface="+mj-ea"/>
                <a:ea typeface="+mj-ea"/>
                <a:cs typeface="Times New Roman" pitchFamily="18" charset="0"/>
              </a:rPr>
              <a:t>스케치업</a:t>
            </a:r>
            <a:r>
              <a:rPr lang="en-US" altLang="ko-KR" dirty="0">
                <a:latin typeface="+mj-ea"/>
                <a:ea typeface="+mj-ea"/>
                <a:cs typeface="Times New Roman" pitchFamily="18" charset="0"/>
              </a:rPr>
              <a:t> </a:t>
            </a:r>
          </a:p>
          <a:p>
            <a:pPr marL="0" indent="0" algn="just" defTabSz="1831015">
              <a:buSzPct val="76000"/>
              <a:buNone/>
              <a:defRPr/>
            </a:pPr>
            <a:endParaRPr lang="en-US" altLang="ko-KR" dirty="0">
              <a:latin typeface="+mj-ea"/>
              <a:ea typeface="+mj-ea"/>
              <a:cs typeface="Times New Roman" pitchFamily="18" charset="0"/>
            </a:endParaRPr>
          </a:p>
          <a:p>
            <a:pPr lvl="1" algn="just" defTabSz="1831015">
              <a:buSzPct val="76000"/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기숙사 모델링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457200" lvl="1" indent="0" algn="just" defTabSz="1831015">
              <a:buSzPct val="76000"/>
              <a:buNone/>
              <a:defRPr/>
            </a:pP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lvl="1" algn="just" defTabSz="1831015">
              <a:buSzPct val="76000"/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실제 환경과 비슷한 환경을 구현하기 위해 프로그램 내에서 제공되는 사람 모델을 기준으로 하여 실제 크기와 비슷하게 구현</a:t>
            </a:r>
            <a:endParaRPr lang="en-US" altLang="ko-KR" sz="1800" b="1" dirty="0">
              <a:latin typeface="+mj-ea"/>
              <a:ea typeface="+mj-ea"/>
              <a:cs typeface="Times New Roman" pitchFamily="18" charset="0"/>
            </a:endParaRPr>
          </a:p>
          <a:p>
            <a:pPr lvl="1" algn="just" defTabSz="1831015">
              <a:buSzPct val="76000"/>
              <a:defRPr/>
            </a:pPr>
            <a:endParaRPr lang="en-US" altLang="ko-KR" sz="1800" b="1" dirty="0">
              <a:latin typeface="+mj-ea"/>
              <a:ea typeface="+mj-ea"/>
              <a:cs typeface="Times New Roman" pitchFamily="18" charset="0"/>
            </a:endParaRPr>
          </a:p>
          <a:p>
            <a:pPr lvl="1" algn="just" defTabSz="1831015">
              <a:buSzPct val="76000"/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기숙사의 </a:t>
            </a:r>
            <a:r>
              <a:rPr lang="en-US" altLang="ko-KR" sz="1800" dirty="0">
                <a:latin typeface="+mj-ea"/>
                <a:ea typeface="+mj-ea"/>
                <a:cs typeface="Times New Roman" pitchFamily="18" charset="0"/>
              </a:rPr>
              <a:t>2,3,4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인실 구현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45770" y="3085465"/>
            <a:ext cx="11043920" cy="198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indent="-266700" algn="just" fontAlgn="base" latinLnBrk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◦ 다른 시스템과 차별되는 입체적인 기숙사 시각 정보 제공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j-ea"/>
              <a:ea typeface="+mj-ea"/>
              <a:cs typeface="+mn-cs"/>
            </a:endParaRPr>
          </a:p>
          <a:p>
            <a:pPr marL="266700" marR="0" indent="-266700" algn="just" fontAlgn="base" latinLnBrk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66700" indent="-266700" algn="just" fontAlgn="base">
              <a:lnSpc>
                <a:spcPts val="3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+mj-ea"/>
                <a:ea typeface="+mj-ea"/>
              </a:rPr>
              <a:t>◦ 가상공간을 통한 간접 체험</a:t>
            </a:r>
            <a:endParaRPr lang="en-US" altLang="ko-KR" sz="2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66700" indent="-266700" algn="just" fontAlgn="base">
              <a:lnSpc>
                <a:spcPts val="3000"/>
              </a:lnSpc>
            </a:pPr>
            <a:endParaRPr lang="en-US" altLang="ko-KR" sz="2400" kern="0" spc="0" dirty="0">
              <a:solidFill>
                <a:srgbClr val="000000"/>
              </a:solidFill>
              <a:effectLst/>
              <a:latin typeface="+mj-ea"/>
              <a:ea typeface="+mj-ea"/>
              <a:cs typeface="+mn-cs"/>
            </a:endParaRPr>
          </a:p>
          <a:p>
            <a:pPr marL="266700" marR="0" indent="-266700" algn="just" fontAlgn="base" latinLnBrk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dirty="0">
                <a:solidFill>
                  <a:srgbClr val="000000"/>
                </a:solidFill>
                <a:latin typeface="+mj-ea"/>
                <a:ea typeface="+mj-ea"/>
              </a:rPr>
              <a:t>◦ 기숙사 입주에 도움을 주기 위함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685905" y="5784215"/>
            <a:ext cx="11281410" cy="1709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indent="-271780" algn="just" fontAlgn="base">
              <a:lnSpc>
                <a:spcPts val="3200"/>
              </a:lnSpc>
            </a:pPr>
            <a:r>
              <a:rPr lang="ko-KR" altLang="en-US" sz="2400" b="1" u="none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□ </a:t>
            </a:r>
            <a:r>
              <a:rPr lang="en-US" altLang="ko-KR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UI</a:t>
            </a:r>
            <a:r>
              <a:rPr lang="ko-KR" altLang="en-US" sz="2400" b="1" kern="0" dirty="0">
                <a:solidFill>
                  <a:srgbClr val="000000"/>
                </a:solidFill>
                <a:latin typeface="+mj-ea"/>
                <a:ea typeface="+mj-ea"/>
              </a:rPr>
              <a:t>를 통한</a:t>
            </a:r>
            <a:r>
              <a:rPr lang="ko-KR" altLang="en-US" sz="2400" b="1" kern="0" spc="-50" dirty="0">
                <a:solidFill>
                  <a:srgbClr val="000000"/>
                </a:solidFill>
                <a:latin typeface="+mj-ea"/>
                <a:ea typeface="+mj-ea"/>
              </a:rPr>
              <a:t> 편의성</a:t>
            </a:r>
            <a:endParaRPr lang="en-US" altLang="ko-KR" sz="2400" b="1" kern="0" spc="-5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71780" indent="-271780" algn="just" fontAlgn="base">
              <a:lnSpc>
                <a:spcPts val="32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◦ 기숙사 </a:t>
            </a:r>
            <a:r>
              <a:rPr lang="ko-KR" altLang="en-US" sz="2400" kern="0" dirty="0">
                <a:solidFill>
                  <a:srgbClr val="000000"/>
                </a:solidFill>
                <a:latin typeface="+mj-ea"/>
                <a:ea typeface="+mj-ea"/>
              </a:rPr>
              <a:t>호실을 세부적으로 나눠 리스트 출력</a:t>
            </a:r>
            <a:endParaRPr lang="en-US" altLang="ko-KR" sz="2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71780" indent="-271780" algn="just" fontAlgn="base">
              <a:lnSpc>
                <a:spcPts val="32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+mj-ea"/>
                <a:ea typeface="+mj-ea"/>
              </a:rPr>
              <a:t> ◦ 나눈 호실 리스트마다 사진을 첨부해 정보 제공</a:t>
            </a:r>
            <a:endParaRPr lang="en-US" altLang="ko-KR" sz="2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71780" indent="-271780" algn="just" fontAlgn="base">
              <a:lnSpc>
                <a:spcPts val="32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+mj-ea"/>
                <a:ea typeface="+mj-ea"/>
              </a:rPr>
              <a:t> ◦ 사진모드와 </a:t>
            </a:r>
            <a:r>
              <a:rPr lang="en-US" altLang="ko-KR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ko-KR" altLang="en-US" sz="2400" kern="0" dirty="0">
                <a:solidFill>
                  <a:srgbClr val="000000"/>
                </a:solidFill>
                <a:latin typeface="+mj-ea"/>
                <a:ea typeface="+mj-ea"/>
              </a:rPr>
              <a:t>모드로 분류해 효율성 증가</a:t>
            </a:r>
            <a:endParaRPr lang="en-US" altLang="ko-KR" sz="2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59105" y="6083935"/>
            <a:ext cx="11240770" cy="130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ts val="3200"/>
              </a:lnSpc>
            </a:pPr>
            <a:r>
              <a:rPr lang="ko-KR" altLang="en-US" sz="2400" b="1" u="non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□  기숙사를  </a:t>
            </a:r>
            <a:r>
              <a:rPr lang="en-US" altLang="ko-KR" sz="2400" b="1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ko-KR" altLang="en-US" sz="2400" b="1" u="non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로 구현</a:t>
            </a:r>
            <a:endParaRPr lang="en-US" altLang="ko-KR" sz="2400" b="1" u="non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fontAlgn="base">
              <a:lnSpc>
                <a:spcPts val="32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◦ 핸드폰 어플리케이션을 통해 기숙사 호실의 정보와 그에 따른 기숙사의 구조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j-ea"/>
              <a:ea typeface="+mj-ea"/>
              <a:cs typeface="+mn-cs"/>
            </a:endParaRPr>
          </a:p>
          <a:p>
            <a:pPr fontAlgn="base">
              <a:lnSpc>
                <a:spcPts val="32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ko-KR" altLang="en-US" sz="2400" kern="0" dirty="0">
                <a:solidFill>
                  <a:srgbClr val="000000"/>
                </a:solidFill>
                <a:latin typeface="+mj-ea"/>
                <a:ea typeface="+mj-ea"/>
              </a:rPr>
              <a:t>을</a:t>
            </a:r>
            <a:r>
              <a:rPr lang="en-US" altLang="ko-KR" sz="2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제공해 주는 시스템</a:t>
            </a:r>
            <a:endParaRPr lang="en-US" altLang="ko-KR" sz="2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1821795" y="3404217"/>
            <a:ext cx="11159490" cy="160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marR="0" indent="-261938" algn="just" fontAlgn="base" latinLnBrk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◦ 기숙사에 입주하고자 하는 학생들에게 </a:t>
            </a:r>
            <a:r>
              <a:rPr lang="ko-KR" altLang="en-US" sz="2400" kern="0" dirty="0">
                <a:solidFill>
                  <a:srgbClr val="000000"/>
                </a:solidFill>
                <a:latin typeface="+mj-ea"/>
                <a:ea typeface="+mj-ea"/>
              </a:rPr>
              <a:t>기존 </a:t>
            </a:r>
            <a:r>
              <a:rPr lang="ko-KR" altLang="en-US" sz="2400" kern="0" dirty="0" err="1">
                <a:solidFill>
                  <a:srgbClr val="000000"/>
                </a:solidFill>
                <a:latin typeface="+mj-ea"/>
                <a:ea typeface="+mj-ea"/>
              </a:rPr>
              <a:t>성화학숙</a:t>
            </a:r>
            <a:r>
              <a:rPr lang="ko-KR" altLang="en-US" sz="2400" kern="0" dirty="0">
                <a:solidFill>
                  <a:srgbClr val="000000"/>
                </a:solidFill>
                <a:latin typeface="+mj-ea"/>
                <a:ea typeface="+mj-ea"/>
              </a:rPr>
              <a:t> 홈페이지에서 제공하는 이미지와 더불어 </a:t>
            </a:r>
            <a:r>
              <a:rPr lang="en-US" altLang="ko-KR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ko-KR" altLang="en-US" sz="2400" kern="0" dirty="0">
                <a:solidFill>
                  <a:srgbClr val="000000"/>
                </a:solidFill>
                <a:latin typeface="+mj-ea"/>
                <a:ea typeface="+mj-ea"/>
              </a:rPr>
              <a:t>환경에서 직접 방 내부구조를 둘러보고 돌아다님으로써 기숙사 입주 결정에 도움을 줌</a:t>
            </a:r>
            <a:r>
              <a:rPr lang="en-US" altLang="ko-KR" sz="2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261938" marR="0" indent="-261938" algn="just" fontAlgn="base" latinLnBrk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02427"/>
              </p:ext>
            </p:extLst>
          </p:nvPr>
        </p:nvGraphicFramePr>
        <p:xfrm>
          <a:off x="16741510" y="902001"/>
          <a:ext cx="6917106" cy="1618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1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15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 명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도스마스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3</a:t>
                      </a:r>
                      <a:r>
                        <a:rPr lang="ko-KR" altLang="en-US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번세트</a:t>
                      </a:r>
                      <a:endParaRPr lang="en-US" altLang="ko-KR" sz="2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Arial Unicode MS" pitchFamily="50" charset="-127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 원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신경철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(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팀장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), 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백주현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박현수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소 속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컴퓨터공학과</a:t>
                      </a:r>
                      <a:endParaRPr lang="ko-KR" sz="2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Arial Unicode MS" pitchFamily="50" charset="-127"/>
                      </a:endParaRPr>
                    </a:p>
                  </a:txBody>
                  <a:tcPr marL="237776" marR="237776" marT="237776" marB="2377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내용 개체 틀 2"/>
          <p:cNvSpPr txBox="1">
            <a:spLocks/>
          </p:cNvSpPr>
          <p:nvPr/>
        </p:nvSpPr>
        <p:spPr bwMode="auto">
          <a:xfrm>
            <a:off x="715645" y="16002000"/>
            <a:ext cx="4210358" cy="450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buSzPct val="76000"/>
              <a:defRPr/>
            </a:pPr>
            <a:r>
              <a:rPr lang="en-US" altLang="ko-KR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Gear VR </a:t>
            </a:r>
          </a:p>
          <a:p>
            <a:pPr lvl="1" algn="just" defTabSz="1831015">
              <a:buSzPct val="76000"/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 Header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는 스마트폰과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C-type USB</a:t>
            </a:r>
            <a:r>
              <a:rPr lang="en-US" altLang="ko-KR" sz="1800" dirty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단자로 연결되며 사용자가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en-US" altLang="ko-KR" sz="1800" dirty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환경을 볼 수 있게 함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lvl="1" algn="just" defTabSz="1831015">
              <a:buSzPct val="76000"/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 Remote Controller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는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en-US" altLang="ko-KR" sz="1800" dirty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환경상에서 클릭 등의 상호작용가능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457200" lvl="1" indent="0" algn="just" defTabSz="1831015">
              <a:buSzPct val="76000"/>
              <a:buNone/>
              <a:defRPr/>
            </a:pP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algn="just" defTabSz="1831015">
              <a:buSzPct val="76000"/>
              <a:defRPr/>
            </a:pPr>
            <a:r>
              <a:rPr lang="en-US" altLang="ko-KR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Unity Virtual Player Device</a:t>
            </a:r>
          </a:p>
          <a:p>
            <a:pPr lvl="1" algn="just" defTabSz="1831015">
              <a:buSzPct val="76000"/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환경이 실행되는 본체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lvl="1" algn="just" defTabSz="1831015">
              <a:buSzPct val="76000"/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환경을 실행시켜주는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Oculus Application, Unity Application</a:t>
            </a:r>
          </a:p>
          <a:p>
            <a:pPr lvl="1" algn="just" defTabSz="1831015">
              <a:buSzPct val="76000"/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Gyroscope Sensor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를 통해</a:t>
            </a:r>
            <a:r>
              <a:rPr lang="en-US" altLang="ko-KR" sz="1800" dirty="0">
                <a:latin typeface="+mj-ea"/>
                <a:ea typeface="+mj-ea"/>
                <a:cs typeface="Times New Roman" pitchFamily="18" charset="0"/>
              </a:rPr>
              <a:t> VR 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헤드 </a:t>
            </a:r>
            <a:r>
              <a:rPr lang="ko-KR" altLang="en-US" sz="1800" dirty="0" err="1">
                <a:latin typeface="+mj-ea"/>
                <a:ea typeface="+mj-ea"/>
                <a:cs typeface="Times New Roman" pitchFamily="18" charset="0"/>
              </a:rPr>
              <a:t>트래킹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 기능 수행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4" name="_PO1" hidden="1">
            <a:extLst>
              <a:ext uri="{FF2B5EF4-FFF2-40B4-BE49-F238E27FC236}">
                <a16:creationId xmlns:a16="http://schemas.microsoft.com/office/drawing/2014/main" id="{43D5B72F-B780-484A-874D-B0F8279830D0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CCA1B9-DAC2-4A19-B073-C60E6D606A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71245" y="11189335"/>
            <a:ext cx="2193290" cy="21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" name="내용 개체 틀 2">
            <a:extLst>
              <a:ext uri="{FF2B5EF4-FFF2-40B4-BE49-F238E27FC236}">
                <a16:creationId xmlns:a16="http://schemas.microsoft.com/office/drawing/2014/main" id="{00B80AA4-0C55-4EDF-802B-3E6D9FB80961}"/>
              </a:ext>
            </a:extLst>
          </p:cNvPr>
          <p:cNvSpPr txBox="1">
            <a:spLocks/>
          </p:cNvSpPr>
          <p:nvPr/>
        </p:nvSpPr>
        <p:spPr bwMode="auto">
          <a:xfrm>
            <a:off x="12309475" y="9264015"/>
            <a:ext cx="5292725" cy="188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lnSpc>
                <a:spcPct val="150000"/>
              </a:lnSpc>
              <a:defRPr/>
            </a:pPr>
            <a:r>
              <a:rPr lang="ko-KR" altLang="en-US" dirty="0">
                <a:latin typeface="+mj-ea"/>
                <a:ea typeface="+mj-ea"/>
                <a:cs typeface="Times New Roman" pitchFamily="18" charset="0"/>
              </a:rPr>
              <a:t>다방</a:t>
            </a:r>
            <a:r>
              <a:rPr lang="en-US" altLang="ko-KR" dirty="0">
                <a:latin typeface="+mj-ea"/>
                <a:ea typeface="+mj-ea"/>
                <a:cs typeface="Times New Roman" pitchFamily="18" charset="0"/>
              </a:rPr>
              <a:t>, </a:t>
            </a:r>
            <a:r>
              <a:rPr lang="ko-KR" altLang="en-US" dirty="0">
                <a:latin typeface="+mj-ea"/>
                <a:ea typeface="+mj-ea"/>
                <a:cs typeface="Times New Roman" pitchFamily="18" charset="0"/>
              </a:rPr>
              <a:t>직방</a:t>
            </a:r>
            <a:endParaRPr lang="en-US" altLang="ko-KR" dirty="0">
              <a:latin typeface="+mj-ea"/>
              <a:ea typeface="+mj-ea"/>
              <a:cs typeface="Times New Roman" pitchFamily="18" charset="0"/>
            </a:endParaRPr>
          </a:p>
          <a:p>
            <a:pPr lvl="1" algn="just" defTabSz="1831015">
              <a:lnSpc>
                <a:spcPct val="150000"/>
              </a:lnSpc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을 이용한 매물 정보 확인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buFont typeface="맑은 고딕" panose="020B0503020000020004" pitchFamily="50" charset="-127"/>
              <a:buChar char="–"/>
              <a:defRPr/>
            </a:pPr>
            <a:r>
              <a:rPr lang="en-US" altLang="ko-KR" sz="1800" dirty="0"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차원의 사진은 단면적인 모습만 보이기에 실제와 동일한지 확인 불가능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714375" lvl="1" indent="0" algn="just" defTabSz="1831015">
              <a:lnSpc>
                <a:spcPct val="150000"/>
              </a:lnSpc>
              <a:buNone/>
              <a:defRPr/>
            </a:pP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buFont typeface="맑은 고딕" panose="020B0503020000020004" pitchFamily="50" charset="-127"/>
              <a:buChar char="–"/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혼란을 야기하지 않고 잘못된 정보습득 방지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714375" lvl="1" indent="0" algn="just" defTabSz="1831015">
              <a:lnSpc>
                <a:spcPct val="150000"/>
              </a:lnSpc>
              <a:buNone/>
              <a:defRPr/>
            </a:pP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buFont typeface="맑은 고딕" panose="020B0503020000020004" pitchFamily="50" charset="-127"/>
              <a:buChar char="–"/>
              <a:defRPr/>
            </a:pPr>
            <a:r>
              <a:rPr lang="en-US" altLang="ko-KR" sz="1800" dirty="0">
                <a:latin typeface="+mj-ea"/>
                <a:ea typeface="+mj-ea"/>
                <a:cs typeface="Times New Roman" pitchFamily="18" charset="0"/>
              </a:rPr>
              <a:t>360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도 카메라를 이용해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en-US" altLang="ko-KR" sz="1800" dirty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서비스 제공하는 점은 기숙사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en-US" altLang="ko-KR" sz="1800" dirty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시스템과 차이가 있음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buFont typeface="맑은 고딕" panose="020B0503020000020004" pitchFamily="50" charset="-127"/>
              <a:buChar char="–"/>
              <a:defRPr/>
            </a:pP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  <a:cs typeface="Times New Roman" pitchFamily="18" charset="0"/>
            </a:endParaRPr>
          </a:p>
        </p:txBody>
      </p:sp>
      <p:sp>
        <p:nvSpPr>
          <p:cNvPr id="13" name="_PO1" hidden="1">
            <a:extLst>
              <a:ext uri="{FF2B5EF4-FFF2-40B4-BE49-F238E27FC236}">
                <a16:creationId xmlns:a16="http://schemas.microsoft.com/office/drawing/2014/main" id="{8F1F4095-3097-471E-8FFB-347C07357C6E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10594975" y="1908048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9F97D87A-2946-4A91-A16D-A266F0AAD5CA}"/>
              </a:ext>
            </a:extLst>
          </p:cNvPr>
          <p:cNvSpPr txBox="1">
            <a:spLocks/>
          </p:cNvSpPr>
          <p:nvPr/>
        </p:nvSpPr>
        <p:spPr bwMode="auto">
          <a:xfrm>
            <a:off x="12520294" y="25285533"/>
            <a:ext cx="5161597" cy="18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lnSpc>
                <a:spcPct val="150000"/>
              </a:lnSpc>
              <a:defRPr/>
            </a:pPr>
            <a:r>
              <a:rPr lang="ko-KR" altLang="en-US" dirty="0">
                <a:latin typeface="+mj-ea"/>
                <a:ea typeface="+mj-ea"/>
                <a:cs typeface="Times New Roman" pitchFamily="18" charset="0"/>
              </a:rPr>
              <a:t>기숙사 리스트 출력</a:t>
            </a:r>
            <a:endParaRPr lang="en-US" altLang="ko-KR" dirty="0">
              <a:latin typeface="+mj-ea"/>
              <a:ea typeface="+mj-ea"/>
              <a:cs typeface="Times New Roman" pitchFamily="18" charset="0"/>
            </a:endParaRPr>
          </a:p>
          <a:p>
            <a:pPr lvl="1" algn="just" defTabSz="1831015"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기숙사 선택 시 호실 목록과 사진 출력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buFont typeface="맑은 고딕" panose="020B0503020000020004" pitchFamily="50" charset="-127"/>
              <a:buChar char="–"/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사진모드와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모드로 구분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buFont typeface="맑은 고딕" panose="020B0503020000020004" pitchFamily="50" charset="-127"/>
              <a:buChar char="–"/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버튼 클릭 시 해당 호실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환경 실행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96" name="내용 개체 틀 2">
            <a:extLst>
              <a:ext uri="{FF2B5EF4-FFF2-40B4-BE49-F238E27FC236}">
                <a16:creationId xmlns:a16="http://schemas.microsoft.com/office/drawing/2014/main" id="{B3A4BDA3-7E9C-4DAE-AB2A-C790751DF92B}"/>
              </a:ext>
            </a:extLst>
          </p:cNvPr>
          <p:cNvSpPr txBox="1">
            <a:spLocks/>
          </p:cNvSpPr>
          <p:nvPr/>
        </p:nvSpPr>
        <p:spPr bwMode="auto">
          <a:xfrm>
            <a:off x="12520295" y="23373080"/>
            <a:ext cx="4947920" cy="18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lnSpc>
                <a:spcPct val="150000"/>
              </a:lnSpc>
              <a:defRPr/>
            </a:pPr>
            <a:r>
              <a:rPr lang="en-US" altLang="ko-KR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UI</a:t>
            </a:r>
            <a:r>
              <a:rPr lang="en-US" altLang="ko-KR" dirty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ko-KR" altLang="en-US" dirty="0">
                <a:latin typeface="+mj-ea"/>
                <a:ea typeface="+mj-ea"/>
                <a:cs typeface="Times New Roman" pitchFamily="18" charset="0"/>
              </a:rPr>
              <a:t>시작화면</a:t>
            </a:r>
            <a:endParaRPr lang="en-US" altLang="ko-KR" dirty="0">
              <a:latin typeface="+mj-ea"/>
              <a:ea typeface="+mj-ea"/>
              <a:cs typeface="Times New Roman" pitchFamily="18" charset="0"/>
            </a:endParaRPr>
          </a:p>
          <a:p>
            <a:pPr lvl="1" algn="just" defTabSz="1831015"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기숙사의 전체적인 모습 출력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buFont typeface="맑은 고딕" panose="020B0503020000020004" pitchFamily="50" charset="-127"/>
              <a:buChar char="–"/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START</a:t>
            </a:r>
            <a:r>
              <a:rPr lang="en-US" altLang="ko-KR" sz="1800" dirty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버튼을 통해 선택화면 전환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16" name="_PO1" hidden="1">
            <a:extLst>
              <a:ext uri="{FF2B5EF4-FFF2-40B4-BE49-F238E27FC236}">
                <a16:creationId xmlns:a16="http://schemas.microsoft.com/office/drawing/2014/main" id="{C4E34CD3-9F84-42EE-9EBA-4C5EF1253512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_PO1" hidden="1">
            <a:extLst>
              <a:ext uri="{FF2B5EF4-FFF2-40B4-BE49-F238E27FC236}">
                <a16:creationId xmlns:a16="http://schemas.microsoft.com/office/drawing/2014/main" id="{0631EB92-9EAF-4CD1-9DC6-73408EC08EF7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_PO1" hidden="1">
            <a:extLst>
              <a:ext uri="{FF2B5EF4-FFF2-40B4-BE49-F238E27FC236}">
                <a16:creationId xmlns:a16="http://schemas.microsoft.com/office/drawing/2014/main" id="{151A7644-7DA1-4E35-BA1D-D3FC13A9A971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152400" y="15240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_PO1" hidden="1">
            <a:extLst>
              <a:ext uri="{FF2B5EF4-FFF2-40B4-BE49-F238E27FC236}">
                <a16:creationId xmlns:a16="http://schemas.microsoft.com/office/drawing/2014/main" id="{F728F6DD-B2A8-4C8F-9D3E-2856B925214B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304800" y="30480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0" name="내용 개체 틀 2">
            <a:extLst>
              <a:ext uri="{FF2B5EF4-FFF2-40B4-BE49-F238E27FC236}">
                <a16:creationId xmlns:a16="http://schemas.microsoft.com/office/drawing/2014/main" id="{22BCAF2F-BB53-4CC2-AE4A-75E18D17C978}"/>
              </a:ext>
            </a:extLst>
          </p:cNvPr>
          <p:cNvSpPr txBox="1">
            <a:spLocks/>
          </p:cNvSpPr>
          <p:nvPr/>
        </p:nvSpPr>
        <p:spPr bwMode="auto">
          <a:xfrm>
            <a:off x="1047596" y="23146846"/>
            <a:ext cx="4210358" cy="375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lnSpc>
                <a:spcPct val="150000"/>
              </a:lnSpc>
              <a:defRPr/>
            </a:pPr>
            <a:r>
              <a:rPr lang="ko-KR" altLang="en-US" dirty="0">
                <a:latin typeface="+mj-ea"/>
                <a:ea typeface="+mj-ea"/>
                <a:cs typeface="Times New Roman" pitchFamily="18" charset="0"/>
              </a:rPr>
              <a:t>스케치업과의 연동 </a:t>
            </a:r>
            <a:endParaRPr lang="en-US" altLang="ko-KR" dirty="0">
              <a:latin typeface="+mj-ea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각 호실 파일을 불러와 연동</a:t>
            </a:r>
            <a:endParaRPr lang="en-US" altLang="ko-KR" dirty="0">
              <a:latin typeface="+mj-ea"/>
              <a:ea typeface="+mj-ea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dirty="0">
                <a:latin typeface="+mj-ea"/>
                <a:ea typeface="+mj-ea"/>
                <a:cs typeface="Times New Roman" pitchFamily="18" charset="0"/>
              </a:rPr>
              <a:t>재질 설정</a:t>
            </a:r>
            <a:endParaRPr lang="en-US" altLang="ko-KR" dirty="0">
              <a:latin typeface="+mj-ea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벽지와</a:t>
            </a:r>
            <a:r>
              <a:rPr lang="en-US" altLang="ko-KR" sz="1800" dirty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책상 등 재질을 설정하여</a:t>
            </a:r>
            <a:r>
              <a:rPr lang="en-US" altLang="ko-KR" sz="1800" dirty="0">
                <a:latin typeface="+mj-ea"/>
                <a:ea typeface="+mj-ea"/>
                <a:cs typeface="Times New Roman" pitchFamily="18" charset="0"/>
              </a:rPr>
              <a:t> </a:t>
            </a:r>
            <a:br>
              <a:rPr lang="en-US" altLang="ko-KR" sz="1800" dirty="0">
                <a:latin typeface="+mj-ea"/>
                <a:ea typeface="+mj-ea"/>
                <a:cs typeface="Times New Roman" pitchFamily="18" charset="0"/>
              </a:rPr>
            </a:b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물체의 질감 표현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dirty="0">
                <a:latin typeface="+mj-ea"/>
                <a:ea typeface="+mj-ea"/>
                <a:cs typeface="Times New Roman" pitchFamily="18" charset="0"/>
              </a:rPr>
              <a:t>캐릭터 설정 </a:t>
            </a:r>
            <a:endParaRPr lang="en-US" altLang="ko-KR" dirty="0">
              <a:latin typeface="+mj-ea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캐릭터 이동 스크립트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defRPr/>
            </a:pPr>
            <a:r>
              <a:rPr lang="ko-KR" altLang="en-US" sz="1800" dirty="0" err="1">
                <a:latin typeface="+mj-ea"/>
                <a:ea typeface="+mj-ea"/>
                <a:cs typeface="Times New Roman" pitchFamily="18" charset="0"/>
              </a:rPr>
              <a:t>콜리더</a:t>
            </a: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 적용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defRPr/>
            </a:pPr>
            <a:r>
              <a:rPr lang="ko-KR" altLang="en-US" sz="1800" dirty="0">
                <a:latin typeface="+mj-ea"/>
                <a:ea typeface="+mj-ea"/>
                <a:cs typeface="Times New Roman" pitchFamily="18" charset="0"/>
              </a:rPr>
              <a:t>시점 변환</a:t>
            </a: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buFont typeface="맑은 고딕" panose="020B0503020000020004" pitchFamily="50" charset="-127"/>
              <a:buChar char="–"/>
              <a:defRPr/>
            </a:pPr>
            <a:endParaRPr lang="en-US" altLang="ko-KR" sz="1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1000125" lvl="1" algn="just" defTabSz="1831015">
              <a:lnSpc>
                <a:spcPct val="150000"/>
              </a:lnSpc>
              <a:buFont typeface="맑은 고딕" panose="020B0503020000020004" pitchFamily="50" charset="-127"/>
              <a:buChar char="–"/>
              <a:defRPr/>
            </a:pPr>
            <a:endParaRPr lang="en-US" altLang="ko-KR" sz="1800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103" name="내용 개체 틀 2"/>
          <p:cNvSpPr txBox="1">
            <a:spLocks/>
          </p:cNvSpPr>
          <p:nvPr/>
        </p:nvSpPr>
        <p:spPr bwMode="auto">
          <a:xfrm>
            <a:off x="12437116" y="29627604"/>
            <a:ext cx="10871200" cy="4935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342900" indent="-342900" algn="l" defTabSz="508000" eaLnBrk="0" fontAlgn="base" latinLnBrk="1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Candara" charset="0"/>
                <a:ea typeface="Candara" charset="0"/>
              </a:defRPr>
            </a:lvl1pPr>
            <a:lvl2pPr marL="742950" indent="-285750" algn="l" defTabSz="508000" eaLnBrk="0" fontAlgn="base" latinLnBrk="1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Candara" charset="0"/>
                <a:ea typeface="Candara" charset="0"/>
              </a:defRPr>
            </a:lvl2pPr>
            <a:lvl3pPr marL="1143000" indent="-228600" algn="l" defTabSz="508000" eaLnBrk="0" fontAlgn="base" latinLnBrk="1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Candara" charset="0"/>
                <a:ea typeface="Candara" charset="0"/>
              </a:defRPr>
            </a:lvl3pPr>
            <a:lvl4pPr marL="1600200" indent="-228600" algn="l" defTabSz="508000" eaLnBrk="0" fontAlgn="base" latinLnBrk="1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/>
                </a:solidFill>
                <a:latin typeface="Candara" charset="0"/>
                <a:ea typeface="Candara" charset="0"/>
              </a:defRPr>
            </a:lvl4pPr>
            <a:lvl5pPr marL="2057400" indent="-228600" algn="l" defTabSz="508000" eaLnBrk="0" fontAlgn="base" latinLnBrk="1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/>
                </a:solidFill>
                <a:latin typeface="Candara" charset="0"/>
                <a:ea typeface="Candara" charset="0"/>
              </a:defRPr>
            </a:lvl5pPr>
            <a:lvl6pPr marL="2514600" indent="-228600" algn="l" defTabSz="508000" fontAlgn="base" latinLnBrk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/>
                </a:solidFill>
                <a:latin typeface="Candara" charset="0"/>
                <a:ea typeface="Candara" charset="0"/>
              </a:defRPr>
            </a:lvl6pPr>
            <a:lvl7pPr marL="2971800" indent="-228600" algn="l" defTabSz="508000" fontAlgn="base" latinLnBrk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/>
                </a:solidFill>
                <a:latin typeface="Candara" charset="0"/>
                <a:ea typeface="Candara" charset="0"/>
              </a:defRPr>
            </a:lvl7pPr>
            <a:lvl8pPr marL="3429000" indent="-228600" algn="l" defTabSz="508000" fontAlgn="base" latinLnBrk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/>
                </a:solidFill>
                <a:latin typeface="Candara" charset="0"/>
                <a:ea typeface="Candara" charset="0"/>
              </a:defRPr>
            </a:lvl8pPr>
            <a:lvl9pPr marL="3886200" indent="-228600" algn="l" defTabSz="508000" fontAlgn="base" latinLnBrk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/>
                </a:solidFill>
                <a:latin typeface="Candara" charset="0"/>
                <a:ea typeface="Candara" charset="0"/>
              </a:defRPr>
            </a:lvl9pPr>
          </a:lstStyle>
          <a:p>
            <a:pPr marL="342900" indent="-342900" algn="just" defTabSz="1830705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CC3300"/>
              </a:buClr>
              <a:buFont typeface="Wingdings"/>
              <a:buChar char="v"/>
            </a:pPr>
            <a:r>
              <a:rPr lang="ko-KR" altLang="en-US" dirty="0">
                <a:latin typeface="휴먼모음T" charset="0"/>
                <a:ea typeface="휴먼모음T" charset="0"/>
              </a:rPr>
              <a:t>기숙사 시각정보 제공</a:t>
            </a:r>
          </a:p>
          <a:p>
            <a:pPr algn="just" defTabSz="1830705" eaLnBrk="1" hangingPunct="1">
              <a:lnSpc>
                <a:spcPct val="150000"/>
              </a:lnSpc>
              <a:spcBef>
                <a:spcPts val="500"/>
              </a:spcBef>
              <a:buClr>
                <a:srgbClr val="CC3300"/>
              </a:buClr>
              <a:buFont typeface="Wingdings"/>
              <a:buChar char="v"/>
            </a:pPr>
            <a:r>
              <a:rPr lang="ko-KR" altLang="en-US" dirty="0">
                <a:latin typeface="휴먼모음T" charset="0"/>
                <a:ea typeface="휴먼모음T" charset="0"/>
              </a:rPr>
              <a:t>간단한 </a:t>
            </a:r>
            <a:r>
              <a:rPr lang="en-US" altLang="ko-KR" dirty="0">
                <a:latin typeface="Times New Roman" panose="02020603050405020304" pitchFamily="18" charset="0"/>
                <a:ea typeface="휴먼모음T" charset="0"/>
                <a:cs typeface="Times New Roman" panose="02020603050405020304" pitchFamily="18" charset="0"/>
              </a:rPr>
              <a:t>UI</a:t>
            </a:r>
            <a:endParaRPr lang="ko-KR" altLang="en-US" dirty="0">
              <a:latin typeface="Times New Roman" panose="02020603050405020304" pitchFamily="18" charset="0"/>
              <a:ea typeface="휴먼모음T" charset="0"/>
              <a:cs typeface="Times New Roman" panose="02020603050405020304" pitchFamily="18" charset="0"/>
            </a:endParaRPr>
          </a:p>
          <a:p>
            <a:pPr marL="742950" indent="-285750" algn="just" defTabSz="1830705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"/>
              <a:buChar char="ü"/>
            </a:pPr>
            <a:r>
              <a:rPr lang="ko-KR" altLang="en-US" sz="1800" dirty="0">
                <a:latin typeface="휴먼모음T" charset="0"/>
                <a:ea typeface="휴먼모음T" charset="0"/>
              </a:rPr>
              <a:t>간단한 조작법으로 접근성이 높음</a:t>
            </a:r>
            <a:endParaRPr lang="en-US" altLang="ko-KR" sz="1800" dirty="0">
              <a:latin typeface="휴먼모음T" charset="0"/>
              <a:ea typeface="휴먼모음T" charset="0"/>
            </a:endParaRPr>
          </a:p>
          <a:p>
            <a:pPr marL="742950" indent="-285750" algn="just" defTabSz="1830705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"/>
              <a:buChar char="ü"/>
            </a:pPr>
            <a:r>
              <a:rPr lang="ko-KR" altLang="en-US" sz="1800" dirty="0">
                <a:latin typeface="휴먼모음T" charset="0"/>
                <a:ea typeface="휴먼모음T" charset="0"/>
              </a:rPr>
              <a:t>사진모드와 </a:t>
            </a:r>
            <a:r>
              <a:rPr lang="en-US" altLang="ko-KR" sz="1800" dirty="0">
                <a:latin typeface="Times New Roman" panose="02020603050405020304" pitchFamily="18" charset="0"/>
                <a:ea typeface="휴먼모음T" charset="0"/>
                <a:cs typeface="Times New Roman" panose="02020603050405020304" pitchFamily="18" charset="0"/>
              </a:rPr>
              <a:t>VR</a:t>
            </a:r>
            <a:r>
              <a:rPr lang="ko-KR" altLang="en-US" sz="1800" dirty="0">
                <a:latin typeface="휴먼모음T" charset="0"/>
                <a:ea typeface="휴먼모음T" charset="0"/>
              </a:rPr>
              <a:t>모드로 나눠 편의성 구축</a:t>
            </a:r>
          </a:p>
          <a:p>
            <a:pPr algn="just" defTabSz="1830705" eaLnBrk="1" hangingPunct="1">
              <a:lnSpc>
                <a:spcPct val="150000"/>
              </a:lnSpc>
              <a:spcBef>
                <a:spcPts val="500"/>
              </a:spcBef>
              <a:buClr>
                <a:srgbClr val="CC3300"/>
              </a:buClr>
              <a:buFont typeface="Wingdings"/>
              <a:buChar char="v"/>
            </a:pPr>
            <a:r>
              <a:rPr lang="ko-KR" altLang="en-US" dirty="0">
                <a:latin typeface="휴먼모음T" charset="0"/>
                <a:ea typeface="휴먼모음T" charset="0"/>
              </a:rPr>
              <a:t>교내 홈페이지보다 정확하고 확실한 시각 정보 제공</a:t>
            </a:r>
          </a:p>
          <a:p>
            <a:pPr marL="742950" indent="-285750" algn="just" defTabSz="1830705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"/>
              <a:buChar char="ü"/>
            </a:pPr>
            <a:r>
              <a:rPr lang="ko-KR" altLang="en-US" sz="1800" dirty="0">
                <a:latin typeface="휴먼모음T" charset="0"/>
                <a:ea typeface="휴먼모음T" charset="0"/>
              </a:rPr>
              <a:t>검색 시간 감소 및 잘못된 정보 습득 방지</a:t>
            </a:r>
            <a:endParaRPr lang="en-US" altLang="ko-KR" sz="1800" dirty="0">
              <a:latin typeface="휴먼모음T" charset="0"/>
              <a:ea typeface="휴먼모음T" charset="0"/>
            </a:endParaRPr>
          </a:p>
          <a:p>
            <a:pPr algn="just" defTabSz="1830705" eaLnBrk="1" hangingPunct="1">
              <a:lnSpc>
                <a:spcPct val="150000"/>
              </a:lnSpc>
              <a:spcBef>
                <a:spcPts val="500"/>
              </a:spcBef>
              <a:buClr>
                <a:srgbClr val="CC3300"/>
              </a:buClr>
              <a:buFont typeface="Wingdings"/>
              <a:buChar char="v"/>
            </a:pPr>
            <a:r>
              <a:rPr lang="ko-KR" altLang="en-US" dirty="0">
                <a:latin typeface="휴먼모음T" charset="0"/>
                <a:ea typeface="휴먼모음T" charset="0"/>
              </a:rPr>
              <a:t>추</a:t>
            </a:r>
            <a:r>
              <a:rPr lang="en-US" altLang="ko-KR" dirty="0">
                <a:latin typeface="휴먼모음T" charset="0"/>
                <a:ea typeface="휴먼모음T" charset="0"/>
              </a:rPr>
              <a:t>후 </a:t>
            </a:r>
            <a:r>
              <a:rPr lang="en-US" altLang="ko-KR" dirty="0" err="1">
                <a:latin typeface="Times New Roman" panose="02020603050405020304" pitchFamily="18" charset="0"/>
                <a:ea typeface="휴먼모음T" charset="0"/>
                <a:cs typeface="Times New Roman" panose="02020603050405020304" pitchFamily="18" charset="0"/>
              </a:rPr>
              <a:t>Unidorm</a:t>
            </a:r>
            <a:r>
              <a:rPr lang="en-US" altLang="ko-KR" dirty="0">
                <a:latin typeface="휴먼모음T" charset="0"/>
                <a:ea typeface="휴먼모음T" charset="0"/>
              </a:rPr>
              <a:t> </a:t>
            </a:r>
            <a:r>
              <a:rPr lang="ko-KR" altLang="en-US" dirty="0">
                <a:latin typeface="휴먼모음T" charset="0"/>
                <a:ea typeface="휴먼모음T" charset="0"/>
              </a:rPr>
              <a:t>과의 연동으로 호환성과 접근성 증가</a:t>
            </a:r>
            <a:r>
              <a:rPr lang="en-US" altLang="ko-KR" dirty="0">
                <a:latin typeface="휴먼모음T" charset="0"/>
                <a:ea typeface="휴먼모음T" charset="0"/>
              </a:rPr>
              <a:t> </a:t>
            </a:r>
          </a:p>
          <a:p>
            <a:pPr marL="742950" indent="-285750" algn="just" defTabSz="1830705" eaLnBrk="1" hangingPunct="1">
              <a:spcBef>
                <a:spcPts val="400"/>
              </a:spcBef>
              <a:buFont typeface="Wingdings"/>
              <a:buChar char="ü"/>
            </a:pPr>
            <a:r>
              <a:rPr lang="ko-KR" altLang="en-US" sz="1800" dirty="0">
                <a:latin typeface="휴먼모음T" charset="0"/>
                <a:ea typeface="휴먼모음T" charset="0"/>
              </a:rPr>
              <a:t>커뮤니티 확대</a:t>
            </a:r>
          </a:p>
          <a:p>
            <a:pPr marL="1000125" indent="-285750" algn="just" defTabSz="1830705" eaLnBrk="1" hangingPunct="1">
              <a:lnSpc>
                <a:spcPct val="150000"/>
              </a:lnSpc>
              <a:spcBef>
                <a:spcPts val="400"/>
              </a:spcBef>
              <a:buFont typeface="맑은 고딕"/>
              <a:buChar char="–"/>
            </a:pPr>
            <a:r>
              <a:rPr lang="ko-KR" altLang="en-US" sz="1800" dirty="0">
                <a:latin typeface="휴먼모음T" charset="0"/>
                <a:ea typeface="휴먼모음T" charset="0"/>
              </a:rPr>
              <a:t>다양한 피드백</a:t>
            </a:r>
            <a:r>
              <a:rPr lang="en-US" altLang="ko-KR" sz="1800" dirty="0">
                <a:latin typeface="휴먼모음T" charset="0"/>
                <a:ea typeface="휴먼모음T" charset="0"/>
              </a:rPr>
              <a:t>, </a:t>
            </a:r>
            <a:r>
              <a:rPr lang="ko-KR" altLang="en-US" sz="1800" dirty="0">
                <a:latin typeface="휴먼모음T" charset="0"/>
                <a:ea typeface="휴먼모음T" charset="0"/>
              </a:rPr>
              <a:t>의견 반영</a:t>
            </a:r>
            <a:endParaRPr lang="en-US" altLang="ko-KR" sz="1800" dirty="0">
              <a:latin typeface="휴먼모음T" charset="0"/>
              <a:ea typeface="휴먼모음T" charset="0"/>
            </a:endParaRPr>
          </a:p>
          <a:p>
            <a:pPr algn="just" defTabSz="1830705" eaLnBrk="1" hangingPunct="1">
              <a:lnSpc>
                <a:spcPct val="150000"/>
              </a:lnSpc>
              <a:spcBef>
                <a:spcPts val="500"/>
              </a:spcBef>
              <a:buClr>
                <a:srgbClr val="CC3300"/>
              </a:buClr>
              <a:buFont typeface="Wingdings"/>
              <a:buChar char="v"/>
            </a:pPr>
            <a:r>
              <a:rPr lang="ko-KR" altLang="en-US" dirty="0">
                <a:latin typeface="휴먼모음T" charset="0"/>
                <a:ea typeface="휴먼모음T" charset="0"/>
              </a:rPr>
              <a:t>나아가 기숙사 편의시설 정보와 거리구현</a:t>
            </a:r>
            <a:r>
              <a:rPr lang="en-US" altLang="ko-KR" dirty="0">
                <a:latin typeface="휴먼모음T" charset="0"/>
                <a:ea typeface="휴먼모음T" charset="0"/>
              </a:rPr>
              <a:t>, </a:t>
            </a:r>
            <a:r>
              <a:rPr lang="ko-KR" altLang="en-US" dirty="0">
                <a:latin typeface="휴먼모음T" charset="0"/>
                <a:ea typeface="휴먼모음T" charset="0"/>
              </a:rPr>
              <a:t>기숙사의 세부 정보 접목</a:t>
            </a:r>
          </a:p>
          <a:p>
            <a:pPr marL="742950" indent="-285750" algn="just" defTabSz="1830705" eaLnBrk="1" hangingPunct="1">
              <a:spcBef>
                <a:spcPts val="400"/>
              </a:spcBef>
              <a:buFont typeface="Wingdings"/>
              <a:buChar char="ü"/>
            </a:pPr>
            <a:r>
              <a:rPr lang="ko-KR" altLang="en-US" sz="1800" dirty="0">
                <a:latin typeface="휴먼모음T" charset="0"/>
                <a:ea typeface="휴먼모음T" charset="0"/>
              </a:rPr>
              <a:t>신뢰가 높은 시스템을 위해 꾸준한 개발과 유지보수 요구</a:t>
            </a:r>
            <a:endParaRPr lang="en-US" altLang="ko-KR" sz="1800" dirty="0">
              <a:latin typeface="휴먼모음T" charset="0"/>
              <a:ea typeface="휴먼모음T" charset="0"/>
            </a:endParaRPr>
          </a:p>
          <a:p>
            <a:pPr marL="742950" indent="-285750" algn="just" defTabSz="1830705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"/>
              <a:buChar char="ü"/>
            </a:pPr>
            <a:endParaRPr lang="en-US" altLang="ko-KR" sz="1800" dirty="0">
              <a:latin typeface="휴먼모음T" charset="0"/>
              <a:ea typeface="휴먼모음T" charset="0"/>
            </a:endParaRPr>
          </a:p>
          <a:p>
            <a:pPr marL="457200" indent="0" algn="just" defTabSz="1830705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endParaRPr lang="ko-KR" altLang="en-US" sz="1800" dirty="0">
              <a:latin typeface="Times New Roman" charset="0"/>
              <a:ea typeface="Times New Roman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49FAA1-FD1F-4CF5-9822-E8AC4E854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318" y="15735479"/>
            <a:ext cx="42762313" cy="67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5F0D54-3269-4E61-A3CC-E7EEDFBA6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729" y="15920553"/>
            <a:ext cx="37614600" cy="65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60750952">
            <a:extLst>
              <a:ext uri="{FF2B5EF4-FFF2-40B4-BE49-F238E27FC236}">
                <a16:creationId xmlns:a16="http://schemas.microsoft.com/office/drawing/2014/main" id="{8222BB09-FB8A-449A-B94C-CAB14B6C8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425" y="16625513"/>
            <a:ext cx="5282376" cy="326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C5F7279-CCFA-4CB6-AE02-6FFC2C07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90" y="23012679"/>
            <a:ext cx="2339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454460104">
            <a:extLst>
              <a:ext uri="{FF2B5EF4-FFF2-40B4-BE49-F238E27FC236}">
                <a16:creationId xmlns:a16="http://schemas.microsoft.com/office/drawing/2014/main" id="{AC43E9A1-B43C-440D-9B09-21B86791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319" y="23469878"/>
            <a:ext cx="5215420" cy="367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E828E947-0FE3-48C3-B434-0EE862CB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70" y="29791988"/>
            <a:ext cx="31202001" cy="69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613445592">
            <a:extLst>
              <a:ext uri="{FF2B5EF4-FFF2-40B4-BE49-F238E27FC236}">
                <a16:creationId xmlns:a16="http://schemas.microsoft.com/office/drawing/2014/main" id="{6839F97F-F98C-4BC9-A974-A0836CE0D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96" y="29935712"/>
            <a:ext cx="4660151" cy="207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B7CE55F-E9F0-42AE-B354-8A561DF69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319" y="29791988"/>
            <a:ext cx="37901004" cy="69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360746344">
            <a:extLst>
              <a:ext uri="{FF2B5EF4-FFF2-40B4-BE49-F238E27FC236}">
                <a16:creationId xmlns:a16="http://schemas.microsoft.com/office/drawing/2014/main" id="{6CE70887-9CB6-4612-94FA-37E82F61F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853" y="29935711"/>
            <a:ext cx="5111750" cy="207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39BFDC5E-8DE5-4054-B209-6D60273C77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630" y="9028430"/>
            <a:ext cx="4438650" cy="2666631"/>
          </a:xfrm>
          <a:prstGeom prst="rect">
            <a:avLst/>
          </a:prstGeom>
        </p:spPr>
      </p:pic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9F0C0A15-7A72-4865-A14F-EBA04E8D9C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892" y="11277986"/>
            <a:ext cx="4810125" cy="2505075"/>
          </a:xfrm>
          <a:prstGeom prst="rect">
            <a:avLst/>
          </a:prstGeom>
        </p:spPr>
      </p:pic>
      <p:pic>
        <p:nvPicPr>
          <p:cNvPr id="17" name="그림 16" descr="컴퓨터, 테이블, 모니터, 키보드이(가) 표시된 사진&#10;&#10;자동 생성된 설명">
            <a:extLst>
              <a:ext uri="{FF2B5EF4-FFF2-40B4-BE49-F238E27FC236}">
                <a16:creationId xmlns:a16="http://schemas.microsoft.com/office/drawing/2014/main" id="{672735CF-7E70-4735-B1D1-7D54022D6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6" y="32390112"/>
            <a:ext cx="4643977" cy="2321246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8D17B775-87E5-4D12-BC9A-3753A303D5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684" y="22817605"/>
            <a:ext cx="3738567" cy="4935856"/>
          </a:xfrm>
          <a:prstGeom prst="rect">
            <a:avLst/>
          </a:prstGeom>
        </p:spPr>
      </p:pic>
      <p:pic>
        <p:nvPicPr>
          <p:cNvPr id="29" name="그림 28" descr="실내, 창문, 테이블, 작은이(가) 표시된 사진&#10;&#10;자동 생성된 설명">
            <a:extLst>
              <a:ext uri="{FF2B5EF4-FFF2-40B4-BE49-F238E27FC236}">
                <a16:creationId xmlns:a16="http://schemas.microsoft.com/office/drawing/2014/main" id="{A907C6DB-8899-42B2-9AE4-599F4EA267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977" y="32390112"/>
            <a:ext cx="5111750" cy="23220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67C854-7D9D-4F51-A88E-7BAF2043084D}"/>
              </a:ext>
            </a:extLst>
          </p:cNvPr>
          <p:cNvSpPr txBox="1"/>
          <p:nvPr/>
        </p:nvSpPr>
        <p:spPr>
          <a:xfrm>
            <a:off x="19424851" y="1386291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그림</a:t>
            </a:r>
            <a:r>
              <a:rPr lang="en-US" altLang="ko-KR" sz="1400" dirty="0">
                <a:latin typeface="+mj-ea"/>
                <a:ea typeface="+mj-ea"/>
              </a:rPr>
              <a:t>1. </a:t>
            </a:r>
            <a:r>
              <a:rPr lang="ko-KR" altLang="en-US" sz="1400" dirty="0">
                <a:latin typeface="+mj-ea"/>
                <a:ea typeface="+mj-ea"/>
              </a:rPr>
              <a:t>유사 제품</a:t>
            </a:r>
            <a:r>
              <a:rPr lang="en-US" altLang="ko-KR" sz="1400" dirty="0">
                <a:latin typeface="+mj-ea"/>
                <a:ea typeface="+mj-ea"/>
              </a:rPr>
              <a:t>]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4BE343-EC70-4C12-AD4B-84BC374BB2FF}"/>
              </a:ext>
            </a:extLst>
          </p:cNvPr>
          <p:cNvSpPr txBox="1"/>
          <p:nvPr/>
        </p:nvSpPr>
        <p:spPr>
          <a:xfrm>
            <a:off x="7496895" y="20808721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그림</a:t>
            </a:r>
            <a:r>
              <a:rPr lang="en-US" altLang="ko-KR" sz="1400" dirty="0">
                <a:latin typeface="+mj-ea"/>
                <a:ea typeface="+mj-ea"/>
              </a:rPr>
              <a:t>2. </a:t>
            </a:r>
            <a:r>
              <a:rPr lang="ko-KR" altLang="en-US" sz="1400" dirty="0">
                <a:latin typeface="+mj-ea"/>
                <a:ea typeface="+mj-ea"/>
              </a:rPr>
              <a:t>시스템 구조도</a:t>
            </a:r>
            <a:r>
              <a:rPr lang="en-US" altLang="ko-KR" sz="1400" dirty="0">
                <a:latin typeface="+mj-ea"/>
                <a:ea typeface="+mj-ea"/>
              </a:rPr>
              <a:t>]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01E601-9C2A-4EEA-A5CE-07A9F13C8AB2}"/>
              </a:ext>
            </a:extLst>
          </p:cNvPr>
          <p:cNvSpPr txBox="1"/>
          <p:nvPr/>
        </p:nvSpPr>
        <p:spPr>
          <a:xfrm>
            <a:off x="19201936" y="20057122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그림</a:t>
            </a:r>
            <a:r>
              <a:rPr lang="en-US" altLang="ko-KR" sz="1400" dirty="0">
                <a:latin typeface="+mj-ea"/>
                <a:ea typeface="+mj-ea"/>
              </a:rPr>
              <a:t>3.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en-US" altLang="ko-KR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모델링</a:t>
            </a:r>
            <a:r>
              <a:rPr lang="en-US" altLang="ko-KR" sz="1400" dirty="0">
                <a:latin typeface="+mj-ea"/>
                <a:ea typeface="+mj-ea"/>
              </a:rPr>
              <a:t>]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7A22C8-0E8D-4C4B-B2D7-B5AE83A23A3C}"/>
              </a:ext>
            </a:extLst>
          </p:cNvPr>
          <p:cNvSpPr txBox="1"/>
          <p:nvPr/>
        </p:nvSpPr>
        <p:spPr>
          <a:xfrm>
            <a:off x="7250034" y="2744568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그림</a:t>
            </a:r>
            <a:r>
              <a:rPr lang="en-US" altLang="ko-KR" sz="1400" dirty="0">
                <a:latin typeface="+mj-ea"/>
                <a:ea typeface="+mj-ea"/>
              </a:rPr>
              <a:t>4.</a:t>
            </a:r>
            <a:r>
              <a:rPr lang="ko-KR" altLang="en-US" sz="1400" dirty="0">
                <a:latin typeface="+mj-ea"/>
                <a:ea typeface="+mj-ea"/>
              </a:rPr>
              <a:t> 유니티 구현 및 설정</a:t>
            </a:r>
            <a:r>
              <a:rPr lang="en-US" altLang="ko-KR" sz="1400" dirty="0">
                <a:latin typeface="+mj-ea"/>
                <a:ea typeface="+mj-ea"/>
              </a:rPr>
              <a:t>]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0D15B5-7EFD-4443-BAF3-A1BB6B7C0CCD}"/>
              </a:ext>
            </a:extLst>
          </p:cNvPr>
          <p:cNvSpPr txBox="1"/>
          <p:nvPr/>
        </p:nvSpPr>
        <p:spPr>
          <a:xfrm>
            <a:off x="19297315" y="27813096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그림</a:t>
            </a:r>
            <a:r>
              <a:rPr lang="en-US" altLang="ko-KR" sz="1400" dirty="0">
                <a:latin typeface="+mj-ea"/>
                <a:ea typeface="+mj-ea"/>
              </a:rPr>
              <a:t>5. </a:t>
            </a:r>
            <a:r>
              <a:rPr lang="en-US" altLang="ko-KR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UI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r>
              <a:rPr lang="en-US" altLang="ko-KR" sz="1400" dirty="0">
                <a:latin typeface="+mj-ea"/>
                <a:ea typeface="+mj-ea"/>
              </a:rPr>
              <a:t>]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D395F3-8D7C-4F51-BC6A-2F97931FCAA0}"/>
              </a:ext>
            </a:extLst>
          </p:cNvPr>
          <p:cNvSpPr txBox="1"/>
          <p:nvPr/>
        </p:nvSpPr>
        <p:spPr>
          <a:xfrm>
            <a:off x="2291000" y="32049937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그림</a:t>
            </a:r>
            <a:r>
              <a:rPr lang="en-US" altLang="ko-KR" sz="1400" dirty="0">
                <a:latin typeface="+mj-ea"/>
                <a:ea typeface="+mj-ea"/>
              </a:rPr>
              <a:t>6. </a:t>
            </a:r>
            <a:r>
              <a:rPr lang="en-US" altLang="ko-KR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UI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시작화면</a:t>
            </a:r>
            <a:r>
              <a:rPr lang="en-US" altLang="ko-KR" sz="1400" dirty="0">
                <a:latin typeface="+mj-ea"/>
                <a:ea typeface="+mj-ea"/>
              </a:rPr>
              <a:t>]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638E6B-DCAF-4C6C-AF16-FD67794AB6DA}"/>
              </a:ext>
            </a:extLst>
          </p:cNvPr>
          <p:cNvSpPr txBox="1"/>
          <p:nvPr/>
        </p:nvSpPr>
        <p:spPr>
          <a:xfrm>
            <a:off x="7360641" y="32041343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그림</a:t>
            </a:r>
            <a:r>
              <a:rPr lang="en-US" altLang="ko-KR" sz="1400" dirty="0">
                <a:latin typeface="+mj-ea"/>
                <a:ea typeface="+mj-ea"/>
              </a:rPr>
              <a:t>7. </a:t>
            </a:r>
            <a:r>
              <a:rPr lang="ko-KR" altLang="en-US" sz="1400" dirty="0">
                <a:latin typeface="+mj-ea"/>
                <a:ea typeface="+mj-ea"/>
              </a:rPr>
              <a:t>기숙사 리스트 </a:t>
            </a:r>
            <a:r>
              <a:rPr lang="en-US" altLang="ko-KR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UI</a:t>
            </a:r>
            <a:r>
              <a:rPr lang="en-US" altLang="ko-KR" sz="1400" dirty="0">
                <a:latin typeface="+mj-ea"/>
                <a:ea typeface="+mj-ea"/>
              </a:rPr>
              <a:t>]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7730A7-0EB7-4D22-8A02-0A9319B381C5}"/>
              </a:ext>
            </a:extLst>
          </p:cNvPr>
          <p:cNvSpPr txBox="1"/>
          <p:nvPr/>
        </p:nvSpPr>
        <p:spPr>
          <a:xfrm>
            <a:off x="2214056" y="34701525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그림</a:t>
            </a:r>
            <a:r>
              <a:rPr lang="en-US" altLang="ko-KR" sz="1400" dirty="0">
                <a:latin typeface="+mj-ea"/>
                <a:ea typeface="+mj-ea"/>
              </a:rPr>
              <a:t>8.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연동 화면</a:t>
            </a:r>
            <a:r>
              <a:rPr lang="en-US" altLang="ko-KR" sz="1400" dirty="0">
                <a:latin typeface="+mj-ea"/>
                <a:ea typeface="+mj-ea"/>
              </a:rPr>
              <a:t>]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AE33E-E3B8-4FBD-85B3-8ABF4B6213F0}"/>
              </a:ext>
            </a:extLst>
          </p:cNvPr>
          <p:cNvSpPr txBox="1"/>
          <p:nvPr/>
        </p:nvSpPr>
        <p:spPr>
          <a:xfrm>
            <a:off x="7404310" y="34701524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그림</a:t>
            </a:r>
            <a:r>
              <a:rPr lang="en-US" altLang="ko-KR" sz="1400" dirty="0">
                <a:latin typeface="+mj-ea"/>
                <a:ea typeface="+mj-ea"/>
              </a:rPr>
              <a:t>9. </a:t>
            </a:r>
            <a:r>
              <a:rPr lang="en-US" altLang="ko-KR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VR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구현 화면</a:t>
            </a:r>
            <a:r>
              <a:rPr lang="en-US" altLang="ko-KR" sz="1400" dirty="0">
                <a:latin typeface="+mj-ea"/>
                <a:ea typeface="+mj-ea"/>
              </a:rPr>
              <a:t>]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BB696AE-A429-47AF-9EE4-64B637C954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79" y="16002000"/>
            <a:ext cx="4569519" cy="470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5514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사용자 지정 1">
      <a:majorFont>
        <a:latin typeface="Corbel"/>
        <a:ea typeface="휴먼모음T"/>
        <a:cs typeface=""/>
      </a:majorFont>
      <a:minorFont>
        <a:latin typeface="Candara"/>
        <a:ea typeface="HY그래픽M"/>
        <a:cs typeface="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Pages>1</Pages>
  <Words>511</Words>
  <Characters>0</Characters>
  <Application>Microsoft Office PowerPoint</Application>
  <DocSecurity>0</DocSecurity>
  <PresentationFormat>사용자 지정</PresentationFormat>
  <Lines>0</Lines>
  <Paragraphs>88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Arial Unicode MS</vt:lpstr>
      <vt:lpstr>HY견고딕</vt:lpstr>
      <vt:lpstr>맑은 고딕</vt:lpstr>
      <vt:lpstr>함초롬바탕</vt:lpstr>
      <vt:lpstr>휴먼모음T</vt:lpstr>
      <vt:lpstr>Arial</vt:lpstr>
      <vt:lpstr>Candara</vt:lpstr>
      <vt:lpstr>Corbel</vt:lpstr>
      <vt:lpstr>Times New Roman</vt:lpstr>
      <vt:lpstr>Wingdings</vt:lpstr>
      <vt:lpstr>Wingdings 3</vt:lpstr>
      <vt:lpstr>New_Education02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JDKim</dc:creator>
  <cp:lastModifiedBy>백정현</cp:lastModifiedBy>
  <cp:revision>38</cp:revision>
  <dcterms:modified xsi:type="dcterms:W3CDTF">2020-06-29T10:01:14Z</dcterms:modified>
</cp:coreProperties>
</file>